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svg" ContentType="image/svg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211da0e2d7ec47e9" /><Relationship Type="http://schemas.openxmlformats.org/officeDocument/2006/relationships/extended-properties" Target="/docProps/app.xml" Id="Rab9d1ce63dae4517" /><Relationship Type="http://schemas.openxmlformats.org/officeDocument/2006/relationships/officeDocument" Target="/ppt/presentation.xml" Id="Rdb6d0a17876f4ee7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54db066530244e2a"/>
  </p:sldMasterIdLst>
  <p:notesMasterIdLst>
    <p:notesMasterId xmlns:r="http://schemas.openxmlformats.org/officeDocument/2006/relationships" r:id="R8480afe94be5488f"/>
  </p:notesMasterIdLst>
  <p:sldIdLst>
    <p:sldId xmlns:r="http://schemas.openxmlformats.org/officeDocument/2006/relationships" id="256" r:id="R5d2ad86ae0604c95"/>
    <p:sldId xmlns:r="http://schemas.openxmlformats.org/officeDocument/2006/relationships" id="257" r:id="R3daee5f32ade4d1a"/>
    <p:sldId xmlns:r="http://schemas.openxmlformats.org/officeDocument/2006/relationships" id="258" r:id="Re44bd6d9add24920"/>
    <p:sldId xmlns:r="http://schemas.openxmlformats.org/officeDocument/2006/relationships" id="259" r:id="R2015d03835db4e32"/>
    <p:sldId xmlns:r="http://schemas.openxmlformats.org/officeDocument/2006/relationships" id="260" r:id="Reb8a48f7bb074fb9"/>
    <p:sldId xmlns:r="http://schemas.openxmlformats.org/officeDocument/2006/relationships" id="261" r:id="R29988fa11b7848de"/>
    <p:sldId xmlns:r="http://schemas.openxmlformats.org/officeDocument/2006/relationships" id="262" r:id="R778b0b4504884e4d"/>
    <p:sldId xmlns:r="http://schemas.openxmlformats.org/officeDocument/2006/relationships" id="263" r:id="R0f74903089414d8c"/>
    <p:sldId xmlns:r="http://schemas.openxmlformats.org/officeDocument/2006/relationships" id="264" r:id="R7e4e170477c748bc"/>
    <p:sldId xmlns:r="http://schemas.openxmlformats.org/officeDocument/2006/relationships" id="265" r:id="Rb9de2f670ee94d95"/>
    <p:sldId xmlns:r="http://schemas.openxmlformats.org/officeDocument/2006/relationships" id="266" r:id="Raaa2a3c6601f44af"/>
  </p:sldIdLst>
  <p:sldSz cx="9144000" cy="9144000"/>
  <p:notesSz cx="6858000" cy="9144000"/>
  <p:extLst>
    <p:ext uri="{521415D9-36F7-43E2-AB2F-B90AF26B5E84}">
      <p14:sectionLst xmlns:p14="http://schemas.microsoft.com/office/powerpoint/2010/main">
        <p14:section name="Problem" id="{A6C5C356-0D81-478D-B9AD-2067EF5F1A84}">
          <p14:sldIdLst>
            <p14:sldId id="256"/>
            <p14:sldId id="257"/>
          </p14:sldIdLst>
        </p14:section>
        <p14:section name="Rozwiązanie" id="{233793B3-C087-4296-9FF0-81041A7226DA}">
          <p14:sldIdLst>
            <p14:sldId id="258"/>
            <p14:sldId id="259"/>
          </p14:sldIdLst>
        </p14:section>
        <p14:section name="Dowody i mechanizm" id="{6C9C9808-14C3-4013-8CAA-BA5374BB6276}">
          <p14:sldIdLst>
            <p14:sldId id="260"/>
            <p14:sldId id="261"/>
            <p14:sldId id="262"/>
          </p14:sldIdLst>
        </p14:section>
        <p14:section name="Wartość i prywatność" id="{A1FF27E0-A28D-4A90-9B78-C746CBD20637}">
          <p14:sldIdLst>
            <p14:sldId id="263"/>
            <p14:sldId id="264"/>
          </p14:sldIdLst>
        </p14:section>
        <p14:section name="Wdrożenie i kontakt" id="{3468AAB6-7BB9-4FAC-AF55-60048DD14399}">
          <p14:sldIdLst>
            <p14:sldId id="265"/>
            <p14:sldId id="266"/>
          </p14:sldIdLst>
        </p14:section>
      </p14:sectionLst>
    </p:ext>
  </p:extLst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4d902ffe84d04ac4" /><Relationship Type="http://schemas.openxmlformats.org/officeDocument/2006/relationships/slideMaster" Target="/ppt/slideMasters/slideMaster1.xml" Id="R54db066530244e2a" /><Relationship Type="http://schemas.openxmlformats.org/officeDocument/2006/relationships/notesMaster" Target="/ppt/notesMasters/notesMaster1.xml" Id="R8480afe94be5488f" /><Relationship Type="http://schemas.openxmlformats.org/officeDocument/2006/relationships/presProps" Target="/ppt/presProps.xml" Id="Rb4825a3b5eeb4979" /><Relationship Type="http://schemas.openxmlformats.org/officeDocument/2006/relationships/tableStyles" Target="/ppt/tableStyles.xml" Id="Rb72e831162de47ee" /><Relationship Type="http://schemas.openxmlformats.org/officeDocument/2006/relationships/slide" Target="/ppt/slides/slide1.xml" Id="R5d2ad86ae0604c95" /><Relationship Type="http://schemas.openxmlformats.org/officeDocument/2006/relationships/slide" Target="/ppt/slides/slide2.xml" Id="R3daee5f32ade4d1a" /><Relationship Type="http://schemas.openxmlformats.org/officeDocument/2006/relationships/slide" Target="/ppt/slides/slide3.xml" Id="Re44bd6d9add24920" /><Relationship Type="http://schemas.openxmlformats.org/officeDocument/2006/relationships/slide" Target="/ppt/slides/slide4.xml" Id="R2015d03835db4e32" /><Relationship Type="http://schemas.openxmlformats.org/officeDocument/2006/relationships/slide" Target="/ppt/slides/slide5.xml" Id="Reb8a48f7bb074fb9" /><Relationship Type="http://schemas.openxmlformats.org/officeDocument/2006/relationships/slide" Target="/ppt/slides/slide6.xml" Id="R29988fa11b7848de" /><Relationship Type="http://schemas.openxmlformats.org/officeDocument/2006/relationships/slide" Target="/ppt/slides/slide7.xml" Id="R778b0b4504884e4d" /><Relationship Type="http://schemas.openxmlformats.org/officeDocument/2006/relationships/slide" Target="/ppt/slides/slide8.xml" Id="R0f74903089414d8c" /><Relationship Type="http://schemas.openxmlformats.org/officeDocument/2006/relationships/slide" Target="/ppt/slides/slide9.xml" Id="R7e4e170477c748bc" /><Relationship Type="http://schemas.openxmlformats.org/officeDocument/2006/relationships/slide" Target="/ppt/slides/slide10.xml" Id="Rb9de2f670ee94d95" /><Relationship Type="http://schemas.openxmlformats.org/officeDocument/2006/relationships/slide" Target="/ppt/slides/slide11.xml" Id="Raaa2a3c6601f44af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fa901fb640be465f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22d79a3d66884e2d" /><Relationship Type="http://schemas.openxmlformats.org/officeDocument/2006/relationships/notesMaster" Target="/ppt/notesMasters/notesMaster1.xml" Id="R5692ac381a5f4d00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af835ebbc9354da0" /><Relationship Type="http://schemas.openxmlformats.org/officeDocument/2006/relationships/notesMaster" Target="/ppt/notesMasters/notesMaster1.xml" Id="Rccd1c15538e24db7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18cf29097d1843a1" /><Relationship Type="http://schemas.openxmlformats.org/officeDocument/2006/relationships/notesMaster" Target="/ppt/notesMasters/notesMaster1.xml" Id="R7a3dbc67440b4fe7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7983c3c44ae44f90" /><Relationship Type="http://schemas.openxmlformats.org/officeDocument/2006/relationships/notesMaster" Target="/ppt/notesMasters/notesMaster1.xml" Id="R9b2cf8fe235b4f53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08eb4d54f85b4835" /><Relationship Type="http://schemas.openxmlformats.org/officeDocument/2006/relationships/notesMaster" Target="/ppt/notesMasters/notesMaster1.xml" Id="R707039753845402d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4d94568a0c6b44f3" /><Relationship Type="http://schemas.openxmlformats.org/officeDocument/2006/relationships/notesMaster" Target="/ppt/notesMasters/notesMaster1.xml" Id="R6e7348661b1a4267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a0f245afb730407d" /><Relationship Type="http://schemas.openxmlformats.org/officeDocument/2006/relationships/notesMaster" Target="/ppt/notesMasters/notesMaster1.xml" Id="R55025625c268497b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b0a56265d472446a" /><Relationship Type="http://schemas.openxmlformats.org/officeDocument/2006/relationships/notesMaster" Target="/ppt/notesMasters/notesMaster1.xml" Id="Re7fe17c7e51943d5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c54e6ba6d879454f" /><Relationship Type="http://schemas.openxmlformats.org/officeDocument/2006/relationships/notesMaster" Target="/ppt/notesMasters/notesMaster1.xml" Id="R1d155a31d6024f77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1d10486c289f4d41" /><Relationship Type="http://schemas.openxmlformats.org/officeDocument/2006/relationships/notesMaster" Target="/ppt/notesMasters/notesMaster1.xml" Id="Rf5610894adcb4be8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0cb3dd4f701a4974" /><Relationship Type="http://schemas.openxmlformats.org/officeDocument/2006/relationships/notesMaster" Target="/ppt/notesMasters/notesMaster1.xml" Id="R5e0b625dc0f648b5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Approved English brand line and role-specific positioning.</a:t>
            </a:r>
          </a:p>
          <a:p xmlns:a="http://schemas.openxmlformats.org/drawingml/2006/main">
            <a:r>
              <a:t>- Manager / service company section of the user-provided master.</a:t>
            </a:r>
          </a:p>
          <a:p xmlns:a="http://schemas.openxmlformats.org/drawingml/2006/main">
            <a:r>
              <a:t>- User-provided master: empatyzer_linkedin_karuzele_MASTER_FINAL_11.md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Role-specific core tension adapted from the source problem statement.</a:t>
            </a:r>
          </a:p>
          <a:p xmlns:a="http://schemas.openxmlformats.org/drawingml/2006/main">
            <a:r>
              <a:t>- Manager / service company section of the user-provided master.</a:t>
            </a:r>
          </a:p>
          <a:p xmlns:a="http://schemas.openxmlformats.org/drawingml/2006/main">
            <a:r>
              <a:t>- User-provided master: empatyzer_linkedin_karuzele_MASTER_FINAL_11.md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Three representative situations selected and shortened from the source examples.</a:t>
            </a:r>
          </a:p>
          <a:p xmlns:a="http://schemas.openxmlformats.org/drawingml/2006/main">
            <a:r>
              <a:t>- Manager / service company section of the user-provided master.</a:t>
            </a:r>
          </a:p>
          <a:p xmlns:a="http://schemas.openxmlformats.org/drawingml/2006/main">
            <a:r>
              <a:t>- User-provided master: empatyzer_linkedin_karuzele_MASTER_FINAL_11.md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Faithful shortened demonstration based on the source conversation example; not a universal response template.</a:t>
            </a:r>
          </a:p>
          <a:p xmlns:a="http://schemas.openxmlformats.org/drawingml/2006/main">
            <a:r>
              <a:t>- Manager / service company section of the user-provided master.</a:t>
            </a:r>
          </a:p>
          <a:p xmlns:a="http://schemas.openxmlformats.org/drawingml/2006/main">
            <a:r>
              <a:t>- User-provided master: empatyzer_linkedin_karuzele_MASTER_FINAL_11.md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Measured user results from the source: 77%, 73% and 59%.</a:t>
            </a:r>
          </a:p>
          <a:p xmlns:a="http://schemas.openxmlformats.org/drawingml/2006/main">
            <a:r>
              <a:t>- Manager / service company section of the user-provided master.</a:t>
            </a:r>
          </a:p>
          <a:p xmlns:a="http://schemas.openxmlformats.org/drawingml/2006/main">
            <a:r>
              <a:t>- User-provided master: empatyzer_linkedin_karuzele_MASTER_FINAL_11.md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Faithful shortened English rendering based on the Andrzej T. testimonial in the manager / service company section.</a:t>
            </a:r>
          </a:p>
          <a:p xmlns:a="http://schemas.openxmlformats.org/drawingml/2006/main">
            <a:r>
              <a:t>- 5.0/5 Capterra rating and 2026 review signal from the same user-provided master.</a:t>
            </a:r>
          </a:p>
          <a:p xmlns:a="http://schemas.openxmlformats.org/drawingml/2006/main">
            <a:r>
              <a:t>- User-provided master: empatyzer_linkedin_karuzele_MASTER_FINAL_11.md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Three product mechanisms from the source: diagnosis, conversation with Em and personalized micro-lessons.</a:t>
            </a:r>
          </a:p>
          <a:p xmlns:a="http://schemas.openxmlformats.org/drawingml/2006/main">
            <a:r>
              <a:t>- Manager / service company section of the user-provided master.</a:t>
            </a:r>
          </a:p>
          <a:p xmlns:a="http://schemas.openxmlformats.org/drawingml/2006/main">
            <a:r>
              <a:t>- User-provided master: empatyzer_linkedin_karuzele_MASTER_FINAL_11.md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Role-specific organizational or day-to-day value distilled from the source outcomes and use cases.</a:t>
            </a:r>
          </a:p>
          <a:p xmlns:a="http://schemas.openxmlformats.org/drawingml/2006/main">
            <a:r>
              <a:t>- Manager / service company section of the user-provided master.</a:t>
            </a:r>
          </a:p>
          <a:p xmlns:a="http://schemas.openxmlformats.org/drawingml/2006/main">
            <a:r>
              <a:t>- User-provided master: empatyzer_linkedin_karuzele_MASTER_FINAL_11.md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Approved privacy statement and the audience-specific boundary described in the source.</a:t>
            </a:r>
          </a:p>
          <a:p xmlns:a="http://schemas.openxmlformats.org/drawingml/2006/main">
            <a:r>
              <a:t>- Manager / service company section of the user-provided master.</a:t>
            </a:r>
          </a:p>
          <a:p xmlns:a="http://schemas.openxmlformats.org/drawingml/2006/main">
            <a:r>
              <a:t>- User-provided master: empatyzer_linkedin_karuzele_MASTER_FINAL_11.md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Low-friction rollout facts from the source: organization setup in hours and about 15 minutes per user, or the manager-specific first-use framing.</a:t>
            </a:r>
          </a:p>
          <a:p xmlns:a="http://schemas.openxmlformats.org/drawingml/2006/main">
            <a:r>
              <a:t>- Manager / service company section of the user-provided master.</a:t>
            </a:r>
          </a:p>
          <a:p xmlns:a="http://schemas.openxmlformats.org/drawingml/2006/main">
            <a:r>
              <a:t>- User-provided master: empatyzer_linkedin_karuzele_MASTER_FINAL_11.md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CTA and contact details from the source; approved English brand line.</a:t>
            </a:r>
          </a:p>
          <a:p xmlns:a="http://schemas.openxmlformats.org/drawingml/2006/main">
            <a:r>
              <a:t>- Manager / service company section of the user-provided master.</a:t>
            </a:r>
          </a:p>
          <a:p xmlns:a="http://schemas.openxmlformats.org/drawingml/2006/main">
            <a:r>
              <a:t>- User-provided master: empatyzer_linkedin_karuzele_MASTER_FINAL_11.md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86ef1d4b0634e4e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edfa3df455fc4899" /><Relationship Type="http://schemas.openxmlformats.org/officeDocument/2006/relationships/slideLayout" Target="/ppt/slideLayouts/slideLayout1.xml" Id="R53a854c32cfb4ed7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53a854c32cfb4ed7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646292c5a154b16" /><Relationship Type="http://schemas.openxmlformats.org/officeDocument/2006/relationships/image" Target="/ppt/media/image.png" Id="Rc12030f03a014c45" /><Relationship Type="http://schemas.openxmlformats.org/officeDocument/2006/relationships/image" Target="/ppt/media/image.svg" Id="R41dfd45709944a81" /><Relationship Type="http://schemas.openxmlformats.org/officeDocument/2006/relationships/notesSlide" Target="/ppt/notesSlides/notesSlide1.xml" Id="R519a52176b69428d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70a79c177ec42fe" /><Relationship Type="http://schemas.openxmlformats.org/officeDocument/2006/relationships/image" Target="/ppt/media/image2.png" Id="Re6bceaebf2c44b0d" /><Relationship Type="http://schemas.openxmlformats.org/officeDocument/2006/relationships/image" Target="/ppt/media/image2.svg" Id="R617ee788cc094859" /><Relationship Type="http://schemas.openxmlformats.org/officeDocument/2006/relationships/notesSlide" Target="/ppt/notesSlides/notesSlide2.xml" Id="R942e7e9022214a9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4aa6d58985547bc" /><Relationship Type="http://schemas.openxmlformats.org/officeDocument/2006/relationships/image" Target="/ppt/media/image3.png" Id="R1a2b685ea7a24932" /><Relationship Type="http://schemas.openxmlformats.org/officeDocument/2006/relationships/image" Target="/ppt/media/image3.svg" Id="R70cc166738584a82" /><Relationship Type="http://schemas.openxmlformats.org/officeDocument/2006/relationships/notesSlide" Target="/ppt/notesSlides/notesSlide3.xml" Id="Raafbbfd0ccc44136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807f4a93f3c41eb" /><Relationship Type="http://schemas.openxmlformats.org/officeDocument/2006/relationships/image" Target="/ppt/media/image4.png" Id="Rdf230f09f6664e9e" /><Relationship Type="http://schemas.openxmlformats.org/officeDocument/2006/relationships/image" Target="/ppt/media/image4.svg" Id="R427307a098e14ec9" /><Relationship Type="http://schemas.openxmlformats.org/officeDocument/2006/relationships/notesSlide" Target="/ppt/notesSlides/notesSlide4.xml" Id="R78b1c9b671554614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2448627fdce4bdc" /><Relationship Type="http://schemas.openxmlformats.org/officeDocument/2006/relationships/image" Target="/ppt/media/image5.png" Id="Rb83d3831edc74b9d" /><Relationship Type="http://schemas.openxmlformats.org/officeDocument/2006/relationships/image" Target="/ppt/media/image5.svg" Id="Rffdc0b8eee784deb" /><Relationship Type="http://schemas.openxmlformats.org/officeDocument/2006/relationships/notesSlide" Target="/ppt/notesSlides/notesSlide5.xml" Id="R87e8377f87e047e5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db25eca3e4040b0" /><Relationship Type="http://schemas.openxmlformats.org/officeDocument/2006/relationships/image" Target="/ppt/media/image6.png" Id="Reea64a4557fb47d4" /><Relationship Type="http://schemas.openxmlformats.org/officeDocument/2006/relationships/image" Target="/ppt/media/image6.svg" Id="R9c3b434cf10f44d5" /><Relationship Type="http://schemas.openxmlformats.org/officeDocument/2006/relationships/notesSlide" Target="/ppt/notesSlides/notesSlide6.xml" Id="Rb14e3d30141c42bf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5e28048ea2547f3" /><Relationship Type="http://schemas.openxmlformats.org/officeDocument/2006/relationships/image" Target="/ppt/media/image7.png" Id="Rc7ec8f0f53764b84" /><Relationship Type="http://schemas.openxmlformats.org/officeDocument/2006/relationships/image" Target="/ppt/media/image7.svg" Id="R922ef4cc0cc04758" /><Relationship Type="http://schemas.openxmlformats.org/officeDocument/2006/relationships/notesSlide" Target="/ppt/notesSlides/notesSlide7.xml" Id="Raea6380dc550440d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47ca240b21944e3" /><Relationship Type="http://schemas.openxmlformats.org/officeDocument/2006/relationships/image" Target="/ppt/media/image8.png" Id="R3171d129e67443a7" /><Relationship Type="http://schemas.openxmlformats.org/officeDocument/2006/relationships/image" Target="/ppt/media/image8.svg" Id="Rd6afd5e66abc40f4" /><Relationship Type="http://schemas.openxmlformats.org/officeDocument/2006/relationships/notesSlide" Target="/ppt/notesSlides/notesSlide8.xml" Id="R63bb6f5586ac4268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b0592c27686411d" /><Relationship Type="http://schemas.openxmlformats.org/officeDocument/2006/relationships/image" Target="/ppt/media/image9.png" Id="Rd69326c2cd104f87" /><Relationship Type="http://schemas.openxmlformats.org/officeDocument/2006/relationships/image" Target="/ppt/media/image9.svg" Id="R382bf39018484fea" /><Relationship Type="http://schemas.openxmlformats.org/officeDocument/2006/relationships/notesSlide" Target="/ppt/notesSlides/notesSlide9.xml" Id="R548d4decdaf048ba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e64906e79444038" /><Relationship Type="http://schemas.openxmlformats.org/officeDocument/2006/relationships/image" Target="/ppt/media/image10.png" Id="Rcd1395dc28f648cf" /><Relationship Type="http://schemas.openxmlformats.org/officeDocument/2006/relationships/image" Target="/ppt/media/image10.svg" Id="R8acfb0f2cd7e4336" /><Relationship Type="http://schemas.openxmlformats.org/officeDocument/2006/relationships/notesSlide" Target="/ppt/notesSlides/notesSlide10.xml" Id="Re5ac00fd9fc64756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728ef9b30fb40d4" /><Relationship Type="http://schemas.openxmlformats.org/officeDocument/2006/relationships/image" Target="/ppt/media/image11.png" Id="Re6bbdcf0d29b44b4" /><Relationship Type="http://schemas.openxmlformats.org/officeDocument/2006/relationships/image" Target="/ppt/media/image11.svg" Id="Ra5c1bede6b964369" /><Relationship Type="http://schemas.openxmlformats.org/officeDocument/2006/relationships/notesSlide" Target="/ppt/notesSlides/notesSlide11.xml" Id="R2fabe3e5da494a98" /></Relationships>
</file>

<file path=ppt/slides/slide1.xml><?xml version="1.0" encoding="utf-8"?>
<p:sld xmlns:p="http://schemas.openxmlformats.org/presentationml/2006/main">
  <p:cSld name="Otwarcie">
    <p:bg>
      <p:bgPr>
        <a:solidFill xmlns:a="http://schemas.openxmlformats.org/drawingml/2006/main">
          <a:srgbClr val="241C2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12030f03a014c45">
            <a:extLst>
              <a:ext uri="{96DAC541-7B7A-43D3-8B79-37D633B846F1}">
                <asvg:svgBlip xmlns:asvg="http://schemas.microsoft.com/office/drawing/2016/SVG/main" r:embed="R41dfd45709944a81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47700" y="457200"/>
            <a:ext cx="1905000" cy="327627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7F7A7E5-760D-4FB3-A4E1-A391F2858F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352550"/>
            <a:ext cx="7429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800" b="1" i="0">
                <a:solidFill>
                  <a:srgbClr val="C39ACC"/>
                </a:solidFill>
              </a:defRPr>
            </a:pPr>
            <a:r>
              <a:rPr sz="1800" b="1" i="0">
                <a:solidFill>
                  <a:srgbClr val="C39ACC"/>
                </a:solidFill>
              </a:rPr>
              <a:t>DLA MENEDŻERA ZESPOŁU</a:t>
            </a:r>
          </a:p>
        </p:txBody>
      </p:sp>
      <p:sp>
        <p:nvSpPr>
          <p:cNvPr id="3" name="cover-headline">
            <a:extLst xmlns:a="http://schemas.openxmlformats.org/drawingml/2006/main">
              <a:ext uri="{FF2B5EF4-FFF2-40B4-BE49-F238E27FC236}">
                <a16:creationId xmlns:a16="http://schemas.microsoft.com/office/drawing/2014/main" id="{056A62BB-7E1E-4CE1-9631-12DDBD9C83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981200"/>
            <a:ext cx="7848600" cy="495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6150" b="1" i="0">
                <a:solidFill>
                  <a:srgbClr val="FFFFFF"/>
                </a:solidFill>
              </a:defRPr>
            </a:pPr>
            <a:r>
              <a:rPr sz="6150" b="1" i="0">
                <a:solidFill>
                  <a:srgbClr val="FFFFFF"/>
                </a:solidFill>
              </a:rPr>
              <a:t>Ważnych</a:t>
            </a:r>
          </a:p>
          <a:p xmlns:a="http://schemas.openxmlformats.org/drawingml/2006/main">
            <a:pPr algn="l">
              <a:buNone/>
              <a:defRPr sz="6150" b="1" i="0">
                <a:solidFill>
                  <a:srgbClr val="FFFFFF"/>
                </a:solidFill>
              </a:defRPr>
            </a:pPr>
            <a:r>
              <a:rPr sz="6150" b="1" i="0">
                <a:solidFill>
                  <a:srgbClr val="FFFFFF"/>
                </a:solidFill>
              </a:rPr>
              <a:t>rozmów</a:t>
            </a:r>
          </a:p>
          <a:p xmlns:a="http://schemas.openxmlformats.org/drawingml/2006/main">
            <a:pPr algn="l">
              <a:buNone/>
              <a:defRPr sz="6150" b="1" i="0">
                <a:solidFill>
                  <a:srgbClr val="FFFFFF"/>
                </a:solidFill>
              </a:defRPr>
            </a:pPr>
            <a:r>
              <a:rPr sz="6150" b="1" i="0">
                <a:solidFill>
                  <a:srgbClr val="FFFFFF"/>
                </a:solidFill>
              </a:rPr>
              <a:t>w pracy nie prowadzi się</a:t>
            </a:r>
          </a:p>
          <a:p xmlns:a="http://schemas.openxmlformats.org/drawingml/2006/main">
            <a:pPr algn="l">
              <a:buNone/>
              <a:defRPr sz="6150" b="1" i="0">
                <a:solidFill>
                  <a:srgbClr val="FFFFFF"/>
                </a:solidFill>
              </a:defRPr>
            </a:pPr>
            <a:r>
              <a:rPr sz="6150" b="1" i="0">
                <a:solidFill>
                  <a:srgbClr val="FFFFFF"/>
                </a:solidFill>
              </a:rPr>
              <a:t>na wyczucie.</a:t>
            </a:r>
          </a:p>
        </p:txBody>
      </p:sp>
      <p:sp>
        <p:nvSpPr>
          <p:cNvPr id="4" name="accent-rule">
            <a:extLst xmlns:a="http://schemas.openxmlformats.org/drawingml/2006/main">
              <a:ext uri="{FF2B5EF4-FFF2-40B4-BE49-F238E27FC236}">
                <a16:creationId xmlns:a16="http://schemas.microsoft.com/office/drawing/2014/main" id="{EEB14B6A-0B42-4A5F-8560-E0A647E905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7448550"/>
            <a:ext cx="3200400" cy="95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39AC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cover-description">
            <a:extLst xmlns:a="http://schemas.openxmlformats.org/drawingml/2006/main">
              <a:ext uri="{FF2B5EF4-FFF2-40B4-BE49-F238E27FC236}">
                <a16:creationId xmlns:a16="http://schemas.microsoft.com/office/drawing/2014/main" id="{074E0DE0-CC46-4BD2-B466-A1792A97A6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7772400"/>
            <a:ext cx="7524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2025" b="0" i="0">
                <a:solidFill>
                  <a:srgbClr val="EFE8F2"/>
                </a:solidFill>
              </a:defRPr>
            </a:pPr>
            <a:r>
              <a:rPr sz="2025" b="0" i="0">
                <a:solidFill>
                  <a:srgbClr val="EFE8F2"/>
                </a:solidFill>
              </a:rPr>
              <a:t>Empatyzer pomaga przygotować feedback, rozmowę 1:1 lub trudną rozmowę z konkretną osobą w zespole.</a:t>
            </a:r>
          </a:p>
        </p:txBody>
      </p:sp>
      <p:sp>
        <p:nvSpPr>
          <p:cNvPr id="6" name="page-1">
            <a:extLst xmlns:a="http://schemas.openxmlformats.org/drawingml/2006/main">
              <a:ext uri="{FF2B5EF4-FFF2-40B4-BE49-F238E27FC236}">
                <a16:creationId xmlns:a16="http://schemas.microsoft.com/office/drawing/2014/main" id="{5AADE9E1-A08C-4940-9CE5-0533DF508B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8458200"/>
            <a:ext cx="7239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650" b="1" i="0">
                <a:solidFill>
                  <a:srgbClr val="A89EAC"/>
                </a:solidFill>
              </a:defRPr>
            </a:pPr>
            <a:r>
              <a:rPr sz="1650" b="1" i="0">
                <a:solidFill>
                  <a:srgbClr val="A89EAC"/>
                </a:solidFill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1410941614"/>
      </p:ext>
    </p:extLst>
  </p:cSld>
</p:sld>
</file>

<file path=ppt/slides/slide2.xml><?xml version="1.0" encoding="utf-8"?>
<p:sld xmlns:p="http://schemas.openxmlformats.org/presentationml/2006/main">
  <p:cSld name="Problem"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6bceaebf2c44b0d">
            <a:extLst>
              <a:ext uri="{96DAC541-7B7A-43D3-8B79-37D633B846F1}">
                <asvg:svgBlip xmlns:asvg="http://schemas.microsoft.com/office/drawing/2016/SVG/main" r:embed="R617ee788cc094859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47700" y="457200"/>
            <a:ext cx="1428750" cy="245720"/>
          </a:xfrm>
          <a:prstGeom xmlns:a="http://schemas.openxmlformats.org/drawingml/2006/main" prst="rect">
            <a:avLst/>
          </a:prstGeom>
        </p:spPr>
      </p:pic>
      <p:sp>
        <p:nvSpPr>
          <p:cNvPr id="2" name="page-2">
            <a:extLst xmlns:a="http://schemas.openxmlformats.org/drawingml/2006/main">
              <a:ext uri="{FF2B5EF4-FFF2-40B4-BE49-F238E27FC236}">
                <a16:creationId xmlns:a16="http://schemas.microsoft.com/office/drawing/2014/main" id="{2FD14FD8-E0DF-4C04-9886-FA570DA57F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8458200"/>
            <a:ext cx="7239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650" b="1" i="0">
                <a:solidFill>
                  <a:srgbClr val="736978"/>
                </a:solidFill>
              </a:defRPr>
            </a:pPr>
            <a:r>
              <a:rPr sz="1650" b="1" i="0">
                <a:solidFill>
                  <a:srgbClr val="736978"/>
                </a:solidFill>
              </a:rPr>
              <a:t>02</a:t>
            </a:r>
          </a:p>
        </p:txBody>
      </p:sp>
      <p:sp>
        <p:nvSpPr>
          <p:cNvPr id="3" name="tension-backdrop">
            <a:extLst xmlns:a="http://schemas.openxmlformats.org/drawingml/2006/main">
              <a:ext uri="{FF2B5EF4-FFF2-40B4-BE49-F238E27FC236}">
                <a16:creationId xmlns:a16="http://schemas.microsoft.com/office/drawing/2014/main" id="{C2D9750A-6D18-45E1-8F3D-1B981CB168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0" y="1143000"/>
            <a:ext cx="5829300" cy="1562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8550" b="1" i="0">
                <a:solidFill>
                  <a:srgbClr val="EFE8F2"/>
                </a:solidFill>
              </a:defRPr>
            </a:pPr>
            <a:r>
              <a:rPr sz="8550" b="1" i="0">
                <a:solidFill>
                  <a:srgbClr val="EFE8F2"/>
                </a:solidFill>
              </a:rPr>
              <a:t>09:00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39EF7F0-12D3-40AC-8340-A344A55534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333500"/>
            <a:ext cx="5905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800" b="1" i="0">
                <a:solidFill>
                  <a:srgbClr val="7B4F81"/>
                </a:solidFill>
              </a:defRPr>
            </a:pPr>
            <a:r>
              <a:rPr sz="1800" b="1" i="0">
                <a:solidFill>
                  <a:srgbClr val="7B4F81"/>
                </a:solidFill>
              </a:rPr>
              <a:t>KONKRETNA OSOBA</a:t>
            </a:r>
          </a:p>
        </p:txBody>
      </p:sp>
      <p:sp>
        <p:nvSpPr>
          <p:cNvPr id="5" name="tension-headline">
            <a:extLst xmlns:a="http://schemas.openxmlformats.org/drawingml/2006/main">
              <a:ext uri="{FF2B5EF4-FFF2-40B4-BE49-F238E27FC236}">
                <a16:creationId xmlns:a16="http://schemas.microsoft.com/office/drawing/2014/main" id="{449ACA56-8EAC-4358-9060-77C8519D23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724150"/>
            <a:ext cx="7848600" cy="2724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5100" b="1" i="0">
                <a:solidFill>
                  <a:srgbClr val="2D2D2D"/>
                </a:solidFill>
              </a:defRPr>
            </a:pPr>
            <a:r>
              <a:rPr sz="5100" b="1" i="0">
                <a:solidFill>
                  <a:srgbClr val="2D2D2D"/>
                </a:solidFill>
              </a:rPr>
              <a:t>Znasz zasady feedbacku.</a:t>
            </a:r>
          </a:p>
        </p:txBody>
      </p:sp>
      <p:sp>
        <p:nvSpPr>
          <p:cNvPr id="6" name="accent-rule">
            <a:extLst xmlns:a="http://schemas.openxmlformats.org/drawingml/2006/main">
              <a:ext uri="{FF2B5EF4-FFF2-40B4-BE49-F238E27FC236}">
                <a16:creationId xmlns:a16="http://schemas.microsoft.com/office/drawing/2014/main" id="{F3A85104-7A26-41AB-9802-CF0425AB61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753100"/>
            <a:ext cx="78486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E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tension-subhead">
            <a:extLst xmlns:a="http://schemas.openxmlformats.org/drawingml/2006/main">
              <a:ext uri="{FF2B5EF4-FFF2-40B4-BE49-F238E27FC236}">
                <a16:creationId xmlns:a16="http://schemas.microsoft.com/office/drawing/2014/main" id="{705D4DF9-0B2D-4218-AB8F-CFC27FEB03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096000"/>
            <a:ext cx="78486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3675" b="1" i="0">
                <a:solidFill>
                  <a:srgbClr val="7B4F81"/>
                </a:solidFill>
              </a:defRPr>
            </a:pPr>
            <a:r>
              <a:rPr sz="3675" b="1" i="0">
                <a:solidFill>
                  <a:srgbClr val="7B4F81"/>
                </a:solidFill>
              </a:rPr>
              <a:t>Trudność zaczyna się przy Ani, jutro o dziewiątej.</a:t>
            </a:r>
          </a:p>
        </p:txBody>
      </p:sp>
    </p:spTree>
    <p:extLst>
      <p:ext uri="{BB962C8B-B14F-4D97-AF65-F5344CB8AC3E}">
        <p14:creationId xmlns:p14="http://schemas.microsoft.com/office/powerpoint/2010/main" val="1811221589"/>
      </p:ext>
    </p:extLst>
  </p:cSld>
</p:sld>
</file>

<file path=ppt/slides/slide3.xml><?xml version="1.0" encoding="utf-8"?>
<p:sld xmlns:p="http://schemas.openxmlformats.org/presentationml/2006/main">
  <p:cSld name="Rozwiązanie"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a2b685ea7a24932">
            <a:extLst>
              <a:ext uri="{96DAC541-7B7A-43D3-8B79-37D633B846F1}">
                <asvg:svgBlip xmlns:asvg="http://schemas.microsoft.com/office/drawing/2016/SVG/main" r:embed="R70cc166738584a82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47700" y="457200"/>
            <a:ext cx="1428750" cy="245720"/>
          </a:xfrm>
          <a:prstGeom xmlns:a="http://schemas.openxmlformats.org/drawingml/2006/main" prst="rect">
            <a:avLst/>
          </a:prstGeom>
        </p:spPr>
      </p:pic>
      <p:sp>
        <p:nvSpPr>
          <p:cNvPr id="2" name="page-3">
            <a:extLst xmlns:a="http://schemas.openxmlformats.org/drawingml/2006/main">
              <a:ext uri="{FF2B5EF4-FFF2-40B4-BE49-F238E27FC236}">
                <a16:creationId xmlns:a16="http://schemas.microsoft.com/office/drawing/2014/main" id="{88BB29B3-28EB-4D0D-9CBE-050644A6F4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8458200"/>
            <a:ext cx="7239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650" b="1" i="0">
                <a:solidFill>
                  <a:srgbClr val="736978"/>
                </a:solidFill>
              </a:defRPr>
            </a:pPr>
            <a:r>
              <a:rPr sz="1650" b="1" i="0">
                <a:solidFill>
                  <a:srgbClr val="736978"/>
                </a:solidFill>
              </a:rPr>
              <a:t>03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A68D4C9-21C2-4885-AE3B-8B06AF8624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257300"/>
            <a:ext cx="7239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800" b="1" i="0">
                <a:solidFill>
                  <a:srgbClr val="7B4F81"/>
                </a:solidFill>
              </a:defRPr>
            </a:pPr>
            <a:r>
              <a:rPr sz="1800" b="1" i="0">
                <a:solidFill>
                  <a:srgbClr val="7B4F81"/>
                </a:solidFill>
              </a:rPr>
              <a:t>KIEDY SAM MODEL NIE WYSTARCZA</a:t>
            </a:r>
          </a:p>
        </p:txBody>
      </p:sp>
      <p:sp>
        <p:nvSpPr>
          <p:cNvPr id="4" name="scenarios-title">
            <a:extLst xmlns:a="http://schemas.openxmlformats.org/drawingml/2006/main">
              <a:ext uri="{FF2B5EF4-FFF2-40B4-BE49-F238E27FC236}">
                <a16:creationId xmlns:a16="http://schemas.microsoft.com/office/drawing/2014/main" id="{36F0E8B2-AD6C-4675-A579-407EA2DE16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752600"/>
            <a:ext cx="784860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4350" b="1" i="0">
                <a:solidFill>
                  <a:srgbClr val="2D2D2D"/>
                </a:solidFill>
              </a:defRPr>
            </a:pPr>
            <a:r>
              <a:rPr sz="4350" b="1" i="0">
                <a:solidFill>
                  <a:srgbClr val="2D2D2D"/>
                </a:solidFill>
              </a:rPr>
              <a:t>Trudność zawsze dotyczy konkretnej osoby.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E875AA5-D100-436E-9918-9DDA7CF245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333750"/>
            <a:ext cx="9525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4800" b="1" i="0">
                <a:solidFill>
                  <a:srgbClr val="7B4F81"/>
                </a:solidFill>
              </a:defRPr>
            </a:pPr>
            <a:r>
              <a:rPr sz="4800" b="1" i="0">
                <a:solidFill>
                  <a:srgbClr val="7B4F81"/>
                </a:solidFill>
              </a:rPr>
              <a:t>01</a:t>
            </a:r>
          </a:p>
        </p:txBody>
      </p:sp>
      <p:sp>
        <p:nvSpPr>
          <p:cNvPr id="6" name="accent-rule">
            <a:extLst xmlns:a="http://schemas.openxmlformats.org/drawingml/2006/main">
              <a:ext uri="{FF2B5EF4-FFF2-40B4-BE49-F238E27FC236}">
                <a16:creationId xmlns:a16="http://schemas.microsoft.com/office/drawing/2014/main" id="{AB22F70F-FFD6-443B-9CDD-F7D6C35EB6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52600" y="3695700"/>
            <a:ext cx="53340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B4F8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4B103CA-E905-492C-89C6-6682F0DE23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3314700"/>
            <a:ext cx="2095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950" b="1" i="0">
                <a:solidFill>
                  <a:srgbClr val="2D2D2D"/>
                </a:solidFill>
              </a:defRPr>
            </a:pPr>
            <a:r>
              <a:rPr sz="1950" b="1" i="0">
                <a:solidFill>
                  <a:srgbClr val="2D2D2D"/>
                </a:solidFill>
              </a:rPr>
              <a:t>FEEDBACK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6267C55-02CF-4D2F-BD84-CFB15AD73B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3314700"/>
            <a:ext cx="37338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100" b="0" i="0">
                <a:solidFill>
                  <a:srgbClr val="6E6873"/>
                </a:solidFill>
              </a:defRPr>
            </a:pPr>
            <a:r>
              <a:rPr sz="2100" b="0" i="0">
                <a:solidFill>
                  <a:srgbClr val="6E6873"/>
                </a:solidFill>
              </a:rPr>
              <a:t>Wiesz, co powiedzieć. Nie wiesz, jak ta osoba to odbierze, więc odkładasz rozmowę.</a:t>
            </a:r>
          </a:p>
        </p:txBody>
      </p:sp>
      <p:sp>
        <p:nvSpPr>
          <p:cNvPr id="9" name="accent-rule">
            <a:extLst xmlns:a="http://schemas.openxmlformats.org/drawingml/2006/main">
              <a:ext uri="{FF2B5EF4-FFF2-40B4-BE49-F238E27FC236}">
                <a16:creationId xmlns:a16="http://schemas.microsoft.com/office/drawing/2014/main" id="{CE6991F7-A422-4576-9774-63FE45F0D7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591050"/>
            <a:ext cx="78486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E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60AA728-CBC1-4F89-8276-6968D381D5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953000"/>
            <a:ext cx="9525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4800" b="1" i="0">
                <a:solidFill>
                  <a:srgbClr val="4F2854"/>
                </a:solidFill>
              </a:defRPr>
            </a:pPr>
            <a:r>
              <a:rPr sz="4800" b="1" i="0">
                <a:solidFill>
                  <a:srgbClr val="4F2854"/>
                </a:solidFill>
              </a:rPr>
              <a:t>02</a:t>
            </a:r>
          </a:p>
        </p:txBody>
      </p:sp>
      <p:sp>
        <p:nvSpPr>
          <p:cNvPr id="11" name="accent-rule">
            <a:extLst xmlns:a="http://schemas.openxmlformats.org/drawingml/2006/main">
              <a:ext uri="{FF2B5EF4-FFF2-40B4-BE49-F238E27FC236}">
                <a16:creationId xmlns:a16="http://schemas.microsoft.com/office/drawing/2014/main" id="{5938A2ED-B50D-48A2-B108-AD748B672B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52600" y="5314950"/>
            <a:ext cx="53340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56DD94A-6B77-4E58-8B95-A9FBFC9469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4933950"/>
            <a:ext cx="2095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950" b="1" i="0">
                <a:solidFill>
                  <a:srgbClr val="2D2D2D"/>
                </a:solidFill>
              </a:defRPr>
            </a:pPr>
            <a:r>
              <a:rPr sz="1950" b="1" i="0">
                <a:solidFill>
                  <a:srgbClr val="2D2D2D"/>
                </a:solidFill>
              </a:rPr>
              <a:t>1:1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7986FE5-145E-4B1A-ADF4-2F193B8C74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4933950"/>
            <a:ext cx="37338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100" b="0" i="0">
                <a:solidFill>
                  <a:srgbClr val="6E6873"/>
                </a:solidFill>
              </a:defRPr>
            </a:pPr>
            <a:r>
              <a:rPr sz="2100" b="0" i="0">
                <a:solidFill>
                  <a:srgbClr val="6E6873"/>
                </a:solidFill>
              </a:rPr>
              <a:t>Spotkanie odbywa się co tydzień, ale ważny temat nigdy się nie pojawia.</a:t>
            </a:r>
          </a:p>
        </p:txBody>
      </p:sp>
      <p:sp>
        <p:nvSpPr>
          <p:cNvPr id="14" name="accent-rule">
            <a:extLst xmlns:a="http://schemas.openxmlformats.org/drawingml/2006/main">
              <a:ext uri="{FF2B5EF4-FFF2-40B4-BE49-F238E27FC236}">
                <a16:creationId xmlns:a16="http://schemas.microsoft.com/office/drawing/2014/main" id="{80305763-B3CC-4CF4-A32F-912BC2AD63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210300"/>
            <a:ext cx="78486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E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2997D6A-F553-4C2B-B7F9-2CC920E5D0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572250"/>
            <a:ext cx="9525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4800" b="1" i="0">
                <a:solidFill>
                  <a:srgbClr val="7B4F81"/>
                </a:solidFill>
              </a:defRPr>
            </a:pPr>
            <a:r>
              <a:rPr sz="4800" b="1" i="0">
                <a:solidFill>
                  <a:srgbClr val="7B4F81"/>
                </a:solidFill>
              </a:rPr>
              <a:t>03</a:t>
            </a:r>
          </a:p>
        </p:txBody>
      </p:sp>
      <p:sp>
        <p:nvSpPr>
          <p:cNvPr id="16" name="accent-rule">
            <a:extLst xmlns:a="http://schemas.openxmlformats.org/drawingml/2006/main">
              <a:ext uri="{FF2B5EF4-FFF2-40B4-BE49-F238E27FC236}">
                <a16:creationId xmlns:a16="http://schemas.microsoft.com/office/drawing/2014/main" id="{FDBE7F5E-8D4E-4260-88B8-BB2D80374C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52600" y="6934200"/>
            <a:ext cx="53340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B4F8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78FB531-5AA4-44AA-9741-C0995A833C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6553200"/>
            <a:ext cx="2095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950" b="1" i="0">
                <a:solidFill>
                  <a:srgbClr val="2D2D2D"/>
                </a:solidFill>
              </a:defRPr>
            </a:pPr>
            <a:r>
              <a:rPr sz="1950" b="1" i="0">
                <a:solidFill>
                  <a:srgbClr val="2D2D2D"/>
                </a:solidFill>
              </a:rPr>
              <a:t>KONFLIKT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E0045C1-C3CC-42D4-9D25-AF2966F9B3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6553200"/>
            <a:ext cx="37338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100" b="0" i="0">
                <a:solidFill>
                  <a:srgbClr val="6E6873"/>
                </a:solidFill>
              </a:defRPr>
            </a:pPr>
            <a:r>
              <a:rPr sz="2100" b="0" i="0">
                <a:solidFill>
                  <a:srgbClr val="6E6873"/>
                </a:solidFill>
              </a:rPr>
              <a:t>Dwie osoby nadal muszą ze sobą pracować, choć problem z zadaniem stał się problemem w relacji.</a:t>
            </a:r>
          </a:p>
        </p:txBody>
      </p:sp>
    </p:spTree>
    <p:extLst>
      <p:ext uri="{BB962C8B-B14F-4D97-AF65-F5344CB8AC3E}">
        <p14:creationId xmlns:p14="http://schemas.microsoft.com/office/powerpoint/2010/main" val="71095927"/>
      </p:ext>
    </p:extLst>
  </p:cSld>
</p:sld>
</file>

<file path=ppt/slides/slide4.xml><?xml version="1.0" encoding="utf-8"?>
<p:sld xmlns:p="http://schemas.openxmlformats.org/presentationml/2006/main">
  <p:cSld name="Przykład rozmowy"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f230f09f6664e9e">
            <a:extLst>
              <a:ext uri="{96DAC541-7B7A-43D3-8B79-37D633B846F1}">
                <asvg:svgBlip xmlns:asvg="http://schemas.microsoft.com/office/drawing/2016/SVG/main" r:embed="R427307a098e14ec9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47700" y="457200"/>
            <a:ext cx="1428750" cy="245720"/>
          </a:xfrm>
          <a:prstGeom xmlns:a="http://schemas.openxmlformats.org/drawingml/2006/main" prst="rect">
            <a:avLst/>
          </a:prstGeom>
        </p:spPr>
      </p:pic>
      <p:sp>
        <p:nvSpPr>
          <p:cNvPr id="2" name="page-4">
            <a:extLst xmlns:a="http://schemas.openxmlformats.org/drawingml/2006/main">
              <a:ext uri="{FF2B5EF4-FFF2-40B4-BE49-F238E27FC236}">
                <a16:creationId xmlns:a16="http://schemas.microsoft.com/office/drawing/2014/main" id="{5D162E36-0579-4F1F-9722-6C183466A6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8458200"/>
            <a:ext cx="7239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650" b="1" i="0">
                <a:solidFill>
                  <a:srgbClr val="736978"/>
                </a:solidFill>
              </a:defRPr>
            </a:pPr>
            <a:r>
              <a:rPr sz="1650" b="1" i="0">
                <a:solidFill>
                  <a:srgbClr val="736978"/>
                </a:solidFill>
              </a:rPr>
              <a:t>04</a:t>
            </a:r>
          </a:p>
        </p:txBody>
      </p:sp>
      <p:sp>
        <p:nvSpPr>
          <p:cNvPr id="3" name="demo-headline">
            <a:extLst xmlns:a="http://schemas.openxmlformats.org/drawingml/2006/main">
              <a:ext uri="{FF2B5EF4-FFF2-40B4-BE49-F238E27FC236}">
                <a16:creationId xmlns:a16="http://schemas.microsoft.com/office/drawing/2014/main" id="{15212F34-E5D2-47A5-A0FC-9CE16F1828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200150"/>
            <a:ext cx="7848600" cy="1371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4800" b="1" i="0">
                <a:solidFill>
                  <a:srgbClr val="2D2D2D"/>
                </a:solidFill>
              </a:defRPr>
            </a:pPr>
            <a:r>
              <a:rPr sz="4800" b="1" i="0">
                <a:solidFill>
                  <a:srgbClr val="2D2D2D"/>
                </a:solidFill>
              </a:rPr>
              <a:t>Spóźniony raport.</a:t>
            </a:r>
          </a:p>
          <a:p xmlns:a="http://schemas.openxmlformats.org/drawingml/2006/main">
            <a:pPr algn="l">
              <a:buNone/>
              <a:defRPr sz="4800" b="1" i="0">
                <a:solidFill>
                  <a:srgbClr val="2D2D2D"/>
                </a:solidFill>
              </a:defRPr>
            </a:pPr>
            <a:r>
              <a:rPr sz="4800" b="1" i="0">
                <a:solidFill>
                  <a:srgbClr val="2D2D2D"/>
                </a:solidFill>
              </a:rPr>
              <a:t>Ważna relacja.</a:t>
            </a:r>
          </a:p>
        </p:txBody>
      </p:sp>
      <p:sp>
        <p:nvSpPr>
          <p:cNvPr id="4" name="chat-surface">
            <a:extLst xmlns:a="http://schemas.openxmlformats.org/drawingml/2006/main">
              <a:ext uri="{FF2B5EF4-FFF2-40B4-BE49-F238E27FC236}">
                <a16:creationId xmlns:a16="http://schemas.microsoft.com/office/drawing/2014/main" id="{29199584-42E6-45A8-B779-5FEB7E0ED6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819400"/>
            <a:ext cx="7848600" cy="5200650"/>
          </a:xfrm>
          <a:prstGeom xmlns:a="http://schemas.openxmlformats.org/drawingml/2006/main" prst="roundRect">
            <a:avLst>
              <a:gd name="adj" fmla="val 2930"/>
            </a:avLst>
          </a:prstGeom>
          <a:solidFill xmlns:a="http://schemas.openxmlformats.org/drawingml/2006/main">
            <a:srgbClr val="F3EDF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A353826-2270-498A-942F-F23D23C76B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3124200"/>
            <a:ext cx="1428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800" b="1" i="0">
                <a:solidFill>
                  <a:srgbClr val="6E6873"/>
                </a:solidFill>
              </a:defRPr>
            </a:pPr>
            <a:r>
              <a:rPr sz="1800" b="1" i="0">
                <a:solidFill>
                  <a:srgbClr val="6E6873"/>
                </a:solidFill>
              </a:rPr>
              <a:t>TY</a:t>
            </a:r>
          </a:p>
        </p:txBody>
      </p:sp>
      <p:sp>
        <p:nvSpPr>
          <p:cNvPr id="6" name="user-question">
            <a:extLst xmlns:a="http://schemas.openxmlformats.org/drawingml/2006/main">
              <a:ext uri="{FF2B5EF4-FFF2-40B4-BE49-F238E27FC236}">
                <a16:creationId xmlns:a16="http://schemas.microsoft.com/office/drawing/2014/main" id="{F99DE175-2483-4136-9E81-890FB5DEE9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3562350"/>
            <a:ext cx="6838950" cy="1352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2625" b="1" i="0">
                <a:solidFill>
                  <a:srgbClr val="2D2D2D"/>
                </a:solidFill>
              </a:defRPr>
            </a:pPr>
            <a:r>
              <a:rPr sz="2625" b="1" i="0">
                <a:solidFill>
                  <a:srgbClr val="2D2D2D"/>
                </a:solidFill>
              </a:rPr>
              <a:t>Ania znowu nie oddała raportu w terminie. Jak o tym powiedzieć, żeby nie popsuć relacji?</a:t>
            </a:r>
          </a:p>
        </p:txBody>
      </p:sp>
      <p:sp>
        <p:nvSpPr>
          <p:cNvPr id="7" name="accent-rule">
            <a:extLst xmlns:a="http://schemas.openxmlformats.org/drawingml/2006/main">
              <a:ext uri="{FF2B5EF4-FFF2-40B4-BE49-F238E27FC236}">
                <a16:creationId xmlns:a16="http://schemas.microsoft.com/office/drawing/2014/main" id="{D385B634-546D-4906-887A-40951E2CFE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683895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E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A758359-2C24-4D12-B417-30431AD958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334000"/>
            <a:ext cx="1428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800" b="1" i="0">
                <a:solidFill>
                  <a:srgbClr val="7B4F81"/>
                </a:solidFill>
              </a:defRPr>
            </a:pPr>
            <a:r>
              <a:rPr sz="1800" b="1" i="0">
                <a:solidFill>
                  <a:srgbClr val="7B4F81"/>
                </a:solidFill>
              </a:rPr>
              <a:t>EM</a:t>
            </a:r>
          </a:p>
        </p:txBody>
      </p:sp>
      <p:sp>
        <p:nvSpPr>
          <p:cNvPr id="9" name="em-answer">
            <a:extLst xmlns:a="http://schemas.openxmlformats.org/drawingml/2006/main">
              <a:ext uri="{FF2B5EF4-FFF2-40B4-BE49-F238E27FC236}">
                <a16:creationId xmlns:a16="http://schemas.microsoft.com/office/drawing/2014/main" id="{E1321CB5-BAFF-42B1-AD8C-70EB085F3D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753100"/>
            <a:ext cx="6838950" cy="1657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2475" b="1" i="0">
                <a:solidFill>
                  <a:srgbClr val="4F2854"/>
                </a:solidFill>
              </a:defRPr>
            </a:pPr>
            <a:r>
              <a:rPr sz="2475" b="1" i="0">
                <a:solidFill>
                  <a:srgbClr val="4F2854"/>
                </a:solidFill>
              </a:rPr>
              <a:t>Powiedz, co się stało i jaki był skutek. Zapytaj, co zatrzymało Anię. Potwierdź termin i ustalcie, kiedy ma Cię uprzedzić, że nie zdąży.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40ED273-FBE7-47DF-825E-2E4DCD23CA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7543800"/>
            <a:ext cx="68389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950" b="0" i="0">
                <a:solidFill>
                  <a:srgbClr val="736978"/>
                </a:solidFill>
              </a:defRPr>
            </a:pPr>
            <a:r>
              <a:rPr sz="1950" b="0" i="0">
                <a:solidFill>
                  <a:srgbClr val="736978"/>
                </a:solidFill>
              </a:rPr>
              <a:t>Em uwzględnia Ciebie, rozmówcę i konkretną sytuację.</a:t>
            </a:r>
          </a:p>
        </p:txBody>
      </p:sp>
    </p:spTree>
    <p:extLst>
      <p:ext uri="{BB962C8B-B14F-4D97-AF65-F5344CB8AC3E}">
        <p14:creationId xmlns:p14="http://schemas.microsoft.com/office/powerpoint/2010/main" val="464202472"/>
      </p:ext>
    </p:extLst>
  </p:cSld>
</p:sld>
</file>

<file path=ppt/slides/slide5.xml><?xml version="1.0" encoding="utf-8"?>
<p:sld xmlns:p="http://schemas.openxmlformats.org/presentationml/2006/main">
  <p:cSld name="Wyniki"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83d3831edc74b9d">
            <a:extLst>
              <a:ext uri="{96DAC541-7B7A-43D3-8B79-37D633B846F1}">
                <asvg:svgBlip xmlns:asvg="http://schemas.microsoft.com/office/drawing/2016/SVG/main" r:embed="Rffdc0b8eee784deb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47700" y="457200"/>
            <a:ext cx="1428750" cy="245720"/>
          </a:xfrm>
          <a:prstGeom xmlns:a="http://schemas.openxmlformats.org/drawingml/2006/main" prst="rect">
            <a:avLst/>
          </a:prstGeom>
        </p:spPr>
      </p:pic>
      <p:sp>
        <p:nvSpPr>
          <p:cNvPr id="2" name="page-5">
            <a:extLst xmlns:a="http://schemas.openxmlformats.org/drawingml/2006/main">
              <a:ext uri="{FF2B5EF4-FFF2-40B4-BE49-F238E27FC236}">
                <a16:creationId xmlns:a16="http://schemas.microsoft.com/office/drawing/2014/main" id="{C41B909C-8DED-46A7-96C1-1FA1490268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8458200"/>
            <a:ext cx="7239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650" b="1" i="0">
                <a:solidFill>
                  <a:srgbClr val="736978"/>
                </a:solidFill>
              </a:defRPr>
            </a:pPr>
            <a:r>
              <a:rPr sz="1650" b="1" i="0">
                <a:solidFill>
                  <a:srgbClr val="736978"/>
                </a:solidFill>
              </a:rPr>
              <a:t>05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52A4671-6F4C-4BCA-B31E-581406AA18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314450"/>
            <a:ext cx="4762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800" b="1" i="0">
                <a:solidFill>
                  <a:srgbClr val="7B4F81"/>
                </a:solidFill>
              </a:defRPr>
            </a:pPr>
            <a:r>
              <a:rPr sz="1800" b="1" i="0">
                <a:solidFill>
                  <a:srgbClr val="7B4F81"/>
                </a:solidFill>
              </a:rPr>
              <a:t>CO MÓWIĄ UŻYTKOWNICY</a:t>
            </a:r>
          </a:p>
        </p:txBody>
      </p:sp>
      <p:sp>
        <p:nvSpPr>
          <p:cNvPr id="4" name="proof-title">
            <a:extLst xmlns:a="http://schemas.openxmlformats.org/drawingml/2006/main">
              <a:ext uri="{FF2B5EF4-FFF2-40B4-BE49-F238E27FC236}">
                <a16:creationId xmlns:a16="http://schemas.microsoft.com/office/drawing/2014/main" id="{A33C27D5-8F49-4151-96E3-1C3A947BED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866900"/>
            <a:ext cx="7848600" cy="1181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3825" b="1" i="0">
                <a:solidFill>
                  <a:srgbClr val="2D2D2D"/>
                </a:solidFill>
              </a:defRPr>
            </a:pPr>
            <a:r>
              <a:rPr sz="3825" b="1" i="0">
                <a:solidFill>
                  <a:srgbClr val="2D2D2D"/>
                </a:solidFill>
              </a:rPr>
              <a:t>Użytkownicy doceniają to wsparcie.</a:t>
            </a:r>
          </a:p>
        </p:txBody>
      </p:sp>
      <p:sp>
        <p:nvSpPr>
          <p:cNvPr id="5" name="kpi-1">
            <a:extLst xmlns:a="http://schemas.openxmlformats.org/drawingml/2006/main">
              <a:ext uri="{FF2B5EF4-FFF2-40B4-BE49-F238E27FC236}">
                <a16:creationId xmlns:a16="http://schemas.microsoft.com/office/drawing/2014/main" id="{0CA2CB6A-BB77-4E49-A620-142C8CFA72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505200"/>
            <a:ext cx="2438400" cy="3486150"/>
          </a:xfrm>
          <a:prstGeom xmlns:a="http://schemas.openxmlformats.org/drawingml/2006/main" prst="roundRect">
            <a:avLst>
              <a:gd name="adj" fmla="val 6250"/>
            </a:avLst>
          </a:prstGeom>
          <a:solidFill xmlns:a="http://schemas.openxmlformats.org/drawingml/2006/main">
            <a:srgbClr val="F6F2F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AEAC7AA-B49C-4AF5-AF19-53C830494A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924300"/>
            <a:ext cx="2133600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6900" b="1" i="0">
                <a:solidFill>
                  <a:srgbClr val="4F2854"/>
                </a:solidFill>
              </a:defRPr>
            </a:pPr>
            <a:r>
              <a:rPr sz="6900" b="1" i="0">
                <a:solidFill>
                  <a:srgbClr val="4F2854"/>
                </a:solidFill>
              </a:rPr>
              <a:t>77%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8512622-A5A8-4543-BE89-331B91C380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410200"/>
            <a:ext cx="20574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2550" b="1" i="0">
                <a:solidFill>
                  <a:srgbClr val="2D2D2D"/>
                </a:solidFill>
              </a:defRPr>
            </a:pPr>
            <a:r>
              <a:rPr sz="2550" b="1" i="0">
                <a:solidFill>
                  <a:srgbClr val="2D2D2D"/>
                </a:solidFill>
              </a:rPr>
              <a:t>poleciłoby</a:t>
            </a:r>
          </a:p>
          <a:p xmlns:a="http://schemas.openxmlformats.org/drawingml/2006/main">
            <a:pPr algn="ctr">
              <a:buNone/>
              <a:defRPr sz="2550" b="1" i="0">
                <a:solidFill>
                  <a:srgbClr val="2D2D2D"/>
                </a:solidFill>
              </a:defRPr>
            </a:pPr>
            <a:r>
              <a:rPr sz="2550" b="1" i="0">
                <a:solidFill>
                  <a:srgbClr val="2D2D2D"/>
                </a:solidFill>
              </a:rPr>
              <a:t>Empatyzer</a:t>
            </a:r>
          </a:p>
        </p:txBody>
      </p:sp>
      <p:sp>
        <p:nvSpPr>
          <p:cNvPr id="8" name="kpi-2">
            <a:extLst xmlns:a="http://schemas.openxmlformats.org/drawingml/2006/main">
              <a:ext uri="{FF2B5EF4-FFF2-40B4-BE49-F238E27FC236}">
                <a16:creationId xmlns:a16="http://schemas.microsoft.com/office/drawing/2014/main" id="{92E1149C-BE98-4FE4-8466-29552F6918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3505200"/>
            <a:ext cx="2438400" cy="3486150"/>
          </a:xfrm>
          <a:prstGeom xmlns:a="http://schemas.openxmlformats.org/drawingml/2006/main" prst="roundRect">
            <a:avLst>
              <a:gd name="adj" fmla="val 6250"/>
            </a:avLst>
          </a:prstGeom>
          <a:solidFill xmlns:a="http://schemas.openxmlformats.org/drawingml/2006/main">
            <a:srgbClr val="F3EDF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0BE0851-3F4C-4C2E-837F-41C98F0FA0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05200" y="3924300"/>
            <a:ext cx="2133600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6900" b="1" i="0">
                <a:solidFill>
                  <a:srgbClr val="7B4F81"/>
                </a:solidFill>
              </a:defRPr>
            </a:pPr>
            <a:r>
              <a:rPr sz="6900" b="1" i="0">
                <a:solidFill>
                  <a:srgbClr val="7B4F81"/>
                </a:solidFill>
              </a:rPr>
              <a:t>73%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7687F11-A1EE-434B-A6B7-A1B7267304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43300" y="5410200"/>
            <a:ext cx="20574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2550" b="1" i="0">
                <a:solidFill>
                  <a:srgbClr val="2D2D2D"/>
                </a:solidFill>
              </a:defRPr>
            </a:pPr>
            <a:r>
              <a:rPr sz="2550" b="1" i="0">
                <a:solidFill>
                  <a:srgbClr val="2D2D2D"/>
                </a:solidFill>
              </a:rPr>
              <a:t>dobrze ocenia</a:t>
            </a:r>
          </a:p>
          <a:p xmlns:a="http://schemas.openxmlformats.org/drawingml/2006/main">
            <a:pPr algn="ctr">
              <a:buNone/>
              <a:defRPr sz="2550" b="1" i="0">
                <a:solidFill>
                  <a:srgbClr val="2D2D2D"/>
                </a:solidFill>
              </a:defRPr>
            </a:pPr>
            <a:r>
              <a:rPr sz="2550" b="1" i="0">
                <a:solidFill>
                  <a:srgbClr val="2D2D2D"/>
                </a:solidFill>
              </a:rPr>
              <a:t>wdrożenie</a:t>
            </a:r>
          </a:p>
        </p:txBody>
      </p:sp>
      <p:sp>
        <p:nvSpPr>
          <p:cNvPr id="11" name="kpi-3">
            <a:extLst xmlns:a="http://schemas.openxmlformats.org/drawingml/2006/main">
              <a:ext uri="{FF2B5EF4-FFF2-40B4-BE49-F238E27FC236}">
                <a16:creationId xmlns:a16="http://schemas.microsoft.com/office/drawing/2014/main" id="{1556D424-376B-43B4-8836-841C9DA99E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3505200"/>
            <a:ext cx="2438400" cy="3486150"/>
          </a:xfrm>
          <a:prstGeom xmlns:a="http://schemas.openxmlformats.org/drawingml/2006/main" prst="roundRect">
            <a:avLst>
              <a:gd name="adj" fmla="val 6250"/>
            </a:avLst>
          </a:prstGeom>
          <a:solidFill xmlns:a="http://schemas.openxmlformats.org/drawingml/2006/main">
            <a:srgbClr val="EFEEF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F7E188D-065C-490E-A4B2-FBF2AB078F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924300"/>
            <a:ext cx="2133600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6900" b="1" i="0">
                <a:solidFill>
                  <a:srgbClr val="4E458B"/>
                </a:solidFill>
              </a:defRPr>
            </a:pPr>
            <a:r>
              <a:rPr sz="6900" b="1" i="0">
                <a:solidFill>
                  <a:srgbClr val="4E458B"/>
                </a:solidFill>
              </a:rPr>
              <a:t>59%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D425601-103F-48C9-852C-D8BC148AB8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5410200"/>
            <a:ext cx="20574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2550" b="1" i="0">
                <a:solidFill>
                  <a:srgbClr val="2D2D2D"/>
                </a:solidFill>
              </a:defRPr>
            </a:pPr>
            <a:r>
              <a:rPr sz="2550" b="1" i="0">
                <a:solidFill>
                  <a:srgbClr val="2D2D2D"/>
                </a:solidFill>
              </a:rPr>
              <a:t>robi</a:t>
            </a:r>
          </a:p>
          <a:p xmlns:a="http://schemas.openxmlformats.org/drawingml/2006/main">
            <a:pPr algn="ctr">
              <a:buNone/>
              <a:defRPr sz="2550" b="1" i="0">
                <a:solidFill>
                  <a:srgbClr val="2D2D2D"/>
                </a:solidFill>
              </a:defRPr>
            </a:pPr>
            <a:r>
              <a:rPr sz="2550" b="1" i="0">
                <a:solidFill>
                  <a:srgbClr val="2D2D2D"/>
                </a:solidFill>
              </a:rPr>
              <a:t>postępy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99C06DF-84AC-4B26-96D4-92CC0AA9CF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7296150"/>
            <a:ext cx="78486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950" b="0" i="0">
                <a:solidFill>
                  <a:srgbClr val="736978"/>
                </a:solidFill>
              </a:defRPr>
            </a:pPr>
            <a:r>
              <a:rPr sz="1950" b="0" i="0">
                <a:solidFill>
                  <a:srgbClr val="736978"/>
                </a:solidFill>
              </a:rPr>
              <a:t>Badania użytkowników i wdrożeń Empatyzera</a:t>
            </a:r>
          </a:p>
        </p:txBody>
      </p:sp>
    </p:spTree>
    <p:extLst>
      <p:ext uri="{BB962C8B-B14F-4D97-AF65-F5344CB8AC3E}">
        <p14:creationId xmlns:p14="http://schemas.microsoft.com/office/powerpoint/2010/main" val="1906049755"/>
      </p:ext>
    </p:extLst>
  </p:cSld>
</p:sld>
</file>

<file path=ppt/slides/slide6.xml><?xml version="1.0" encoding="utf-8"?>
<p:sld xmlns:p="http://schemas.openxmlformats.org/presentationml/2006/main">
  <p:cSld name="Referencja"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ea64a4557fb47d4">
            <a:extLst>
              <a:ext uri="{96DAC541-7B7A-43D3-8B79-37D633B846F1}">
                <asvg:svgBlip xmlns:asvg="http://schemas.microsoft.com/office/drawing/2016/SVG/main" r:embed="R9c3b434cf10f44d5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47700" y="457200"/>
            <a:ext cx="1428750" cy="245720"/>
          </a:xfrm>
          <a:prstGeom xmlns:a="http://schemas.openxmlformats.org/drawingml/2006/main" prst="rect">
            <a:avLst/>
          </a:prstGeom>
        </p:spPr>
      </p:pic>
      <p:sp>
        <p:nvSpPr>
          <p:cNvPr id="2" name="page-6">
            <a:extLst xmlns:a="http://schemas.openxmlformats.org/drawingml/2006/main">
              <a:ext uri="{FF2B5EF4-FFF2-40B4-BE49-F238E27FC236}">
                <a16:creationId xmlns:a16="http://schemas.microsoft.com/office/drawing/2014/main" id="{FC92FDBD-3497-4723-8B6A-B19FB7B713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8458200"/>
            <a:ext cx="7239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650" b="1" i="0">
                <a:solidFill>
                  <a:srgbClr val="736978"/>
                </a:solidFill>
              </a:defRPr>
            </a:pPr>
            <a:r>
              <a:rPr sz="1650" b="1" i="0">
                <a:solidFill>
                  <a:srgbClr val="736978"/>
                </a:solidFill>
              </a:rPr>
              <a:t>06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DBDA9A5-0D6F-4608-8984-422767D235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314450"/>
            <a:ext cx="7239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800" b="1" i="0">
                <a:solidFill>
                  <a:srgbClr val="7B4F81"/>
                </a:solidFill>
              </a:defRPr>
            </a:pPr>
            <a:r>
              <a:rPr sz="1800" b="1" i="0">
                <a:solidFill>
                  <a:srgbClr val="7B4F81"/>
                </a:solidFill>
              </a:rPr>
              <a:t>PERSPEKTYWA MENEDŻERA</a:t>
            </a:r>
          </a:p>
        </p:txBody>
      </p:sp>
      <p:sp>
        <p:nvSpPr>
          <p:cNvPr id="4" name="rating-surface">
            <a:extLst xmlns:a="http://schemas.openxmlformats.org/drawingml/2006/main">
              <a:ext uri="{FF2B5EF4-FFF2-40B4-BE49-F238E27FC236}">
                <a16:creationId xmlns:a16="http://schemas.microsoft.com/office/drawing/2014/main" id="{EC3CD806-2657-4387-AC66-E3290D8F0C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981200"/>
            <a:ext cx="7848600" cy="5543550"/>
          </a:xfrm>
          <a:prstGeom xmlns:a="http://schemas.openxmlformats.org/drawingml/2006/main" prst="roundRect">
            <a:avLst>
              <a:gd name="adj" fmla="val 2749"/>
            </a:avLst>
          </a:prstGeom>
          <a:solidFill xmlns:a="http://schemas.openxmlformats.org/drawingml/2006/main">
            <a:srgbClr val="FFF8E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rating-anchor">
            <a:extLst xmlns:a="http://schemas.openxmlformats.org/drawingml/2006/main">
              <a:ext uri="{FF2B5EF4-FFF2-40B4-BE49-F238E27FC236}">
                <a16:creationId xmlns:a16="http://schemas.microsoft.com/office/drawing/2014/main" id="{78D1AF6E-CB68-4D3C-B0E0-B58AD4259C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2286000"/>
            <a:ext cx="7048500" cy="2857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775" b="1" i="0">
                <a:solidFill>
                  <a:srgbClr val="241C28"/>
                </a:solidFill>
              </a:defRPr>
            </a:pPr>
            <a:r>
              <a:rPr sz="2775" b="1" i="0">
                <a:solidFill>
                  <a:srgbClr val="241C28"/>
                </a:solidFill>
              </a:rPr>
              <a:t>„Podnosi pewność siebie przed trudnymi rozmowami i pomaga początkującym menedżerom znaleźć właściwy ton. Używam go codziennie i naprawdę sprawia, że pracuję spokojniej i jaśniej.”</a:t>
            </a:r>
          </a:p>
        </p:txBody>
      </p:sp>
      <p:sp>
        <p:nvSpPr>
          <p:cNvPr id="6" name="five-stars">
            <a:extLst xmlns:a="http://schemas.openxmlformats.org/drawingml/2006/main">
              <a:ext uri="{FF2B5EF4-FFF2-40B4-BE49-F238E27FC236}">
                <a16:creationId xmlns:a16="http://schemas.microsoft.com/office/drawing/2014/main" id="{78BDFBA4-E0BF-446F-BBEC-A3807E3E9F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6591300"/>
            <a:ext cx="7048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025" b="1" i="0">
                <a:solidFill>
                  <a:srgbClr val="FFC000"/>
                </a:solidFill>
              </a:defRPr>
            </a:pPr>
            <a:r>
              <a:rPr sz="2025" b="1" i="0">
                <a:solidFill>
                  <a:srgbClr val="FFC000"/>
                </a:solidFill>
              </a:rPr>
              <a:t>★★★★★   5,0/5 w Capterra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0E71F23-B516-4522-B840-2E94AF1B9F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257800"/>
            <a:ext cx="7048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250" b="1" i="0">
                <a:solidFill>
                  <a:srgbClr val="4F2854"/>
                </a:solidFill>
              </a:defRPr>
            </a:pPr>
            <a:r>
              <a:rPr sz="2250" b="1" i="0">
                <a:solidFill>
                  <a:srgbClr val="4F2854"/>
                </a:solidFill>
              </a:rPr>
              <a:t>Andrzej T.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9D3A52F-D24E-4615-810E-6368AC3B46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715000"/>
            <a:ext cx="70485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725" b="0" i="0">
                <a:solidFill>
                  <a:srgbClr val="736978"/>
                </a:solidFill>
              </a:defRPr>
            </a:pPr>
            <a:r>
              <a:rPr sz="1725" b="0" i="0">
                <a:solidFill>
                  <a:srgbClr val="736978"/>
                </a:solidFill>
              </a:rPr>
              <a:t>Partner, zarządzanie inwestycjami · Capterra, luty 2026</a:t>
            </a:r>
          </a:p>
        </p:txBody>
      </p:sp>
    </p:spTree>
    <p:extLst>
      <p:ext uri="{BB962C8B-B14F-4D97-AF65-F5344CB8AC3E}">
        <p14:creationId xmlns:p14="http://schemas.microsoft.com/office/powerpoint/2010/main" val="1771267846"/>
      </p:ext>
    </p:extLst>
  </p:cSld>
</p:sld>
</file>

<file path=ppt/slides/slide7.xml><?xml version="1.0" encoding="utf-8"?>
<p:sld xmlns:p="http://schemas.openxmlformats.org/presentationml/2006/main">
  <p:cSld name="Jak działa diagnoza"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7ec8f0f53764b84">
            <a:extLst>
              <a:ext uri="{96DAC541-7B7A-43D3-8B79-37D633B846F1}">
                <asvg:svgBlip xmlns:asvg="http://schemas.microsoft.com/office/drawing/2016/SVG/main" r:embed="R922ef4cc0cc04758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47700" y="457200"/>
            <a:ext cx="1428750" cy="245720"/>
          </a:xfrm>
          <a:prstGeom xmlns:a="http://schemas.openxmlformats.org/drawingml/2006/main" prst="rect">
            <a:avLst/>
          </a:prstGeom>
        </p:spPr>
      </p:pic>
      <p:sp>
        <p:nvSpPr>
          <p:cNvPr id="2" name="page-7">
            <a:extLst xmlns:a="http://schemas.openxmlformats.org/drawingml/2006/main">
              <a:ext uri="{FF2B5EF4-FFF2-40B4-BE49-F238E27FC236}">
                <a16:creationId xmlns:a16="http://schemas.microsoft.com/office/drawing/2014/main" id="{731971A8-8C9B-4691-B1E1-889BCA72E1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8458200"/>
            <a:ext cx="7239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650" b="1" i="0">
                <a:solidFill>
                  <a:srgbClr val="736978"/>
                </a:solidFill>
              </a:defRPr>
            </a:pPr>
            <a:r>
              <a:rPr sz="1650" b="1" i="0">
                <a:solidFill>
                  <a:srgbClr val="736978"/>
                </a:solidFill>
              </a:rPr>
              <a:t>07</a:t>
            </a:r>
          </a:p>
        </p:txBody>
      </p:sp>
      <p:sp>
        <p:nvSpPr>
          <p:cNvPr id="3" name="mechanism-headline">
            <a:extLst xmlns:a="http://schemas.openxmlformats.org/drawingml/2006/main">
              <a:ext uri="{FF2B5EF4-FFF2-40B4-BE49-F238E27FC236}">
                <a16:creationId xmlns:a16="http://schemas.microsoft.com/office/drawing/2014/main" id="{A198B77D-7369-446D-9A21-9FD6624977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276350"/>
            <a:ext cx="78486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4575" b="1" i="0">
                <a:solidFill>
                  <a:srgbClr val="2D2D2D"/>
                </a:solidFill>
              </a:defRPr>
            </a:pPr>
            <a:r>
              <a:rPr sz="4575" b="1" i="0">
                <a:solidFill>
                  <a:srgbClr val="2D2D2D"/>
                </a:solidFill>
              </a:rPr>
              <a:t>Diagnoza pozwala Em dopasować odpowiedź do konkretnej osoby.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CF3AC0E-2C19-4B0B-8C58-715235AF7F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524250"/>
            <a:ext cx="11811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5100" b="1" i="0">
                <a:solidFill>
                  <a:srgbClr val="4F2854"/>
                </a:solidFill>
              </a:defRPr>
            </a:pPr>
            <a:r>
              <a:rPr sz="5100" b="1" i="0">
                <a:solidFill>
                  <a:srgbClr val="4F2854"/>
                </a:solidFill>
              </a:rPr>
              <a:t>01</a:t>
            </a:r>
          </a:p>
        </p:txBody>
      </p:sp>
      <p:sp>
        <p:nvSpPr>
          <p:cNvPr id="5" name="accent-rule">
            <a:extLst xmlns:a="http://schemas.openxmlformats.org/drawingml/2006/main">
              <a:ext uri="{FF2B5EF4-FFF2-40B4-BE49-F238E27FC236}">
                <a16:creationId xmlns:a16="http://schemas.microsoft.com/office/drawing/2014/main" id="{7BE6BDBF-95DB-40B6-918F-184DA7CF6B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62150" y="3914775"/>
            <a:ext cx="66675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09B5F43-6218-4115-B5B6-B467491BCA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562350"/>
            <a:ext cx="23622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250" b="1" i="0">
                <a:solidFill>
                  <a:srgbClr val="2D2D2D"/>
                </a:solidFill>
              </a:defRPr>
            </a:pPr>
            <a:r>
              <a:rPr sz="2250" b="1" i="0">
                <a:solidFill>
                  <a:srgbClr val="2D2D2D"/>
                </a:solidFill>
              </a:rPr>
              <a:t>DIAGNOZA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866833D-1DDF-42DB-9BA5-8B2601050F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57800" y="3562350"/>
            <a:ext cx="32385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250" b="0" i="0">
                <a:solidFill>
                  <a:srgbClr val="6E6873"/>
                </a:solidFill>
              </a:defRPr>
            </a:pPr>
            <a:r>
              <a:rPr sz="2250" b="0" i="0">
                <a:solidFill>
                  <a:srgbClr val="6E6873"/>
                </a:solidFill>
              </a:rPr>
              <a:t>Cechy, talenty, motywatory i napięcia</a:t>
            </a:r>
          </a:p>
        </p:txBody>
      </p:sp>
      <p:sp>
        <p:nvSpPr>
          <p:cNvPr id="8" name="accent-rule">
            <a:extLst xmlns:a="http://schemas.openxmlformats.org/drawingml/2006/main">
              <a:ext uri="{FF2B5EF4-FFF2-40B4-BE49-F238E27FC236}">
                <a16:creationId xmlns:a16="http://schemas.microsoft.com/office/drawing/2014/main" id="{F967D31F-C8C2-4957-9377-566DC495EA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629150"/>
            <a:ext cx="78486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E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51964FB-D2B3-4F74-A99D-4EA6B57812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953000"/>
            <a:ext cx="11811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5100" b="1" i="0">
                <a:solidFill>
                  <a:srgbClr val="7B4F81"/>
                </a:solidFill>
              </a:defRPr>
            </a:pPr>
            <a:r>
              <a:rPr sz="5100" b="1" i="0">
                <a:solidFill>
                  <a:srgbClr val="7B4F81"/>
                </a:solidFill>
              </a:rPr>
              <a:t>02</a:t>
            </a:r>
          </a:p>
        </p:txBody>
      </p:sp>
      <p:sp>
        <p:nvSpPr>
          <p:cNvPr id="10" name="accent-rule">
            <a:extLst xmlns:a="http://schemas.openxmlformats.org/drawingml/2006/main">
              <a:ext uri="{FF2B5EF4-FFF2-40B4-BE49-F238E27FC236}">
                <a16:creationId xmlns:a16="http://schemas.microsoft.com/office/drawing/2014/main" id="{084C56B9-A945-4F29-A2C3-141FFB87CF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62150" y="5343525"/>
            <a:ext cx="66675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B4F8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04C6773-43AA-447F-BEBC-598FD5C8E0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991100"/>
            <a:ext cx="23622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250" b="1" i="0">
                <a:solidFill>
                  <a:srgbClr val="2D2D2D"/>
                </a:solidFill>
              </a:defRPr>
            </a:pPr>
            <a:r>
              <a:rPr sz="2250" b="1" i="0">
                <a:solidFill>
                  <a:srgbClr val="2D2D2D"/>
                </a:solidFill>
              </a:rPr>
              <a:t>ZAPYTAJ EM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47196C7-635F-4B15-95B0-637FB081C3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57800" y="4991100"/>
            <a:ext cx="32385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250" b="0" i="0">
                <a:solidFill>
                  <a:srgbClr val="6E6873"/>
                </a:solidFill>
              </a:defRPr>
            </a:pPr>
            <a:r>
              <a:rPr sz="2250" b="0" i="0">
                <a:solidFill>
                  <a:srgbClr val="6E6873"/>
                </a:solidFill>
              </a:rPr>
              <a:t>Odpowiedź dopasowana do osoby, zespołu lub działu</a:t>
            </a:r>
          </a:p>
        </p:txBody>
      </p:sp>
      <p:sp>
        <p:nvSpPr>
          <p:cNvPr id="13" name="accent-rule">
            <a:extLst xmlns:a="http://schemas.openxmlformats.org/drawingml/2006/main">
              <a:ext uri="{FF2B5EF4-FFF2-40B4-BE49-F238E27FC236}">
                <a16:creationId xmlns:a16="http://schemas.microsoft.com/office/drawing/2014/main" id="{ACBC258C-76B2-4A9B-AA26-B36AAF6CBF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057900"/>
            <a:ext cx="78486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E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2A308C7-627F-4675-8E72-7811C28F49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381750"/>
            <a:ext cx="11811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5100" b="1" i="0">
                <a:solidFill>
                  <a:srgbClr val="4E458B"/>
                </a:solidFill>
              </a:defRPr>
            </a:pPr>
            <a:r>
              <a:rPr sz="5100" b="1" i="0">
                <a:solidFill>
                  <a:srgbClr val="4E458B"/>
                </a:solidFill>
              </a:rPr>
              <a:t>03</a:t>
            </a:r>
          </a:p>
        </p:txBody>
      </p:sp>
      <p:sp>
        <p:nvSpPr>
          <p:cNvPr id="15" name="accent-rule">
            <a:extLst xmlns:a="http://schemas.openxmlformats.org/drawingml/2006/main">
              <a:ext uri="{FF2B5EF4-FFF2-40B4-BE49-F238E27FC236}">
                <a16:creationId xmlns:a16="http://schemas.microsoft.com/office/drawing/2014/main" id="{DA519221-B551-4C0D-A9D4-69EFC7C5EE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62150" y="6772275"/>
            <a:ext cx="66675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E458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886F8FE-3149-44DD-8590-D73EDB18CE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6419850"/>
            <a:ext cx="23622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250" b="1" i="0">
                <a:solidFill>
                  <a:srgbClr val="2D2D2D"/>
                </a:solidFill>
              </a:defRPr>
            </a:pPr>
            <a:r>
              <a:rPr sz="2250" b="1" i="0">
                <a:solidFill>
                  <a:srgbClr val="2D2D2D"/>
                </a:solidFill>
              </a:rPr>
              <a:t>MIKRO-</a:t>
            </a:r>
          </a:p>
          <a:p xmlns:a="http://schemas.openxmlformats.org/drawingml/2006/main">
            <a:pPr algn="l">
              <a:buNone/>
              <a:defRPr sz="2250" b="1" i="0">
                <a:solidFill>
                  <a:srgbClr val="2D2D2D"/>
                </a:solidFill>
              </a:defRPr>
            </a:pPr>
            <a:r>
              <a:rPr sz="2250" b="1" i="0">
                <a:solidFill>
                  <a:srgbClr val="2D2D2D"/>
                </a:solidFill>
              </a:rPr>
              <a:t>LEKCJE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9A38F2F-41CD-4F29-ADA9-E9F7BC2BE6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57800" y="6419850"/>
            <a:ext cx="32385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250" b="0" i="0">
                <a:solidFill>
                  <a:srgbClr val="6E6873"/>
                </a:solidFill>
              </a:defRPr>
            </a:pPr>
            <a:r>
              <a:rPr sz="2250" b="0" i="0">
                <a:solidFill>
                  <a:srgbClr val="6E6873"/>
                </a:solidFill>
              </a:rPr>
              <a:t>Dwie krótkie lekcje dopasowane do użytkownika</a:t>
            </a:r>
          </a:p>
        </p:txBody>
      </p:sp>
    </p:spTree>
    <p:extLst>
      <p:ext uri="{BB962C8B-B14F-4D97-AF65-F5344CB8AC3E}">
        <p14:creationId xmlns:p14="http://schemas.microsoft.com/office/powerpoint/2010/main" val="131096383"/>
      </p:ext>
    </p:extLst>
  </p:cSld>
</p:sld>
</file>

<file path=ppt/slides/slide8.xml><?xml version="1.0" encoding="utf-8"?>
<p:sld xmlns:p="http://schemas.openxmlformats.org/presentationml/2006/main">
  <p:cSld name="Wartość dla organizacji"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171d129e67443a7">
            <a:extLst>
              <a:ext uri="{96DAC541-7B7A-43D3-8B79-37D633B846F1}">
                <asvg:svgBlip xmlns:asvg="http://schemas.microsoft.com/office/drawing/2016/SVG/main" r:embed="Rd6afd5e66abc40f4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47700" y="457200"/>
            <a:ext cx="1428750" cy="245720"/>
          </a:xfrm>
          <a:prstGeom xmlns:a="http://schemas.openxmlformats.org/drawingml/2006/main" prst="rect">
            <a:avLst/>
          </a:prstGeom>
        </p:spPr>
      </p:pic>
      <p:sp>
        <p:nvSpPr>
          <p:cNvPr id="2" name="page-8">
            <a:extLst xmlns:a="http://schemas.openxmlformats.org/drawingml/2006/main">
              <a:ext uri="{FF2B5EF4-FFF2-40B4-BE49-F238E27FC236}">
                <a16:creationId xmlns:a16="http://schemas.microsoft.com/office/drawing/2014/main" id="{157BFB5D-C64B-4CFA-B5A2-833E085E44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8458200"/>
            <a:ext cx="7239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650" b="1" i="0">
                <a:solidFill>
                  <a:srgbClr val="736978"/>
                </a:solidFill>
              </a:defRPr>
            </a:pPr>
            <a:r>
              <a:rPr sz="1650" b="1" i="0">
                <a:solidFill>
                  <a:srgbClr val="736978"/>
                </a:solidFill>
              </a:rPr>
              <a:t>08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703DD60-B4C7-4E61-B9E1-E20099A788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257300"/>
            <a:ext cx="7239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800" b="1" i="0">
                <a:solidFill>
                  <a:srgbClr val="7B4F81"/>
                </a:solidFill>
              </a:defRPr>
            </a:pPr>
            <a:r>
              <a:rPr sz="1800" b="1" i="0">
                <a:solidFill>
                  <a:srgbClr val="7B4F81"/>
                </a:solidFill>
              </a:rPr>
              <a:t>CO ZMIENIA SIĘ W TWOJEJ PRACY</a:t>
            </a:r>
          </a:p>
        </p:txBody>
      </p:sp>
      <p:sp>
        <p:nvSpPr>
          <p:cNvPr id="4" name="value-headline">
            <a:extLst xmlns:a="http://schemas.openxmlformats.org/drawingml/2006/main">
              <a:ext uri="{FF2B5EF4-FFF2-40B4-BE49-F238E27FC236}">
                <a16:creationId xmlns:a16="http://schemas.microsoft.com/office/drawing/2014/main" id="{3B9FB53A-6D0F-4E6B-B204-68C99DC1B8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771650"/>
            <a:ext cx="78486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4425" b="1" i="0">
                <a:solidFill>
                  <a:srgbClr val="2D2D2D"/>
                </a:solidFill>
              </a:defRPr>
            </a:pPr>
            <a:r>
              <a:rPr sz="4425" b="1" i="0">
                <a:solidFill>
                  <a:srgbClr val="2D2D2D"/>
                </a:solidFill>
              </a:rPr>
              <a:t>Zanim zaczniesz rozmowę, możesz spojrzeć na nią oczami drugiej osoby.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4BF8AE4-10B0-403B-B724-3EBD61B6F2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305300"/>
            <a:ext cx="22098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800" b="1" i="0">
                <a:solidFill>
                  <a:srgbClr val="7B4F81"/>
                </a:solidFill>
              </a:defRPr>
            </a:pPr>
            <a:r>
              <a:rPr sz="1800" b="1" i="0">
                <a:solidFill>
                  <a:srgbClr val="7B4F81"/>
                </a:solidFill>
              </a:rPr>
              <a:t>FEEDBACK + 1:1</a:t>
            </a:r>
          </a:p>
        </p:txBody>
      </p:sp>
      <p:sp>
        <p:nvSpPr>
          <p:cNvPr id="6" name="accent-rule">
            <a:extLst xmlns:a="http://schemas.openxmlformats.org/drawingml/2006/main">
              <a:ext uri="{FF2B5EF4-FFF2-40B4-BE49-F238E27FC236}">
                <a16:creationId xmlns:a16="http://schemas.microsoft.com/office/drawing/2014/main" id="{5D019B2E-1CB8-40CF-8737-726C17B9B8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38450" y="4562475"/>
            <a:ext cx="59055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B4F8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4BD3BD1-D388-4A3B-87A1-AC3CE12088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52850" y="4286250"/>
            <a:ext cx="47434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550" b="1" i="0">
                <a:solidFill>
                  <a:srgbClr val="2D2D2D"/>
                </a:solidFill>
              </a:defRPr>
            </a:pPr>
            <a:r>
              <a:rPr sz="2550" b="1" i="0">
                <a:solidFill>
                  <a:srgbClr val="2D2D2D"/>
                </a:solidFill>
              </a:rPr>
              <a:t>znajdź ton i pytanie właściwe dla tej osoby</a:t>
            </a:r>
          </a:p>
        </p:txBody>
      </p:sp>
      <p:sp>
        <p:nvSpPr>
          <p:cNvPr id="8" name="accent-rule">
            <a:extLst xmlns:a="http://schemas.openxmlformats.org/drawingml/2006/main">
              <a:ext uri="{FF2B5EF4-FFF2-40B4-BE49-F238E27FC236}">
                <a16:creationId xmlns:a16="http://schemas.microsoft.com/office/drawing/2014/main" id="{AFE37002-D664-431C-BE99-73E418DFAF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219700"/>
            <a:ext cx="78486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E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A784006-A51B-4ACE-ACDF-1F186E6A6B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581650"/>
            <a:ext cx="22098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800" b="1" i="0">
                <a:solidFill>
                  <a:srgbClr val="4F2854"/>
                </a:solidFill>
              </a:defRPr>
            </a:pPr>
            <a:r>
              <a:rPr sz="1800" b="1" i="0">
                <a:solidFill>
                  <a:srgbClr val="4F2854"/>
                </a:solidFill>
              </a:rPr>
              <a:t>DELEGOWANIE + ZMIANA</a:t>
            </a:r>
          </a:p>
        </p:txBody>
      </p:sp>
      <p:sp>
        <p:nvSpPr>
          <p:cNvPr id="10" name="accent-rule">
            <a:extLst xmlns:a="http://schemas.openxmlformats.org/drawingml/2006/main">
              <a:ext uri="{FF2B5EF4-FFF2-40B4-BE49-F238E27FC236}">
                <a16:creationId xmlns:a16="http://schemas.microsoft.com/office/drawing/2014/main" id="{9186663F-D328-482A-AE85-AC87D46A2B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38450" y="5838825"/>
            <a:ext cx="59055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347F9B2-04AA-426E-AC74-C7C3CE1F7D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52850" y="5562600"/>
            <a:ext cx="47434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250" b="1" i="0">
                <a:solidFill>
                  <a:srgbClr val="2D2D2D"/>
                </a:solidFill>
              </a:defRPr>
            </a:pPr>
            <a:r>
              <a:rPr sz="2250" b="1" i="0">
                <a:solidFill>
                  <a:srgbClr val="2D2D2D"/>
                </a:solidFill>
              </a:rPr>
              <a:t>powiedz jasno, co jest ustalone, a gdzie zostawiasz swobodę</a:t>
            </a:r>
          </a:p>
        </p:txBody>
      </p:sp>
      <p:sp>
        <p:nvSpPr>
          <p:cNvPr id="12" name="accent-rule">
            <a:extLst xmlns:a="http://schemas.openxmlformats.org/drawingml/2006/main">
              <a:ext uri="{FF2B5EF4-FFF2-40B4-BE49-F238E27FC236}">
                <a16:creationId xmlns:a16="http://schemas.microsoft.com/office/drawing/2014/main" id="{65B3DE4F-F29D-4A14-98F3-3FE26FFBC4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496050"/>
            <a:ext cx="78486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E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E4A1DFF-14BC-4CB5-AFD0-93365B3F3C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858000"/>
            <a:ext cx="22098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800" b="1" i="0">
                <a:solidFill>
                  <a:srgbClr val="7B4F81"/>
                </a:solidFill>
              </a:defRPr>
            </a:pPr>
            <a:r>
              <a:rPr sz="1800" b="1" i="0">
                <a:solidFill>
                  <a:srgbClr val="7B4F81"/>
                </a:solidFill>
              </a:rPr>
              <a:t>KONFLIKT + SZEF</a:t>
            </a:r>
          </a:p>
        </p:txBody>
      </p:sp>
      <p:sp>
        <p:nvSpPr>
          <p:cNvPr id="14" name="accent-rule">
            <a:extLst xmlns:a="http://schemas.openxmlformats.org/drawingml/2006/main">
              <a:ext uri="{FF2B5EF4-FFF2-40B4-BE49-F238E27FC236}">
                <a16:creationId xmlns:a16="http://schemas.microsoft.com/office/drawing/2014/main" id="{A55C80F5-E356-44AF-87FB-CD51AD617F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38450" y="7115175"/>
            <a:ext cx="59055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B4F8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72B5FA6-8630-42EB-A06D-31640CEEA7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52850" y="6838950"/>
            <a:ext cx="47434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550" b="1" i="0">
                <a:solidFill>
                  <a:srgbClr val="2D2D2D"/>
                </a:solidFill>
              </a:defRPr>
            </a:pPr>
            <a:r>
              <a:rPr sz="2550" b="1" i="0">
                <a:solidFill>
                  <a:srgbClr val="2D2D2D"/>
                </a:solidFill>
              </a:rPr>
              <a:t>przygotuj się na punkt widzenia drugiej strony</a:t>
            </a:r>
          </a:p>
        </p:txBody>
      </p:sp>
    </p:spTree>
    <p:extLst>
      <p:ext uri="{BB962C8B-B14F-4D97-AF65-F5344CB8AC3E}">
        <p14:creationId xmlns:p14="http://schemas.microsoft.com/office/powerpoint/2010/main" val="1744506386"/>
      </p:ext>
    </p:extLst>
  </p:cSld>
</p:sld>
</file>

<file path=ppt/slides/slide9.xml><?xml version="1.0" encoding="utf-8"?>
<p:sld xmlns:p="http://schemas.openxmlformats.org/presentationml/2006/main">
  <p:cSld name="Prywatność"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69326c2cd104f87">
            <a:extLst>
              <a:ext uri="{96DAC541-7B7A-43D3-8B79-37D633B846F1}">
                <asvg:svgBlip xmlns:asvg="http://schemas.microsoft.com/office/drawing/2016/SVG/main" r:embed="R382bf39018484fea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47700" y="457200"/>
            <a:ext cx="1428750" cy="245720"/>
          </a:xfrm>
          <a:prstGeom xmlns:a="http://schemas.openxmlformats.org/drawingml/2006/main" prst="rect">
            <a:avLst/>
          </a:prstGeom>
        </p:spPr>
      </p:pic>
      <p:sp>
        <p:nvSpPr>
          <p:cNvPr id="2" name="page-9">
            <a:extLst xmlns:a="http://schemas.openxmlformats.org/drawingml/2006/main">
              <a:ext uri="{FF2B5EF4-FFF2-40B4-BE49-F238E27FC236}">
                <a16:creationId xmlns:a16="http://schemas.microsoft.com/office/drawing/2014/main" id="{60670FA2-5E8D-4BA4-B2B8-1D55067469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8458200"/>
            <a:ext cx="7239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650" b="1" i="0">
                <a:solidFill>
                  <a:srgbClr val="736978"/>
                </a:solidFill>
              </a:defRPr>
            </a:pPr>
            <a:r>
              <a:rPr sz="1650" b="1" i="0">
                <a:solidFill>
                  <a:srgbClr val="736978"/>
                </a:solidFill>
              </a:rPr>
              <a:t>09</a:t>
            </a:r>
          </a:p>
        </p:txBody>
      </p:sp>
      <p:sp>
        <p:nvSpPr>
          <p:cNvPr id="3" name="privacy-panel">
            <a:extLst xmlns:a="http://schemas.openxmlformats.org/drawingml/2006/main">
              <a:ext uri="{FF2B5EF4-FFF2-40B4-BE49-F238E27FC236}">
                <a16:creationId xmlns:a16="http://schemas.microsoft.com/office/drawing/2014/main" id="{34AC6FDA-FAC9-4A3D-8A4F-1845775A56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390650"/>
            <a:ext cx="7848600" cy="6572250"/>
          </a:xfrm>
          <a:prstGeom xmlns:a="http://schemas.openxmlformats.org/drawingml/2006/main" prst="roundRect">
            <a:avLst>
              <a:gd name="adj" fmla="val 2319"/>
            </a:avLst>
          </a:prstGeom>
          <a:solidFill xmlns:a="http://schemas.openxmlformats.org/drawingml/2006/main">
            <a:srgbClr val="241C2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C5E93F9-0349-4E82-9B90-D41FB15D59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1924050"/>
            <a:ext cx="6667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800" b="1" i="0">
                <a:solidFill>
                  <a:srgbClr val="C39ACC"/>
                </a:solidFill>
              </a:defRPr>
            </a:pPr>
            <a:r>
              <a:rPr sz="1800" b="1" i="0">
                <a:solidFill>
                  <a:srgbClr val="C39ACC"/>
                </a:solidFill>
              </a:rPr>
              <a:t>PRYWATNOŚĆ JEST CZĘŚCIĄ PRODUKTU</a:t>
            </a:r>
          </a:p>
        </p:txBody>
      </p:sp>
      <p:sp>
        <p:nvSpPr>
          <p:cNvPr id="5" name="privacy-headline">
            <a:extLst xmlns:a="http://schemas.openxmlformats.org/drawingml/2006/main">
              <a:ext uri="{FF2B5EF4-FFF2-40B4-BE49-F238E27FC236}">
                <a16:creationId xmlns:a16="http://schemas.microsoft.com/office/drawing/2014/main" id="{38D5E794-0329-497E-AAD9-938CFD7F05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2609850"/>
            <a:ext cx="7067550" cy="1771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5100" b="1" i="0">
                <a:solidFill>
                  <a:srgbClr val="FFFFFF"/>
                </a:solidFill>
              </a:defRPr>
            </a:pPr>
            <a:r>
              <a:rPr sz="5100" b="1" i="0">
                <a:solidFill>
                  <a:srgbClr val="FFFFFF"/>
                </a:solidFill>
              </a:rPr>
              <a:t>Rozmowy z Em są prywatne.</a:t>
            </a:r>
          </a:p>
        </p:txBody>
      </p:sp>
      <p:sp>
        <p:nvSpPr>
          <p:cNvPr id="6" name="accent-rule">
            <a:extLst xmlns:a="http://schemas.openxmlformats.org/drawingml/2006/main">
              <a:ext uri="{FF2B5EF4-FFF2-40B4-BE49-F238E27FC236}">
                <a16:creationId xmlns:a16="http://schemas.microsoft.com/office/drawing/2014/main" id="{D34869BF-EA1C-4387-B920-1BAC9DD23B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4686300"/>
            <a:ext cx="706755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privacy-core">
            <a:extLst xmlns:a="http://schemas.openxmlformats.org/drawingml/2006/main">
              <a:ext uri="{FF2B5EF4-FFF2-40B4-BE49-F238E27FC236}">
                <a16:creationId xmlns:a16="http://schemas.microsoft.com/office/drawing/2014/main" id="{93243ECB-5679-4BD2-A31A-0753510D17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5067300"/>
            <a:ext cx="7067550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3525" b="1" i="0">
                <a:solidFill>
                  <a:srgbClr val="EFE8F2"/>
                </a:solidFill>
              </a:defRPr>
            </a:pPr>
            <a:r>
              <a:rPr sz="3525" b="1" i="0">
                <a:solidFill>
                  <a:srgbClr val="EFE8F2"/>
                </a:solidFill>
              </a:rPr>
              <a:t>Pracodawca nie ma dostępu do pytań ani odpowiedzi.</a:t>
            </a:r>
          </a:p>
        </p:txBody>
      </p:sp>
      <p:sp>
        <p:nvSpPr>
          <p:cNvPr id="8" name="privacy-tail">
            <a:extLst xmlns:a="http://schemas.openxmlformats.org/drawingml/2006/main">
              <a:ext uri="{FF2B5EF4-FFF2-40B4-BE49-F238E27FC236}">
                <a16:creationId xmlns:a16="http://schemas.microsoft.com/office/drawing/2014/main" id="{67519164-3A3F-4178-88F7-2D6594141D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6724650"/>
            <a:ext cx="706755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2250" b="0" i="0">
                <a:solidFill>
                  <a:srgbClr val="C39ACC"/>
                </a:solidFill>
              </a:defRPr>
            </a:pPr>
            <a:r>
              <a:rPr sz="2250" b="0" i="0">
                <a:solidFill>
                  <a:srgbClr val="C39ACC"/>
                </a:solidFill>
              </a:rPr>
              <a:t>Twój menedżer, HR i zespół mogą zobaczyć efekt, ale nigdy Twoje pytania ani odpowiedzi Em.</a:t>
            </a:r>
          </a:p>
        </p:txBody>
      </p:sp>
    </p:spTree>
    <p:extLst>
      <p:ext uri="{BB962C8B-B14F-4D97-AF65-F5344CB8AC3E}">
        <p14:creationId xmlns:p14="http://schemas.microsoft.com/office/powerpoint/2010/main" val="2017058607"/>
      </p:ext>
    </p:extLst>
  </p:cSld>
</p:sld>
</file>

<file path=ppt/slides/slide10.xml><?xml version="1.0" encoding="utf-8"?>
<p:sld xmlns:p="http://schemas.openxmlformats.org/presentationml/2006/main">
  <p:cSld name="Wdrożenie"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d1395dc28f648cf">
            <a:extLst>
              <a:ext uri="{96DAC541-7B7A-43D3-8B79-37D633B846F1}">
                <asvg:svgBlip xmlns:asvg="http://schemas.microsoft.com/office/drawing/2016/SVG/main" r:embed="R8acfb0f2cd7e4336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47700" y="457200"/>
            <a:ext cx="1428750" cy="245720"/>
          </a:xfrm>
          <a:prstGeom xmlns:a="http://schemas.openxmlformats.org/drawingml/2006/main" prst="rect">
            <a:avLst/>
          </a:prstGeom>
        </p:spPr>
      </p:pic>
      <p:sp>
        <p:nvSpPr>
          <p:cNvPr id="2" name="page-10">
            <a:extLst xmlns:a="http://schemas.openxmlformats.org/drawingml/2006/main">
              <a:ext uri="{FF2B5EF4-FFF2-40B4-BE49-F238E27FC236}">
                <a16:creationId xmlns:a16="http://schemas.microsoft.com/office/drawing/2014/main" id="{7BF72E93-03B4-4078-BCAC-350151BC6F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8458200"/>
            <a:ext cx="7239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650" b="1" i="0">
                <a:solidFill>
                  <a:srgbClr val="736978"/>
                </a:solidFill>
              </a:defRPr>
            </a:pPr>
            <a:r>
              <a:rPr sz="1650" b="1" i="0">
                <a:solidFill>
                  <a:srgbClr val="736978"/>
                </a:solidFill>
              </a:rPr>
              <a:t>10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EEA8DE3-DB64-4F26-88C8-45F569E55A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314450"/>
            <a:ext cx="6667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800" b="1" i="0">
                <a:solidFill>
                  <a:srgbClr val="7B4F81"/>
                </a:solidFill>
              </a:defRPr>
            </a:pPr>
            <a:r>
              <a:rPr sz="1800" b="1" i="0">
                <a:solidFill>
                  <a:srgbClr val="7B4F81"/>
                </a:solidFill>
              </a:rPr>
              <a:t>OD DIAGNOZY DO PRAWDZIWEGO UŻYCIA</a:t>
            </a:r>
          </a:p>
        </p:txBody>
      </p:sp>
      <p:sp>
        <p:nvSpPr>
          <p:cNvPr id="4" name="one-anchor">
            <a:extLst xmlns:a="http://schemas.openxmlformats.org/drawingml/2006/main">
              <a:ext uri="{FF2B5EF4-FFF2-40B4-BE49-F238E27FC236}">
                <a16:creationId xmlns:a16="http://schemas.microsoft.com/office/drawing/2014/main" id="{6D0E79C3-F0FD-4DA5-8121-A9BD23EA48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790700"/>
            <a:ext cx="3143250" cy="445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26250" b="1" i="0">
                <a:solidFill>
                  <a:srgbClr val="7B4F81"/>
                </a:solidFill>
              </a:defRPr>
            </a:pPr>
            <a:r>
              <a:rPr sz="26250" b="1" i="0">
                <a:solidFill>
                  <a:srgbClr val="7B4F81"/>
                </a:solidFill>
              </a:rPr>
              <a:t>1</a:t>
            </a:r>
          </a:p>
        </p:txBody>
      </p:sp>
      <p:sp>
        <p:nvSpPr>
          <p:cNvPr id="5" name="start-headline">
            <a:extLst xmlns:a="http://schemas.openxmlformats.org/drawingml/2006/main">
              <a:ext uri="{FF2B5EF4-FFF2-40B4-BE49-F238E27FC236}">
                <a16:creationId xmlns:a16="http://schemas.microsoft.com/office/drawing/2014/main" id="{4179DDCE-5532-4C22-A9A2-D570FF4B63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38550" y="2209800"/>
            <a:ext cx="4857750" cy="2000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4950" b="1" i="0">
                <a:solidFill>
                  <a:srgbClr val="2D2D2D"/>
                </a:solidFill>
              </a:defRPr>
            </a:pPr>
            <a:r>
              <a:rPr sz="4950" b="1" i="0">
                <a:solidFill>
                  <a:srgbClr val="2D2D2D"/>
                </a:solidFill>
              </a:rPr>
              <a:t>Zacznij w</a:t>
            </a:r>
          </a:p>
          <a:p xmlns:a="http://schemas.openxmlformats.org/drawingml/2006/main">
            <a:pPr algn="l">
              <a:buNone/>
              <a:defRPr sz="4950" b="1" i="0">
                <a:solidFill>
                  <a:srgbClr val="2D2D2D"/>
                </a:solidFill>
              </a:defRPr>
            </a:pPr>
            <a:r>
              <a:rPr sz="4950" b="1" i="0">
                <a:solidFill>
                  <a:srgbClr val="2D2D2D"/>
                </a:solidFill>
              </a:rPr>
              <a:t>15 minut.</a:t>
            </a:r>
          </a:p>
        </p:txBody>
      </p:sp>
      <p:sp>
        <p:nvSpPr>
          <p:cNvPr id="6" name="accent-rule">
            <a:extLst xmlns:a="http://schemas.openxmlformats.org/drawingml/2006/main">
              <a:ext uri="{FF2B5EF4-FFF2-40B4-BE49-F238E27FC236}">
                <a16:creationId xmlns:a16="http://schemas.microsoft.com/office/drawing/2014/main" id="{FFB6A7AE-8539-4F3E-9752-BE3E87CE27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5700" y="4572000"/>
            <a:ext cx="432435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E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E4F5642-9B52-4709-99A4-AF1DF2B483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5700" y="4953000"/>
            <a:ext cx="43243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3150" b="1" i="0">
                <a:solidFill>
                  <a:srgbClr val="4F2854"/>
                </a:solidFill>
              </a:defRPr>
            </a:pPr>
            <a:r>
              <a:rPr sz="3150" b="1" i="0">
                <a:solidFill>
                  <a:srgbClr val="4F2854"/>
                </a:solidFill>
              </a:rPr>
              <a:t>Jedna Diagnoza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4BC8B70-9CE0-4643-9D3B-F77120FABE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5700" y="5562600"/>
            <a:ext cx="43243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2250" b="0" i="0">
                <a:solidFill>
                  <a:srgbClr val="736978"/>
                </a:solidFill>
              </a:defRPr>
            </a:pPr>
            <a:r>
              <a:rPr sz="2250" b="0" i="0">
                <a:solidFill>
                  <a:srgbClr val="736978"/>
                </a:solidFill>
              </a:rPr>
              <a:t>wykonywana raz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4F43356-0BCB-4057-8AE3-4C7BD20D17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5700" y="6438900"/>
            <a:ext cx="43243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2850" b="1" i="0">
                <a:solidFill>
                  <a:srgbClr val="7B4F81"/>
                </a:solidFill>
              </a:defRPr>
            </a:pPr>
            <a:r>
              <a:rPr sz="2850" b="1" i="0">
                <a:solidFill>
                  <a:srgbClr val="7B4F81"/>
                </a:solidFill>
              </a:rPr>
              <a:t>Pierwsza rozmowa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D4471EB-0F77-4E54-89C4-3F153563B0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5700" y="7048500"/>
            <a:ext cx="43243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2250" b="0" i="0">
                <a:solidFill>
                  <a:srgbClr val="736978"/>
                </a:solidFill>
              </a:defRPr>
            </a:pPr>
            <a:r>
              <a:rPr sz="2250" b="0" i="0">
                <a:solidFill>
                  <a:srgbClr val="736978"/>
                </a:solidFill>
              </a:rPr>
              <a:t>od razu w praktyce</a:t>
            </a:r>
          </a:p>
        </p:txBody>
      </p:sp>
    </p:spTree>
    <p:extLst>
      <p:ext uri="{BB962C8B-B14F-4D97-AF65-F5344CB8AC3E}">
        <p14:creationId xmlns:p14="http://schemas.microsoft.com/office/powerpoint/2010/main" val="167669036"/>
      </p:ext>
    </p:extLst>
  </p:cSld>
</p:sld>
</file>

<file path=ppt/slides/slide11.xml><?xml version="1.0" encoding="utf-8"?>
<p:sld xmlns:p="http://schemas.openxmlformats.org/presentationml/2006/main">
  <p:cSld name="Demo i kontakt">
    <p:bg>
      <p:bgPr>
        <a:solidFill xmlns:a="http://schemas.openxmlformats.org/drawingml/2006/main">
          <a:srgbClr val="241C2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6bbdcf0d29b44b4">
            <a:extLst>
              <a:ext uri="{96DAC541-7B7A-43D3-8B79-37D633B846F1}">
                <asvg:svgBlip xmlns:asvg="http://schemas.microsoft.com/office/drawing/2016/SVG/main" r:embed="Ra5c1bede6b964369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47700" y="457200"/>
            <a:ext cx="1905000" cy="327627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1B0ED63-D8AC-4F4B-B77C-B15B6FAAF5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390650"/>
            <a:ext cx="7429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800" b="1" i="0">
                <a:solidFill>
                  <a:srgbClr val="C39ACC"/>
                </a:solidFill>
              </a:defRPr>
            </a:pPr>
            <a:r>
              <a:rPr sz="1800" b="1" i="0">
                <a:solidFill>
                  <a:srgbClr val="C39ACC"/>
                </a:solidFill>
              </a:rPr>
              <a:t>WYSTARCZY TWOJA NAJBLIŻSZA ROZMOWA</a:t>
            </a:r>
          </a:p>
        </p:txBody>
      </p:sp>
      <p:sp>
        <p:nvSpPr>
          <p:cNvPr id="3" name="cta-headline">
            <a:extLst xmlns:a="http://schemas.openxmlformats.org/drawingml/2006/main">
              <a:ext uri="{FF2B5EF4-FFF2-40B4-BE49-F238E27FC236}">
                <a16:creationId xmlns:a16="http://schemas.microsoft.com/office/drawing/2014/main" id="{905FE756-1736-42DD-904F-8BC0343DD1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038350"/>
            <a:ext cx="7848600" cy="2781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5400" b="1" i="0">
                <a:solidFill>
                  <a:srgbClr val="FFFFFF"/>
                </a:solidFill>
              </a:defRPr>
            </a:pPr>
            <a:r>
              <a:rPr sz="5400" b="1" i="0">
                <a:solidFill>
                  <a:srgbClr val="FFFFFF"/>
                </a:solidFill>
              </a:rPr>
              <a:t>Zacznij od rozmowy,</a:t>
            </a:r>
          </a:p>
          <a:p xmlns:a="http://schemas.openxmlformats.org/drawingml/2006/main">
            <a:pPr algn="l">
              <a:buNone/>
              <a:defRPr sz="5400" b="1" i="0">
                <a:solidFill>
                  <a:srgbClr val="FFFFFF"/>
                </a:solidFill>
              </a:defRPr>
            </a:pPr>
            <a:r>
              <a:rPr sz="5400" b="1" i="0">
                <a:solidFill>
                  <a:srgbClr val="FFFFFF"/>
                </a:solidFill>
              </a:rPr>
              <a:t>którą naprawdę</a:t>
            </a:r>
          </a:p>
          <a:p xmlns:a="http://schemas.openxmlformats.org/drawingml/2006/main">
            <a:pPr algn="l">
              <a:buNone/>
              <a:defRPr sz="5400" b="1" i="0">
                <a:solidFill>
                  <a:srgbClr val="FFFFFF"/>
                </a:solidFill>
              </a:defRPr>
            </a:pPr>
            <a:r>
              <a:rPr sz="5400" b="1" i="0">
                <a:solidFill>
                  <a:srgbClr val="FFFFFF"/>
                </a:solidFill>
              </a:rPr>
              <a:t>musisz przeprowadzić.</a:t>
            </a:r>
          </a:p>
        </p:txBody>
      </p:sp>
      <p:sp>
        <p:nvSpPr>
          <p:cNvPr id="4" name="accent-rule">
            <a:extLst xmlns:a="http://schemas.openxmlformats.org/drawingml/2006/main">
              <a:ext uri="{FF2B5EF4-FFF2-40B4-BE49-F238E27FC236}">
                <a16:creationId xmlns:a16="http://schemas.microsoft.com/office/drawing/2014/main" id="{937BCCFF-0871-4079-8044-139710B333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276850"/>
            <a:ext cx="4095750" cy="95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39AC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cta-action">
            <a:extLst xmlns:a="http://schemas.openxmlformats.org/drawingml/2006/main">
              <a:ext uri="{FF2B5EF4-FFF2-40B4-BE49-F238E27FC236}">
                <a16:creationId xmlns:a16="http://schemas.microsoft.com/office/drawing/2014/main" id="{503D42C0-DA47-43C4-A5BF-6A77BDC695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734050"/>
            <a:ext cx="72390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3900" b="1" i="0">
                <a:solidFill>
                  <a:srgbClr val="F3EDF5"/>
                </a:solidFill>
              </a:defRPr>
            </a:pPr>
            <a:r>
              <a:rPr sz="3900" b="1" i="0">
                <a:solidFill>
                  <a:srgbClr val="F3EDF5"/>
                </a:solidFill>
              </a:rPr>
              <a:t>Umów 30-minutowe demo.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9ECB813-9EA4-4048-9D79-814B5AAAEB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781800"/>
            <a:ext cx="723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2100" b="0" i="0">
                <a:solidFill>
                  <a:srgbClr val="EFE8F2"/>
                </a:solidFill>
              </a:defRPr>
            </a:pPr>
            <a:r>
              <a:rPr sz="2100" b="0" i="0">
                <a:solidFill>
                  <a:srgbClr val="EFE8F2"/>
                </a:solidFill>
              </a:rPr>
              <a:t>hello@empatyzer.com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C32715F-8266-4762-A889-55EF50EFAC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7334250"/>
            <a:ext cx="4762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2325" b="1" i="0">
                <a:solidFill>
                  <a:srgbClr val="FFFFFF"/>
                </a:solidFill>
              </a:defRPr>
            </a:pPr>
            <a:r>
              <a:rPr sz="2325" b="1" i="0">
                <a:solidFill>
                  <a:srgbClr val="FFFFFF"/>
                </a:solidFill>
              </a:rPr>
              <a:t>empatyzer.com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A015382-DC93-44E2-BA23-86F691912D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8039100"/>
            <a:ext cx="6858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950" b="0" i="0">
                <a:solidFill>
                  <a:srgbClr val="EFE8F2"/>
                </a:solidFill>
              </a:defRPr>
            </a:pPr>
            <a:r>
              <a:rPr sz="1950" b="0" i="0">
                <a:solidFill>
                  <a:srgbClr val="EFE8F2"/>
                </a:solidFill>
              </a:rPr>
              <a:t>Empatyzer. Przed ważną rozmową.</a:t>
            </a:r>
          </a:p>
        </p:txBody>
      </p:sp>
      <p:sp>
        <p:nvSpPr>
          <p:cNvPr id="9" name="page-11">
            <a:extLst xmlns:a="http://schemas.openxmlformats.org/drawingml/2006/main">
              <a:ext uri="{FF2B5EF4-FFF2-40B4-BE49-F238E27FC236}">
                <a16:creationId xmlns:a16="http://schemas.microsoft.com/office/drawing/2014/main" id="{1A24C5C5-236B-4C10-B716-9986D8552D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8458200"/>
            <a:ext cx="7239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650" b="1" i="0">
                <a:solidFill>
                  <a:srgbClr val="A89EAC"/>
                </a:solidFill>
              </a:defRPr>
            </a:pPr>
            <a:r>
              <a:rPr sz="1650" b="1" i="0">
                <a:solidFill>
                  <a:srgbClr val="A89EAC"/>
                </a:solidFill>
              </a:rP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291018177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2026-09-05T20:36:11.2920000Z</dcterms:created>
  <dcterms:modified xsi:type="dcterms:W3CDTF">2026-09-05T20:36:11.2920000Z</dcterms:modified>
</coreProperties>
</file>