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0a48fa1a7b48a9" /><Relationship Type="http://schemas.openxmlformats.org/officeDocument/2006/relationships/extended-properties" Target="/docProps/app.xml" Id="R4bb0dd81409e402f" /><Relationship Type="http://schemas.openxmlformats.org/officeDocument/2006/relationships/officeDocument" Target="/ppt/presentation.xml" Id="R638c5995b1e8442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fcad3f05c134440"/>
  </p:sldMasterIdLst>
  <p:notesMasterIdLst>
    <p:notesMasterId xmlns:r="http://schemas.openxmlformats.org/officeDocument/2006/relationships" r:id="R87a3495bcd1d4ee5"/>
  </p:notesMasterIdLst>
  <p:sldIdLst>
    <p:sldId xmlns:r="http://schemas.openxmlformats.org/officeDocument/2006/relationships" id="256" r:id="Rf9dc28aef4a34738"/>
    <p:sldId xmlns:r="http://schemas.openxmlformats.org/officeDocument/2006/relationships" id="257" r:id="R907755772b2d4eff"/>
    <p:sldId xmlns:r="http://schemas.openxmlformats.org/officeDocument/2006/relationships" id="258" r:id="R7a81b522ff8543c7"/>
    <p:sldId xmlns:r="http://schemas.openxmlformats.org/officeDocument/2006/relationships" id="259" r:id="Rb7a6c89fb1f347e2"/>
    <p:sldId xmlns:r="http://schemas.openxmlformats.org/officeDocument/2006/relationships" id="260" r:id="Rf7f75b076aec44c8"/>
    <p:sldId xmlns:r="http://schemas.openxmlformats.org/officeDocument/2006/relationships" id="261" r:id="R4346cf47368548c9"/>
    <p:sldId xmlns:r="http://schemas.openxmlformats.org/officeDocument/2006/relationships" id="262" r:id="R8fc749d1884c4d15"/>
    <p:sldId xmlns:r="http://schemas.openxmlformats.org/officeDocument/2006/relationships" id="263" r:id="Rac8f7b78c4844b92"/>
    <p:sldId xmlns:r="http://schemas.openxmlformats.org/officeDocument/2006/relationships" id="264" r:id="R37b6d3dddb1e4252"/>
    <p:sldId xmlns:r="http://schemas.openxmlformats.org/officeDocument/2006/relationships" id="265" r:id="R0790bae82d3643b5"/>
    <p:sldId xmlns:r="http://schemas.openxmlformats.org/officeDocument/2006/relationships" id="266" r:id="R27a707b9c8c7400a"/>
    <p:sldId xmlns:r="http://schemas.openxmlformats.org/officeDocument/2006/relationships" id="267" r:id="R1a345fcb6586496b"/>
    <p:sldId xmlns:r="http://schemas.openxmlformats.org/officeDocument/2006/relationships" id="268" r:id="R44fddcaa73e54045"/>
    <p:sldId xmlns:r="http://schemas.openxmlformats.org/officeDocument/2006/relationships" id="269" r:id="Rc1b56a2c31a245c9"/>
    <p:sldId xmlns:r="http://schemas.openxmlformats.org/officeDocument/2006/relationships" id="270" r:id="Rf1f890f2b7fb492d"/>
    <p:sldId xmlns:r="http://schemas.openxmlformats.org/officeDocument/2006/relationships" id="271" r:id="R1672eec595ce40b1"/>
    <p:sldId xmlns:r="http://schemas.openxmlformats.org/officeDocument/2006/relationships" id="272" r:id="Rcfdfc591f8594a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3510e652e74265" /><Relationship Type="http://schemas.openxmlformats.org/officeDocument/2006/relationships/slideMaster" Target="/ppt/slideMasters/slideMaster1.xml" Id="R5fcad3f05c134440" /><Relationship Type="http://schemas.openxmlformats.org/officeDocument/2006/relationships/notesMaster" Target="/ppt/notesMasters/notesMaster1.xml" Id="R87a3495bcd1d4ee5" /><Relationship Type="http://schemas.openxmlformats.org/officeDocument/2006/relationships/presProps" Target="/ppt/presProps.xml" Id="Rac830d0d4a5d44ad" /><Relationship Type="http://schemas.openxmlformats.org/officeDocument/2006/relationships/tableStyles" Target="/ppt/tableStyles.xml" Id="R09d05ea7a7444225" /><Relationship Type="http://schemas.openxmlformats.org/officeDocument/2006/relationships/slide" Target="/ppt/slides/slide1.xml" Id="Rf9dc28aef4a34738" /><Relationship Type="http://schemas.openxmlformats.org/officeDocument/2006/relationships/slide" Target="/ppt/slides/slide2.xml" Id="R907755772b2d4eff" /><Relationship Type="http://schemas.openxmlformats.org/officeDocument/2006/relationships/slide" Target="/ppt/slides/slide3.xml" Id="R7a81b522ff8543c7" /><Relationship Type="http://schemas.openxmlformats.org/officeDocument/2006/relationships/slide" Target="/ppt/slides/slide4.xml" Id="Rb7a6c89fb1f347e2" /><Relationship Type="http://schemas.openxmlformats.org/officeDocument/2006/relationships/slide" Target="/ppt/slides/slide5.xml" Id="Rf7f75b076aec44c8" /><Relationship Type="http://schemas.openxmlformats.org/officeDocument/2006/relationships/slide" Target="/ppt/slides/slide6.xml" Id="R4346cf47368548c9" /><Relationship Type="http://schemas.openxmlformats.org/officeDocument/2006/relationships/slide" Target="/ppt/slides/slide7.xml" Id="R8fc749d1884c4d15" /><Relationship Type="http://schemas.openxmlformats.org/officeDocument/2006/relationships/slide" Target="/ppt/slides/slide8.xml" Id="Rac8f7b78c4844b92" /><Relationship Type="http://schemas.openxmlformats.org/officeDocument/2006/relationships/slide" Target="/ppt/slides/slide9.xml" Id="R37b6d3dddb1e4252" /><Relationship Type="http://schemas.openxmlformats.org/officeDocument/2006/relationships/slide" Target="/ppt/slides/slide10.xml" Id="R0790bae82d3643b5" /><Relationship Type="http://schemas.openxmlformats.org/officeDocument/2006/relationships/slide" Target="/ppt/slides/slide11.xml" Id="R27a707b9c8c7400a" /><Relationship Type="http://schemas.openxmlformats.org/officeDocument/2006/relationships/slide" Target="/ppt/slides/slide12.xml" Id="R1a345fcb6586496b" /><Relationship Type="http://schemas.openxmlformats.org/officeDocument/2006/relationships/slide" Target="/ppt/slides/slide13.xml" Id="R44fddcaa73e54045" /><Relationship Type="http://schemas.openxmlformats.org/officeDocument/2006/relationships/slide" Target="/ppt/slides/slide14.xml" Id="Rc1b56a2c31a245c9" /><Relationship Type="http://schemas.openxmlformats.org/officeDocument/2006/relationships/slide" Target="/ppt/slides/slide15.xml" Id="Rf1f890f2b7fb492d" /><Relationship Type="http://schemas.openxmlformats.org/officeDocument/2006/relationships/slide" Target="/ppt/slides/slide16.xml" Id="R1672eec595ce40b1" /><Relationship Type="http://schemas.openxmlformats.org/officeDocument/2006/relationships/slide" Target="/ppt/slides/slide17.xml" Id="Rcfdfc591f8594a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2ad3b3febe2468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be5546b937444a" /><Relationship Type="http://schemas.openxmlformats.org/officeDocument/2006/relationships/notesMaster" Target="/ppt/notesMasters/notesMaster1.xml" Id="R6633290e1ead4e5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8fd0bd88df411c" /><Relationship Type="http://schemas.openxmlformats.org/officeDocument/2006/relationships/notesMaster" Target="/ppt/notesMasters/notesMaster1.xml" Id="R84304b01982247a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38370be7b174d49" /><Relationship Type="http://schemas.openxmlformats.org/officeDocument/2006/relationships/notesMaster" Target="/ppt/notesMasters/notesMaster1.xml" Id="R979aff8d16bc438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36a79274cf4beb" /><Relationship Type="http://schemas.openxmlformats.org/officeDocument/2006/relationships/notesMaster" Target="/ppt/notesMasters/notesMaster1.xml" Id="Rf219bb77a1f64e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d6dfc7612e3406c" /><Relationship Type="http://schemas.openxmlformats.org/officeDocument/2006/relationships/notesMaster" Target="/ppt/notesMasters/notesMaster1.xml" Id="Ra67a11898d6843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84001a11784bea" /><Relationship Type="http://schemas.openxmlformats.org/officeDocument/2006/relationships/notesMaster" Target="/ppt/notesMasters/notesMaster1.xml" Id="R2cd419c415804e4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b9b290ccc14b06" /><Relationship Type="http://schemas.openxmlformats.org/officeDocument/2006/relationships/notesMaster" Target="/ppt/notesMasters/notesMaster1.xml" Id="R1a6c5d53bf3543b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c3aeb3d2e404e35" /><Relationship Type="http://schemas.openxmlformats.org/officeDocument/2006/relationships/notesMaster" Target="/ppt/notesMasters/notesMaster1.xml" Id="Rd65f4759ddfe4f4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6765224fb554f12" /><Relationship Type="http://schemas.openxmlformats.org/officeDocument/2006/relationships/notesMaster" Target="/ppt/notesMasters/notesMaster1.xml" Id="R2687ac62ac3c460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096ceb9fbd249e7" /><Relationship Type="http://schemas.openxmlformats.org/officeDocument/2006/relationships/notesMaster" Target="/ppt/notesMasters/notesMaster1.xml" Id="R3b75a7a0563c4cc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d903d1497554125" /><Relationship Type="http://schemas.openxmlformats.org/officeDocument/2006/relationships/notesMaster" Target="/ppt/notesMasters/notesMaster1.xml" Id="Ra88a079f1b094db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3e011b30c2f4200" /><Relationship Type="http://schemas.openxmlformats.org/officeDocument/2006/relationships/notesMaster" Target="/ppt/notesMasters/notesMaster1.xml" Id="Rc2d85aa2fa6e4cf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46adb2d46fb4c62" /><Relationship Type="http://schemas.openxmlformats.org/officeDocument/2006/relationships/notesMaster" Target="/ppt/notesMasters/notesMaster1.xml" Id="Rf9c2139e33b644f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61db23c11f641ad" /><Relationship Type="http://schemas.openxmlformats.org/officeDocument/2006/relationships/notesMaster" Target="/ppt/notesMasters/notesMaster1.xml" Id="R09249a52a2024ec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5fc90c77320477b" /><Relationship Type="http://schemas.openxmlformats.org/officeDocument/2006/relationships/notesMaster" Target="/ppt/notesMasters/notesMaster1.xml" Id="R6cd058f2af4f414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71784d85902403f" /><Relationship Type="http://schemas.openxmlformats.org/officeDocument/2006/relationships/notesMaster" Target="/ppt/notesMasters/notesMaster1.xml" Id="R8ff6ca018fed4d5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3546730311f429a" /><Relationship Type="http://schemas.openxmlformats.org/officeDocument/2006/relationships/notesMaster" Target="/ppt/notesMasters/notesMaster1.xml" Id="Rd6efd6382f864cb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Dzień dobry. To nie będzie szkolenie z komunikacji i nie będzie o pacjentach, o leczeniu ani o procedurach. Będzie o rozmowach między ludźmi na oddziale: z cenionym specjalistą, któremu trzeba postawić granicę, z pielęgniarkami i lekarzami, którzy inaczej rozumieją odpowiedzialność, z zespołem, któremu trzeba wytłumaczyć zmianę, która nie jest Twoją decyzją. W takiej chwili Empatyzer daje drugie spojrzenie, prywatnie, w telefonie, między jednym pacjentem a drugim. Dalsza część to dwadzieścia pięć minut na spotkaniu albo kwadrans czytania.</a:t>
            </a:r>
            <a:br/>
            <a:br/>
            <a:r>
              <a:rPr sz="1200"/>
              <a:t>Persona, do której jest ta wersja:</a:t>
            </a:r>
            <a:br/>
            <a:r>
              <a:rPr sz="1200"/>
              <a:t>Ordynator albo pielęgniarka oddziałowa. Kieruje kilkudziesięcioma osobami obok pracy klinicznej. Nikt tej osoby nigdy nie uczył zarządzania ludźmi. Ma jutro rozmowę z cenionym specjalistą, który lekceważy ustalenia zespołu, a bez którego oddział nie da rady, do tego napięcie między lekarzami a pielęgniarkami o zakres odpowiedzialności. Ma alergię na korporacyjne słownictwo, na sugestię, że czegoś nie umie, i na wszystko, co pachnie oceną. Czyta w telefonie między dyżurami. Jeśli coś działa, użyje tego bez ceregieli.</a:t>
            </a:r>
            <a:br/>
            <a:br/>
            <a:r>
              <a:rPr sz="1200"/>
              <a:t>Wskazówki dla prowadzącego: Cel: orientacja w 60 sekund, bez tonu szkolenia. Rozmówcy to ordynatorzy, oddziałowe, kierownicy komórek: specjaliści, którzy kierują ludźmi i jednocześnie pracują klinicznie.</a:t>
            </a:r>
            <a:br/>
            <a:r>
              <a:rPr sz="1200"/>
              <a:t>Od pierwszej minuty jasno: Empatyzer dotyczy rozmów między pracownikami. Nie dotyczy pacjentów, leczenia ani decyzji klinicznych.</a:t>
            </a:r>
            <a:br/>
            <a:r>
              <a:rPr sz="1200"/>
              <a:t>Nie sugeruj, że ktoś nie umie zarządzać. Nawet doświadczony specjalista ma sytuacje bez oczywistej odpowiedzi.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2025 r. zaangażowanych było 20% pracowników na świecie, a zaangażowanie menedżerów spadło z 27% do 22%, najmocniej w historii pomiaru; Gallup szacuje koszt niskiego zaangażowania na ok. 10 bln USD rocznie. (Gallup, Harter i Pendell, „Global Employee Engagement Continues Decline” (State of the Global Workplace 2026), 2026). https://www.gallup.com/workplace/708071/global-employee-engagement-continues-decline.aspx Zastrzeżenie: 141 444 respondentów; self-report; koszt to model Gallupa.</a:t>
            </a:r>
            <a:br/>
            <a:r>
              <a:rPr sz="1200"/>
              <a:t>2. W Polsce zaangażowanych w pracę jest 7% pracowników, wobec 12% w Europie i 20% na świecie. (Gallup, „State of the Global Workplace: Poland Country-Level Data”, 2026). https://www.gallup.com/workplace/706802/state-global-workplace-poland-country-level-data.aspx Zastrzeżenie: Średnia z trzech lat sondaży (2023–2025), ok. 1000 respondentów rocznie.</a:t>
            </a:r>
            <a:br/>
            <a:r>
              <a:rPr sz="1200"/>
              <a:t>3. Menedżer odpowiada za co najmniej 70% różnic w zaangażowaniu między zespołami, a naturalny talent do zarządzania ma ok. 1 na 10 osób; firmy w 82% przypadków obsadzają to stanowisko osobą bez takiego talentu. (Gallup, Beck i Harter, „Why Great Managers Are So Rare”, 2014 (akt. 2026)). https://www.gallup.com/workplace/231593/why-great-managers-rare.aspx Zastrzeżenie: Dane Gallupa z zespołów w USA; 70% to wariancja między jednostkami, nie związek przyczynowy.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Jedno zdanie na początek. W szpitalu trudna rozmowa ma dodatkowy ciężar: z osobą, z którą dziś trzeba ją odbyć, jutro znów jest dyżur. Nie da się jej uniknąć, nie da się jej przesunąć na koniec kwartału, a źle poprowadzona wraca na każdym kolejnym dyżurze. A większości kierowników klinicznych nikt do takich rozmów nie przygotował, bo zostali kierownikami za to, że byli świetnymi lekarzami i pielęgniarkami. Badania nad kierownikami-klinicystami nazywają to wprost: wrzucenie w rolę. To nie jest zarzut. To jest sytuacja, dla której powstał Empatyzer.</a:t>
            </a:r>
            <a:br/>
            <a:br/>
            <a:r>
              <a:rPr sz="1200"/>
              <a:t>Wskazówki dla prowadzącego: Jedno zdanie i pauza. Reszta jest w komentarzu, nie na slajdzie.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Klinicyści, którzy zostali kierownikami, opisują „wrzucenie” w rolę bez przygotowania, pod presją otoczenia, a nie z własnej ambicji menedżerskiej. (Spehar, Frich i Kjekshus, „Clinicians' experiences of becoming a clinical manager: a qualitative study”, BMC Health Services Research 12:421, 2012). https://bmchealthservres.biomedcentral.com/articles/10.1186/1472-6963-12-421 Zastrzeżenie: Badanie jakościowe (n = 30), Norwegia.</a:t>
            </a:r>
            <a:br/>
            <a:r>
              <a:rPr sz="1200"/>
              <a:t>2. Kierownicy-klinicyści („menedżerowie hybrydowi”) przedkładają pracę kliniczną nad menedżerską, co rodzi konflikt ról. (Kippist i Fitzgerald, „Organisational professional conflict and hybrid clinician managers”, Journal of Health Organization and Management 23(6), 2009). https://pubmed.ncbi.nlm.nih.gov/20020597/ Zastrzeżenie: Badanie jakościowe (n = 14), Australia.</a:t>
            </a:r>
            <a:br/>
            <a:r>
              <a:rPr sz="1200"/>
              <a:t>3. W badaniu 285 polskich szpitali (1425 respondentów) ordynatorzy i pielęgniarki oddziałowe regularnie zajmują się oceną pracowników, zespołem, konfliktami, szkoleniami i wdrażaniem nowych osób, a autorzy wskazują brak kompetencji menedżerskich jako główną barierę. (Buchelt, Frączkiewicz-Wronka i Dobrowolska, „The Organizational Aspect of Human Resource Management as a Determinant of the Potential of Polish Hospitals to Manage Medical Professionals in Healthcare 4.0”, Sustainability 12(12), 2020). https://www.mdpi.com/2071-1050/12/12/5118 Zastrzeżenie: Badanie z 2017 r.; self-report; 70% dyrektorów mówi o regularnym rozwoju menedżerskim, ale co piąty lekarz kierujący oddziałem mówi, że szkoleń nie ma lub są rzadkie.</a:t>
            </a:r>
            <a:br/>
            <a:r>
              <a:rPr sz="1200"/>
              <a:t>4. Wśród polskiego personelu medycznego tylko ok. 40% deklaruje, że dostaje od przełożonych pochwały za dobrą pracę, a co piąty (21,9%) zdecydowanie nie zgadza się ze stwierdzeniem, że kierownicy dają informację zwrotną po ocenie. (Pomaranik i Kludacz-Alessandri, „Talent management and job satisfaction of medical personnel in Polish healthcare entities”, Frontiers in Psychology 14, 2023). https://www.frontiersin.org/journals/psychology/articles/10.3389/fpsyg.2023.1146073/full Zastrzeżenie: N = 506, publiczne podmioty lecznicze; próba nielosowa.</a:t>
            </a:r>
            <a:br/>
            <a:r>
              <a:rPr sz="1200"/>
              <a:t>5. 69% menedżerów przyznaje, że rozmowy z pracownikami sprawiają im trudność, a 37% boi się dawać bezpośredni krytyczny feedback. (Interact / Harris Poll, komunikat prasowy, 2016 (omówienie: Solomon, HBR, „Two-Thirds of Managers Are Uncomfortable Communicating with Employees”, 2016)). https://www.prnewswire.com/news-releases/come-in-and-shut-the-door--communication-breach-in-the-workplace-revealed-300218235.html Zastrzeżenie: USA, 2058 dorosłych, w tym 616 menedżerów; self-report. HBR: https://hbr.org/2016/03/two-thirds-of-managers-are-uncomfortable-communicating-with-employees</a:t>
            </a:r>
            <a:br/>
            <a:r>
              <a:rPr sz="1200"/>
              <a:t>6. 57% pracowników woli feedback korygujący od pochwał, a 72% uważa, że ich wyniki poprawiłyby się, gdyby menedżer częściej go dawał. (Zenger Folkman, komunikat prasowy, 2014 (omówienie: Zenger i Folkman, HBR, „Your Employees Want the Negative Feedback You Hate to Give”, 2014)). https://www.prnewswire.com/news-releases/zenger-folkman-data-reveals-what-feedback-employees-really-want-245981901.html Zastrzeżenie: Self-report; dane firmy doradczej. HBR: https://hbr.org/2014/01/your-employees-want-the-negative-feedback-you-hate-to-give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Trzy sytuacje z oddziału. Trudna rozmowa z cenionym specjalistą, któremu trzeba postawić granicę, choć bez niego oddział nie da sobie rady. Spór między grupami zawodowymi, w którym lekarze i pielęgniarki inaczej rozumieją, kto za co odpowiada, a Ty masz porozmawiać z obiema stronami tak, żeby jutro dalej współpracowały. I zmiana organizacyjna, o której zdecydowała dyrekcja, a którą Ty masz wytłumaczyć zespołowi, w którym każdy odbierze ją inaczej. Jedno warto powiedzieć wprost: nawet doświadczonemu specjaliście brakuje czasem informacji, drugiego spojrzenia i oczywistej odpowiedzi, i to nie ma nic wspólnego z kompetencjami klinicznymi. Którą z tych rozmów masz przed sobą w tym tygodniu?</a:t>
            </a:r>
            <a:br/>
            <a:br/>
            <a:r>
              <a:rPr sz="1200"/>
              <a:t>Wskazówki dla prowadzącego: Cel: kierownik oddziału ma rozpoznać własną sytuację. Zapytaj: „Którą z tych rozmów masz przed sobą w tym tygodniu?”.</a:t>
            </a:r>
            <a:br/>
            <a:r>
              <a:rPr sz="1200"/>
              <a:t>Feedback menedżerski to nie ocena kompetencji klinicznych; nie mieszaj tych dwóch rzeczy.</a:t>
            </a:r>
            <a:br/>
            <a:r>
              <a:rPr sz="1200"/>
              <a:t>Nie wymyślaj „rozmowy po dyżurze” jako sytuacji; sytuacją jest konkretna rozmowa z konkretną osobą.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Klinicyści, którzy zostali kierownikami, opisują „wrzucenie” w rolę bez przygotowania, pod presją otoczenia, a nie z własnej ambicji menedżerskiej. (Spehar, Frich i Kjekshus, „Clinicians' experiences of becoming a clinical manager: a qualitative study”, BMC Health Services Research 12:421, 2012). https://bmchealthservres.biomedcentral.com/articles/10.1186/1472-6963-12-421 Zastrzeżenie: Badanie jakościowe (n = 30), Norwegia.</a:t>
            </a:r>
            <a:br/>
            <a:r>
              <a:rPr sz="1200"/>
              <a:t>2. Kierownicy-klinicyści („menedżerowie hybrydowi”) przedkładają pracę kliniczną nad menedżerską, co rodzi konflikt ról. (Kippist i Fitzgerald, „Organisational professional conflict and hybrid clinician managers”, Journal of Health Organization and Management 23(6), 2009). https://pubmed.ncbi.nlm.nih.gov/20020597/ Zastrzeżenie: Badanie jakościowe (n = 14), Australia.</a:t>
            </a:r>
            <a:br/>
            <a:r>
              <a:rPr sz="1200"/>
              <a:t>3. W badaniu 285 polskich szpitali (1425 respondentów) ordynatorzy i pielęgniarki oddziałowe regularnie zajmują się oceną pracowników, zespołem, konfliktami, szkoleniami i wdrażaniem nowych osób, a autorzy wskazują brak kompetencji menedżerskich jako główną barierę. (Buchelt, Frączkiewicz-Wronka i Dobrowolska, „The Organizational Aspect of Human Resource Management as a Determinant of the Potential of Polish Hospitals to Manage Medical Professionals in Healthcare 4.0”, Sustainability 12(12), 2020). https://www.mdpi.com/2071-1050/12/12/5118 Zastrzeżenie: Badanie z 2017 r.; self-report; 70% dyrektorów mówi o regularnym rozwoju menedżerskim, ale co piąty lekarz kierujący oddziałem mówi, że szkoleń nie ma lub są rzadkie.</a:t>
            </a:r>
            <a:br/>
            <a:r>
              <a:rPr sz="1200"/>
              <a:t>4. Wśród polskiego personelu medycznego tylko ok. 40% deklaruje, że dostaje od przełożonych pochwały za dobrą pracę, a co piąty (21,9%) zdecydowanie nie zgadza się ze stwierdzeniem, że kierownicy dają informację zwrotną po ocenie. (Pomaranik i Kludacz-Alessandri, „Talent management and job satisfaction of medical personnel in Polish healthcare entities”, Frontiers in Psychology 14, 2023). https://www.frontiersin.org/journals/psychology/articles/10.3389/fpsyg.2023.1146073/full Zastrzeżenie: N = 506, publiczne podmioty lecznicze; próba nielosowa.</a:t>
            </a:r>
            <a:br/>
            <a:r>
              <a:rPr sz="1200"/>
              <a:t>5. 69% menedżerów przyznaje, że rozmowy z pracownikami sprawiają im trudność, a 37% boi się dawać bezpośredni krytyczny feedback. (Interact / Harris Poll, komunikat prasowy, 2016 (omówienie: Solomon, HBR, „Two-Thirds of Managers Are Uncomfortable Communicating with Employees”, 2016)). https://www.prnewswire.com/news-releases/come-in-and-shut-the-door--communication-breach-in-the-workplace-revealed-300218235.html Zastrzeżenie: USA, 2058 dorosłych, w tym 616 menedżerów; self-report. HBR: https://hbr.org/2016/03/two-thirds-of-managers-are-uncomfortable-communicating-with-employees</a:t>
            </a:r>
            <a:br/>
            <a:r>
              <a:rPr sz="1200"/>
              <a:t>6. 57% pracowników woli feedback korygujący od pochwał, a 72% uważa, że ich wyniki poprawiłyby się, gdyby menedżer częściej go dawał. (Zenger Folkman, komunikat prasowy, 2014 (omówienie: Zenger i Folkman, HBR, „Your Employees Want the Negative Feedback You Hate to Give”, 2014)). https://www.prnewswire.com/news-releases/zenger-folkman-data-reveals-what-feedback-employees-really-want-245981901.html Zastrzeżenie: Self-report; dane firmy doradczej. HBR: https://hbr.org/2014/01/your-employees-want-the-negative-feedback-you-hate-to-give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Buchelt, Frączkiewicz-Wronka, Dobrowolska — badanie 285 polskich szpitali: https://www.mdpi.com/2071-1050/12/12/5118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Najciekawsze zaczyna się wtedy, gdy dwie osoby z tego samego oddziału zadają Em to samo pytanie, a dostają różne odpowiedzi. Jedna mówi wprost i szybko, druga zaczyna od tła i źle znosi konfrontację. Em bierze pod uwagę, kto pyta, o kogo pyta i o jaką rozmowę chodzi, więc wskazówki są dopasowane także do pytającego. Dlatego ludzie do Em wracają: dostają dwa, trzy zdania, które da się powiedzieć jutro rano, zanim zacznie się dyżur. Em podpowiada w rozmowach między ludźmi. Nie dotyczy pacjentów, leczenia ani decyzji klinicznych. I rzecz najważniejsza: rozmowy z Em są prywatne, szpital nie czyta pytań ani odpowiedzi. Dzięki temu ludzie pytają o to, o co nigdy nie zapytaliby przy całym zespole na odprawie.</a:t>
            </a:r>
            <a:br/>
            <a:br/>
            <a:r>
              <a:rPr sz="1200"/>
              <a:t>Wskazówki dla prowadzącego: Najczęstsze pytanie brzmi: czym to się różni od zwykłego czatu ze sztuczną inteligencją. Odpowiedź: Em zna wyniki obu osób, więc odpowiada inaczej dwóm osobom pytającym o to samo. Jeśli jest internet, pokaż Em na żywo na koncie demonstracyjnym.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69% menedżerów przyznaje, że rozmowy z pracownikami sprawiają im trudność, a 37% boi się dawać bezpośredni krytyczny feedback. (Interact / Harris Poll, komunikat prasowy, 2016 (omówienie: Solomon, HBR, „Two-Thirds of Managers Are Uncomfortable Communicating with Employees”, 2016)). https://www.prnewswire.com/news-releases/come-in-and-shut-the-door--communication-breach-in-the-workplace-revealed-300218235.html Zastrzeżenie: USA, 2058 dorosłych, w tym 616 menedżerów; self-report. HBR: https://hbr.org/2016/03/two-thirds-of-managers-are-uncomfortable-communicating-with-employees</a:t>
            </a:r>
            <a:br/>
            <a:r>
              <a:rPr sz="1200"/>
              <a:t>2. 57% pracowników woli feedback korygujący od pochwał, a 72% uważa, że ich wyniki poprawiłyby się, gdyby menedżer częściej go dawał. (Zenger Folkman, komunikat prasowy, 2014 (omówienie: Zenger i Folkman, HBR, „Your Employees Want the Negative Feedback You Hate to Give”, 2014)). https://www.prnewswire.com/news-releases/zenger-folkman-data-reveals-what-feedback-employees-really-want-245981901.html Zastrzeżenie: Self-report; dane firmy doradczej. HBR: https://hbr.org/2014/01/your-employees-want-the-negative-feedback-you-hate-to-give</a:t>
            </a:r>
            <a:br/>
            <a:r>
              <a:rPr sz="1200"/>
              <a:t>3. 80% pracowników, którzy w ostatnim tygodniu dostali sensowny feedback, jest w pełni zaangażowanych, a codzienny feedback (wobec rocznego) daje 3,6 raza większą szansę na silną motywację do wybitnej pracy. (Gallup, McLain i Nelson, „How Effective Feedback Fuels Performance”, 2022 (akt. 2024)). https://www.gallup.com/workplace/357764/fast-feedback-fuels-performance.aspx Zastrzeżenie: USA, panel Gallupa; korelacja.</a:t>
            </a:r>
            <a:br/>
            <a:r>
              <a:rPr sz="1200"/>
              <a:t>4. Spotkania 1:1 stanowią ok. 47% wszystkich spotkań w firmach, a mimo to prawie nie były badane naukowo. (Flinchum, Kreamer, Rogelberg i Gooty, „One-on-one meetings between managers and direct reports”, Organizational Psychology Review, 2023). https://doi.org/10.1177/20413866221097570 Zastrzeżenie: Recenzowany artykuł przeglądowy; 47% to szacunek cytowany przez autorów.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 ochronie zdrowia mamy pisemne referencje od osób, które przeprowadziły wdrożenie u siebie, więc wiedzą, ile to kosztuje czasu i co oznacza dla grafiku. Pani dyrektor Walendowicz podkreśla, że rozwiązanie poprawia współpracę personelu bez wyłączania pracowników z codziennych obowiązków, i szczególnie docenia raport o organizacji, który pomaga rozpoznawać źródła napięć i budować silniejsze zespoły. Druga referencja pochodzi z kliniki, gdzie Empatyzer działa od początku jej istnienia. Do tego dochodzą wyniki badań użytkowników: trzech na czterech poleciłoby Empatyzer, a ponad połowa widzi u siebie wzrost kompetencji.</a:t>
            </a:r>
            <a:br/>
            <a:br/>
            <a:r>
              <a:rPr sz="1200"/>
              <a:t>Wskazówki dla prowadzącego: Referencje cytuj dosłownie i nie dopisuj efektów, których autorzy nie opisali. Zdanie o lojalności pacjentów pochodzi od klienta i jest jego oceną, nie obietnicą Empatyzera. Przy referencji Marty Jankowskiej uzupełnij nazwę placówki przed wysyłką. Ocena 5,0/5 pochodzi z opinii opublikowanych na Capterra w lutym i marcu 2026 r.; cytaty są tłumaczone z angielskiego. Przed spotkaniem sprawdź aktualną liczbę opinii i stan profili GetApp oraz Software Advice. Przy liczbach 77/73/59 uzupełnij próbę i rok badania.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badaniu 285 polskich szpitali (1425 respondentów) ordynatorzy i pielęgniarki oddziałowe regularnie zajmują się oceną pracowników, zespołem, konfliktami, szkoleniami i wdrażaniem nowych osób, a autorzy wskazują brak kompetencji menedżerskich jako główną barierę. (Buchelt, Frączkiewicz-Wronka i Dobrowolska, „The Organizational Aspect of Human Resource Management as a Determinant of the Potential of Polish Hospitals to Manage Medical Professionals in Healthcare 4.0”, Sustainability 12(12), 2020). https://www.mdpi.com/2071-1050/12/12/5118 Zastrzeżenie: Badanie z 2017 r.; self-report; 70% dyrektorów mówi o regularnym rozwoju menedżerskim, ale co piąty lekarz kierujący oddziałem mówi, że szkoleń nie ma lub są rzadkie.</a:t>
            </a:r>
            <a:br/>
            <a:r>
              <a:rPr sz="1200"/>
              <a:t>2. W 285 polskich szpitalach „dobra atmosfera w pracy” była najwyżej ocenianą cechą atrakcyjnego pracodawcy przez pielęgniarki (4,56/5) i, na równi z terminową wypłatą, przez lekarzy (4,54/5). (Buchelt, Ziębicki, Jończyk i Dzieńdziora, „The enhancement of the employer branding strategies of Polish hospitals…”, Human Resources for Health 19:77, 2021). https://link.springer.com/article/10.1186/s12960-021-00620-0 Zastrzeżenie: Skala 1–5; ta sama próba co Buchelt 2020.</a:t>
            </a:r>
            <a:br/>
            <a:r>
              <a:rPr sz="1200"/>
              <a:t>3. Wśród polskiego personelu medycznego tylko ok. 40% deklaruje, że dostaje od przełożonych pochwały za dobrą pracę, a co piąty (21,9%) zdecydowanie nie zgadza się ze stwierdzeniem, że kierownicy dają informację zwrotną po ocenie. (Pomaranik i Kludacz-Alessandri, „Talent management and job satisfaction of medical personnel in Polish healthcare entities”, Frontiers in Psychology 14, 2023). https://www.frontiersin.org/journals/psychology/articles/10.3389/fpsyg.2023.1146073/full Zastrzeżenie: N = 506, publiczne podmioty lecznicze; próba nielosowa.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Wyniki badań użytkowników i referencje dostarczone przez Empatyzer.</a:t>
            </a:r>
            <a:br/>
            <a:r>
              <a:rPr sz="1200"/>
              <a:t>[/Sources]</a:t>
            </a:r>
            <a:endParaRPr/>
          </a:p>
          <a:p xmlns:a="http://schemas.openxmlformats.org/drawingml/2006/main">
            <a:r>
              <a:t>
- Empatyzer_Em_FAQ_prompt_baza_wiedzy_i_nawigacja_FINAL_BEZ_ZMIAN_V2.txt — pełne brzmienie referencji Marty Jankowskiej.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Najprościej opowiedzieć to na jednej sytuacji z oddziału. Ktoś ma jutro rano powiedzieć cenionemu specjaliście coś trudnego i wie, że zaraz potem będą razem na dyżurze. Otwiera Empatyzer w telefonie, wybiera tę osobę i pisze do Em zwykłym językiem, o co chodzi. Em wie już, jak pracuje pytający i jak pracuje ta druga osoba, bo obie osoby wypełniły wcześniej krótki kwestionariusz, w aplikacji nazywany diagnozą. Jeśli druga osoba go nie wypełniła, Em opiera się na tym, co pytający o niej napisze. W odpowiedzi przychodzi podpowiedź dopasowana do tego konkretnego człowieka: od czego zacząć, czego lepiej nie mówić, jak on to może odebrać. A przez kolejne miesiące wracają krótkie lekcje, żeby ta umiejętność rosła między jednym dyżurem a drugim.</a:t>
            </a:r>
            <a:br/>
            <a:br/>
            <a:r>
              <a:rPr sz="1200"/>
              <a:t>Wskazówki dla prowadzącego: Trzy warstwy, jedno zdanie o każdej. Zdanie zamykające uprzedza trzy skojarzenia: test, platforma szkoleniowa, narzędzie oceny. Jeśli padnie pytanie „co Em wie o osobie, która nie wypełniła kwestionariusza”: opiera się wtedy na tym, co napisze pytający, i mówi o tym wprost.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Menedżer odpowiada za co najmniej 70% różnic w zaangażowaniu między zespołami, a naturalny talent do zarządzania ma ok. 1 na 10 osób; firmy w 82% przypadków obsadzają to stanowisko osobą bez takiego talentu. (Gallup, Beck i Harter, „Why Great Managers Are So Rare”, 2014 (akt. 2026)). https://www.gallup.com/workplace/231593/why-great-managers-rare.aspx Zastrzeżenie: Dane Gallupa z zespołów w USA; 70% to wariancja między jednostkami, nie związek przyczynowy.</a:t>
            </a:r>
            <a:br/>
            <a:r>
              <a:rPr sz="1200"/>
              <a:t>2. Metaanaliza 335 prób: szkolenia przywódcze działają, ale istotnie lepiej, gdy są rozłożone na wiele sesji i zawierają praktykę oraz feedback, niż gdy są jednym skomasowanym blokiem. (Lacerenza, Reyes, Marlow, Joseph i Salas, „Leadership Training Design, Delivery, and Implementation: A Meta-Analysis”, Journal of Applied Psychology 102(12), 2017). https://doi.org/10.1037/apl0000241 Zastrzeżenie: Recenzowane; „rozłożone” oznacza wiele sesji, nie konkretną kadencję.</a:t>
            </a:r>
            <a:br/>
            <a:r>
              <a:rPr sz="1200"/>
              <a:t>3. Metaanaliza 317 eksperymentów: nauka rozłożona w czasie daje trwalsze zapamiętanie niż nauka w jednym bloku, a im dłużej wiedza ma się utrzymać, tym dłuższe powinny być odstępy między powtórkami. (Cepeda, Pashler, Vul, Wixted i Rohrer, „Distributed practice in verbal recall tasks”, Psychological Bulletin 132(3), 2006). https://doi.org/10.1037/0033-2909.132.3.354 Zastrzeżenie: Eksperymenty na materiale werbalnym.</a:t>
            </a:r>
            <a:br/>
            <a:r>
              <a:rPr sz="1200"/>
              <a:t>4. Tylko 23% pracowników w USA zdecydowanie ufa kierownictwu swojej organizacji, ale pracownicy, których menedżer zawsze wysłucha, 4,2 raza częściej ufają kierownictwu. (Gallup, „How to Build Trust in the Workplace”, 2022, oraz „Global Indicator: Leadership &amp; Management”, 2026). https://www.gallup.com/workplace/393401/trust-decline-rebuild.aspx Zastrzeżenie: Panel Gallupa, USA; korelacje. Wskaźnik: https://www.gallup.com/404252/indicator-leadership-management.aspx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Em przydaje się w większości rozmów, które i tak prowadzisz na oddziale, ale zawsze w ten sam sposób: pytasz o konkretną osobę i konkretną sprawę. Jak postawić granicę specjaliście o silnej pozycji i nie zepsuć współpracy. Jak oddzielić spór o odpowiedzialność od sporu między ludźmi. Jak wyjaśnić tę samą decyzję lekarzom, pielęgniarkom i administracji. Jak prowadzić pierwsze rozmowy z nową osobą. Co zmienia się w feedbacku i granicach, gdy zaczynasz kierować dawnymi koleżankami i kolegami. I jak odpowiedzieć na sprzeciw tak, żeby ta osoba zgłosiła problem także następnym razem. Em podpowiada w rozmowie między ludźmi. Nie dotyczy leczenia, pacjentów ani decyzji klinicznych.</a:t>
            </a:r>
            <a:br/>
            <a:br/>
            <a:r>
              <a:rPr sz="1200"/>
              <a:t>Wskazówki dla prowadzącego: Cel: pokazać sytuacje, w których Em przydaje się na oddziale. Zatrzymaj się na tej, którą kierownik wskazał wcześniej.</a:t>
            </a:r>
            <a:br/>
            <a:r>
              <a:rPr sz="1200"/>
              <a:t>Delegowanie w szpitalu ma granicę uprawnień zawodowych; Em pomaga w rozmowie, nie w decyzji, komu wolno co zlecić.</a:t>
            </a:r>
            <a:br/>
            <a:r>
              <a:rPr sz="1200"/>
              <a:t>Odpowiedź na sprzeciw może wymagać jednocześnie formalnego trybu poza Empatyzerem.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Gotowość pracowników do wspierania zmian w firmie spadła z 74% w 2016 r. do 38% w 2022 r., podczas gdy liczba planowanych zmian rocznie wzrosła z 2 do 10. (Gartner, „The Transformation Deficit”, Gartner Business Quarterly Q1 2023 (omówienie: O Morain i Aykens, HBR, „Employees Are Losing Patience with Change Initiatives”, 2023)). https://www.gartner.com/en/insights/gartner-business-quarterly/q1-2023 Zastrzeżenie: Gartner podaje 38% (GBQ) i 43% (HBR); brak opisu próby. HBR: https://hbr.org/2023/05/employees-are-losing-patience-with-change-initiatives</a:t>
            </a:r>
            <a:br/>
            <a:r>
              <a:rPr sz="1200"/>
              <a:t>2. Negocjatorzy poinstruowani, by przyjąć perspektywę drugiej strony, zawierali porozumienie w 76% przypadków wobec 39% w grupie kontrolnej. (Galinsky, Maddux, Gilin i White, „Why It Pays to Get Inside the Head of Your Opponent”, Psychological Science 19(4), 2008). https://doi.org/10.1111/j.1467-9280.2008.02096.x Zastrzeżenie: Eksperymenty na studentach MBA (n = 152).</a:t>
            </a:r>
            <a:br/>
            <a:r>
              <a:rPr sz="1200"/>
              <a:t>3. Metaanaliza 116 badań (8880 zespołów): konflikty relacyjne i procesowe mają stabilnie negatywny związek z wynikami zespołów. (de Wit, Greer i Jehn, „The paradox of intragroup conflict: A meta-analysis”, Journal of Applied Psychology 97(2), 2012). https://doi.org/10.1037/a0024844 Zastrzeżenie: Korelacje metaanalityczne.</a:t>
            </a:r>
            <a:br/>
            <a:r>
              <a:rPr sz="1200"/>
              <a:t>4. W metaanalizie 607 efektów feedback średnio poprawiał wyniki, ale ponad jedna trzecia interwencji feedbackowych je pogarszała; liczy się sposób podania. (Kluger i DeNisi, „The effects of feedback interventions on performance”, Psychological Bulletin 119(2), 1996). https://doi.org/10.1037/0033-2909.119.2.254 Zastrzeżenie: Recenzowane; badania głównie zadaniowe i laboratoryjne.</a:t>
            </a:r>
            <a:br/>
            <a:r>
              <a:rPr sz="1200"/>
              <a:t>5. W badaniu 51 zespołów bezpieczeństwo psychologiczne wiązało się z zachowaniami uczenia się (zgłaszanie błędów, pytania, prośby o feedback), które pośredniczyły w związku z wynikami zespołu. (Edmondson, „Psychological Safety and Learning Behavior in Work Teams”, Administrative Science Quarterly 44(2), 1999). https://journals.sagepub.com/doi/10.2307/2666999 Zastrzeżenie: Jedna firma produkcyjna, USA; badanie przekrojowe.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Prywatność jest tu warunkiem, żeby całość w ogóle działała. Kiedy ktoś podejrzewa, że jego pytania czyta dyrekcja albo kadry, zapyta o coś bezpiecznego i narzędzie straci sens. Dlatego rozmów z Em nie widzi nikt poza pytającym, a pełny wynik kwestionariusza należy do osoby, która go wypełniła. Osoba, o którą ktoś pyta, nie widzi ani pytania, ani odpowiedzi. Em jest asystentem opartym na sztucznej inteligencji, dane są przechowywane w Unii Europejskiej i szyfrowane. Szpital dostaje obraz zbiorczy: kulturę, motywacje i to, ile osób korzysta, bez nazwisk i bez ocen pojedynczych ludzi. Pełny opis zabezpieczeń jest w osobnym dokumencie dla informatyków i inspektora ochrony danych. Udostępniamy go na życzenie.</a:t>
            </a:r>
            <a:br/>
            <a:br/>
            <a:r>
              <a:rPr sz="1200"/>
              <a:t>Wskazówki dla prowadzącego: Mów o warstwach zabezpieczeń i ograniczaniu ryzyka, nigdy o bezpieczeństwie absolutnym. Dla prawnika i inspektora ochrony danych przygotuj osobny pakiet: umowa powierzenia, dostawca modelu i podwykonawcy, region przetwarzania, retencja i usuwanie danych, podstawa prawna i dobrowolność [do uzupełnienia przez zespół produktowy]. W szpitalu dodaj: Em nie korzysta z danych pacjentów i nie wchodzi w systemy kliniczne.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81% dorosłych Amerykanów uważa, że przez monitorowanie z użyciem AI pracownicy poczują się nadmiernie obserwowani, a 71% sprzeciwia się ostatecznym decyzjom rekrutacyjnym podejmowanym przez AI. (Pew Research Center, „AI in Hiring and Evaluating Workers: What Americans Think”, 2023). https://www.pewresearch.org/internet/2023/04/20/ai-in-hiring-and-evaluating-workers-what-americans-think/ Zastrzeżenie: 11 004 dorosłych w USA, grudzień 2022.</a:t>
            </a:r>
            <a:br/>
            <a:r>
              <a:rPr sz="1200"/>
              <a:t>2. 86% kadry zarządzającej sądzi, że pracownicy wysoko ufają firmie, a deklaruje to tylko 67% pracowników; jedynie 60% pracowników uważa, że liderzy im ufają. (PwC, „2024 Trust Survey”, 2024). https://www.pwc.com/us/en/library/trust-in-business-survey.html Zastrzeżenie: USA, styczeń 2024; 548 menedżerów i 2039 pracowników.</a:t>
            </a:r>
            <a:br/>
            <a:r>
              <a:rPr sz="1200"/>
              <a:t>3. Tylko 23% pracowników w USA zdecydowanie ufa kierownictwu swojej organizacji, ale pracownicy, których menedżer zawsze wysłucha, 4,2 raza częściej ufają kierownictwu. (Gallup, „How to Build Trust in the Workplace”, 2022, oraz „Global Indicator: Leadership &amp; Management”, 2026). https://www.gallup.com/workplace/393401/trust-decline-rebuild.aspx Zastrzeżenie: Panel Gallupa, USA; korelacje. Wskaźnik: https://www.gallup.com/404252/indicator-leadership-management.aspx</a:t>
            </a:r>
            <a:br/>
            <a:r>
              <a:rPr sz="1200"/>
              <a:t>4. Tylko 37% pracowników jest bardzo pewnych, że ich organizacja odpowiedzialnie korzysta z danych o pracownikach, podczas gdy 78% pracodawców deklaruje zdalne monitorowanie pracowników. (Deloitte, „The transparency paradox”, 2024 Global Human Capital Trends, 2024). https://www.deloitte.com/us/en/insights/topics/talent/human-capital-trends/2024/transparency-in-the-workplace.html Zastrzeżenie: 14 000 liderów w 95 krajach plus ankiety pracowników; raport doradczy.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Nie proszę o nic wielkiego. Jedna prośba: warto pomyśleć teraz o jednej rozmowie na oddziale, którą się odkłada. Wypełnienie diagnozy zajmuje około kwadransa i można to zrobić w telefonie. Potem otwierają Państwo Em, wybierają tę osobę i zadają pierwsze pytanie o tę rozmowę. Jeśli po dwóch tygodniach wrócicie do Em drugi i trzeci raz, to znaczy, że to działa. Dostęp i zaproszenia ustalimy z kadrami albo dyrekcją.</a:t>
            </a:r>
            <a:br/>
            <a:br/>
            <a:r>
              <a:rPr sz="1200"/>
              <a:t>Wskazówki dla prowadzącego: Nie kończ na deklaracji „odezwiemy się”. Umów konkret: termin pokazu albo wysyłkę materiałów w ciągu doby. Jeśli rozmówca chce zacząć sam, wystarczy adres empatyzer.com; bezpłatna organizacja osobista obejmuje obecnie do trzech zaproszonych osób [zakres do potwierdzenia przed spotkaniem]. Warunki licencji i cenę raportu uzupełnij przed spotkaniem.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2025 r. zaangażowanych było 20% pracowników na świecie, a zaangażowanie menedżerów spadło z 27% do 22%, najmocniej w historii pomiaru; Gallup szacuje koszt niskiego zaangażowania na ok. 10 bln USD rocznie. (Gallup, Harter i Pendell, „Global Employee Engagement Continues Decline” (State of the Global Workplace 2026), 2026). https://www.gallup.com/workplace/708071/global-employee-engagement-continues-decline.aspx Zastrzeżenie: 141 444 respondentów; self-report; koszt to model Gallupa.</a:t>
            </a:r>
            <a:br/>
            <a:r>
              <a:rPr sz="1200"/>
              <a:t>2. W Polsce zaangażowanych w pracę jest 7% pracowników, wobec 12% w Europie i 20% na świecie. (Gallup, „State of the Global Workplace: Poland Country-Level Data”, 2026). https://www.gallup.com/workplace/706802/state-global-workplace-poland-country-level-data.aspx Zastrzeżenie: Średnia z trzech lat sondaży (2023–2025), ok. 1000 respondentów rocznie.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Jedno zdanie na początek. W szpitalu trudna rozmowa ma dodatkowy ciężar: z osobą, z którą dziś trzeba ją odbyć, jutro znów jest dyżur. Nie da się jej uniknąć, nie da się jej przesunąć na koniec kwartału, a źle poprowadzona wraca na każdym kolejnym dyżurze. A większości kierowników klinicznych nikt do takich rozmów nie przygotował, bo zostali kierownikami za to, że byli świetnymi lekarzami i pielęgniarkami. Badania nad kierownikami-klinicystami nazywają to wprost: wrzucenie w rolę. To nie jest zarzut. To jest sytuacja, dla której powstał Empatyzer.</a:t>
            </a:r>
            <a:br/>
            <a:br/>
            <a:r>
              <a:rPr sz="1200"/>
              <a:t>Wskazówki dla prowadzącego: Jedno zdanie i pauza. Reszta jest w komentarzu, nie na slajdzie.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Klinicyści, którzy zostali kierownikami, opisują „wrzucenie” w rolę bez przygotowania, pod presją otoczenia, a nie z własnej ambicji menedżerskiej. (Spehar, Frich i Kjekshus, „Clinicians' experiences of becoming a clinical manager: a qualitative study”, BMC Health Services Research 12:421, 2012). https://bmchealthservres.biomedcentral.com/articles/10.1186/1472-6963-12-421 Zastrzeżenie: Badanie jakościowe (n = 30), Norwegia.</a:t>
            </a:r>
            <a:br/>
            <a:r>
              <a:rPr sz="1200"/>
              <a:t>2. Kierownicy-klinicyści („menedżerowie hybrydowi”) przedkładają pracę kliniczną nad menedżerską, co rodzi konflikt ról. (Kippist i Fitzgerald, „Organisational professional conflict and hybrid clinician managers”, Journal of Health Organization and Management 23(6), 2009). https://pubmed.ncbi.nlm.nih.gov/20020597/ Zastrzeżenie: Badanie jakościowe (n = 14), Australia.</a:t>
            </a:r>
            <a:br/>
            <a:r>
              <a:rPr sz="1200"/>
              <a:t>3. W badaniu 285 polskich szpitali (1425 respondentów) ordynatorzy i pielęgniarki oddziałowe regularnie zajmują się oceną pracowników, zespołem, konfliktami, szkoleniami i wdrażaniem nowych osób, a autorzy wskazują brak kompetencji menedżerskich jako główną barierę. (Buchelt, Frączkiewicz-Wronka i Dobrowolska, „The Organizational Aspect of Human Resource Management as a Determinant of the Potential of Polish Hospitals to Manage Medical Professionals in Healthcare 4.0”, Sustainability 12(12), 2020). https://www.mdpi.com/2071-1050/12/12/5118 Zastrzeżenie: Badanie z 2017 r.; self-report; 70% dyrektorów mówi o regularnym rozwoju menedżerskim, ale co piąty lekarz kierujący oddziałem mówi, że szkoleń nie ma lub są rzadkie.</a:t>
            </a:r>
            <a:br/>
            <a:r>
              <a:rPr sz="1200"/>
              <a:t>4. Wśród polskiego personelu medycznego tylko ok. 40% deklaruje, że dostaje od przełożonych pochwały za dobrą pracę, a co piąty (21,9%) zdecydowanie nie zgadza się ze stwierdzeniem, że kierownicy dają informację zwrotną po ocenie. (Pomaranik i Kludacz-Alessandri, „Talent management and job satisfaction of medical personnel in Polish healthcare entities”, Frontiers in Psychology 14, 2023). https://www.frontiersin.org/journals/psychology/articles/10.3389/fpsyg.2023.1146073/full Zastrzeżenie: N = 506, publiczne podmioty lecznicze; próba nielosowa.</a:t>
            </a:r>
            <a:br/>
            <a:r>
              <a:rPr sz="1200"/>
              <a:t>5. 69% menedżerów przyznaje, że rozmowy z pracownikami sprawiają im trudność, a 37% boi się dawać bezpośredni krytyczny feedback. (Interact / Harris Poll, komunikat prasowy, 2016 (omówienie: Solomon, HBR, „Two-Thirds of Managers Are Uncomfortable Communicating with Employees”, 2016)). https://www.prnewswire.com/news-releases/come-in-and-shut-the-door--communication-breach-in-the-workplace-revealed-300218235.html Zastrzeżenie: USA, 2058 dorosłych, w tym 616 menedżerów; self-report. HBR: https://hbr.org/2016/03/two-thirds-of-managers-are-uncomfortable-communicating-with-employees</a:t>
            </a:r>
            <a:br/>
            <a:r>
              <a:rPr sz="1200"/>
              <a:t>6. 57% pracowników woli feedback korygujący od pochwał, a 72% uważa, że ich wyniki poprawiłyby się, gdyby menedżer częściej go dawał. (Zenger Folkman, komunikat prasowy, 2014 (omówienie: Zenger i Folkman, HBR, „Your Employees Want the Negative Feedback You Hate to Give”, 2014)). https://www.prnewswire.com/news-releases/zenger-folkman-data-reveals-what-feedback-employees-really-want-245981901.html Zastrzeżenie: Self-report; dane firmy doradczej. HBR: https://hbr.org/2014/01/your-employees-want-the-negative-feedback-you-hate-to-give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Jest jeszcze jedna rzecz, o której warto wiedzieć, choć dotyczy całej organizacji, a nie tylko Ciebie. Jeśli organizacja zamówi raport, znajdziesz w nim odpowiedzi na pytania, które zwykle zadajesz sobie po cichu: dlaczego mój zespół tak reaguje na zmiany i dlaczego z sąsiednim zespołem od lat coś zgrzyta. Raport nie mówi „ten pracownik jest taki”, tylko „ta grupa potrzebuje tego, a tamta czegoś innego”. Dla kogoś, kto kieruje ludźmi, to praktyczna ściąga: jak przekazać zmianę, żeby nie wywołała oporu, i o co zadbać, zanim spór z inną częścią organizacji urośnie.</a:t>
            </a:r>
            <a:br/>
            <a:br/>
            <a:r>
              <a:rPr sz="1200"/>
              <a:t>Wskazówki dla prowadzącego: Raport zamawia organizacja, nie pojedyncza osoba. Nie zawiera ocen pojedynczych osób i nie służy do decyzji personalnych.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Metaanaliza 116 badań (8880 zespołów): konflikty relacyjne i procesowe mają stabilnie negatywny związek z wynikami zespołów. (de Wit, Greer i Jehn, „The paradox of intragroup conflict: A meta-analysis”, Journal of Applied Psychology 97(2), 2012). https://doi.org/10.1037/a0024844 Zastrzeżenie: Korelacje metaanalityczne.</a:t>
            </a:r>
            <a:br/>
            <a:r>
              <a:rPr sz="1200"/>
              <a:t>2. Gotowość pracowników do wspierania zmian w firmie spadła z 74% w 2016 r. do 38% w 2022 r., podczas gdy liczba planowanych zmian rocznie wzrosła z 2 do 10. (Gartner, „The Transformation Deficit”, Gartner Business Quarterly Q1 2023 (omówienie: O Morain i Aykens, HBR, „Employees Are Losing Patience with Change Initiatives”, 2023)). https://www.gartner.com/en/insights/gartner-business-quarterly/q1-2023 Zastrzeżenie: Gartner podaje 38% (GBQ) i 43% (HBR); brak opisu próby. HBR: https://hbr.org/2023/05/employees-are-losing-patience-with-change-initiatives</a:t>
            </a:r>
            <a:br/>
            <a:r>
              <a:rPr sz="1200"/>
              <a:t>3. W badaniu 180 zespołów Google bezpieczeństwo psychologiczne było najważniejszym z pięciu czynników skutecznego zespołu. (Google re:Work, „Understand team effectiveness” (Project Aristotle)). https://rework.withgoogle.com/intl/en/guides/understand-team-effectiveness Zastrzeżenie: Badanie wewnętrzne jednej firmy, bez recenzji naukowej.</a:t>
            </a:r>
            <a:br/>
            <a:r>
              <a:rPr sz="1200"/>
              <a:t>4. Tylko 3 na 10 pracowników w USA zdecydowanie zgadza się, że ich opinie liczą się w pracy; Gallup szacuje, że gdyby ten odsetek wzrósł do 6 na 10, rotacja byłaby o 27% niższa, a produktywność o 12% wyższa. (Gallup, Herway, „How to Create a Culture of Psychological Safety”, 2017). https://www.gallup.com/workplace/236198/create-culture-psychological-safety.aspx Zastrzeżenie: USA; skutki to model Gallupa, nie eksperyment.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widok kultury organizacyjnej.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Ludzie często pytają, ile pracy zostaje po ich stronie. Ktoś zakłada konto organizacji i zaprasza pozostałych mailem albo linkiem. Każdy siada raz, odpowiada na pytania i od razu widzi swój wynik, więc ma z tego coś dla siebie od pierwszego dnia. Ten kwestionariusz wypełnia się raz w życiu, nie powtarza się go co roku. Potem przychodzi pierwsze pytanie do Em i zwykle dotyczy osoby, z którą rozmowa idzie najgorzej. Z każdą kolejną osobą pojawiają się porównania w parach i na tle zespołu, więc obraz oddziału robi się pełniejszy. Lekcje ruszają same, nikt ich nie musi uruchamiać. Licencja jest roczna, na określoną liczbę osób, a w trakcie roku można dołączać kolejne osoby.</a:t>
            </a:r>
            <a:br/>
            <a:br/>
            <a:r>
              <a:rPr sz="1200"/>
              <a:t>Wskazówki dla prowadzącego: Czasu wypełniania kwestionariusza nie podawaj bez potwierdzenia aktualnej wersji: dokumentacja produktowa mówi o 25–35 minutach przy wypełnianiu bez przerw, nowsze materiały o krótszym czasie. Zaproszenie może iść na adres prywatny, jeśli organizacja nie wymaga zweryfikowanej domeny, więc osoba bez służbowej poczty też dołączy. Nakład po stronie klienta: założenie kont, ustawienie struktury i przypomnienie o kwestionariuszu.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Mniej niż połowa menedżerów na świecie (44%) deklaruje, że przeszła jakiekolwiek szkolenie menedżerskie; wśród przeszkolonych aktywnie niezaangażowanych jest o połowę mniej. (Gallup, „State of the Global Workplace: 2025 Report”, 2025, s. 12–13). https://www.gallup.com/file/workplace/659528/state-of-the-global-workplace-2025-download.pdf Zastrzeżenie: Self-report, Gallup World Poll; zależność korelacyjna.</a:t>
            </a:r>
            <a:br/>
            <a:r>
              <a:rPr sz="1200"/>
              <a:t>2. Menedżerowie poświęcają tylko 13% czasu na rozwój ludzi, a prawie 40% na gaszenie bieżących problemów i administrację; 36% uważa, że nie przygotowano ich wystarczająco do zarządzania ludźmi. (Deloitte, „2025 Global Human Capital Trends”, komunikat prasowy, 24.03.2025). https://www.deloitte.com/us/en/about/press-room/deloitte-report-aims-to-help-leaders-navigate-complex-workplace-tensions.html Zastrzeżenie: Ok. 10 000 liderów w 93 krajach plus badanie menedżerów; self-report.</a:t>
            </a:r>
            <a:br/>
            <a:r>
              <a:rPr sz="1200"/>
              <a:t>3. Ponad trzy czwarte liderów i menedżerów używa generatywnej AI kilka razy w tygodniu, a wsparcie przełożonego podnosi odsetek pracowników pozytywnie nastawionych do AI z 15% do 55%. (BCG, „AI at Work 2025: Momentum Builds, but Gaps Remain”, 2025). https://www.bcg.com/publications/2025/ai-at-work-momentum-builds-but-gaps-remain Zastrzeżenie: 10 600+ respondentów w 11 krajach; self-report.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Co masz dziś pod ręką? Szkolenie menedżerskie daje zasady, ale kosztuje cały dzień poza oddziałem, więc odbywa się rzadko, a jak przełożyć te zasady na rozmowę z konkretnym lekarzem, wymyślasz już bez pomocy. Rada dyrekcji albo kadr pomaga, ale robi z rozmowy sprawę formalną, zanim zdążysz zrozumieć, o co chodzi. Doświadczenie kliniczne działa przy pacjentach, a przy zespole, w którym każdy ma własną autonomię zawodową, przestaje wystarczać. Potrzebne jest drugie spojrzenie dostępne między jednym pacjentem a drugim, dopasowane do Ciebie i do tej osoby, i takie, o które nikt nie musi wiedzieć.</a:t>
            </a:r>
            <a:br/>
            <a:br/>
            <a:r>
              <a:rPr sz="1200"/>
              <a:t>Wskazówki dla prowadzącego: Cel: nazwać, dlaczego szkolenie i rada z góry nie wystarczają przy konkretnej osobie, bez podważania szkoleń ani kadr.</a:t>
            </a:r>
            <a:br/>
            <a:r>
              <a:rPr sz="1200"/>
              <a:t>Pytanie: „Co robisz dziś, kiedy jutro masz trudną rozmowę z osobą, bez której oddział nie da sobie rady?”.</a:t>
            </a:r>
            <a:br/>
            <a:r>
              <a:rPr sz="1200"/>
              <a:t>Sprawy formalne i kliniczne idą właściwymi kanałami; Empatyzer ich nie zastępuje.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Negocjatorzy poinstruowani, by przyjąć perspektywę drugiej strony, zawierali porozumienie w 76% przypadków wobec 39% w grupie kontrolnej. (Galinsky, Maddux, Gilin i White, „Why It Pays to Get Inside the Head of Your Opponent”, Psychological Science 19(4), 2008). https://doi.org/10.1111/j.1467-9280.2008.02096.x Zastrzeżenie: Eksperymenty na studentach MBA (n = 152).</a:t>
            </a:r>
            <a:br/>
            <a:r>
              <a:rPr sz="1200"/>
              <a:t>2. Nową wiedzę ze szkolenia stosuje w pracy 62% pracowników zaraz po szkoleniu, 44% po pół roku i tylko 34% po roku (szacunki specjalistów ds. szkoleń ze 150 organizacji). (Saks i Belcourt, „An investigation of training activities and transfer of training in organizations”, Human Resource Management 45(4), 2006). https://doi.org/10.1002/hrm.20135 Zastrzeżenie: Kanada, 2006; szacunek specjalistów, nie obserwacja.</a:t>
            </a:r>
            <a:br/>
            <a:r>
              <a:rPr sz="1200"/>
              <a:t>3. W badaniu 285 polskich szpitali (1425 respondentów) ordynatorzy i pielęgniarki oddziałowe regularnie zajmują się oceną pracowników, zespołem, konfliktami, szkoleniami i wdrażaniem nowych osób, a autorzy wskazują brak kompetencji menedżerskich jako główną barierę. (Buchelt, Frączkiewicz-Wronka i Dobrowolska, „The Organizational Aspect of Human Resource Management as a Determinant of the Potential of Polish Hospitals to Manage Medical Professionals in Healthcare 4.0”, Sustainability 12(12), 2020). https://www.mdpi.com/2071-1050/12/12/5118 Zastrzeżenie: Badanie z 2017 r.; self-report; 70% dyrektorów mówi o regularnym rozwoju menedżerskim, ale co piąty lekarz kierujący oddziałem mówi, że szkoleń nie ma lub są rzadkie.</a:t>
            </a:r>
            <a:br/>
            <a:r>
              <a:rPr sz="1200"/>
              <a:t>4. Komunikaty dopasowane do cechy osobowości odbiorcy dały do 40% więcej kliknięć i do 50% więcej zakupów niż komunikaty niedopasowane (trzy eksperymenty, 3,5 mln osób). (Matz, Kosinski, Nave i Stillwell, „Psychological targeting as an effective approach to digital mass persuasion”, PNAS 114(48), 2017). https://doi.org/10.1073/pnas.1710966114 Zastrzeżenie: Reklamy w mediach społecznościowych, nie komunikacja menedżerska; wartości maksymalne.</a:t>
            </a:r>
            <a:br/>
            <a:r>
              <a:rPr sz="1200"/>
              <a:t>5. Mniej niż połowa menedżerów na świecie (44%) deklaruje, że przeszła jakiekolwiek szkolenie menedżerskie; wśród przeszkolonych aktywnie niezaangażowanych jest o połowę mniej. (Gallup, „State of the Global Workplace: 2025 Report”, 2025, s. 12–13). https://www.gallup.com/file/workplace/659528/state-of-the-global-workplace-2025-download.pdf Zastrzeżenie: Self-report, Gallup World Poll; zależność korelacyjna.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Skąd Em to wszystko wie? Z kwestionariusza, który każdy wypełnia raz, na początku, i który w aplikacji nazywa się diagnozą. Nikt go nie ocenia i nie ma w nim dobrych ani złych odpowiedzi. To opis własnego sposobu pracy: jak podejmuję decyzje, jak reaguję na krytykę, czy wolę powiedzieć coś wprost, czy najpierw przygotować grunt. Wynik należy do mnie. Druga osoba widzi tylko to, co pomaga nam razem pracować, a ja widzę o niej dokładnie tyle samo. Z zestawienia dwóch takich opisów bierze się podpowiedź Em: ktoś mówi szybko i konkretnie, a pielęgniarka oddziałowa, z którą ma jutro rozmawiać, potrzebuje chwili, żeby wszystko przemyśleć, więc lepiej zacząć od pytania. W praktyce to zmienia przebieg całej rozmowy.</a:t>
            </a:r>
            <a:br/>
            <a:br/>
            <a:r>
              <a:rPr sz="1200"/>
              <a:t>Wskazówki dla prowadzącego: Kwestionariusz wypełnia się raz w życiu i działa też po zmianie organizacji. Wskazówki są symetryczne: obie osoby widzą o sobie to samo. Pytanie o rzetelność: opisuje styl pracy, komunikacji i motywacje, korzysta z uznanych modeli psychologii pracy, nie jest testem klinicznym; opis metody udostępniamy na życzenie. Czasu wypełniania nie podawaj bez potwierdzenia aktualnej wersji.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Ludzie systematycznie nie doceniają, jak bardzo inni chcą dostać konstruktywny feedback, i dlatego go nie dają (pięć eksperymentów, N = 1984). (Abi-Esber, Abel, Schroeder i Gino, „Underestimating others' desire for constructive feedback”, Journal of Personality and Social Psychology, 2022). https://doi.org/10.1037/pspi0000393 Zastrzeżenie: Recenzowane; eksperymenty online, USA.</a:t>
            </a:r>
            <a:br/>
            <a:r>
              <a:rPr sz="1200"/>
              <a:t>2. Metaanaliza 116 badań (8880 zespołów): konflikty relacyjne i procesowe mają stabilnie negatywny związek z wynikami zespołów. (de Wit, Greer i Jehn, „The paradox of intragroup conflict: A meta-analysis”, Journal of Applied Psychology 97(2), 2012). https://doi.org/10.1037/a0024844 Zastrzeżenie: Korelacje metaanalityczne.</a:t>
            </a:r>
            <a:br/>
            <a:r>
              <a:rPr sz="1200"/>
              <a:t>3. Sumienność jest najsilniejszą pozapoznawczą cechą przewidującą wyniki w pracy (92 metaanalizy, ponad 1,1 mln osób). (Wilmot i Ones, „A century of research on conscientiousness at work”, PNAS 116(46), 2019). https://doi.org/10.1073/pnas.1908430116 Zastrzeżenie: Metaanaliza metaanaliz; korelacje.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widok talentów użytkownika.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W Empatyzerze wszyscy mają ten sam widok. Osobnego panelu dla dyrekcji tu nie ma. Każdy może zobaczyć siebie na tle swojego zespołu, swojego oddziału i całej placówki. Każdy może też zobaczyć kulturę organizacji i to, co ludzi w niej napędza. Ordynator, pielęgniarka, kierownik komórki i osoba z personelu wspierającego widzą dokładnie to samo. To ma znaczenie, bo wtedy nikt nie czuje się prześwietlany. Ludzie sami do tych widoków wracają, żeby zrozumieć, dlaczego lekarze i pielęgniarki na jednym oddziale inaczej rozumieją, kto za co odpowiada, albo dlaczego z jedną osobą dogadują się od pierwszego dyżuru, a z inną nigdy. Pytania do Em i pełne wyniki kwestionariusza zostają prywatne u każdego.</a:t>
            </a:r>
            <a:br/>
            <a:br/>
            <a:r>
              <a:rPr sz="1200"/>
              <a:t>Wskazówki dla prowadzącego: Nie mów o „widoku dla zarządu”. Narzędzie jest demokratyczne: te same dane dla każdego, różni się tylko to, kogo co interesuje. Jeśli padnie pytanie o małe zespoły: minimalną liczbę osób, od której pokazuje się widok zespołu, potwierdź w zespole produktowym przed spotkaniem. Dobry przykład różnicy: lekarze i pielęgniarki inaczej rozumieją odpowiedzialność.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W badaniu 180 zespołów Google bezpieczeństwo psychologiczne było najważniejszym z pięciu czynników skutecznego zespołu. (Google re:Work, „Understand team effectiveness” (Project Aristotle)). https://rework.withgoogle.com/intl/en/guides/understand-team-effectiveness Zastrzeżenie: Badanie wewnętrzne jednej firmy, bez recenzji naukowej.</a:t>
            </a:r>
            <a:br/>
            <a:r>
              <a:rPr sz="1200"/>
              <a:t>2. W badaniu 51 zespołów bezpieczeństwo psychologiczne wiązało się z zachowaniami uczenia się (zgłaszanie błędów, pytania, prośby o feedback), które pośredniczyły w związku z wynikami zespołu. (Edmondson, „Psychological Safety and Learning Behavior in Work Teams”, Administrative Science Quarterly 44(2), 1999). https://journals.sagepub.com/doi/10.2307/2666999 Zastrzeżenie: Jedna firma produkcyjna, USA; badanie przekrojowe.</a:t>
            </a:r>
            <a:br/>
            <a:r>
              <a:rPr sz="1200"/>
              <a:t>3. Tylko 3 na 10 pracowników w USA zdecydowanie zgadza się, że ich opinie liczą się w pracy; Gallup szacuje, że gdyby ten odsetek wzrósł do 6 na 10, rotacja byłaby o 27% niższa, a produktywność o 12% wyższa. (Gallup, Herway, „How to Create a Culture of Psychological Safety”, 2017). https://www.gallup.com/workplace/236198/create-culture-psychological-safety.aspx Zastrzeżenie: USA; skutki to model Gallupa, nie eksperyment.</a:t>
            </a:r>
            <a:br/>
            <a:r>
              <a:rPr sz="1200"/>
              <a:t>4. Przy niskim bezpieczeństwie psychologicznym 12% pracowników planuje odejść w ciągu roku, przy wysokim tylko 3%; kluczowym czynnikiem jest empatyczne przywództwo. (BCG, „Psychological Safety Levels the Playing Field for Employees”, 2024). https://www.bcg.com/publications/2024/psychological-safety-levels-playing-field-for-employees Zastrzeżenie: Ok. 28 000 pracowników w 16 krajach (bez Polski); deklarowany zamiar odejścia.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mapa podobieństw.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Każdy był na szkoleniu, z którego po miesiącu zostało jedno zdanie. Tak działa pamięć, więc w Empatyzerze nauka idzie dalej, poza kwestionariusz i pierwsze pytanie do Em. Dwa razy w tygodniu przychodzi krótka lekcja, każda na dwie minuty, i tak przez wiele miesięcy. Czyta się je w telefonie między jednym dyżurem a drugim, w dyżurce albo w drodze do domu. Kolejne odblokowują się stopniowo, więc nikt nie dostaje wszystkiego naraz. Treść jest dobrana do tego, jak ktoś pracuje i z jakim zespołem, więc dotyczy tego, co w jego rozmowach najczęściej zgrzyta. Kadry nie muszą tego rozsyłać ani o tym przypominać, bo lekcje przychodzą same.</a:t>
            </a:r>
            <a:br/>
            <a:br/>
            <a:r>
              <a:rPr sz="1200"/>
              <a:t>Wskazówki dla prowadzącego: Nie używaj słowa „mikrolekcje” ani „microlearning”. Liczby, które wolno podać: dwie lekcje tygodniowo, około dwóch minut lektury, moduły zwykle po osiem lekcji, cały plan rozłożony na wiele miesięcy. Nikt w organizacji nie sprawdza, czy dana osoba otworzyła lekcję.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Metaanaliza 317 eksperymentów: nauka rozłożona w czasie daje trwalsze zapamiętanie niż nauka w jednym bloku, a im dłużej wiedza ma się utrzymać, tym dłuższe powinny być odstępy między powtórkami. (Cepeda, Pashler, Vul, Wixted i Rohrer, „Distributed practice in verbal recall tasks”, Psychological Bulletin 132(3), 2006). https://doi.org/10.1037/0033-2909.132.3.354 Zastrzeżenie: Eksperymenty na materiale werbalnym.</a:t>
            </a:r>
            <a:br/>
            <a:r>
              <a:rPr sz="1200"/>
              <a:t>2. W badaniu ponad 1350 osób wiedza, która ma zostać na rok, była najlepiej pamiętana, gdy powtórka przyszła po kilku tygodniach, a nie zaraz po nauce. (Cepeda, Vul, Rohrer, Wixted i Pashler, „Spacing Effects in Learning: A Temporal Ridgeline of Optimal Retention”, Psychological Science 19(11), 2008). https://doi.org/10.1111/j.1467-9280.2008.02209.x Zastrzeżenie: Uczenie się faktów; przełożenie na umiejętności menedżerskie to ekstrapolacja.</a:t>
            </a:r>
            <a:br/>
            <a:r>
              <a:rPr sz="1200"/>
              <a:t>3. Krzywa zapominania Ebbinghausa została zreplikowana w 2015 r.: bez powtórek największa utrata następuje w pierwszych godzinach i dniach po nauce. (Murre i Dros, „Replication and Analysis of Ebbinghaus' Forgetting Curve”, PLOS ONE 10(7), 2015). https://doi.org/10.1371/journal.pone.0120644 Zastrzeżenie: Replikacja na jednej osobie; nie cytować konkretnych odsetków.</a:t>
            </a:r>
            <a:br/>
            <a:r>
              <a:rPr sz="1200"/>
              <a:t>4. Nową wiedzę ze szkolenia stosuje w pracy 62% pracowników zaraz po szkoleniu, 44% po pół roku i tylko 34% po roku (szacunki specjalistów ds. szkoleń ze 150 organizacji). (Saks i Belcourt, „An investigation of training activities and transfer of training in organizations”, Human Resource Management 45(4), 2006). https://doi.org/10.1002/hrm.20135 Zastrzeżenie: Kanada, 2006; szacunek specjalistów, nie obserwacja.</a:t>
            </a:r>
            <a:br/>
            <a:r>
              <a:rPr sz="1200"/>
              <a:t>5. W 2015 r. firmy wydały na szkolenia ok. 160 mld USD w USA i ok. 356 mld USD na świecie, a mimo to uczestnicy szybko wracają do starych nawyków, bo po szkoleniu nie zmienia się środowisko pracy. (Beer, Finnström i Schrader, „Why Leadership Training Fails—and What to Do About It”, Harvard Business Review, 2016). https://hbr.org/2016/10/why-leadership-training-fails-and-what-to-do-about-it Zastrzeżenie: Kwoty to szacunki branżowe; teza jakościowa autorów z HBS.</a:t>
            </a:r>
            <a:endParaRPr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br/>
            <a:br/>
            <a:r>
              <a:rPr sz="1200"/>
              <a:t>[Sources]</a:t>
            </a:r>
            <a:br/>
            <a:r>
              <a:rPr sz="1200"/>
              <a:t>Zrzut ekranu dostarczony przez Empatyzer — widok modułów i postępu.</a:t>
            </a:r>
            <a:br/>
            <a:r>
              <a:rPr sz="1200"/>
              <a:t>[/Sources]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200"/>
              <a:t>Ten slajd jest o tym, kto jeszcze coś z tego ma. Najwięcej zmienia się na oddziale: lekarze, pielęgniarki i personel wspierający inaczej rozumieją odpowiedzialność i inaczej słyszą to samo zdanie, a pracują przy jednym pacjencie. Druga rzecz dotyczy Ciebie: prowadzisz te rozmowy między dyżurami, z osobą, z którą jutro znów będziesz pracować, i nie możesz odłożyć ich na koniec kwartału. Trzecia jest krótka: dyrekcja i kadry widzą skutki, nie treść. Nie mają dostępu do Twoich pytań ani do odpowiedzi Em.</a:t>
            </a:r>
            <a:br/>
            <a:br/>
            <a:r>
              <a:rPr sz="1200"/>
              <a:t>Wskazówki dla prowadzącego: Kolejność jest celowa: najpierw zespół, potem Ty, na końcu firma. Nie zaczynaj od korzyści dla firmy, bo wtedy Empatyzer wygląda na narzędzie kontroli.</a:t>
            </a:r>
            <a:br/>
            <a:br/>
            <a:r>
              <a:rPr sz="1200"/>
              <a:t>Dane i źródła (każdy link sprawdzony 29.08.2026):</a:t>
            </a:r>
            <a:br/>
            <a:r>
              <a:rPr sz="1200"/>
              <a:t>1. Pracownicy, z którymi menedżer regularnie się spotyka, są prawie trzy razy częściej zaangażowani, a co drugi pracownik kiedyś odszedł z pracy, żeby uciec od swojego menedżera. (Gallup, Harter i Adkins, „Employees Want a Lot More From Their Managers”, 2015). https://www.gallup.com/workplace/236570/employees-lot-managers.aspx Zastrzeżenie: USA, self-report.</a:t>
            </a:r>
            <a:br/>
            <a:r>
              <a:rPr sz="1200"/>
              <a:t>2. Ludzie systematycznie nie doceniają, jak bardzo inni chcą dostać konstruktywny feedback, i dlatego go nie dają (pięć eksperymentów, N = 1984). (Abi-Esber, Abel, Schroeder i Gino, „Underestimating others' desire for constructive feedback”, Journal of Personality and Social Psychology, 2022). https://doi.org/10.1037/pspi0000393 Zastrzeżenie: Recenzowane; eksperymenty online, USA.</a:t>
            </a:r>
            <a:br/>
            <a:r>
              <a:rPr sz="1200"/>
              <a:t>3. 80% pracowników, którzy w ostatnim tygodniu dostali sensowny feedback, jest w pełni zaangażowanych, a codzienny feedback (wobec rocznego) daje 3,6 raza większą szansę na silną motywację do wybitnej pracy. (Gallup, McLain i Nelson, „How Effective Feedback Fuels Performance”, 2022 (akt. 2024)). https://www.gallup.com/workplace/357764/fast-feedback-fuels-performance.aspx Zastrzeżenie: USA, panel Gallupa; korelacja.</a:t>
            </a:r>
            <a:br/>
            <a:r>
              <a:rPr sz="1200"/>
              <a:t>4. W badaniu 51 zespołów bezpieczeństwo psychologiczne wiązało się z zachowaniami uczenia się (zgłaszanie błędów, pytania, prośby o feedback), które pośredniczyły w związku z wynikami zespołu. (Edmondson, „Psychological Safety and Learning Behavior in Work Teams”, Administrative Science Quarterly 44(2), 1999). https://journals.sagepub.com/doi/10.2307/2666999 Zastrzeżenie: Jedna firma produkcyjna, USA; badanie przekrojowe.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738efb38144eb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c404edf5b042d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e1167ad2e14c33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1d944322346447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144ef1912a49f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88162dcb8284730" /></Relationships>
</file>

<file path=ppt/slideLayouts/slideLayout1.xml><?xml version="1.0" encoding="utf-8"?>
<p:sldLayout xmlns:p="http://schemas.openxmlformats.org/presentationml/2006/main" matchingName="CONTENT">
  <p:cSld name="CONTEN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Google Shape;11;p2">
            <a:extLst xmlns:a="http://schemas.openxmlformats.org/drawingml/2006/main">
              <a:ext uri="{FF2B5EF4-FFF2-40B4-BE49-F238E27FC236}">
                <a16:creationId xmlns:a16="http://schemas.microsoft.com/office/drawing/2014/main" id="{C4A6F79E-D5B3-4E80-A607-6C0C87CE5E5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48640" y="713232"/>
            <a:ext cx="1109441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800"/>
              <a:buFont typeface="Calibri"/>
              <a:buNone/>
              <a:defRPr sz="2800" b="1" i="0" u="none" cap="none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 matchingName="COVER">
  <p:cSld name="COVER">
    <p:bg>
      <p:bgPr>
        <a:solidFill xmlns:a="http://schemas.openxmlformats.org/drawingml/2006/main">
          <a:srgbClr val="3B1C4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Google Shape;13;p3">
            <a:extLst xmlns:a="http://schemas.openxmlformats.org/drawingml/2006/main">
              <a:ext uri="{FF2B5EF4-FFF2-40B4-BE49-F238E27FC236}">
                <a16:creationId xmlns:a16="http://schemas.microsoft.com/office/drawing/2014/main" id="{9D18EC9C-A920-4D79-AED8-8E38CF7815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4187952"/>
            <a:ext cx="969264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  <a:defRPr sz="3800" b="1" i="0" u="none" cap="none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 matchingName="INSIGHT">
  <p:cSld name="INSIGHT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oogle Shape;15;p4">
            <a:extLst xmlns:a="http://schemas.openxmlformats.org/drawingml/2006/main">
              <a:ext uri="{FF2B5EF4-FFF2-40B4-BE49-F238E27FC236}">
                <a16:creationId xmlns:a16="http://schemas.microsoft.com/office/drawing/2014/main" id="{1B3A9F8A-F91E-4FEE-B3A7-13411152D37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8680" y="2103120"/>
            <a:ext cx="10424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3400"/>
              <a:buFont typeface="Calibri"/>
              <a:buNone/>
              <a:defRPr sz="3400" b="1" i="0" u="none" cap="none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 matchingName="CTA">
  <p:cSld name="CTA">
    <p:bg>
      <p:bgPr>
        <a:solidFill xmlns:a="http://schemas.openxmlformats.org/drawingml/2006/main">
          <a:srgbClr val="4F285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Google Shape;17;p5">
            <a:extLst xmlns:a="http://schemas.openxmlformats.org/drawingml/2006/main">
              <a:ext uri="{FF2B5EF4-FFF2-40B4-BE49-F238E27FC236}">
                <a16:creationId xmlns:a16="http://schemas.microsoft.com/office/drawing/2014/main" id="{D9838801-458C-426D-A3E9-B607E947164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1481328"/>
            <a:ext cx="10058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  <a:defRPr sz="4000" b="1" i="0" u="none" cap="none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 matchingName="DEFAULT">
  <p:cSld name="DEFAULT"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6.xml><?xml version="1.0" encoding="utf-8"?>
<p:sldLayout xmlns:p="http://schemas.openxmlformats.org/presentationml/2006/main" matchingName="MAP">
  <p:cSld name="MAP"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Google Shape;20;p7">
            <a:extLst xmlns:a="http://schemas.openxmlformats.org/drawingml/2006/main">
              <a:ext uri="{FF2B5EF4-FFF2-40B4-BE49-F238E27FC236}">
                <a16:creationId xmlns:a16="http://schemas.microsoft.com/office/drawing/2014/main" id="{AA427E88-07B5-48E6-98D9-4FB32B41B5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29184"/>
            <a:ext cx="6400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2400"/>
              <a:buFont typeface="Calibri"/>
              <a:buNone/>
              <a:defRPr sz="2400" b="1" i="0" u="none" cap="none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a7f7067e4c14ecc" /><Relationship Type="http://schemas.openxmlformats.org/officeDocument/2006/relationships/slideLayout" Target="/ppt/slideLayouts/slideLayout1.xml" Id="R87aad5bfd92e455f" /><Relationship Type="http://schemas.openxmlformats.org/officeDocument/2006/relationships/slideLayout" Target="/ppt/slideLayouts/slideLayout2.xml" Id="R3f67e350620c4f86" /><Relationship Type="http://schemas.openxmlformats.org/officeDocument/2006/relationships/slideLayout" Target="/ppt/slideLayouts/slideLayout3.xml" Id="R5e812981cf244148" /><Relationship Type="http://schemas.openxmlformats.org/officeDocument/2006/relationships/slideLayout" Target="/ppt/slideLayouts/slideLayout4.xml" Id="Re59ab54b706a4ed9" /><Relationship Type="http://schemas.openxmlformats.org/officeDocument/2006/relationships/slideLayout" Target="/ppt/slideLayouts/slideLayout5.xml" Id="Re2a3d7d1284c4cff" /><Relationship Type="http://schemas.openxmlformats.org/officeDocument/2006/relationships/slideLayout" Target="/ppt/slideLayouts/slideLayout6.xml" Id="R347cc096278541c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7aad5bfd92e455f"/>
    <p:sldLayoutId xmlns:r="http://schemas.openxmlformats.org/officeDocument/2006/relationships" id="2147483650" r:id="R3f67e350620c4f86"/>
    <p:sldLayoutId xmlns:r="http://schemas.openxmlformats.org/officeDocument/2006/relationships" id="2147483651" r:id="R5e812981cf244148"/>
    <p:sldLayoutId xmlns:r="http://schemas.openxmlformats.org/officeDocument/2006/relationships" id="2147483652" r:id="Re59ab54b706a4ed9"/>
    <p:sldLayoutId xmlns:r="http://schemas.openxmlformats.org/officeDocument/2006/relationships" id="2147483653" r:id="Re2a3d7d1284c4cff"/>
    <p:sldLayoutId xmlns:r="http://schemas.openxmlformats.org/officeDocument/2006/relationships" id="2147483654" r:id="R347cc096278541c8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a59b811ce34ca4" /><Relationship Type="http://schemas.openxmlformats.org/officeDocument/2006/relationships/image" Target="/ppt/media/image.png" Id="R36eceea4b29c47f6" /><Relationship Type="http://schemas.openxmlformats.org/officeDocument/2006/relationships/image" Target="/ppt/media/image2.png" Id="R6c12ddfd3cf947c9" /><Relationship Type="http://schemas.openxmlformats.org/officeDocument/2006/relationships/image" Target="/ppt/media/image3.png" Id="R9f81994e95714d01" /><Relationship Type="http://schemas.openxmlformats.org/officeDocument/2006/relationships/notesSlide" Target="/ppt/notesSlides/notesSlide1.xml" Id="R3be00369b03a448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c67961d498eb4d4a" /><Relationship Type="http://schemas.openxmlformats.org/officeDocument/2006/relationships/image" Target="/ppt/media/image3.png" Id="R14705772e34548e7" /><Relationship Type="http://schemas.openxmlformats.org/officeDocument/2006/relationships/notesSlide" Target="/ppt/notesSlides/notesSlide2.xml" Id="R0fba1166462a446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a44a194cf8420a" /><Relationship Type="http://schemas.openxmlformats.org/officeDocument/2006/relationships/image" Target="/ppt/media/image3.png" Id="R6fac148854944ba1" /><Relationship Type="http://schemas.openxmlformats.org/officeDocument/2006/relationships/image" Target="/ppt/media/image4.png" Id="R1d9b1547a2a3422a" /><Relationship Type="http://schemas.openxmlformats.org/officeDocument/2006/relationships/image" Target="/ppt/media/image5.png" Id="R6900a42c5d8347d4" /><Relationship Type="http://schemas.openxmlformats.org/officeDocument/2006/relationships/image" Target="/ppt/media/image6.png" Id="R19f7d430f5294203" /><Relationship Type="http://schemas.openxmlformats.org/officeDocument/2006/relationships/image" Target="/ppt/media/image7.png" Id="R7cac3e634da94d2d" /><Relationship Type="http://schemas.openxmlformats.org/officeDocument/2006/relationships/notesSlide" Target="/ppt/notesSlides/notesSlide3.xml" Id="R09af1fdfa30c4f4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33604f916e486f" /><Relationship Type="http://schemas.openxmlformats.org/officeDocument/2006/relationships/image" Target="/ppt/media/image3.png" Id="Rb5f3e460060e4661" /><Relationship Type="http://schemas.openxmlformats.org/officeDocument/2006/relationships/image" Target="/ppt/media/image8.png" Id="R264b2645fce84172" /><Relationship Type="http://schemas.openxmlformats.org/officeDocument/2006/relationships/image" Target="/ppt/media/image9.png" Id="R7864df0b97bc402f" /><Relationship Type="http://schemas.openxmlformats.org/officeDocument/2006/relationships/image" Target="/ppt/media/image10.png" Id="R9e987f53785943a8" /><Relationship Type="http://schemas.openxmlformats.org/officeDocument/2006/relationships/image" Target="/ppt/media/image11.png" Id="R6ca3f828279f41c3" /><Relationship Type="http://schemas.openxmlformats.org/officeDocument/2006/relationships/notesSlide" Target="/ppt/notesSlides/notesSlide4.xml" Id="R01b064dc826545e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c8481d4e74942" /><Relationship Type="http://schemas.openxmlformats.org/officeDocument/2006/relationships/image" Target="/ppt/media/image12.png" Id="R694e1c92e5f44d9a" /><Relationship Type="http://schemas.openxmlformats.org/officeDocument/2006/relationships/image" Target="/ppt/media/image13.png" Id="Rfa3244b5b2774030" /><Relationship Type="http://schemas.openxmlformats.org/officeDocument/2006/relationships/image" Target="/ppt/media/image14.png" Id="R5be171cf0ed24af1" /><Relationship Type="http://schemas.openxmlformats.org/officeDocument/2006/relationships/image" Target="/ppt/media/image15.png" Id="R62b3df980c924137" /><Relationship Type="http://schemas.openxmlformats.org/officeDocument/2006/relationships/image" Target="/ppt/media/image16.png" Id="Rc074681572214342" /><Relationship Type="http://schemas.openxmlformats.org/officeDocument/2006/relationships/image" Target="/ppt/media/image17.png" Id="R63841dc2d59446e0" /><Relationship Type="http://schemas.openxmlformats.org/officeDocument/2006/relationships/image" Target="/ppt/media/image18.png" Id="R9f2da2bd737c43d2" /><Relationship Type="http://schemas.openxmlformats.org/officeDocument/2006/relationships/image" Target="/ppt/media/image3.png" Id="R32eb8d81b9694b0d" /><Relationship Type="http://schemas.openxmlformats.org/officeDocument/2006/relationships/notesSlide" Target="/ppt/notesSlides/notesSlide5.xml" Id="R78e6168d43dd479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7a8e866f4a4e94" /><Relationship Type="http://schemas.openxmlformats.org/officeDocument/2006/relationships/image" Target="/ppt/media/image3.png" Id="R18a6cec868bf4ffe" /><Relationship Type="http://schemas.openxmlformats.org/officeDocument/2006/relationships/image" Target="/ppt/media/image19.png" Id="R5c563ddef2d04a54" /><Relationship Type="http://schemas.openxmlformats.org/officeDocument/2006/relationships/image" Target="/ppt/media/image20.png" Id="Rce1357f9e9204cf9" /><Relationship Type="http://schemas.openxmlformats.org/officeDocument/2006/relationships/image" Target="/ppt/media/image21.png" Id="R7c9ccc29b8e14dfe" /><Relationship Type="http://schemas.openxmlformats.org/officeDocument/2006/relationships/notesSlide" Target="/ppt/notesSlides/notesSlide6.xml" Id="R9061ad91c760429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6d3dd3154a4164" /><Relationship Type="http://schemas.openxmlformats.org/officeDocument/2006/relationships/image" Target="/ppt/media/image3.png" Id="Re8017d8926244df2" /><Relationship Type="http://schemas.openxmlformats.org/officeDocument/2006/relationships/image" Target="/ppt/media/image22.png" Id="R7babbf529a5e485f" /><Relationship Type="http://schemas.openxmlformats.org/officeDocument/2006/relationships/image" Target="/ppt/media/image23.png" Id="Rab076c5a911e4e9e" /><Relationship Type="http://schemas.openxmlformats.org/officeDocument/2006/relationships/image" Target="/ppt/media/image24.png" Id="R038d22658f704062" /><Relationship Type="http://schemas.openxmlformats.org/officeDocument/2006/relationships/image" Target="/ppt/media/image25.png" Id="R9dcdeb3059204428" /><Relationship Type="http://schemas.openxmlformats.org/officeDocument/2006/relationships/image" Target="/ppt/media/image26.png" Id="R8950b5bc58b24596" /><Relationship Type="http://schemas.openxmlformats.org/officeDocument/2006/relationships/image" Target="/ppt/media/image27.png" Id="R3cc95d9e987542a8" /><Relationship Type="http://schemas.openxmlformats.org/officeDocument/2006/relationships/image" Target="/ppt/media/image28.png" Id="R566832e7c4634fd7" /><Relationship Type="http://schemas.openxmlformats.org/officeDocument/2006/relationships/notesSlide" Target="/ppt/notesSlides/notesSlide7.xml" Id="R6f1058e60f2243a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dee847b5f8491b" /><Relationship Type="http://schemas.openxmlformats.org/officeDocument/2006/relationships/image" Target="/ppt/media/image.jpeg" Id="Rf89f9ab9e85648bd" /><Relationship Type="http://schemas.openxmlformats.org/officeDocument/2006/relationships/image" Target="/ppt/media/image3.png" Id="R244bd2232b8b47da" /><Relationship Type="http://schemas.openxmlformats.org/officeDocument/2006/relationships/image" Target="/ppt/media/image29.png" Id="Ree78f5effa9d4934" /><Relationship Type="http://schemas.openxmlformats.org/officeDocument/2006/relationships/image" Target="/ppt/media/image30.png" Id="R8710d75d750b41af" /><Relationship Type="http://schemas.openxmlformats.org/officeDocument/2006/relationships/image" Target="/ppt/media/image31.png" Id="Raf7b67a2ac5449ce" /><Relationship Type="http://schemas.openxmlformats.org/officeDocument/2006/relationships/notesSlide" Target="/ppt/notesSlides/notesSlide8.xml" Id="R492fcd335827441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4.xml" Id="Ree3c518a3c5e469a" /><Relationship Type="http://schemas.openxmlformats.org/officeDocument/2006/relationships/image" Target="/ppt/media/image3.png" Id="R892bdc5b41804cfa" /><Relationship Type="http://schemas.openxmlformats.org/officeDocument/2006/relationships/hyperlink" Target="/ppt/slides/slide1.xml" Id="Rc75cf2a5395b448e" /><Relationship Type="http://schemas.openxmlformats.org/officeDocument/2006/relationships/image" Target="/ppt/media/image32.png" Id="Rbdc3b72ddf444be1" /><Relationship Type="http://schemas.openxmlformats.org/officeDocument/2006/relationships/image" Target="/ppt/media/image33.png" Id="Rcf6143b025914076" /><Relationship Type="http://schemas.openxmlformats.org/officeDocument/2006/relationships/image" Target="/ppt/media/image34.png" Id="R8017b95a90694fdf" /><Relationship Type="http://schemas.openxmlformats.org/officeDocument/2006/relationships/notesSlide" Target="/ppt/notesSlides/notesSlide9.xml" Id="Rbe78bd68af164b2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3.xml" Id="R7b7583e956da42bb" /><Relationship Type="http://schemas.openxmlformats.org/officeDocument/2006/relationships/image" Target="/ppt/media/image3.png" Id="R65ab5d85200e4204" /><Relationship Type="http://schemas.openxmlformats.org/officeDocument/2006/relationships/notesSlide" Target="/ppt/notesSlides/notesSlide10.xml" Id="R2b92a52cd779440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b040afcb4d4b0b" /><Relationship Type="http://schemas.openxmlformats.org/officeDocument/2006/relationships/image" Target="/ppt/media/image35.png" Id="R8e56dd87cd1d4706" /><Relationship Type="http://schemas.openxmlformats.org/officeDocument/2006/relationships/image" Target="/ppt/media/image3.png" Id="Rf6bdb51718794037" /><Relationship Type="http://schemas.openxmlformats.org/officeDocument/2006/relationships/image" Target="/ppt/media/image36.png" Id="Rc33bcada66a044bb" /><Relationship Type="http://schemas.openxmlformats.org/officeDocument/2006/relationships/image" Target="/ppt/media/image37.png" Id="Rccea87cf166e41f7" /><Relationship Type="http://schemas.openxmlformats.org/officeDocument/2006/relationships/image" Target="/ppt/media/image38.png" Id="R40c5a49268e74562" /><Relationship Type="http://schemas.openxmlformats.org/officeDocument/2006/relationships/image" Target="/ppt/media/image39.png" Id="R220cb977b9c14a7a" /><Relationship Type="http://schemas.openxmlformats.org/officeDocument/2006/relationships/image" Target="/ppt/media/image40.png" Id="Rd3934406a3884732" /><Relationship Type="http://schemas.openxmlformats.org/officeDocument/2006/relationships/notesSlide" Target="/ppt/notesSlides/notesSlide11.xml" Id="R75af633c927f439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07f3e2a53347e1" /><Relationship Type="http://schemas.openxmlformats.org/officeDocument/2006/relationships/image" Target="/ppt/media/image3.png" Id="Rd8758e410a654a91" /><Relationship Type="http://schemas.openxmlformats.org/officeDocument/2006/relationships/image" Target="/ppt/media/image41.png" Id="R9742e4c389964fbd" /><Relationship Type="http://schemas.openxmlformats.org/officeDocument/2006/relationships/notesSlide" Target="/ppt/notesSlides/notesSlide12.xml" Id="R52209a6b506a43e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384b6e302a4ef9" /><Relationship Type="http://schemas.openxmlformats.org/officeDocument/2006/relationships/image" Target="/ppt/media/image3.png" Id="R22f5b1eceb804b09" /><Relationship Type="http://schemas.openxmlformats.org/officeDocument/2006/relationships/image" Target="/ppt/media/image42.png" Id="Rc143bcdde6754418" /><Relationship Type="http://schemas.openxmlformats.org/officeDocument/2006/relationships/notesSlide" Target="/ppt/notesSlides/notesSlide13.xml" Id="Re581765bd46845c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3906a928c04066" /><Relationship Type="http://schemas.openxmlformats.org/officeDocument/2006/relationships/image" Target="/ppt/media/image2.jpeg" Id="R22fd2e7c837643e7" /><Relationship Type="http://schemas.openxmlformats.org/officeDocument/2006/relationships/image" Target="/ppt/media/image3.png" Id="R02ae6c513bd84ea8" /><Relationship Type="http://schemas.openxmlformats.org/officeDocument/2006/relationships/image" Target="/ppt/media/image43.png" Id="R66e0e74646cd4a14" /><Relationship Type="http://schemas.openxmlformats.org/officeDocument/2006/relationships/image" Target="/ppt/media/image44.png" Id="R16bc22f8ee64448d" /><Relationship Type="http://schemas.openxmlformats.org/officeDocument/2006/relationships/image" Target="/ppt/media/image45.png" Id="Rf151e3a34c874765" /><Relationship Type="http://schemas.openxmlformats.org/officeDocument/2006/relationships/notesSlide" Target="/ppt/notesSlides/notesSlide14.xml" Id="Rcef96b055d18418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f5a83627e24a26" /><Relationship Type="http://schemas.openxmlformats.org/officeDocument/2006/relationships/image" Target="/ppt/media/image46.png" Id="R20f5685ea8744ba7" /><Relationship Type="http://schemas.openxmlformats.org/officeDocument/2006/relationships/image" Target="/ppt/media/image3.png" Id="R7b7f40c8ead94000" /><Relationship Type="http://schemas.openxmlformats.org/officeDocument/2006/relationships/image" Target="/ppt/media/image47.png" Id="R45d2fd19cf4f4dda" /><Relationship Type="http://schemas.openxmlformats.org/officeDocument/2006/relationships/image" Target="/ppt/media/image48.png" Id="R5be1568ddea04f2b" /><Relationship Type="http://schemas.openxmlformats.org/officeDocument/2006/relationships/image" Target="/ppt/media/image49.png" Id="R397cc56bfc6646e5" /><Relationship Type="http://schemas.openxmlformats.org/officeDocument/2006/relationships/notesSlide" Target="/ppt/notesSlides/notesSlide15.xml" Id="R4c02d06f2ff4483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7b5632efd84fcf" /><Relationship Type="http://schemas.openxmlformats.org/officeDocument/2006/relationships/image" Target="/ppt/media/image50.png" Id="R9fa540ecf7494c6a" /><Relationship Type="http://schemas.openxmlformats.org/officeDocument/2006/relationships/image" Target="/ppt/media/image3.png" Id="Rd175c04f84424b69" /><Relationship Type="http://schemas.openxmlformats.org/officeDocument/2006/relationships/image" Target="/ppt/media/image51.png" Id="Re8b9e3ec57e844a5" /><Relationship Type="http://schemas.openxmlformats.org/officeDocument/2006/relationships/image" Target="/ppt/media/image52.png" Id="R0ced1745e8f0432e" /><Relationship Type="http://schemas.openxmlformats.org/officeDocument/2006/relationships/image" Target="/ppt/media/image53.png" Id="Re63a63ca67f945fd" /><Relationship Type="http://schemas.openxmlformats.org/officeDocument/2006/relationships/notesSlide" Target="/ppt/notesSlides/notesSlide16.xml" Id="R995441d69c214e1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3ca104997642b6" /><Relationship Type="http://schemas.openxmlformats.org/officeDocument/2006/relationships/image" Target="/ppt/media/image3.png" Id="Re5006ffdec7a4771" /><Relationship Type="http://schemas.openxmlformats.org/officeDocument/2006/relationships/image" Target="/ppt/media/image54.png" Id="R318db488e8e2491f" /><Relationship Type="http://schemas.openxmlformats.org/officeDocument/2006/relationships/image" Target="/ppt/media/image55.png" Id="Rc4fddeb186424554" /><Relationship Type="http://schemas.openxmlformats.org/officeDocument/2006/relationships/image" Target="/ppt/media/image56.png" Id="Rdb947df469ee47b9" /><Relationship Type="http://schemas.openxmlformats.org/officeDocument/2006/relationships/image" Target="/ppt/media/image57.png" Id="R4fbaab560f9845da" /><Relationship Type="http://schemas.openxmlformats.org/officeDocument/2006/relationships/notesSlide" Target="/ppt/notesSlides/notesSlide17.xml" Id="R7f40d8a071bf4463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592" name="Google Shape;5581;p12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6eceea4b29c47f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5593" name="Google Shape;5582;p12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c12ddfd3cf947c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583" name="Google Shape;5583;p121">
            <a:extLst xmlns:a="http://schemas.openxmlformats.org/drawingml/2006/main">
              <a:ext uri="{FF2B5EF4-FFF2-40B4-BE49-F238E27FC236}">
                <a16:creationId xmlns:a16="http://schemas.microsoft.com/office/drawing/2014/main" id="{8F9403CF-3960-4746-9067-A4BEF7346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4224528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EMPATYZER · DLA KIEROWNIKA W PLACÓWCE MEDYCZNEJ</a:t>
            </a:r>
            <a:endParaRPr sz="1000"/>
          </a:p>
        </p:txBody>
      </p:sp>
      <p:sp>
        <p:nvSpPr>
          <p:cNvPr id="5584" name="Google Shape;5584;p121">
            <a:extLst xmlns:a="http://schemas.openxmlformats.org/drawingml/2006/main">
              <a:ext uri="{FF2B5EF4-FFF2-40B4-BE49-F238E27FC236}">
                <a16:creationId xmlns:a16="http://schemas.microsoft.com/office/drawing/2014/main" id="{053EDDEF-E5F1-4501-B211-9CB48DDA16A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4462272"/>
            <a:ext cx="9692640" cy="9875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</a:pPr>
            <a:r>
              <a:rPr sz="38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Ważnych rozmów w pracy</a:t>
            </a:r>
            <a:endParaRPr sz="3800"/>
          </a:p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800"/>
              <a:buFont typeface="Calibri"/>
              <a:buNone/>
            </a:pPr>
            <a:r>
              <a:rPr sz="38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nie prowadzi się na wyczucie.</a:t>
            </a:r>
            <a:endParaRPr sz="3800"/>
          </a:p>
        </p:txBody>
      </p:sp>
      <p:sp>
        <p:nvSpPr>
          <p:cNvPr id="5585" name="Google Shape;5585;p121">
            <a:extLst xmlns:a="http://schemas.openxmlformats.org/drawingml/2006/main">
              <a:ext uri="{FF2B5EF4-FFF2-40B4-BE49-F238E27FC236}">
                <a16:creationId xmlns:a16="http://schemas.microsoft.com/office/drawing/2014/main" id="{906515F0-3863-4458-82AC-BDC5E935C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687568"/>
            <a:ext cx="8778240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E2D6E8"/>
              </a:buClr>
              <a:buSzPts val="1600"/>
              <a:buFont typeface="Calibri"/>
              <a:buNone/>
            </a:pPr>
            <a:r>
              <a:rPr sz="1600" u="none">
                <a:solidFill>
                  <a:srgbClr val="E2D6E8"/>
                </a:solidFill>
                <a:latin typeface="Calibri"/>
                <a:ea typeface="Calibri"/>
                <a:cs typeface="Calibri"/>
              </a:rPr>
              <a:t>Empatyzer pomaga Ci przygotować trudną rozmowę z konkretną osobą na oddziale.</a:t>
            </a:r>
            <a:endParaRPr sz="1600"/>
          </a:p>
        </p:txBody>
      </p:sp>
      <p:sp>
        <p:nvSpPr>
          <p:cNvPr id="5586" name="Google Shape;5586;p121">
            <a:extLst xmlns:a="http://schemas.openxmlformats.org/drawingml/2006/main">
              <a:ext uri="{FF2B5EF4-FFF2-40B4-BE49-F238E27FC236}">
                <a16:creationId xmlns:a16="http://schemas.microsoft.com/office/drawing/2014/main" id="{4F01C659-CB0C-4E4A-964E-A6C831179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6236208"/>
            <a:ext cx="8778240" cy="2926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SzPts val="1050"/>
              <a:buFont typeface="Calibri"/>
              <a:buNone/>
            </a:pPr>
            <a:r>
              <a:t/>
            </a:r>
            <a:endParaRPr sz="1050"/>
          </a:p>
        </p:txBody>
      </p:sp>
      <p:pic>
        <p:nvPicPr>
          <p:cNvPr id="5598" name="Google Shape;5587;p12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f81994e95714d0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905695" y="6144768"/>
            <a:ext cx="1554480" cy="2648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588" name="Google Shape;5588;p121">
            <a:extLst xmlns:a="http://schemas.openxmlformats.org/drawingml/2006/main">
              <a:ext uri="{FF2B5EF4-FFF2-40B4-BE49-F238E27FC236}">
                <a16:creationId xmlns:a16="http://schemas.microsoft.com/office/drawing/2014/main" id="{F8BA5A46-226E-4CCC-899D-700D81AEA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078224"/>
            <a:ext cx="76200" cy="169164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8610760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95" name="Google Shape;5595;p122">
            <a:extLst xmlns:a="http://schemas.openxmlformats.org/drawingml/2006/main">
              <a:ext uri="{FF2B5EF4-FFF2-40B4-BE49-F238E27FC236}">
                <a16:creationId xmlns:a16="http://schemas.microsoft.com/office/drawing/2014/main" id="{0326B724-19C1-4048-9EF9-A3EFCD72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48840"/>
            <a:ext cx="82296" cy="2103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9886"/>
          </a:solidFill>
          <a:ln xmlns:a="http://schemas.openxmlformats.org/drawingml/2006/main" w="9525" cmpd="sng">
            <a:solidFill>
              <a:srgbClr val="239886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596" name="Google Shape;5596;p122">
            <a:extLst xmlns:a="http://schemas.openxmlformats.org/drawingml/2006/main">
              <a:ext uri="{FF2B5EF4-FFF2-40B4-BE49-F238E27FC236}">
                <a16:creationId xmlns:a16="http://schemas.microsoft.com/office/drawing/2014/main" id="{FC61B997-3813-4C8A-AC14-59B0301CAE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8680" y="2103120"/>
            <a:ext cx="10424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3400"/>
              <a:buFont typeface="Calibri"/>
              <a:buNone/>
              <a:defRPr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Jutro znów dyżur z osobą, z którą dziś musisz odbyć trudną rozmowę.</a:t>
            </a:r>
            <a:endParaRPr sz="3400"/>
          </a:p>
        </p:txBody>
      </p:sp>
      <p:pic>
        <p:nvPicPr>
          <p:cNvPr id="5646" name="Google Shape;5597;p12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4705772e34548e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599" name="Google Shape;5599;p122">
            <a:extLst xmlns:a="http://schemas.openxmlformats.org/drawingml/2006/main">
              <a:ext uri="{FF2B5EF4-FFF2-40B4-BE49-F238E27FC236}">
                <a16:creationId xmlns:a16="http://schemas.microsoft.com/office/drawing/2014/main" id="{697B0960-C58B-4925-84DA-3000FAF9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625" name="Empatyzer SHORT — aktywna sekcja Problem">
            <a:extLst xmlns:a="http://schemas.openxmlformats.org/drawingml/2006/main">
              <a:ext uri="{FF2B5EF4-FFF2-40B4-BE49-F238E27FC236}">
                <a16:creationId xmlns:a16="http://schemas.microsoft.com/office/drawing/2014/main" id="{9FA3221D-7072-4CDC-8A9C-17202FBB2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60604"/>
            <a:ext cx="68580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26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08AD2B8F-4AFF-4EBB-86DB-3306ABD7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Problem</a:t>
            </a:r>
          </a:p>
        </p:txBody>
      </p:sp>
      <p:sp>
        <p:nvSpPr>
          <p:cNvPr id="562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BD7A4AF-8BCB-4705-8517-372A2E3C2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28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F45B3D80-6B9D-4AAD-91A7-43F5964A7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562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19A1888-AEBD-4FE7-86CC-90C7DD76E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30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5FB584FB-1FC8-46F7-A2F2-8AB83F9A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563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B536517-53BA-46A1-908E-CD7E04023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32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8CFBAD0A-64CE-43A8-AD89-8F633B425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563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D935398-BB05-4FAD-9588-711397B50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34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17C6B994-9B52-4C53-B2E2-6882F872B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563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1DC1DD2-18B7-445D-BAF5-34C4A7DCC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36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661E6BBF-1BE9-47FE-BB72-6591344A0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563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6E474B6-FDE9-4A69-A21A-4F5930426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38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D6EDF472-996E-4262-8573-16209216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563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A592032-B17B-44FF-BAF0-C17246583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40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683AB119-974A-4415-82D3-B12E013B2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564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2A33BF8-3231-4233-BBF8-2CFD6AA39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42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02F10534-2189-44A3-BE0B-91B0E012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95432009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31" name="Google Shape;5631;p123">
            <a:extLst xmlns:a="http://schemas.openxmlformats.org/drawingml/2006/main">
              <a:ext uri="{FF2B5EF4-FFF2-40B4-BE49-F238E27FC236}">
                <a16:creationId xmlns:a16="http://schemas.microsoft.com/office/drawing/2014/main" id="{C45E6C78-ADD3-4ACE-93D1-F2AF9D0B6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Kierujesz ludźmi i jednocześnie pracujesz klinicznie, a trudne rozmowy prowadzisz ze specjalistami, z którymi jutro znów będziesz pracować.</a:t>
            </a:r>
            <a:endParaRPr sz="1550"/>
          </a:p>
        </p:txBody>
      </p:sp>
      <p:sp>
        <p:nvSpPr>
          <p:cNvPr id="5632" name="Google Shape;5632;p123">
            <a:extLst xmlns:a="http://schemas.openxmlformats.org/drawingml/2006/main">
              <a:ext uri="{FF2B5EF4-FFF2-40B4-BE49-F238E27FC236}">
                <a16:creationId xmlns:a16="http://schemas.microsoft.com/office/drawing/2014/main" id="{D2BBBF7D-7EFB-455C-93FA-79854AAFB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39642" cy="3008376"/>
          </a:xfrm>
          <a:prstGeom xmlns:a="http://schemas.openxmlformats.org/drawingml/2006/main" prst="roundRect">
            <a:avLst>
              <a:gd name="adj" fmla="val 3040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633" name="Google Shape;5633;p123">
            <a:extLst xmlns:a="http://schemas.openxmlformats.org/drawingml/2006/main">
              <a:ext uri="{FF2B5EF4-FFF2-40B4-BE49-F238E27FC236}">
                <a16:creationId xmlns:a16="http://schemas.microsoft.com/office/drawing/2014/main" id="{0D30FD9E-BE2B-4D6B-9E99-F6C3DCC3B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635" name="Google Shape;5635;p123">
            <a:extLst xmlns:a="http://schemas.openxmlformats.org/drawingml/2006/main">
              <a:ext uri="{FF2B5EF4-FFF2-40B4-BE49-F238E27FC236}">
                <a16:creationId xmlns:a16="http://schemas.microsoft.com/office/drawing/2014/main" id="{B50F7545-4E3B-44FE-AB91-DE69653D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62656"/>
            <a:ext cx="2991002" cy="5196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Trudna rozmowa z cenionym specjalistą</a:t>
            </a:r>
            <a:endParaRPr sz="1500"/>
          </a:p>
        </p:txBody>
      </p:sp>
      <p:sp>
        <p:nvSpPr>
          <p:cNvPr id="5636" name="Google Shape;5636;p123">
            <a:extLst xmlns:a="http://schemas.openxmlformats.org/drawingml/2006/main">
              <a:ext uri="{FF2B5EF4-FFF2-40B4-BE49-F238E27FC236}">
                <a16:creationId xmlns:a16="http://schemas.microsoft.com/office/drawing/2014/main" id="{9EE7DCD4-0087-4BE5-8507-7CBCA62BC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555492"/>
            <a:ext cx="2991002" cy="13731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Musisz postawić granicę osobie o silnej pozycji zawodowej, z którą nadal musisz blisko współpracować.</a:t>
            </a:r>
            <a:endParaRPr sz="1250"/>
          </a:p>
        </p:txBody>
      </p:sp>
      <p:sp>
        <p:nvSpPr>
          <p:cNvPr id="5637" name="Google Shape;5637;p123">
            <a:extLst xmlns:a="http://schemas.openxmlformats.org/drawingml/2006/main">
              <a:ext uri="{FF2B5EF4-FFF2-40B4-BE49-F238E27FC236}">
                <a16:creationId xmlns:a16="http://schemas.microsoft.com/office/drawing/2014/main" id="{608C8B9B-B00C-444E-8ECD-3D6F33168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026" y="2084832"/>
            <a:ext cx="3539642" cy="3008376"/>
          </a:xfrm>
          <a:prstGeom xmlns:a="http://schemas.openxmlformats.org/drawingml/2006/main" prst="roundRect">
            <a:avLst>
              <a:gd name="adj" fmla="val 3040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638" name="Google Shape;5638;p123">
            <a:extLst xmlns:a="http://schemas.openxmlformats.org/drawingml/2006/main">
              <a:ext uri="{FF2B5EF4-FFF2-40B4-BE49-F238E27FC236}">
                <a16:creationId xmlns:a16="http://schemas.microsoft.com/office/drawing/2014/main" id="{903BBEE7-61FA-44EA-9A3D-E999E0689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640" name="Google Shape;5640;p123">
            <a:extLst xmlns:a="http://schemas.openxmlformats.org/drawingml/2006/main">
              <a:ext uri="{FF2B5EF4-FFF2-40B4-BE49-F238E27FC236}">
                <a16:creationId xmlns:a16="http://schemas.microsoft.com/office/drawing/2014/main" id="{2B101E23-9729-4E6C-AD01-06C75689E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962656"/>
            <a:ext cx="2991002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Spór między grupami zawodowymi</a:t>
            </a:r>
            <a:endParaRPr sz="1500"/>
          </a:p>
        </p:txBody>
      </p:sp>
      <p:sp>
        <p:nvSpPr>
          <p:cNvPr id="5641" name="Google Shape;5641;p123">
            <a:extLst xmlns:a="http://schemas.openxmlformats.org/drawingml/2006/main">
              <a:ext uri="{FF2B5EF4-FFF2-40B4-BE49-F238E27FC236}">
                <a16:creationId xmlns:a16="http://schemas.microsoft.com/office/drawing/2014/main" id="{4D9A6CB9-F0F1-4A8D-AB84-012C9BC76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3323082"/>
            <a:ext cx="2991002" cy="1605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osoby z różnych grup zawodowych inaczej rozumieją odpowiedzialność. Masz porozmawiać z obiema tak, żeby mogły dalej współpracować.</a:t>
            </a:r>
            <a:endParaRPr sz="1250"/>
          </a:p>
        </p:txBody>
      </p:sp>
      <p:sp>
        <p:nvSpPr>
          <p:cNvPr id="5642" name="Google Shape;5642;p123">
            <a:extLst xmlns:a="http://schemas.openxmlformats.org/drawingml/2006/main">
              <a:ext uri="{FF2B5EF4-FFF2-40B4-BE49-F238E27FC236}">
                <a16:creationId xmlns:a16="http://schemas.microsoft.com/office/drawing/2014/main" id="{6989F80C-6A8A-454B-961C-612280FBF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3413" y="2084832"/>
            <a:ext cx="3539642" cy="3008376"/>
          </a:xfrm>
          <a:prstGeom xmlns:a="http://schemas.openxmlformats.org/drawingml/2006/main" prst="roundRect">
            <a:avLst>
              <a:gd name="adj" fmla="val 3040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643" name="Google Shape;5643;p123">
            <a:extLst xmlns:a="http://schemas.openxmlformats.org/drawingml/2006/main">
              <a:ext uri="{FF2B5EF4-FFF2-40B4-BE49-F238E27FC236}">
                <a16:creationId xmlns:a16="http://schemas.microsoft.com/office/drawing/2014/main" id="{AB08CEBB-E44D-46B0-9B4A-A08C7975A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645" name="Google Shape;5645;p123">
            <a:extLst xmlns:a="http://schemas.openxmlformats.org/drawingml/2006/main">
              <a:ext uri="{FF2B5EF4-FFF2-40B4-BE49-F238E27FC236}">
                <a16:creationId xmlns:a16="http://schemas.microsoft.com/office/drawing/2014/main" id="{69F4F935-972A-4889-B860-C7224A4B6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962656"/>
            <a:ext cx="2991002" cy="2872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Zmiana, którą masz wyjaśnić</a:t>
            </a:r>
            <a:endParaRPr sz="1500"/>
          </a:p>
        </p:txBody>
      </p:sp>
      <p:sp>
        <p:nvSpPr>
          <p:cNvPr id="5646" name="Google Shape;5646;p123">
            <a:extLst xmlns:a="http://schemas.openxmlformats.org/drawingml/2006/main">
              <a:ext uri="{FF2B5EF4-FFF2-40B4-BE49-F238E27FC236}">
                <a16:creationId xmlns:a16="http://schemas.microsoft.com/office/drawing/2014/main" id="{198089E0-A542-4F41-8DEF-C6F24D3E7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3323082"/>
            <a:ext cx="2991002" cy="16055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Masz wdrożyć zmianę organizacji pracy, której sam nie projektowałeś, i jasno wyjaśnić zespołowi, co się zmienia oraz czego od niego oczekujesz.</a:t>
            </a:r>
            <a:endParaRPr sz="1250"/>
          </a:p>
        </p:txBody>
      </p:sp>
      <p:sp>
        <p:nvSpPr>
          <p:cNvPr id="5647" name="Google Shape;5647;p123">
            <a:extLst xmlns:a="http://schemas.openxmlformats.org/drawingml/2006/main">
              <a:ext uri="{FF2B5EF4-FFF2-40B4-BE49-F238E27FC236}">
                <a16:creationId xmlns:a16="http://schemas.microsoft.com/office/drawing/2014/main" id="{3D559EEE-621A-48D7-977F-2C00D4BBF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330952"/>
            <a:ext cx="11094415" cy="86868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649" name="Google Shape;5649;p123">
            <a:extLst xmlns:a="http://schemas.openxmlformats.org/drawingml/2006/main">
              <a:ext uri="{FF2B5EF4-FFF2-40B4-BE49-F238E27FC236}">
                <a16:creationId xmlns:a16="http://schemas.microsoft.com/office/drawing/2014/main" id="{3645E614-E1F7-4611-9064-E052965A0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6464" y="5330952"/>
            <a:ext cx="9905695" cy="868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50"/>
              <a:buFont typeface="Calibri"/>
              <a:buNone/>
            </a:pPr>
            <a:r>
              <a:rPr sz="13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Nawet doświadczonemu specjaliście zdarzają się sytuacje, w których brakuje mu informacji, drugiego spojrzenia i oczywistej odpowiedzi.</a:t>
            </a:r>
            <a:endParaRPr sz="1350"/>
          </a:p>
        </p:txBody>
      </p:sp>
      <p:pic>
        <p:nvPicPr>
          <p:cNvPr id="5720" name="Google Shape;5650;p12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fac148854944ba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652" name="Google Shape;5652;p123">
            <a:extLst xmlns:a="http://schemas.openxmlformats.org/drawingml/2006/main">
              <a:ext uri="{FF2B5EF4-FFF2-40B4-BE49-F238E27FC236}">
                <a16:creationId xmlns:a16="http://schemas.microsoft.com/office/drawing/2014/main" id="{84040511-7C98-4415-A39B-FD81465A2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5722" name="Google Shape;5634;p1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9b1547a2a3422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3544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5723" name="Google Shape;5639;p1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00a42c5d8347d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00930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5724" name="Google Shape;5644;p1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f7d430f529420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78317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5725" name="Google Shape;5648;p12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ac3e634da94d2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00700"/>
            <a:ext cx="329184" cy="329184"/>
          </a:xfrm>
          <a:prstGeom xmlns:a="http://schemas.openxmlformats.org/drawingml/2006/main" prst="rect">
            <a:avLst/>
          </a:prstGeom>
        </p:spPr>
      </p:pic>
      <p:sp>
        <p:nvSpPr>
          <p:cNvPr id="5682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2A7549D2-67C3-46D0-8CBE-D69B7F33B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568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149BA6A-D465-4FC4-A183-0FFFBC934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84" name="Empatyzer SHORT — aktywna sekcja Przykłady">
            <a:extLst xmlns:a="http://schemas.openxmlformats.org/drawingml/2006/main">
              <a:ext uri="{FF2B5EF4-FFF2-40B4-BE49-F238E27FC236}">
                <a16:creationId xmlns:a16="http://schemas.microsoft.com/office/drawing/2014/main" id="{E618FF30-9CC1-44D2-B36B-7F1C9A01B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85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2097AD15-6DFB-4FB5-9099-3D2B66956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Przykłady</a:t>
            </a:r>
          </a:p>
        </p:txBody>
      </p:sp>
      <p:sp>
        <p:nvSpPr>
          <p:cNvPr id="568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E2FA422-00CC-4DB4-8015-927A899B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87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21018F35-BEF6-4E51-9195-5C4FB3F7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568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B734F77-8024-4C1A-BB23-02C41BCD3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89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EC063C79-35E4-47B7-9706-15C9D35E0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569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F720D1A-BE2B-4ECD-BBD6-FED264924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91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B872F93D-4D1E-456F-B652-6C407CB63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569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32A9625-A8D3-4FC2-B401-606F621FA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93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BC9F1172-3885-4AD7-846B-51BE33F7F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569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0E0FCEC-7E33-4E9A-98DF-9D8C70952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95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129A0A08-BE06-43DF-A689-EEA38A3F5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569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CB9C078-40D8-4F49-BCB4-B9E9B2E6A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97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A966C257-6AFA-4983-8549-D881C1D07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569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10B5C23-ADEA-401D-9ED3-EE9367D8E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99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B76EE568-F63F-4617-A5AE-7F60693A9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1869238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92" name="Google Shape;5792;p126">
            <a:extLst xmlns:a="http://schemas.openxmlformats.org/drawingml/2006/main">
              <a:ext uri="{FF2B5EF4-FFF2-40B4-BE49-F238E27FC236}">
                <a16:creationId xmlns:a16="http://schemas.microsoft.com/office/drawing/2014/main" id="{356507C4-130B-43DF-B53F-F6CF964F2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Możesz pytać o siebie, konkretną osobę, zespół, grupę projektową, dział, całą firmę albo o sam Empatyzer.</a:t>
            </a:r>
            <a:endParaRPr sz="1550"/>
          </a:p>
        </p:txBody>
      </p:sp>
      <p:sp>
        <p:nvSpPr>
          <p:cNvPr id="5793" name="Google Shape;5793;p126">
            <a:extLst xmlns:a="http://schemas.openxmlformats.org/drawingml/2006/main">
              <a:ext uri="{FF2B5EF4-FFF2-40B4-BE49-F238E27FC236}">
                <a16:creationId xmlns:a16="http://schemas.microsoft.com/office/drawing/2014/main" id="{2D941364-8D9C-42BD-B003-B3850B809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5029200" cy="4352544"/>
          </a:xfrm>
          <a:prstGeom xmlns:a="http://schemas.openxmlformats.org/drawingml/2006/main" prst="roundRect">
            <a:avLst>
              <a:gd name="adj" fmla="val 21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94" name="Google Shape;5794;p126">
            <a:extLst xmlns:a="http://schemas.openxmlformats.org/drawingml/2006/main">
              <a:ext uri="{FF2B5EF4-FFF2-40B4-BE49-F238E27FC236}">
                <a16:creationId xmlns:a16="http://schemas.microsoft.com/office/drawing/2014/main" id="{DEB710CB-85CF-4BA1-8C8B-C404357F9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5029200" cy="4352544"/>
          </a:xfrm>
          <a:prstGeom xmlns:a="http://schemas.openxmlformats.org/drawingml/2006/main" prst="roundRect">
            <a:avLst>
              <a:gd name="adj" fmla="val 210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95" name="Google Shape;5795;p126">
            <a:extLst xmlns:a="http://schemas.openxmlformats.org/drawingml/2006/main">
              <a:ext uri="{FF2B5EF4-FFF2-40B4-BE49-F238E27FC236}">
                <a16:creationId xmlns:a16="http://schemas.microsoft.com/office/drawing/2014/main" id="{32CC58C2-3332-4D24-96C3-2D7B61DF2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5029200" cy="4754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2700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97" name="Google Shape;5797;p126">
            <a:extLst xmlns:a="http://schemas.openxmlformats.org/drawingml/2006/main">
              <a:ext uri="{FF2B5EF4-FFF2-40B4-BE49-F238E27FC236}">
                <a16:creationId xmlns:a16="http://schemas.microsoft.com/office/drawing/2014/main" id="{2ED34A61-6F57-43FB-B89D-0A5CF273A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1847088"/>
            <a:ext cx="4206240" cy="475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sz="12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Porozmawiaj z Em</a:t>
            </a:r>
            <a:endParaRPr sz="1200"/>
          </a:p>
        </p:txBody>
      </p:sp>
      <p:sp>
        <p:nvSpPr>
          <p:cNvPr id="5798" name="Google Shape;5798;p126">
            <a:extLst xmlns:a="http://schemas.openxmlformats.org/drawingml/2006/main">
              <a:ext uri="{FF2B5EF4-FFF2-40B4-BE49-F238E27FC236}">
                <a16:creationId xmlns:a16="http://schemas.microsoft.com/office/drawing/2014/main" id="{281C7041-1B9E-4DEE-AFD6-954DB2236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672" y="2532888"/>
            <a:ext cx="4087463" cy="628841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54850" tIns="45700" rIns="54850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900">
                <a:solidFill>
                  <a:srgbClr val="2D2D2D"/>
                </a:solidFill>
                <a:latin typeface="Calibri"/>
                <a:ea typeface="Calibri"/>
                <a:cs typeface="Calibri"/>
              </a:defRPr>
            </a:pPr>
            <a:r>
              <a:rPr sz="900" b="0" i="1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Specjalista na oddziale regularnie robi po swojemu. Jutro znowu mam z nim dyżur. Jak mu to powiedzieć?</a:t>
            </a:r>
            <a:endParaRPr/>
          </a:p>
        </p:txBody>
      </p:sp>
      <p:sp>
        <p:nvSpPr>
          <p:cNvPr id="5799" name="Google Shape;5799;p126">
            <a:extLst xmlns:a="http://schemas.openxmlformats.org/drawingml/2006/main">
              <a:ext uri="{FF2B5EF4-FFF2-40B4-BE49-F238E27FC236}">
                <a16:creationId xmlns:a16="http://schemas.microsoft.com/office/drawing/2014/main" id="{B5522FF3-B5E6-49C6-A112-0AB00F0E6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264" y="2532888"/>
            <a:ext cx="41719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850"/>
              <a:buFont typeface="Calibri"/>
              <a:buNone/>
            </a:pPr>
            <a:r>
              <a:rPr sz="85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/>
            </a:r>
            <a:endParaRPr sz="1150"/>
          </a:p>
        </p:txBody>
      </p:sp>
      <p:sp>
        <p:nvSpPr>
          <p:cNvPr id="5800" name="Google Shape;5800;p126">
            <a:extLst xmlns:a="http://schemas.openxmlformats.org/drawingml/2006/main">
              <a:ext uri="{FF2B5EF4-FFF2-40B4-BE49-F238E27FC236}">
                <a16:creationId xmlns:a16="http://schemas.microsoft.com/office/drawing/2014/main" id="{22C6C366-24AB-446A-A5B6-826FE1EE4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456" y="3337560"/>
            <a:ext cx="4023265" cy="2571750"/>
          </a:xfrm>
          <a:prstGeom xmlns:a="http://schemas.openxmlformats.org/drawingml/2006/main" prst="roundRect">
            <a:avLst>
              <a:gd name="adj" fmla="val 4785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12700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73150" tIns="45700" rIns="73150" bIns="3657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  <a:defRPr sz="848">
                <a:solidFill>
                  <a:srgbClr val="FFFFFF"/>
                </a:solidFill>
                <a:latin typeface="Calibri"/>
                <a:ea typeface="Calibri"/>
                <a:cs typeface="Calibri"/>
              </a:defRPr>
            </a:pPr>
            <a:r>
              <a:rPr sz="848" b="0" i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Tu uważałabym na Twój odruch, żeby ominąć konflikt, bo cenisz tego specjalistę i jutro znów musicie razem pracować. Jeśli powiesz za miękko, on usłyszy sugestię. Jeśli zaczniesz od „łamiesz zasady”, usłyszy atak na swoją eksperckość. W obu wersjach granica zostanie niejasna, a napięcie między Wami wzrośnie.
Zacznij od uznania jego doświadczenia, potem nazwij konkretną decyzję i jej wpływ na pracę zespołu. Nie dyskutuj o jego wartości jako specjalisty. Zapytaj, co próbował osiągnąć, i dopiero wtedy ustal, które decyzje może podejmować sam, a które wymagają wspólnego uzgodnienia.
Możesz powiedzieć: „Cenię Twoje doświadczenie i wiem, że działasz szybko. Wczoraj zmieniłeś ustalony sposób przekazania dyżuru bez uzgodnienia, przez co zespół pracował według dwóch wersji. Co chciałeś w ten sposób poprawić? Ustalmy, gdzie masz swobodę, a gdzie najpierw potrzebujemy wspólnej decyzji.”</a:t>
            </a:r>
            <a:endParaRPr/>
          </a:p>
        </p:txBody>
      </p:sp>
      <p:sp>
        <p:nvSpPr>
          <p:cNvPr id="5801" name="Google Shape;5801;p126">
            <a:extLst xmlns:a="http://schemas.openxmlformats.org/drawingml/2006/main">
              <a:ext uri="{FF2B5EF4-FFF2-40B4-BE49-F238E27FC236}">
                <a16:creationId xmlns:a16="http://schemas.microsoft.com/office/drawing/2014/main" id="{FC8B5B83-6243-402C-A2FD-FF46F9B95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3630168"/>
            <a:ext cx="3602736" cy="21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B9A9C1"/>
              </a:buClr>
              <a:buSzPts val="800"/>
              <a:buFont typeface="Calibri"/>
              <a:buNone/>
            </a:pPr>
            <a:r>
              <a:rPr sz="800" b="1" u="none">
                <a:solidFill>
                  <a:srgbClr val="B9A9C1"/>
                </a:solidFill>
                <a:latin typeface="Calibri"/>
                <a:ea typeface="Calibri"/>
                <a:cs typeface="Calibri"/>
              </a:rPr>
              <a:t/>
            </a:r>
            <a:endParaRPr sz="800"/>
          </a:p>
        </p:txBody>
      </p:sp>
      <p:sp>
        <p:nvSpPr>
          <p:cNvPr id="5802" name="Google Shape;5802;p126">
            <a:extLst xmlns:a="http://schemas.openxmlformats.org/drawingml/2006/main">
              <a:ext uri="{FF2B5EF4-FFF2-40B4-BE49-F238E27FC236}">
                <a16:creationId xmlns:a16="http://schemas.microsoft.com/office/drawing/2014/main" id="{F74B580A-C22D-44DF-BF96-30C643756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3922776"/>
            <a:ext cx="3602736" cy="1289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54850" tIns="27425" rIns="54850" bIns="27425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75"/>
              <a:buFont typeface="Calibri"/>
              <a:buNone/>
            </a:pPr>
            <a:r>
              <a:rPr sz="675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/>
            </a:r>
            <a:endParaRPr/>
          </a:p>
        </p:txBody>
      </p:sp>
      <p:sp>
        <p:nvSpPr>
          <p:cNvPr id="5803" name="Google Shape;5803;p126">
            <a:extLst xmlns:a="http://schemas.openxmlformats.org/drawingml/2006/main">
              <a:ext uri="{FF2B5EF4-FFF2-40B4-BE49-F238E27FC236}">
                <a16:creationId xmlns:a16="http://schemas.microsoft.com/office/drawing/2014/main" id="{6A79495B-C6BE-47D1-9A66-17970168C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907024"/>
            <a:ext cx="50292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/>
            </a:r>
            <a:endParaRPr sz="900"/>
          </a:p>
        </p:txBody>
      </p:sp>
      <p:sp>
        <p:nvSpPr>
          <p:cNvPr id="5804" name="Google Shape;5804;p126">
            <a:extLst xmlns:a="http://schemas.openxmlformats.org/drawingml/2006/main">
              <a:ext uri="{FF2B5EF4-FFF2-40B4-BE49-F238E27FC236}">
                <a16:creationId xmlns:a16="http://schemas.microsoft.com/office/drawing/2014/main" id="{0BA708F1-5345-4168-B179-FB2BCC1BF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1865376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806" name="Google Shape;5806;p126">
            <a:extLst xmlns:a="http://schemas.openxmlformats.org/drawingml/2006/main">
              <a:ext uri="{FF2B5EF4-FFF2-40B4-BE49-F238E27FC236}">
                <a16:creationId xmlns:a16="http://schemas.microsoft.com/office/drawing/2014/main" id="{EFE3FD98-FD20-4C01-8B6B-914C88F3F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1883664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Rozumie Ciebie i sytuację</a:t>
            </a:r>
            <a:endParaRPr sz="1450"/>
          </a:p>
        </p:txBody>
      </p:sp>
      <p:sp>
        <p:nvSpPr>
          <p:cNvPr id="5807" name="Google Shape;5807;p126">
            <a:extLst xmlns:a="http://schemas.openxmlformats.org/drawingml/2006/main">
              <a:ext uri="{FF2B5EF4-FFF2-40B4-BE49-F238E27FC236}">
                <a16:creationId xmlns:a16="http://schemas.microsoft.com/office/drawing/2014/main" id="{266A3820-AF77-4799-8EC1-51A678E57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231136"/>
            <a:ext cx="4995367" cy="865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Em rozpoznaje Twój naturalny sposób działania, cel rozmowy i napięcie, które może się pojawić.</a:t>
            </a:r>
            <a:endParaRPr sz="1250"/>
          </a:p>
        </p:txBody>
      </p:sp>
      <p:sp>
        <p:nvSpPr>
          <p:cNvPr id="5808" name="Google Shape;5808;p126">
            <a:extLst xmlns:a="http://schemas.openxmlformats.org/drawingml/2006/main">
              <a:ext uri="{FF2B5EF4-FFF2-40B4-BE49-F238E27FC236}">
                <a16:creationId xmlns:a16="http://schemas.microsoft.com/office/drawing/2014/main" id="{598E6DAC-60DD-47A9-99C2-D9B7E01C4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313334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810" name="Google Shape;5810;p126">
            <a:extLst xmlns:a="http://schemas.openxmlformats.org/drawingml/2006/main">
              <a:ext uri="{FF2B5EF4-FFF2-40B4-BE49-F238E27FC236}">
                <a16:creationId xmlns:a16="http://schemas.microsoft.com/office/drawing/2014/main" id="{F9C6C455-8468-4946-BEB4-1AC753A7B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151632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Uwzględnia konkretną osobę</a:t>
            </a:r>
            <a:endParaRPr sz="1450"/>
          </a:p>
        </p:txBody>
      </p:sp>
      <p:sp>
        <p:nvSpPr>
          <p:cNvPr id="5811" name="Google Shape;5811;p126">
            <a:extLst xmlns:a="http://schemas.openxmlformats.org/drawingml/2006/main">
              <a:ext uri="{FF2B5EF4-FFF2-40B4-BE49-F238E27FC236}">
                <a16:creationId xmlns:a16="http://schemas.microsoft.com/office/drawing/2014/main" id="{CEA5299B-654F-4D23-931A-FF6C7E13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499104"/>
            <a:ext cx="4995367" cy="865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Wyjaśnia, dlaczego pierwszy odruch może nie zadziałać właśnie w rozmowie z tą osobą.</a:t>
            </a:r>
            <a:endParaRPr sz="1250"/>
          </a:p>
        </p:txBody>
      </p:sp>
      <p:sp>
        <p:nvSpPr>
          <p:cNvPr id="5812" name="Google Shape;5812;p126">
            <a:extLst xmlns:a="http://schemas.openxmlformats.org/drawingml/2006/main">
              <a:ext uri="{FF2B5EF4-FFF2-40B4-BE49-F238E27FC236}">
                <a16:creationId xmlns:a16="http://schemas.microsoft.com/office/drawing/2014/main" id="{02631117-1BD3-4458-A992-E928F0803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4401312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814" name="Google Shape;5814;p126">
            <a:extLst xmlns:a="http://schemas.openxmlformats.org/drawingml/2006/main">
              <a:ext uri="{FF2B5EF4-FFF2-40B4-BE49-F238E27FC236}">
                <a16:creationId xmlns:a16="http://schemas.microsoft.com/office/drawing/2014/main" id="{B827E8C9-59E0-4F19-A220-4CF6FBF8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419600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Podaje sposób i słowa</a:t>
            </a:r>
            <a:endParaRPr sz="1450"/>
          </a:p>
        </p:txBody>
      </p:sp>
      <p:sp>
        <p:nvSpPr>
          <p:cNvPr id="5815" name="Google Shape;5815;p126">
            <a:extLst xmlns:a="http://schemas.openxmlformats.org/drawingml/2006/main">
              <a:ext uri="{FF2B5EF4-FFF2-40B4-BE49-F238E27FC236}">
                <a16:creationId xmlns:a16="http://schemas.microsoft.com/office/drawing/2014/main" id="{BE51A7AB-C8D1-4224-8050-7B734B532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767072"/>
            <a:ext cx="4995367" cy="865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Proponuje przebieg rozmowy i zdanie, od którego można zacząć. Ostateczną decyzję podejmuje człowiek.</a:t>
            </a:r>
            <a:endParaRPr sz="1250"/>
          </a:p>
        </p:txBody>
      </p:sp>
      <p:sp>
        <p:nvSpPr>
          <p:cNvPr id="5816" name="Google Shape;5816;p126">
            <a:extLst xmlns:a="http://schemas.openxmlformats.org/drawingml/2006/main">
              <a:ext uri="{FF2B5EF4-FFF2-40B4-BE49-F238E27FC236}">
                <a16:creationId xmlns:a16="http://schemas.microsoft.com/office/drawing/2014/main" id="{4F6A0D22-2B70-4E62-AD7D-943F5F29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5724144"/>
            <a:ext cx="5562295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1800"/>
              <a:buFont typeface="Calibri"/>
              <a:buNone/>
            </a:pPr>
            <a:r>
              <a:rPr sz="18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Nie zgaduj. Pytaj Em.</a:t>
            </a:r>
            <a:endParaRPr sz="1800"/>
          </a:p>
        </p:txBody>
      </p:sp>
      <p:pic>
        <p:nvPicPr>
          <p:cNvPr id="5893" name="Google Shape;5817;p12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b5f3e460060e466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819" name="Google Shape;5819;p126">
            <a:extLst xmlns:a="http://schemas.openxmlformats.org/drawingml/2006/main">
              <a:ext uri="{FF2B5EF4-FFF2-40B4-BE49-F238E27FC236}">
                <a16:creationId xmlns:a16="http://schemas.microsoft.com/office/drawing/2014/main" id="{5D828192-B7E5-4CF2-84E7-1B06372D0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5895" name="Google Shape;5796;p1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4b2645fce8417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49808" y="1965960"/>
            <a:ext cx="237744" cy="237744"/>
          </a:xfrm>
          <a:prstGeom xmlns:a="http://schemas.openxmlformats.org/drawingml/2006/main" prst="rect">
            <a:avLst/>
          </a:prstGeom>
        </p:spPr>
      </p:pic>
      <p:pic>
        <p:nvPicPr>
          <p:cNvPr id="5896" name="Google Shape;5805;p1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64df0b97bc402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1947672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5897" name="Google Shape;5809;p1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987f53785943a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3215640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5898" name="Google Shape;5813;p12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a3f828279f41c3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4483608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5849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AFDB8ED6-36D6-4624-B2FF-DA0393E59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585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6A1ECE2-3324-4314-A373-3518665CC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51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1808798D-AF1C-400C-BF3F-94F457EB8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585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B026688-27B0-47A1-A763-A6545BEA3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53" name="Empatyzer SHORT — aktywna sekcja Rozmowa z Em">
            <a:extLst xmlns:a="http://schemas.openxmlformats.org/drawingml/2006/main">
              <a:ext uri="{FF2B5EF4-FFF2-40B4-BE49-F238E27FC236}">
                <a16:creationId xmlns:a16="http://schemas.microsoft.com/office/drawing/2014/main" id="{1275C1FD-8783-4525-B9DF-C9D06CD51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0854" y="260604"/>
            <a:ext cx="106680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54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0A5E7D2D-7901-408F-975C-C124DDD0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Rozmowa z Em</a:t>
            </a:r>
          </a:p>
        </p:txBody>
      </p:sp>
      <p:sp>
        <p:nvSpPr>
          <p:cNvPr id="585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4E155CD-0919-4940-AA56-D6D195C35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56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ECDABE35-64D5-45A2-B9CA-1E3E68A73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585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30C89DC-E1A3-4D56-BD51-6C34CA605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58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CD800003-0001-42C1-A5ED-CD4893B22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585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18848C7-9C0F-4D1B-B62A-8A09609BA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60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E3E9004D-393F-464A-A689-75CC81D7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586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11CF2E4-26D8-42B5-8D78-64D405C03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62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AD88AAB2-6595-43DB-A3E5-E99FB9A7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586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2ACE64A-F268-421E-9F57-4EAFE7C03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64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E49B86E0-F78D-4436-89E1-0EDF99828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586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1526A08-296F-49B0-A448-C7234299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66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FC785412-748A-4EE0-BBAB-96B036395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53061458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92" name="Google Shape;6292;p135">
            <a:extLst xmlns:a="http://schemas.openxmlformats.org/drawingml/2006/main">
              <a:ext uri="{FF2B5EF4-FFF2-40B4-BE49-F238E27FC236}">
                <a16:creationId xmlns:a16="http://schemas.microsoft.com/office/drawing/2014/main" id="{14F72BDC-F7A1-41DE-8EC1-2EB950671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Tak oceniają Empatyzer użytkownicy w badaniach oraz liderzy ochrony zdrowia w pisemnych referencjach.</a:t>
            </a:r>
            <a:endParaRPr sz="1550"/>
          </a:p>
        </p:txBody>
      </p:sp>
      <p:sp>
        <p:nvSpPr>
          <p:cNvPr id="6293" name="Google Shape;6293;p135">
            <a:extLst xmlns:a="http://schemas.openxmlformats.org/drawingml/2006/main">
              <a:ext uri="{FF2B5EF4-FFF2-40B4-BE49-F238E27FC236}">
                <a16:creationId xmlns:a16="http://schemas.microsoft.com/office/drawing/2014/main" id="{D4A15D4B-FABC-4CBB-8A44-46A2F096F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975104"/>
            <a:ext cx="21031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77%</a:t>
            </a:r>
            <a:endParaRPr sz="3400"/>
          </a:p>
        </p:txBody>
      </p:sp>
      <p:sp>
        <p:nvSpPr>
          <p:cNvPr id="6294" name="Google Shape;6294;p135">
            <a:extLst xmlns:a="http://schemas.openxmlformats.org/drawingml/2006/main">
              <a:ext uri="{FF2B5EF4-FFF2-40B4-BE49-F238E27FC236}">
                <a16:creationId xmlns:a16="http://schemas.microsoft.com/office/drawing/2014/main" id="{19E76215-B429-4E6D-8ED7-CC3FD5BA1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651760"/>
            <a:ext cx="21031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użytkowników poleciłoby Empatyzer</a:t>
            </a:r>
            <a:endParaRPr sz="1200"/>
          </a:p>
        </p:txBody>
      </p:sp>
      <p:sp>
        <p:nvSpPr>
          <p:cNvPr id="6295" name="Google Shape;6295;p135">
            <a:extLst xmlns:a="http://schemas.openxmlformats.org/drawingml/2006/main">
              <a:ext uri="{FF2B5EF4-FFF2-40B4-BE49-F238E27FC236}">
                <a16:creationId xmlns:a16="http://schemas.microsoft.com/office/drawing/2014/main" id="{1B35AC55-D723-4EE2-8182-23A2814F0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1975104"/>
            <a:ext cx="21031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73%</a:t>
            </a:r>
            <a:endParaRPr sz="3400"/>
          </a:p>
        </p:txBody>
      </p:sp>
      <p:sp>
        <p:nvSpPr>
          <p:cNvPr id="6296" name="Google Shape;6296;p135">
            <a:extLst xmlns:a="http://schemas.openxmlformats.org/drawingml/2006/main">
              <a:ext uri="{FF2B5EF4-FFF2-40B4-BE49-F238E27FC236}">
                <a16:creationId xmlns:a16="http://schemas.microsoft.com/office/drawing/2014/main" id="{3E39C1E6-E09C-4E47-A125-38582CB10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2651760"/>
            <a:ext cx="21031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użytkowników jest zadowolonych z wdrożenia</a:t>
            </a:r>
            <a:endParaRPr sz="1200"/>
          </a:p>
        </p:txBody>
      </p:sp>
      <p:sp>
        <p:nvSpPr>
          <p:cNvPr id="6297" name="Google Shape;6297;p135">
            <a:extLst xmlns:a="http://schemas.openxmlformats.org/drawingml/2006/main">
              <a:ext uri="{FF2B5EF4-FFF2-40B4-BE49-F238E27FC236}">
                <a16:creationId xmlns:a16="http://schemas.microsoft.com/office/drawing/2014/main" id="{D48DDD3F-4D64-4516-B040-DB30BCF76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4064" y="1975104"/>
            <a:ext cx="210312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b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3400"/>
              <a:buFont typeface="Calibri"/>
              <a:buNone/>
            </a:pPr>
            <a:r>
              <a:rPr sz="340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59%</a:t>
            </a:r>
            <a:endParaRPr sz="3400"/>
          </a:p>
        </p:txBody>
      </p:sp>
      <p:sp>
        <p:nvSpPr>
          <p:cNvPr id="6298" name="Google Shape;6298;p135">
            <a:extLst xmlns:a="http://schemas.openxmlformats.org/drawingml/2006/main">
              <a:ext uri="{FF2B5EF4-FFF2-40B4-BE49-F238E27FC236}">
                <a16:creationId xmlns:a16="http://schemas.microsoft.com/office/drawing/2014/main" id="{47FAA508-2904-433D-9879-22E344B9E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4064" y="2651760"/>
            <a:ext cx="2103120" cy="5486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użytkowników zauważyło wzrost kompetencji</a:t>
            </a:r>
            <a:endParaRPr sz="1200"/>
          </a:p>
        </p:txBody>
      </p:sp>
      <p:sp>
        <p:nvSpPr>
          <p:cNvPr id="6299" name="Google Shape;6299;p135">
            <a:extLst xmlns:a="http://schemas.openxmlformats.org/drawingml/2006/main">
              <a:ext uri="{FF2B5EF4-FFF2-40B4-BE49-F238E27FC236}">
                <a16:creationId xmlns:a16="http://schemas.microsoft.com/office/drawing/2014/main" id="{A5BF3D06-D430-4284-842C-05A7D755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163824"/>
            <a:ext cx="6583680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Badania użytkowników i wdrożeń Empatyzera</a:t>
            </a:r>
            <a:endParaRPr sz="900"/>
          </a:p>
        </p:txBody>
      </p:sp>
      <p:sp>
        <p:nvSpPr>
          <p:cNvPr id="6300" name="Google Shape;6300;p135">
            <a:extLst xmlns:a="http://schemas.openxmlformats.org/drawingml/2006/main">
              <a:ext uri="{FF2B5EF4-FFF2-40B4-BE49-F238E27FC236}">
                <a16:creationId xmlns:a16="http://schemas.microsoft.com/office/drawing/2014/main" id="{E05E861A-7A64-451B-AA6C-F6ACEAB38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6096" y="1975104"/>
            <a:ext cx="4016959" cy="128016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12700" cmpd="sng">
            <a:solidFill>
              <a:srgbClr val="FFF8E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301" name="Google Shape;6301;p135">
            <a:extLst xmlns:a="http://schemas.openxmlformats.org/drawingml/2006/main">
              <a:ext uri="{FF2B5EF4-FFF2-40B4-BE49-F238E27FC236}">
                <a16:creationId xmlns:a16="http://schemas.microsoft.com/office/drawing/2014/main" id="{6BCDDEB5-46CC-4671-BC93-93469428A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2128" y="1975104"/>
            <a:ext cx="1371600" cy="1280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2800"/>
              <a:buFont typeface="Calibri"/>
              <a:buNone/>
            </a:pPr>
            <a:r>
              <a:rPr sz="28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5,0/5</a:t>
            </a:r>
            <a:endParaRPr sz="2800"/>
          </a:p>
        </p:txBody>
      </p:sp>
      <p:pic>
        <p:nvPicPr>
          <p:cNvPr id="6407" name="Google Shape;6302;p13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94e1c92e5f44d9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72016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6408" name="Google Shape;6303;p13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94e1c92e5f44d9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491472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6409" name="Google Shape;6304;p13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94e1c92e5f44d9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710928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6410" name="Google Shape;6305;p13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94e1c92e5f44d9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930384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6411" name="Google Shape;6306;p13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94e1c92e5f44d9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149840" y="2276856"/>
            <a:ext cx="173736" cy="17373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307" name="Google Shape;6307;p135">
            <a:extLst xmlns:a="http://schemas.openxmlformats.org/drawingml/2006/main">
              <a:ext uri="{FF2B5EF4-FFF2-40B4-BE49-F238E27FC236}">
                <a16:creationId xmlns:a16="http://schemas.microsoft.com/office/drawing/2014/main" id="{7902CFF9-F56A-4B2C-AB2B-719B585BF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016" y="2523744"/>
            <a:ext cx="2188159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150"/>
              <a:buFont typeface="Calibri"/>
              <a:buNone/>
            </a:pPr>
            <a:r>
              <a:rPr sz="11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 opiniach na Capterra</a:t>
            </a:r>
            <a:endParaRPr sz="1150"/>
          </a:p>
        </p:txBody>
      </p:sp>
      <p:sp>
        <p:nvSpPr>
          <p:cNvPr id="6308" name="Google Shape;6308;p135">
            <a:extLst xmlns:a="http://schemas.openxmlformats.org/drawingml/2006/main">
              <a:ext uri="{FF2B5EF4-FFF2-40B4-BE49-F238E27FC236}">
                <a16:creationId xmlns:a16="http://schemas.microsoft.com/office/drawing/2014/main" id="{9904F3B2-1B53-45F7-B80D-63224030F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2016" y="2779776"/>
            <a:ext cx="2188159" cy="2377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opinie z 2026 r.</a:t>
            </a:r>
            <a:endParaRPr sz="900"/>
          </a:p>
        </p:txBody>
      </p:sp>
      <p:sp>
        <p:nvSpPr>
          <p:cNvPr id="6309" name="Google Shape;6309;p135">
            <a:extLst xmlns:a="http://schemas.openxmlformats.org/drawingml/2006/main">
              <a:ext uri="{FF2B5EF4-FFF2-40B4-BE49-F238E27FC236}">
                <a16:creationId xmlns:a16="http://schemas.microsoft.com/office/drawing/2014/main" id="{5077EC7F-8FC0-4A18-BB9F-63D60AF41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383280"/>
            <a:ext cx="3576257" cy="1938528"/>
          </a:xfrm>
          <a:prstGeom xmlns:a="http://schemas.openxmlformats.org/drawingml/2006/main" prst="roundRect">
            <a:avLst>
              <a:gd name="adj" fmla="val 4717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310" name="Google Shape;6310;p135">
            <a:extLst xmlns:a="http://schemas.openxmlformats.org/drawingml/2006/main">
              <a:ext uri="{FF2B5EF4-FFF2-40B4-BE49-F238E27FC236}">
                <a16:creationId xmlns:a16="http://schemas.microsoft.com/office/drawing/2014/main" id="{4F794F3F-256F-40B2-BB96-D235EE039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" y="3571875"/>
            <a:ext cx="3157157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035" b="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„Empatyzer to praktyczne rozwiązanie dla szpitali, które chcą rozwijać empatyczną komunikację i wzmacniać współpracę między zespołami w całej organizacji. Z pełnym przekonaniem mogę polecić je wszystkim dyrektorom szpitali.”</a:t>
            </a:r>
            <a:endParaRPr sz="1200"/>
          </a:p>
        </p:txBody>
      </p:sp>
      <p:sp>
        <p:nvSpPr>
          <p:cNvPr id="6311" name="Google Shape;6311;p135">
            <a:extLst xmlns:a="http://schemas.openxmlformats.org/drawingml/2006/main">
              <a:ext uri="{FF2B5EF4-FFF2-40B4-BE49-F238E27FC236}">
                <a16:creationId xmlns:a16="http://schemas.microsoft.com/office/drawing/2014/main" id="{1C017586-D782-4E20-B107-78B1563A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8190" y="4743450"/>
            <a:ext cx="3157157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950"/>
              <a:buFont typeface="Calibri"/>
              <a:buNone/>
            </a:pPr>
            <a:r>
              <a:rPr sz="788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Krystyna Walendowicz, dyrektor Wojewódzkiego Szpitala Rehabilitacyjnego im. dr. S. Jasińskiego w Zakopanem, referencje z 6 lipca 2026 r.</a:t>
            </a:r>
            <a:endParaRPr sz="950"/>
          </a:p>
        </p:txBody>
      </p:sp>
      <p:sp>
        <p:nvSpPr>
          <p:cNvPr id="6312" name="Google Shape;6312;p135">
            <a:extLst xmlns:a="http://schemas.openxmlformats.org/drawingml/2006/main">
              <a:ext uri="{FF2B5EF4-FFF2-40B4-BE49-F238E27FC236}">
                <a16:creationId xmlns:a16="http://schemas.microsoft.com/office/drawing/2014/main" id="{E44119F4-F8D1-42A9-B16A-CF469B388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7872" y="3383280"/>
            <a:ext cx="3576257" cy="1938528"/>
          </a:xfrm>
          <a:prstGeom xmlns:a="http://schemas.openxmlformats.org/drawingml/2006/main" prst="roundRect">
            <a:avLst>
              <a:gd name="adj" fmla="val 4717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313" name="Google Shape;6313;p135">
            <a:extLst xmlns:a="http://schemas.openxmlformats.org/drawingml/2006/main">
              <a:ext uri="{FF2B5EF4-FFF2-40B4-BE49-F238E27FC236}">
                <a16:creationId xmlns:a16="http://schemas.microsoft.com/office/drawing/2014/main" id="{852E84A7-89F6-4670-B223-46A0E948B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7422" y="3571875"/>
            <a:ext cx="3157157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035" b="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„Z Empatyzera korzystamy od samego początku. Ułatwia onboarding, zespół lepiej się rozumie, ale najważniejsze jest to, że zwiększyła się lojalność pacjentów.”</a:t>
            </a:r>
            <a:endParaRPr sz="1200"/>
          </a:p>
        </p:txBody>
      </p:sp>
      <p:sp>
        <p:nvSpPr>
          <p:cNvPr id="6315" name="Google Shape;6315;p135">
            <a:extLst xmlns:a="http://schemas.openxmlformats.org/drawingml/2006/main">
              <a:ext uri="{FF2B5EF4-FFF2-40B4-BE49-F238E27FC236}">
                <a16:creationId xmlns:a16="http://schemas.microsoft.com/office/drawing/2014/main" id="{85AFE2FA-8A47-4A2F-AC4B-2F3E13587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7422" y="4743450"/>
            <a:ext cx="3157157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950"/>
              <a:buFont typeface="Calibri"/>
              <a:buNone/>
            </a:pPr>
            <a:r>
              <a:rPr sz="788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Adrian Kozłowski, CEO, Go On Clinic</a:t>
            </a:r>
            <a:endParaRPr sz="950"/>
          </a:p>
        </p:txBody>
      </p:sp>
      <p:sp>
        <p:nvSpPr>
          <p:cNvPr id="6316" name="Google Shape;6316;p135">
            <a:extLst xmlns:a="http://schemas.openxmlformats.org/drawingml/2006/main">
              <a:ext uri="{FF2B5EF4-FFF2-40B4-BE49-F238E27FC236}">
                <a16:creationId xmlns:a16="http://schemas.microsoft.com/office/drawing/2014/main" id="{ECBEE7BA-D828-4DB5-8282-94714383B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559552"/>
            <a:ext cx="146304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800"/>
              <a:buFont typeface="Calibri"/>
              <a:buNone/>
            </a:pPr>
            <a:r>
              <a:rPr sz="800" b="1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ZAUFALI NAM</a:t>
            </a:r>
            <a:endParaRPr sz="800"/>
          </a:p>
        </p:txBody>
      </p:sp>
      <p:pic>
        <p:nvPicPr>
          <p:cNvPr id="6421" name="Google Shape;6317;p13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a3244b5b277403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2011680" y="5541264"/>
            <a:ext cx="322737" cy="3514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6422" name="Google Shape;6318;p13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5be171cf0ed24af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3467260" y="5541264"/>
            <a:ext cx="380254" cy="3514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6423" name="Google Shape;6319;p13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2b3df980c92413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980357" y="5595948"/>
            <a:ext cx="1122586" cy="242126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6424" name="Google Shape;6320;p13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c07468157221434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235787" y="5541264"/>
            <a:ext cx="234863" cy="351495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6425" name="Google Shape;6321;p13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3841dc2d59446e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603493" y="5565006"/>
            <a:ext cx="894070" cy="30401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6426" name="Google Shape;6322;p13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f2da2bd737c43d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30407" y="5582805"/>
            <a:ext cx="1012648" cy="268413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6427" name="Google Shape;6323;p13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32eb8d81b9694b0d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325" name="Google Shape;6325;p135">
            <a:extLst xmlns:a="http://schemas.openxmlformats.org/drawingml/2006/main">
              <a:ext uri="{FF2B5EF4-FFF2-40B4-BE49-F238E27FC236}">
                <a16:creationId xmlns:a16="http://schemas.microsoft.com/office/drawing/2014/main" id="{710A2931-1403-4715-95A4-4A94BE29F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363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A30099F8-CFA6-4774-AB13-CC7340516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636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E2C2244-0226-4082-ABA7-F5D714A95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65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09A94CA4-1B54-4727-A712-91CA08BE6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636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D9E09DB-9306-4C8B-9DBC-0BC4272F7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67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7599F559-7084-4787-A0F6-BF1A8BFF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636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80F8C53-4D3A-43A1-B1A1-E251AE214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69" name="Empatyzer SHORT — aktywna sekcja Dowody">
            <a:extLst xmlns:a="http://schemas.openxmlformats.org/drawingml/2006/main">
              <a:ext uri="{FF2B5EF4-FFF2-40B4-BE49-F238E27FC236}">
                <a16:creationId xmlns:a16="http://schemas.microsoft.com/office/drawing/2014/main" id="{B0E67322-142E-4222-8DEB-BCF9BAE6F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2246" y="260604"/>
            <a:ext cx="6286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70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E838C4BD-CBFF-4281-8A59-336FC314E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Dowody</a:t>
            </a:r>
          </a:p>
        </p:txBody>
      </p:sp>
      <p:sp>
        <p:nvSpPr>
          <p:cNvPr id="637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4A3A4D3-E578-421A-B394-C53F1B474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72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8C23B808-E3CE-4E70-A106-581E10AF8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637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E205C37-B959-4172-A0D7-56E563D6C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74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A88EF5CD-3DC2-4ECA-B59D-88FB1BE15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637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9B8367B-3368-4DDD-B665-5F16810EA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76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D4CCCA5E-9451-4F80-9651-12CC2FF01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637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B0B2790-60A7-4C2D-9C2A-6DE4A4D33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78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BF5ACEC3-8136-4800-8DE6-955F7BAD5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637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60A4A27-8EF0-4EAE-B4FF-59C34E4A1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80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ACA17BEC-BBA3-407B-A017-3592ABCF7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  <p:sp>
        <p:nvSpPr>
          <p:cNvPr id="6394" name="Dowody — karta Marty Jankowskiej">
            <a:extLst xmlns:a="http://schemas.openxmlformats.org/drawingml/2006/main">
              <a:ext uri="{FF2B5EF4-FFF2-40B4-BE49-F238E27FC236}">
                <a16:creationId xmlns:a16="http://schemas.microsoft.com/office/drawing/2014/main" id="{971FE570-B590-41A0-BC57-4B7335CB4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104" y="3383280"/>
            <a:ext cx="3576257" cy="1938528"/>
          </a:xfrm>
          <a:prstGeom xmlns:a="http://schemas.openxmlformats.org/drawingml/2006/main" prst="roundRect">
            <a:avLst>
              <a:gd name="adj" fmla="val 5896"/>
            </a:avLst>
          </a:prstGeom>
          <a:solidFill xmlns:a="http://schemas.openxmlformats.org/drawingml/2006/main">
            <a:srgbClr val="F0EFF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95" name="Dowody — cytat Marty Jankowskiej">
            <a:extLst xmlns:a="http://schemas.openxmlformats.org/drawingml/2006/main">
              <a:ext uri="{FF2B5EF4-FFF2-40B4-BE49-F238E27FC236}">
                <a16:creationId xmlns:a16="http://schemas.microsoft.com/office/drawing/2014/main" id="{8B4570CD-7198-4796-A98A-04856DB37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6654" y="3571875"/>
            <a:ext cx="3157157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35" b="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035" b="0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„Empatyzer pomaga HR-owi i menedżerom lepiej rozumieć różnice między ludźmi i skuteczniej zarządzać napięciami w organizacji, co w środowisku medycznym, przy wysokim tempie pracy i dużej odpowiedzialności, ma szczególną wartość”.</a:t>
            </a:r>
          </a:p>
        </p:txBody>
      </p:sp>
      <p:sp>
        <p:nvSpPr>
          <p:cNvPr id="6396" name="Dowody — atrybucja Marty Jankowskiej">
            <a:extLst xmlns:a="http://schemas.openxmlformats.org/drawingml/2006/main">
              <a:ext uri="{FF2B5EF4-FFF2-40B4-BE49-F238E27FC236}">
                <a16:creationId xmlns:a16="http://schemas.microsoft.com/office/drawing/2014/main" id="{9864BA89-03F5-4D62-94C9-07099C615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6654" y="4743450"/>
            <a:ext cx="3157157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788" b="1">
                <a:solidFill>
                  <a:srgbClr val="4E458B"/>
                </a:solidFill>
                <a:latin typeface="Calibri"/>
                <a:ea typeface="Calibri"/>
                <a:cs typeface="Calibri"/>
              </a:defRPr>
            </a:pPr>
            <a:r>
              <a:rPr sz="788" b="1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Marta Jankowska, Dyrektor Pionu HR i Komunikacji, Salve Medica</a:t>
            </a:r>
          </a:p>
        </p:txBody>
      </p:sp>
    </p:spTree>
    <p:extLst>
      <p:ext uri="{BB962C8B-B14F-4D97-AF65-F5344CB8AC3E}">
        <p14:creationId xmlns:p14="http://schemas.microsoft.com/office/powerpoint/2010/main" val="1072466920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733" name="Google Shape;5733;p125">
            <a:extLst xmlns:a="http://schemas.openxmlformats.org/drawingml/2006/main">
              <a:ext uri="{FF2B5EF4-FFF2-40B4-BE49-F238E27FC236}">
                <a16:creationId xmlns:a16="http://schemas.microsoft.com/office/drawing/2014/main" id="{8297A50D-0F15-477F-90F9-D4C3B8A39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</a:pPr>
            <a:r>
              <a:rPr sz="15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/>
            </a:r>
            <a:endParaRPr sz="1550"/>
          </a:p>
        </p:txBody>
      </p:sp>
      <p:sp>
        <p:nvSpPr>
          <p:cNvPr id="5734" name="Google Shape;5734;p125">
            <a:extLst xmlns:a="http://schemas.openxmlformats.org/drawingml/2006/main">
              <a:ext uri="{FF2B5EF4-FFF2-40B4-BE49-F238E27FC236}">
                <a16:creationId xmlns:a16="http://schemas.microsoft.com/office/drawing/2014/main" id="{34E17CCA-5FC6-4C33-B716-63EAC712E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39642" cy="2578608"/>
          </a:xfrm>
          <a:prstGeom xmlns:a="http://schemas.openxmlformats.org/drawingml/2006/main" prst="roundRect">
            <a:avLst>
              <a:gd name="adj" fmla="val 3546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35" name="Google Shape;5735;p125">
            <a:extLst xmlns:a="http://schemas.openxmlformats.org/drawingml/2006/main">
              <a:ext uri="{FF2B5EF4-FFF2-40B4-BE49-F238E27FC236}">
                <a16:creationId xmlns:a16="http://schemas.microsoft.com/office/drawing/2014/main" id="{F5198C03-583A-4636-B815-787B8D41C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37" name="Google Shape;5737;p125">
            <a:extLst xmlns:a="http://schemas.openxmlformats.org/drawingml/2006/main">
              <a:ext uri="{FF2B5EF4-FFF2-40B4-BE49-F238E27FC236}">
                <a16:creationId xmlns:a16="http://schemas.microsoft.com/office/drawing/2014/main" id="{A111B2C0-FC4A-4F8C-9DEC-41AA745CE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404872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KROK 1</a:t>
            </a:r>
            <a:endParaRPr sz="850"/>
          </a:p>
        </p:txBody>
      </p:sp>
      <p:sp>
        <p:nvSpPr>
          <p:cNvPr id="5738" name="Google Shape;5738;p125">
            <a:extLst xmlns:a="http://schemas.openxmlformats.org/drawingml/2006/main">
              <a:ext uri="{FF2B5EF4-FFF2-40B4-BE49-F238E27FC236}">
                <a16:creationId xmlns:a16="http://schemas.microsoft.com/office/drawing/2014/main" id="{BEDC339C-0666-41DF-AC4F-810F3856D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62656"/>
            <a:ext cx="2991002" cy="30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600"/>
              <a:buFont typeface="Calibri"/>
              <a:buNone/>
            </a:pPr>
            <a:r>
              <a:rPr sz="16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Diagnoza</a:t>
            </a:r>
            <a:endParaRPr sz="1600"/>
          </a:p>
        </p:txBody>
      </p:sp>
      <p:sp>
        <p:nvSpPr>
          <p:cNvPr id="5739" name="Google Shape;5739;p125">
            <a:extLst xmlns:a="http://schemas.openxmlformats.org/drawingml/2006/main">
              <a:ext uri="{FF2B5EF4-FFF2-40B4-BE49-F238E27FC236}">
                <a16:creationId xmlns:a16="http://schemas.microsoft.com/office/drawing/2014/main" id="{B2CEC045-E877-4649-8FF1-E7ADD373E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8576"/>
            <a:ext cx="2991002" cy="1160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Jednorazowy kwestionariusz opisuje cechy, talenty, motywatory i napięcia. Pokazuje też osobę na tle zespołu i organizacji.</a:t>
            </a:r>
            <a:endParaRPr sz="1250"/>
          </a:p>
        </p:txBody>
      </p:sp>
      <p:sp>
        <p:nvSpPr>
          <p:cNvPr id="5740" name="Google Shape;5740;p125">
            <a:extLst xmlns:a="http://schemas.openxmlformats.org/drawingml/2006/main">
              <a:ext uri="{FF2B5EF4-FFF2-40B4-BE49-F238E27FC236}">
                <a16:creationId xmlns:a16="http://schemas.microsoft.com/office/drawing/2014/main" id="{964C7E73-9229-43E7-B96E-E065C31BD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6026" y="2084832"/>
            <a:ext cx="3539642" cy="2578608"/>
          </a:xfrm>
          <a:prstGeom xmlns:a="http://schemas.openxmlformats.org/drawingml/2006/main" prst="roundRect">
            <a:avLst>
              <a:gd name="adj" fmla="val 3546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41" name="Google Shape;5741;p125">
            <a:extLst xmlns:a="http://schemas.openxmlformats.org/drawingml/2006/main">
              <a:ext uri="{FF2B5EF4-FFF2-40B4-BE49-F238E27FC236}">
                <a16:creationId xmlns:a16="http://schemas.microsoft.com/office/drawing/2014/main" id="{AA8C17B2-1B32-4CDA-BD9A-44B38106C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43" name="Google Shape;5743;p125">
            <a:extLst xmlns:a="http://schemas.openxmlformats.org/drawingml/2006/main">
              <a:ext uri="{FF2B5EF4-FFF2-40B4-BE49-F238E27FC236}">
                <a16:creationId xmlns:a16="http://schemas.microsoft.com/office/drawing/2014/main" id="{4E8E135A-75F7-4A39-8C86-17269BECC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986" y="2404872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KROK 2</a:t>
            </a:r>
            <a:endParaRPr sz="850"/>
          </a:p>
        </p:txBody>
      </p:sp>
      <p:sp>
        <p:nvSpPr>
          <p:cNvPr id="5744" name="Google Shape;5744;p125">
            <a:extLst xmlns:a="http://schemas.openxmlformats.org/drawingml/2006/main">
              <a:ext uri="{FF2B5EF4-FFF2-40B4-BE49-F238E27FC236}">
                <a16:creationId xmlns:a16="http://schemas.microsoft.com/office/drawing/2014/main" id="{80662A7A-2B0C-4F91-B77D-EFE8F7C97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2962656"/>
            <a:ext cx="2991002" cy="30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600"/>
              <a:buFont typeface="Calibri"/>
              <a:buNone/>
            </a:pPr>
            <a:r>
              <a:rPr sz="16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Rozmowa z Em</a:t>
            </a:r>
            <a:endParaRPr sz="1600"/>
          </a:p>
        </p:txBody>
      </p:sp>
      <p:sp>
        <p:nvSpPr>
          <p:cNvPr id="5745" name="Google Shape;5745;p125">
            <a:extLst xmlns:a="http://schemas.openxmlformats.org/drawingml/2006/main">
              <a:ext uri="{FF2B5EF4-FFF2-40B4-BE49-F238E27FC236}">
                <a16:creationId xmlns:a16="http://schemas.microsoft.com/office/drawing/2014/main" id="{4F0A7C25-2D4F-4A24-9268-EE1C0A32D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0346" y="3338576"/>
            <a:ext cx="2991002" cy="1160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Em pomaga przygotować rozmowę z konkretną osobą, zespołem albo oddziałem dokładnie wtedy, gdy pojawia się potrzeba.</a:t>
            </a:r>
            <a:endParaRPr sz="1250"/>
          </a:p>
        </p:txBody>
      </p:sp>
      <p:sp>
        <p:nvSpPr>
          <p:cNvPr id="5746" name="Google Shape;5746;p125">
            <a:extLst xmlns:a="http://schemas.openxmlformats.org/drawingml/2006/main">
              <a:ext uri="{FF2B5EF4-FFF2-40B4-BE49-F238E27FC236}">
                <a16:creationId xmlns:a16="http://schemas.microsoft.com/office/drawing/2014/main" id="{6B6AC9A1-C842-491A-A162-940BD1111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3413" y="2084832"/>
            <a:ext cx="3539642" cy="2578608"/>
          </a:xfrm>
          <a:prstGeom xmlns:a="http://schemas.openxmlformats.org/drawingml/2006/main" prst="roundRect">
            <a:avLst>
              <a:gd name="adj" fmla="val 3546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47" name="Google Shape;5747;p125">
            <a:extLst xmlns:a="http://schemas.openxmlformats.org/drawingml/2006/main">
              <a:ext uri="{FF2B5EF4-FFF2-40B4-BE49-F238E27FC236}">
                <a16:creationId xmlns:a16="http://schemas.microsoft.com/office/drawing/2014/main" id="{A77183B7-51E7-4CD1-986E-9ED8E4876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359152"/>
            <a:ext cx="420624" cy="42062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49" name="Google Shape;5749;p125">
            <a:extLst xmlns:a="http://schemas.openxmlformats.org/drawingml/2006/main">
              <a:ext uri="{FF2B5EF4-FFF2-40B4-BE49-F238E27FC236}">
                <a16:creationId xmlns:a16="http://schemas.microsoft.com/office/drawing/2014/main" id="{F049E13B-D0B5-4560-BBC7-9EEBCB10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26373" y="2404872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KROK 3</a:t>
            </a:r>
            <a:endParaRPr sz="850"/>
          </a:p>
        </p:txBody>
      </p:sp>
      <p:sp>
        <p:nvSpPr>
          <p:cNvPr id="5750" name="Google Shape;5750;p125">
            <a:extLst xmlns:a="http://schemas.openxmlformats.org/drawingml/2006/main">
              <a:ext uri="{FF2B5EF4-FFF2-40B4-BE49-F238E27FC236}">
                <a16:creationId xmlns:a16="http://schemas.microsoft.com/office/drawing/2014/main" id="{AB982BD1-B2EF-49C1-B0AF-98545CEF3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2962656"/>
            <a:ext cx="2991002" cy="302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600"/>
              <a:buFont typeface="Calibri"/>
              <a:buNone/>
            </a:pPr>
            <a:r>
              <a:rPr sz="16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Mikrolekcje</a:t>
            </a:r>
            <a:endParaRPr sz="1600"/>
          </a:p>
        </p:txBody>
      </p:sp>
      <p:sp>
        <p:nvSpPr>
          <p:cNvPr id="5751" name="Google Shape;5751;p125">
            <a:extLst xmlns:a="http://schemas.openxmlformats.org/drawingml/2006/main">
              <a:ext uri="{FF2B5EF4-FFF2-40B4-BE49-F238E27FC236}">
                <a16:creationId xmlns:a16="http://schemas.microsoft.com/office/drawing/2014/main" id="{A2A03465-3C4B-40C0-82C4-B59BA9769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77733" y="3338576"/>
            <a:ext cx="2991002" cy="1160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krótkie lekcje w tygodniu, dobrane do osoby, jej roli i ludzi, z którymi pracuje.</a:t>
            </a:r>
            <a:endParaRPr sz="1250"/>
          </a:p>
        </p:txBody>
      </p:sp>
      <p:sp>
        <p:nvSpPr>
          <p:cNvPr id="5752" name="Google Shape;5752;p125">
            <a:extLst xmlns:a="http://schemas.openxmlformats.org/drawingml/2006/main">
              <a:ext uri="{FF2B5EF4-FFF2-40B4-BE49-F238E27FC236}">
                <a16:creationId xmlns:a16="http://schemas.microsoft.com/office/drawing/2014/main" id="{FA12F10A-5151-4D35-A413-CBE341FFE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82896"/>
            <a:ext cx="11094415" cy="786384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53" name="Google Shape;5753;p125">
            <a:extLst xmlns:a="http://schemas.openxmlformats.org/drawingml/2006/main">
              <a:ext uri="{FF2B5EF4-FFF2-40B4-BE49-F238E27FC236}">
                <a16:creationId xmlns:a16="http://schemas.microsoft.com/office/drawing/2014/main" id="{04B443AF-8334-4A44-B59E-C3AA0D235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882896"/>
            <a:ext cx="9978847" cy="786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Każdy widzi własną diagnozę oraz siebie na tle zespołu, działu i organizacji. Rozmowy z Em pozostają prywatne. Mikrolekcje są spersonalizowane.</a:t>
            </a:r>
            <a:endParaRPr sz="1300"/>
          </a:p>
        </p:txBody>
      </p:sp>
      <p:sp>
        <p:nvSpPr>
          <p:cNvPr id="5754" name="Google Shape;5754;p125">
            <a:extLst xmlns:a="http://schemas.openxmlformats.org/drawingml/2006/main">
              <a:ext uri="{FF2B5EF4-FFF2-40B4-BE49-F238E27FC236}">
                <a16:creationId xmlns:a16="http://schemas.microsoft.com/office/drawing/2014/main" id="{8AE22487-BD74-4480-8921-6F4468B23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815584"/>
            <a:ext cx="11094415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Empatyzer nie ocenia kompetencji klinicznych, nie rozstrzyga decyzji medycznych ani formalnych. Pomaga przygotować sposób przeprowadzenia rozmowy.</a:t>
            </a:r>
            <a:endParaRPr sz="1200"/>
          </a:p>
        </p:txBody>
      </p:sp>
      <p:pic>
        <p:nvPicPr>
          <p:cNvPr id="5830" name="Google Shape;5755;p125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18a6cec868bf4ffe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757" name="Google Shape;5757;p125">
            <a:extLst xmlns:a="http://schemas.openxmlformats.org/drawingml/2006/main">
              <a:ext uri="{FF2B5EF4-FFF2-40B4-BE49-F238E27FC236}">
                <a16:creationId xmlns:a16="http://schemas.microsoft.com/office/drawing/2014/main" id="{EE15B792-9A6C-44D1-ACF9-C621E7203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82" name="Google Shape;5782;p125">
            <a:extLst xmlns:a="http://schemas.openxmlformats.org/drawingml/2006/main">
              <a:ext uri="{FF2B5EF4-FFF2-40B4-BE49-F238E27FC236}">
                <a16:creationId xmlns:a16="http://schemas.microsoft.com/office/drawing/2014/main" id="{B029BB75-6FE2-49DE-A6C8-ED0A050F9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536" y="5257799"/>
            <a:ext cx="41148" cy="1463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83" name="Google Shape;5783;p125">
            <a:extLst xmlns:a="http://schemas.openxmlformats.org/drawingml/2006/main">
              <a:ext uri="{FF2B5EF4-FFF2-40B4-BE49-F238E27FC236}">
                <a16:creationId xmlns:a16="http://schemas.microsoft.com/office/drawing/2014/main" id="{A33397AB-108A-4EBC-9B9D-9D5E1454D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2688" y="5184647"/>
            <a:ext cx="41148" cy="21945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784" name="Google Shape;5784;p125">
            <a:extLst xmlns:a="http://schemas.openxmlformats.org/drawingml/2006/main">
              <a:ext uri="{FF2B5EF4-FFF2-40B4-BE49-F238E27FC236}">
                <a16:creationId xmlns:a16="http://schemas.microsoft.com/office/drawing/2014/main" id="{B57D879F-1ABB-44DF-BBAD-573FF19F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39" y="5120640"/>
            <a:ext cx="41148" cy="2834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DA698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5835" name="Google Shape;5736;p1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563ddef2d04a5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3544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5836" name="Google Shape;5742;p1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1357f9e9204cf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00930" y="245973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5837" name="Google Shape;5748;p12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9ccc29b8e14df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78317" y="245973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5789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7CBB40FF-8DC5-45C7-A972-2F2DA9E9B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579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675DAC1-E3A9-4F5D-ACF7-610E2C133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791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2B1964DF-7A32-4AEF-B198-9EAAD1C2B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579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794D0C8-E893-42D5-8380-83C408DF5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793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74FE222A-FC51-4B65-B1FF-CE9E23DA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579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7715111-79A9-4873-919F-1EECD5A83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795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5323AF6D-C631-4795-8C1A-91A256A7D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579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8D4D5B6-3E31-40EE-8DC0-76460FA7A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797" name="Empatyzer SHORT — aktywna sekcja Empatyzer">
            <a:extLst xmlns:a="http://schemas.openxmlformats.org/drawingml/2006/main">
              <a:ext uri="{FF2B5EF4-FFF2-40B4-BE49-F238E27FC236}">
                <a16:creationId xmlns:a16="http://schemas.microsoft.com/office/drawing/2014/main" id="{B4E7F5DC-9C52-456A-8399-B85CF4C33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5488" y="260604"/>
            <a:ext cx="7810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798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2AF5E7E0-09F0-41B1-87FC-F98C280A4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Empatyzer</a:t>
            </a:r>
          </a:p>
        </p:txBody>
      </p:sp>
      <p:sp>
        <p:nvSpPr>
          <p:cNvPr id="579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BDFCCFC-B4E5-461F-AA8F-2EC2AD4D6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00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24FFFC5B-9A46-49D0-99E7-8514B7BF0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580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CCFCBA8-6F0F-43D8-9E17-4AD15AD73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02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6BEAA74B-C794-4D9B-BFC9-47020C61A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580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07C07EB-A59F-422E-B13E-0AAF2C409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04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DE5486E2-9351-474D-A32C-76B5632FA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580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2F6FE15-E2D2-43C2-81BA-DDFD0850E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06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B78B05F6-40E0-4515-A3C8-B771D131B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4039701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054" name="Google Shape;6054;p131">
            <a:extLst xmlns:a="http://schemas.openxmlformats.org/drawingml/2006/main">
              <a:ext uri="{FF2B5EF4-FFF2-40B4-BE49-F238E27FC236}">
                <a16:creationId xmlns:a16="http://schemas.microsoft.com/office/drawing/2014/main" id="{199D433D-BA40-4AA9-B9C4-0966BD77D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40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Przed rozmową na oddziale dostajesz pomoc dopasowaną do osoby, sytuacji i roli: bez wchodzenia w decyzje kliniczne.</a:t>
            </a:r>
            <a:endParaRPr sz="1550"/>
          </a:p>
        </p:txBody>
      </p:sp>
      <p:sp>
        <p:nvSpPr>
          <p:cNvPr id="6055" name="Google Shape;6055;p131">
            <a:extLst xmlns:a="http://schemas.openxmlformats.org/drawingml/2006/main">
              <a:ext uri="{FF2B5EF4-FFF2-40B4-BE49-F238E27FC236}">
                <a16:creationId xmlns:a16="http://schemas.microsoft.com/office/drawing/2014/main" id="{63E2CC24-9A5C-4AF5-BA98-60C955C36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551834" cy="1481328"/>
          </a:xfrm>
          <a:prstGeom xmlns:a="http://schemas.openxmlformats.org/drawingml/2006/main" prst="roundRect">
            <a:avLst>
              <a:gd name="adj" fmla="val 6173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57" name="Google Shape;6057;p131">
            <a:extLst xmlns:a="http://schemas.openxmlformats.org/drawingml/2006/main">
              <a:ext uri="{FF2B5EF4-FFF2-40B4-BE49-F238E27FC236}">
                <a16:creationId xmlns:a16="http://schemas.microsoft.com/office/drawing/2014/main" id="{83348CEA-FE03-41A3-A78D-E6B919B64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" y="2286000"/>
            <a:ext cx="2747162" cy="2640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50"/>
              <a:buFont typeface="Calibri"/>
              <a:buNone/>
            </a:pPr>
            <a:r>
              <a:rPr sz="13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Trudna rozmowa ze specjalistą</a:t>
            </a:r>
            <a:endParaRPr sz="1350"/>
          </a:p>
        </p:txBody>
      </p:sp>
      <p:sp>
        <p:nvSpPr>
          <p:cNvPr id="6058" name="Google Shape;6058;p131">
            <a:extLst xmlns:a="http://schemas.openxmlformats.org/drawingml/2006/main">
              <a:ext uri="{FF2B5EF4-FFF2-40B4-BE49-F238E27FC236}">
                <a16:creationId xmlns:a16="http://schemas.microsoft.com/office/drawing/2014/main" id="{72CAD891-B45C-4966-A1E0-B51BBC78D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2623185"/>
            <a:ext cx="3112922" cy="833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Jak postawić granicę osobie o silnej pozycji zawodowej i nie zepsuć współpracy.</a:t>
            </a:r>
            <a:endParaRPr sz="1150"/>
          </a:p>
        </p:txBody>
      </p:sp>
      <p:sp>
        <p:nvSpPr>
          <p:cNvPr id="6059" name="Google Shape;6059;p131">
            <a:extLst xmlns:a="http://schemas.openxmlformats.org/drawingml/2006/main">
              <a:ext uri="{FF2B5EF4-FFF2-40B4-BE49-F238E27FC236}">
                <a16:creationId xmlns:a16="http://schemas.microsoft.com/office/drawing/2014/main" id="{CEAE9C97-6A0A-4B92-B56A-7F963EC31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9930" y="2084832"/>
            <a:ext cx="3551834" cy="1481328"/>
          </a:xfrm>
          <a:prstGeom xmlns:a="http://schemas.openxmlformats.org/drawingml/2006/main" prst="roundRect">
            <a:avLst>
              <a:gd name="adj" fmla="val 6173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61" name="Google Shape;6061;p131">
            <a:extLst xmlns:a="http://schemas.openxmlformats.org/drawingml/2006/main">
              <a:ext uri="{FF2B5EF4-FFF2-40B4-BE49-F238E27FC236}">
                <a16:creationId xmlns:a16="http://schemas.microsoft.com/office/drawing/2014/main" id="{FA1061EA-D93D-40BF-9FDE-B71C210D1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146" y="2286000"/>
            <a:ext cx="2747162" cy="2640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50"/>
              <a:buFont typeface="Calibri"/>
              <a:buNone/>
            </a:pPr>
            <a:r>
              <a:rPr sz="13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Konflikt między grupami</a:t>
            </a:r>
            <a:endParaRPr sz="1350"/>
          </a:p>
        </p:txBody>
      </p:sp>
      <p:sp>
        <p:nvSpPr>
          <p:cNvPr id="6062" name="Google Shape;6062;p131">
            <a:extLst xmlns:a="http://schemas.openxmlformats.org/drawingml/2006/main">
              <a:ext uri="{FF2B5EF4-FFF2-40B4-BE49-F238E27FC236}">
                <a16:creationId xmlns:a16="http://schemas.microsoft.com/office/drawing/2014/main" id="{1366B66B-FC09-4A48-9373-C9D92123A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9386" y="2623185"/>
            <a:ext cx="3112922" cy="833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Jak oddzielić spór o odpowiedzialność od sporu między ludźmi i jak zacząć rozmowę z każdą ze stron.</a:t>
            </a:r>
            <a:endParaRPr sz="1150"/>
          </a:p>
        </p:txBody>
      </p:sp>
      <p:sp>
        <p:nvSpPr>
          <p:cNvPr id="6063" name="Google Shape;6063;p131">
            <a:extLst xmlns:a="http://schemas.openxmlformats.org/drawingml/2006/main">
              <a:ext uri="{FF2B5EF4-FFF2-40B4-BE49-F238E27FC236}">
                <a16:creationId xmlns:a16="http://schemas.microsoft.com/office/drawing/2014/main" id="{54F51B77-294F-429E-9705-9A2E8E2B9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1221" y="2084832"/>
            <a:ext cx="3551834" cy="1481328"/>
          </a:xfrm>
          <a:prstGeom xmlns:a="http://schemas.openxmlformats.org/drawingml/2006/main" prst="roundRect">
            <a:avLst>
              <a:gd name="adj" fmla="val 6173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65" name="Google Shape;6065;p131">
            <a:extLst xmlns:a="http://schemas.openxmlformats.org/drawingml/2006/main">
              <a:ext uri="{FF2B5EF4-FFF2-40B4-BE49-F238E27FC236}">
                <a16:creationId xmlns:a16="http://schemas.microsoft.com/office/drawing/2014/main" id="{28445275-674E-45D2-A04B-5F46160C1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6437" y="2286000"/>
            <a:ext cx="2747162" cy="2640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50"/>
              <a:buFont typeface="Calibri"/>
              <a:buNone/>
            </a:pPr>
            <a:r>
              <a:rPr sz="13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Zmiana organizacyjna</a:t>
            </a:r>
            <a:endParaRPr sz="1350"/>
          </a:p>
        </p:txBody>
      </p:sp>
      <p:sp>
        <p:nvSpPr>
          <p:cNvPr id="6066" name="Google Shape;6066;p131">
            <a:extLst xmlns:a="http://schemas.openxmlformats.org/drawingml/2006/main">
              <a:ext uri="{FF2B5EF4-FFF2-40B4-BE49-F238E27FC236}">
                <a16:creationId xmlns:a16="http://schemas.microsoft.com/office/drawing/2014/main" id="{5254B545-B4E6-48CF-B887-39AC6A6D7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0677" y="2623185"/>
            <a:ext cx="3112922" cy="833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Jak wyjaśnić tę samą decyzję lekarzom, pielęgniarkom i administracji, nie zmieniając jej treści.</a:t>
            </a:r>
            <a:endParaRPr sz="1150"/>
          </a:p>
        </p:txBody>
      </p:sp>
      <p:sp>
        <p:nvSpPr>
          <p:cNvPr id="6067" name="Google Shape;6067;p131">
            <a:extLst xmlns:a="http://schemas.openxmlformats.org/drawingml/2006/main">
              <a:ext uri="{FF2B5EF4-FFF2-40B4-BE49-F238E27FC236}">
                <a16:creationId xmlns:a16="http://schemas.microsoft.com/office/drawing/2014/main" id="{205F36DB-0064-48A6-A244-355C56277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749040"/>
            <a:ext cx="3551834" cy="1481328"/>
          </a:xfrm>
          <a:prstGeom xmlns:a="http://schemas.openxmlformats.org/drawingml/2006/main" prst="roundRect">
            <a:avLst>
              <a:gd name="adj" fmla="val 6173"/>
            </a:avLst>
          </a:prstGeom>
          <a:solidFill xmlns:a="http://schemas.openxmlformats.org/drawingml/2006/main">
            <a:srgbClr val="FFEFF3"/>
          </a:solidFill>
          <a:ln xmlns:a="http://schemas.openxmlformats.org/drawingml/2006/main" w="12700" cmpd="sng">
            <a:solidFill>
              <a:srgbClr val="FFEF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69" name="Google Shape;6069;p131">
            <a:extLst xmlns:a="http://schemas.openxmlformats.org/drawingml/2006/main">
              <a:ext uri="{FF2B5EF4-FFF2-40B4-BE49-F238E27FC236}">
                <a16:creationId xmlns:a16="http://schemas.microsoft.com/office/drawing/2014/main" id="{2200E002-11B7-4C09-9FE4-DFE0EA707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856" y="3950208"/>
            <a:ext cx="2747162" cy="2640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50"/>
              <a:buFont typeface="Calibri"/>
              <a:buNone/>
            </a:pPr>
            <a:r>
              <a:rPr sz="13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Wdrożenie nowej osoby</a:t>
            </a:r>
            <a:endParaRPr sz="1350"/>
          </a:p>
        </p:txBody>
      </p:sp>
      <p:sp>
        <p:nvSpPr>
          <p:cNvPr id="6070" name="Google Shape;6070;p131">
            <a:extLst xmlns:a="http://schemas.openxmlformats.org/drawingml/2006/main">
              <a:ext uri="{FF2B5EF4-FFF2-40B4-BE49-F238E27FC236}">
                <a16:creationId xmlns:a16="http://schemas.microsoft.com/office/drawing/2014/main" id="{082B511E-4432-4D9C-85B4-B8ED6370E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8096" y="4287393"/>
            <a:ext cx="3112922" cy="833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Jak prowadzić pierwsze rozmowy z nową osobą na oddziale, żeby wiedziała, czego oczekujesz.</a:t>
            </a:r>
            <a:endParaRPr sz="1150"/>
          </a:p>
        </p:txBody>
      </p:sp>
      <p:sp>
        <p:nvSpPr>
          <p:cNvPr id="6071" name="Google Shape;6071;p131">
            <a:extLst xmlns:a="http://schemas.openxmlformats.org/drawingml/2006/main">
              <a:ext uri="{FF2B5EF4-FFF2-40B4-BE49-F238E27FC236}">
                <a16:creationId xmlns:a16="http://schemas.microsoft.com/office/drawing/2014/main" id="{A7320349-6943-4CA6-8347-01D6E780C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9930" y="3749040"/>
            <a:ext cx="3551834" cy="1481328"/>
          </a:xfrm>
          <a:prstGeom xmlns:a="http://schemas.openxmlformats.org/drawingml/2006/main" prst="roundRect">
            <a:avLst>
              <a:gd name="adj" fmla="val 6173"/>
            </a:avLst>
          </a:prstGeom>
          <a:solidFill xmlns:a="http://schemas.openxmlformats.org/drawingml/2006/main">
            <a:srgbClr val="EDF6FA"/>
          </a:solidFill>
          <a:ln xmlns:a="http://schemas.openxmlformats.org/drawingml/2006/main" w="12700" cmpd="sng">
            <a:solidFill>
              <a:srgbClr val="EDF6FA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73" name="Google Shape;6073;p131">
            <a:extLst xmlns:a="http://schemas.openxmlformats.org/drawingml/2006/main">
              <a:ext uri="{FF2B5EF4-FFF2-40B4-BE49-F238E27FC236}">
                <a16:creationId xmlns:a16="http://schemas.microsoft.com/office/drawing/2014/main" id="{FC291F1C-8798-48A0-A80A-0A4B93656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146" y="3950208"/>
            <a:ext cx="2747162" cy="2640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50"/>
              <a:buFont typeface="Calibri"/>
              <a:buNone/>
            </a:pPr>
            <a:r>
              <a:rPr sz="13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Specjalista w roli kierownika</a:t>
            </a:r>
            <a:endParaRPr sz="1350"/>
          </a:p>
        </p:txBody>
      </p:sp>
      <p:sp>
        <p:nvSpPr>
          <p:cNvPr id="6074" name="Google Shape;6074;p131">
            <a:extLst xmlns:a="http://schemas.openxmlformats.org/drawingml/2006/main">
              <a:ext uri="{FF2B5EF4-FFF2-40B4-BE49-F238E27FC236}">
                <a16:creationId xmlns:a16="http://schemas.microsoft.com/office/drawing/2014/main" id="{C6DD8754-220D-4E0F-B9C1-798FFE2D9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9386" y="4287393"/>
            <a:ext cx="3112922" cy="833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Co zmienia się w feedbacku, delegowaniu i stawianiu granic, gdy zaczynasz kierować dawnymi koleżankami i kolegami.</a:t>
            </a:r>
            <a:endParaRPr sz="1150"/>
          </a:p>
        </p:txBody>
      </p:sp>
      <p:sp>
        <p:nvSpPr>
          <p:cNvPr id="6075" name="Google Shape;6075;p131">
            <a:extLst xmlns:a="http://schemas.openxmlformats.org/drawingml/2006/main">
              <a:ext uri="{FF2B5EF4-FFF2-40B4-BE49-F238E27FC236}">
                <a16:creationId xmlns:a16="http://schemas.microsoft.com/office/drawing/2014/main" id="{40FA2D67-5E1F-4B2A-9D85-C74571DBB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1221" y="3749040"/>
            <a:ext cx="3551834" cy="1481328"/>
          </a:xfrm>
          <a:prstGeom xmlns:a="http://schemas.openxmlformats.org/drawingml/2006/main" prst="roundRect">
            <a:avLst>
              <a:gd name="adj" fmla="val 6173"/>
            </a:avLst>
          </a:prstGeom>
          <a:solidFill xmlns:a="http://schemas.openxmlformats.org/drawingml/2006/main">
            <a:srgbClr val="FFF8E0"/>
          </a:solidFill>
          <a:ln xmlns:a="http://schemas.openxmlformats.org/drawingml/2006/main" w="12700" cmpd="sng">
            <a:solidFill>
              <a:srgbClr val="FFF8E0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77" name="Google Shape;6077;p131">
            <a:extLst xmlns:a="http://schemas.openxmlformats.org/drawingml/2006/main">
              <a:ext uri="{FF2B5EF4-FFF2-40B4-BE49-F238E27FC236}">
                <a16:creationId xmlns:a16="http://schemas.microsoft.com/office/drawing/2014/main" id="{643304EF-3DF8-4371-A5E2-5825FE8C5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6437" y="3950208"/>
            <a:ext cx="2747162" cy="2640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50"/>
              <a:buFont typeface="Calibri"/>
              <a:buNone/>
            </a:pPr>
            <a:r>
              <a:rPr sz="13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Odpowiedź na sprzeciw</a:t>
            </a:r>
            <a:endParaRPr sz="1350"/>
          </a:p>
        </p:txBody>
      </p:sp>
      <p:sp>
        <p:nvSpPr>
          <p:cNvPr id="6078" name="Google Shape;6078;p131">
            <a:extLst xmlns:a="http://schemas.openxmlformats.org/drawingml/2006/main">
              <a:ext uri="{FF2B5EF4-FFF2-40B4-BE49-F238E27FC236}">
                <a16:creationId xmlns:a16="http://schemas.microsoft.com/office/drawing/2014/main" id="{18F4FEA4-DC7A-4E07-B86C-86BF34CFD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0677" y="4287393"/>
            <a:ext cx="3112922" cy="8332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Jak odpowiedzieć na czyjąś wątpliwość albo sprzeciw tak, żeby ta osoba zgłosiła problem także następnym razem. Sprawy formalne zgłaszasz jak dotąd.</a:t>
            </a:r>
            <a:endParaRPr sz="1150"/>
          </a:p>
        </p:txBody>
      </p:sp>
      <p:sp>
        <p:nvSpPr>
          <p:cNvPr id="6079" name="Google Shape;6079;p131">
            <a:extLst xmlns:a="http://schemas.openxmlformats.org/drawingml/2006/main">
              <a:ext uri="{FF2B5EF4-FFF2-40B4-BE49-F238E27FC236}">
                <a16:creationId xmlns:a16="http://schemas.microsoft.com/office/drawing/2014/main" id="{7720CB66-AF4E-443B-9447-39F9B495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68112"/>
            <a:ext cx="11094415" cy="73152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81" name="Google Shape;6081;p131">
            <a:extLst xmlns:a="http://schemas.openxmlformats.org/drawingml/2006/main">
              <a:ext uri="{FF2B5EF4-FFF2-40B4-BE49-F238E27FC236}">
                <a16:creationId xmlns:a16="http://schemas.microsoft.com/office/drawing/2014/main" id="{190A6C1B-40C1-41F5-A28D-57988B9EF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68112"/>
            <a:ext cx="9978847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000"/>
              <a:buFont typeface="Calibri"/>
              <a:buNone/>
            </a:pPr>
            <a:r>
              <a:rPr sz="1000" b="1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Em pomaga przygotować rozmowy między pracownikami. Nie korzysta z danych pacjentów i nie rozstrzyga kwestii klinicznych.</a:t>
            </a:r>
            <a:endParaRPr sz="1350"/>
          </a:p>
        </p:txBody>
      </p:sp>
      <p:pic>
        <p:nvPicPr>
          <p:cNvPr id="6164" name="Google Shape;6082;p131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8017d8926244df2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084" name="Google Shape;6084;p131">
            <a:extLst xmlns:a="http://schemas.openxmlformats.org/drawingml/2006/main">
              <a:ext uri="{FF2B5EF4-FFF2-40B4-BE49-F238E27FC236}">
                <a16:creationId xmlns:a16="http://schemas.microsoft.com/office/drawing/2014/main" id="{BA5A70F0-3DCF-4D17-A5C9-0D2DF3C8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6166" name="Google Shape;6056;p1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abbf529a5e485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68096" y="2322576"/>
            <a:ext cx="256032" cy="256032"/>
          </a:xfrm>
          <a:prstGeom xmlns:a="http://schemas.openxmlformats.org/drawingml/2006/main" prst="rect">
            <a:avLst/>
          </a:prstGeom>
        </p:spPr>
      </p:pic>
      <p:pic>
        <p:nvPicPr>
          <p:cNvPr id="6167" name="Google Shape;6060;p1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076c5a911e4e9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539386" y="2322576"/>
            <a:ext cx="256032" cy="256032"/>
          </a:xfrm>
          <a:prstGeom xmlns:a="http://schemas.openxmlformats.org/drawingml/2006/main" prst="rect">
            <a:avLst/>
          </a:prstGeom>
        </p:spPr>
      </p:pic>
      <p:pic>
        <p:nvPicPr>
          <p:cNvPr id="6168" name="Google Shape;6064;p1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8d22658f70406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310677" y="2322576"/>
            <a:ext cx="256032" cy="256032"/>
          </a:xfrm>
          <a:prstGeom xmlns:a="http://schemas.openxmlformats.org/drawingml/2006/main" prst="rect">
            <a:avLst/>
          </a:prstGeom>
        </p:spPr>
      </p:pic>
      <p:pic>
        <p:nvPicPr>
          <p:cNvPr id="6169" name="Google Shape;6068;p1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deb305920442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768096" y="3986784"/>
            <a:ext cx="256032" cy="256032"/>
          </a:xfrm>
          <a:prstGeom xmlns:a="http://schemas.openxmlformats.org/drawingml/2006/main" prst="rect">
            <a:avLst/>
          </a:prstGeom>
        </p:spPr>
      </p:pic>
      <p:pic>
        <p:nvPicPr>
          <p:cNvPr id="6170" name="Google Shape;6072;p1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50b5bc58b2459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539386" y="3986784"/>
            <a:ext cx="256032" cy="256032"/>
          </a:xfrm>
          <a:prstGeom xmlns:a="http://schemas.openxmlformats.org/drawingml/2006/main" prst="rect">
            <a:avLst/>
          </a:prstGeom>
        </p:spPr>
      </p:pic>
      <p:pic>
        <p:nvPicPr>
          <p:cNvPr id="6171" name="Google Shape;6076;p1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c95d9e987542a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310677" y="3986784"/>
            <a:ext cx="256032" cy="256032"/>
          </a:xfrm>
          <a:prstGeom xmlns:a="http://schemas.openxmlformats.org/drawingml/2006/main" prst="rect">
            <a:avLst/>
          </a:prstGeom>
        </p:spPr>
      </p:pic>
      <p:pic>
        <p:nvPicPr>
          <p:cNvPr id="6172" name="Google Shape;6080;p13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6832e7c4634fd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78424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6117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ABAA0AAE-CD23-4343-A2F4-C8FCFC1C3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611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8450497-EC6B-4E5E-B226-F5FF72EC3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119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1A5CC51C-1CA7-428D-95DA-9311FA73D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612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98B2628-D351-459D-88FF-D4EB5F95A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121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BBC820CD-69D4-4FB5-9692-14AEF16C4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612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B66EE58-8760-4623-AFC6-D3C83479B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123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01F8C045-F319-41F3-BDB2-FE909A163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612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EA30BAD-1E58-49B6-837C-0AD770B79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125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CEF43B9F-A535-4170-9DD5-91A58F925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612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0816E49-0125-4DAC-A66B-E1251357C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127" name="Empatyzer SHORT — aktywna sekcja Zastosowania">
            <a:extLst xmlns:a="http://schemas.openxmlformats.org/drawingml/2006/main">
              <a:ext uri="{FF2B5EF4-FFF2-40B4-BE49-F238E27FC236}">
                <a16:creationId xmlns:a16="http://schemas.microsoft.com/office/drawing/2014/main" id="{2FC4C281-D020-4C42-BE78-E1C7857B8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1130" y="260604"/>
            <a:ext cx="10096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128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1E9011DF-9363-4218-B266-8ED62EFF4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Zastosowania</a:t>
            </a:r>
          </a:p>
        </p:txBody>
      </p:sp>
      <p:sp>
        <p:nvSpPr>
          <p:cNvPr id="612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8F270F5-B1C4-4469-AAA8-69DE4A98C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130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279F0565-EFCA-41B1-9C16-B50AEFF9B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613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B5D57B0-0538-47BC-8199-56DBC9D1F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132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D4C8C2F0-E46E-4FB6-B3F8-4E90FDFE7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613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A35F47C-98EC-4A02-8889-06D041742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134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0BBC6D6F-0D5E-4180-840E-B4E23DB3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851708034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41" name="Google Shape;6241;p134">
            <a:extLst xmlns:a="http://schemas.openxmlformats.org/drawingml/2006/main">
              <a:ext uri="{FF2B5EF4-FFF2-40B4-BE49-F238E27FC236}">
                <a16:creationId xmlns:a16="http://schemas.microsoft.com/office/drawing/2014/main" id="{A1B27E30-5554-492B-8EF1-F81F8263E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40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Rozmowy z Em są prywatne. Organizacja nie czyta pytań ani odpowiedzi, a dane są przechowywane w Unii Europejskiej.</a:t>
            </a:r>
            <a:endParaRPr sz="1550"/>
          </a:p>
        </p:txBody>
      </p:sp>
      <p:sp>
        <p:nvSpPr>
          <p:cNvPr id="6242" name="Google Shape;6242;p134">
            <a:extLst xmlns:a="http://schemas.openxmlformats.org/drawingml/2006/main">
              <a:ext uri="{FF2B5EF4-FFF2-40B4-BE49-F238E27FC236}">
                <a16:creationId xmlns:a16="http://schemas.microsoft.com/office/drawing/2014/main" id="{B1CCFA9A-8283-4396-B37E-C9B948475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3703320" cy="3236976"/>
          </a:xfrm>
          <a:prstGeom xmlns:a="http://schemas.openxmlformats.org/drawingml/2006/main" prst="roundRect">
            <a:avLst>
              <a:gd name="adj" fmla="val 2825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243" name="Google Shape;6243;p134">
            <a:extLst xmlns:a="http://schemas.openxmlformats.org/drawingml/2006/main">
              <a:ext uri="{FF2B5EF4-FFF2-40B4-BE49-F238E27FC236}">
                <a16:creationId xmlns:a16="http://schemas.microsoft.com/office/drawing/2014/main" id="{CFE34B45-A15F-4E1B-AB57-BDCA70A2B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359152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245" name="Google Shape;6245;p134">
            <a:extLst xmlns:a="http://schemas.openxmlformats.org/drawingml/2006/main">
              <a:ext uri="{FF2B5EF4-FFF2-40B4-BE49-F238E27FC236}">
                <a16:creationId xmlns:a16="http://schemas.microsoft.com/office/drawing/2014/main" id="{E2C41235-9E96-424B-83DF-48E40F6AC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2359152"/>
            <a:ext cx="2624328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Kto czego nie widzi</a:t>
            </a:r>
            <a:endParaRPr sz="1450"/>
          </a:p>
        </p:txBody>
      </p:sp>
      <p:sp>
        <p:nvSpPr>
          <p:cNvPr id="6246" name="Google Shape;6246;p134">
            <a:extLst xmlns:a="http://schemas.openxmlformats.org/drawingml/2006/main">
              <a:ext uri="{FF2B5EF4-FFF2-40B4-BE49-F238E27FC236}">
                <a16:creationId xmlns:a16="http://schemas.microsoft.com/office/drawing/2014/main" id="{26E1E9B2-0BC0-4795-9EB8-AC5E4028E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26080"/>
            <a:ext cx="3154680" cy="22494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Przełożeni, administratorzy i inni użytkownicy nie widzą cudzych rozmów z Em.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Osoba, o którą ktoś pyta, nie widzi pytania ani odpowiedzi.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Pełny wynik należy do pracownika; inni widzą tylko wskazówki potrzebne do współpracy.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Administrator widzi konta, strukturę i statystyki zbiorcze, ale nie rozmowy ani pełne wyniki.</a:t>
            </a:r>
          </a:p>
        </p:txBody>
      </p:sp>
      <p:sp>
        <p:nvSpPr>
          <p:cNvPr id="6247" name="Google Shape;6247;p134">
            <a:extLst xmlns:a="http://schemas.openxmlformats.org/drawingml/2006/main">
              <a:ext uri="{FF2B5EF4-FFF2-40B4-BE49-F238E27FC236}">
                <a16:creationId xmlns:a16="http://schemas.microsoft.com/office/drawing/2014/main" id="{D24310A4-A7AF-403E-ACDB-11B5503F5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7992" y="2084832"/>
            <a:ext cx="3703320" cy="3236976"/>
          </a:xfrm>
          <a:prstGeom xmlns:a="http://schemas.openxmlformats.org/drawingml/2006/main" prst="roundRect">
            <a:avLst>
              <a:gd name="adj" fmla="val 2825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248" name="Google Shape;6248;p134">
            <a:extLst xmlns:a="http://schemas.openxmlformats.org/drawingml/2006/main">
              <a:ext uri="{FF2B5EF4-FFF2-40B4-BE49-F238E27FC236}">
                <a16:creationId xmlns:a16="http://schemas.microsoft.com/office/drawing/2014/main" id="{D2DAAC0B-90B3-4062-AB0A-39803A669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312" y="2359152"/>
            <a:ext cx="402336" cy="4023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250" name="Google Shape;6250;p134">
            <a:extLst xmlns:a="http://schemas.openxmlformats.org/drawingml/2006/main">
              <a:ext uri="{FF2B5EF4-FFF2-40B4-BE49-F238E27FC236}">
                <a16:creationId xmlns:a16="http://schemas.microsoft.com/office/drawing/2014/main" id="{1B055646-6D80-4DE7-85A6-717FCB42B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2664" y="2359152"/>
            <a:ext cx="2624328" cy="402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Dane i zabezpieczenia</a:t>
            </a:r>
            <a:endParaRPr sz="1450"/>
          </a:p>
        </p:txBody>
      </p:sp>
      <p:sp>
        <p:nvSpPr>
          <p:cNvPr id="6251" name="Google Shape;6251;p134">
            <a:extLst xmlns:a="http://schemas.openxmlformats.org/drawingml/2006/main">
              <a:ext uri="{FF2B5EF4-FFF2-40B4-BE49-F238E27FC236}">
                <a16:creationId xmlns:a16="http://schemas.microsoft.com/office/drawing/2014/main" id="{82974719-E67F-4D61-BC0B-005DA66E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2312" y="2926080"/>
            <a:ext cx="3154680" cy="22494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Dane są przechowywane w Unii Europejskiej, na infrastrukturze AWS.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Połączenia HTTPS, szyfrowanie podczas przechowywania i automatyczne wylogowanie po 5 minutach bezczynności.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Empatyzer nie ocenia pracowników, nie tworzy rankingów i nie służy do decyzji kadrowych.</a:t>
            </a:r>
          </a:p>
          <a:p xmlns:a="http://schemas.openxmlformats.org/drawingml/2006/main">
            <a:pPr marL="190500" indent="-114300" algn="l">
              <a:spcAft>
                <a:spcPts val="240"/>
              </a:spcAft>
              <a:buChar char="•"/>
            </a:pPr>
            <a:r>
              <a:rPr sz="1200">
                <a:solidFill>
                  <a:srgbClr val="27222B"/>
                </a:solidFill>
                <a:latin typeface="Arial"/>
                <a:ea typeface="Arial"/>
                <a:cs typeface="Arial"/>
              </a:rPr>
              <a:t>Konto można usunąć, a profil należy do osoby, nie do organizacji.</a:t>
            </a:r>
          </a:p>
        </p:txBody>
      </p:sp>
      <p:sp>
        <p:nvSpPr>
          <p:cNvPr id="6252" name="Google Shape;6252;p134">
            <a:extLst xmlns:a="http://schemas.openxmlformats.org/drawingml/2006/main">
              <a:ext uri="{FF2B5EF4-FFF2-40B4-BE49-F238E27FC236}">
                <a16:creationId xmlns:a16="http://schemas.microsoft.com/office/drawing/2014/main" id="{C73BF33A-EEF4-412C-9893-8EE970969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2084832"/>
            <a:ext cx="3175711" cy="28712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6323" name="Google Shape;6253;p13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89f9ab9e85648bd">
            <a:alphaModFix/>
          </a:blip>
          <a:srcRect xmlns:a="http://schemas.openxmlformats.org/drawingml/2006/main" l="34200" t="7300" r="9300" b="62600"/>
          <a:stretch xmlns:a="http://schemas.openxmlformats.org/drawingml/2006/main"/>
        </p:blipFill>
        <p:spPr>
          <a:xfrm xmlns:a="http://schemas.openxmlformats.org/drawingml/2006/main" rot="0">
            <a:off x="8467344" y="2304288"/>
            <a:ext cx="3175711" cy="24765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254" name="Google Shape;6254;p134">
            <a:extLst xmlns:a="http://schemas.openxmlformats.org/drawingml/2006/main">
              <a:ext uri="{FF2B5EF4-FFF2-40B4-BE49-F238E27FC236}">
                <a16:creationId xmlns:a16="http://schemas.microsoft.com/office/drawing/2014/main" id="{B598E190-76EE-4A52-8183-8BB8FFA3F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344" y="4855464"/>
            <a:ext cx="3175711" cy="5029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Pytania o prywatność, na które odpowiada Em w aplikacji.</a:t>
            </a:r>
            <a:endParaRPr sz="900"/>
          </a:p>
        </p:txBody>
      </p:sp>
      <p:sp>
        <p:nvSpPr>
          <p:cNvPr id="6255" name="Google Shape;6255;p134">
            <a:extLst xmlns:a="http://schemas.openxmlformats.org/drawingml/2006/main">
              <a:ext uri="{FF2B5EF4-FFF2-40B4-BE49-F238E27FC236}">
                <a16:creationId xmlns:a16="http://schemas.microsoft.com/office/drawing/2014/main" id="{56553147-F498-4705-99EE-D96F8EE67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541264"/>
            <a:ext cx="11094415" cy="658368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257" name="Google Shape;6257;p134">
            <a:extLst xmlns:a="http://schemas.openxmlformats.org/drawingml/2006/main">
              <a:ext uri="{FF2B5EF4-FFF2-40B4-BE49-F238E27FC236}">
                <a16:creationId xmlns:a16="http://schemas.microsoft.com/office/drawing/2014/main" id="{FDC8E7DC-191C-400F-8847-81CEA8C53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541264"/>
            <a:ext cx="9978847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Rozmowy są prywatne, ale nie anonimowe: zapisują się na koncie użytkownika i widzi je tylko on.</a:t>
            </a:r>
            <a:endParaRPr sz="1300"/>
          </a:p>
        </p:txBody>
      </p:sp>
      <p:pic>
        <p:nvPicPr>
          <p:cNvPr id="6327" name="Google Shape;6258;p13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44bd2232b8b47d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260" name="Google Shape;6260;p134">
            <a:extLst xmlns:a="http://schemas.openxmlformats.org/drawingml/2006/main">
              <a:ext uri="{FF2B5EF4-FFF2-40B4-BE49-F238E27FC236}">
                <a16:creationId xmlns:a16="http://schemas.microsoft.com/office/drawing/2014/main" id="{456B013C-BCAF-46D3-9323-5CDC532DF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6329" name="Google Shape;6244;p13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78f5effa9d493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23544" y="2459736"/>
            <a:ext cx="201168" cy="201168"/>
          </a:xfrm>
          <a:prstGeom xmlns:a="http://schemas.openxmlformats.org/drawingml/2006/main" prst="rect">
            <a:avLst/>
          </a:prstGeom>
        </p:spPr>
      </p:pic>
      <p:pic>
        <p:nvPicPr>
          <p:cNvPr id="6330" name="Google Shape;6249;p13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10d75d750b41a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882896" y="2459736"/>
            <a:ext cx="201168" cy="201168"/>
          </a:xfrm>
          <a:prstGeom xmlns:a="http://schemas.openxmlformats.org/drawingml/2006/main" prst="rect">
            <a:avLst/>
          </a:prstGeom>
        </p:spPr>
      </p:pic>
      <p:pic>
        <p:nvPicPr>
          <p:cNvPr id="6331" name="Google Shape;6256;p13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7b67a2ac5449c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71500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6290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5D485535-1222-4E7C-A7E4-80B419DE0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629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1F107EF-DE28-4C80-8100-32833D420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292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BDB6449F-5B4F-4002-BFAD-6981A96ED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629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1938C8C-1830-4B1F-9FAF-2AF4188C7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294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6E0B515B-6AEC-4CF1-962E-D5588F0D2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629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E6E49BB-87AB-47B7-99C2-C5693E296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296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714360C9-F2B4-47C8-998C-AB7C83940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629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5A136C6-AAAC-445E-AB34-8055B45B9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298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2D4C41AD-662C-4028-9199-37F742646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629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619B36B-6018-49A5-B3AF-8C1AC343C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00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675E53CA-D5D9-4953-82BB-D226838BC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630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AEB7342-C659-43D3-8A62-4BB166C26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02" name="Empatyzer SHORT — aktywna sekcja Prywatność">
            <a:extLst xmlns:a="http://schemas.openxmlformats.org/drawingml/2006/main">
              <a:ext uri="{FF2B5EF4-FFF2-40B4-BE49-F238E27FC236}">
                <a16:creationId xmlns:a16="http://schemas.microsoft.com/office/drawing/2014/main" id="{15E996C5-8465-473A-A4D1-47249B209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5372" y="260604"/>
            <a:ext cx="7810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03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2EFF4BF8-1C64-479D-BE7A-F370CA4B9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Prywatność</a:t>
            </a:r>
          </a:p>
        </p:txBody>
      </p:sp>
      <p:sp>
        <p:nvSpPr>
          <p:cNvPr id="630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5C92D24-7FFD-4981-B565-F6AB6D85E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05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0ED839E5-23B8-4DA7-A65E-4FA0DD922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630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D49B7ED-9210-4294-A93A-71705D456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07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74C7C19F-9BC5-4236-ADA4-203208A2C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87874075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355" name="Google Shape;6355;p136">
            <a:extLst xmlns:a="http://schemas.openxmlformats.org/drawingml/2006/main">
              <a:ext uri="{FF2B5EF4-FFF2-40B4-BE49-F238E27FC236}">
                <a16:creationId xmlns:a16="http://schemas.microsoft.com/office/drawing/2014/main" id="{E812C1F9-B691-48B5-B465-BDDED74B5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097280"/>
            <a:ext cx="1005840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ZAPROSZENIE DO KONTAKTU</a:t>
            </a:r>
            <a:endParaRPr sz="1000"/>
          </a:p>
        </p:txBody>
      </p:sp>
      <p:sp>
        <p:nvSpPr>
          <p:cNvPr id="6356" name="Google Shape;6356;p136">
            <a:extLst xmlns:a="http://schemas.openxmlformats.org/drawingml/2006/main">
              <a:ext uri="{FF2B5EF4-FFF2-40B4-BE49-F238E27FC236}">
                <a16:creationId xmlns:a16="http://schemas.microsoft.com/office/drawing/2014/main" id="{9925BA77-012D-4F06-A8EF-376DA06DD1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31520" y="1481328"/>
            <a:ext cx="10058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libri"/>
              <a:buNone/>
            </a:pPr>
            <a:r>
              <a:rPr sz="32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Wybierz jedną ze ścieżek</a:t>
            </a:r>
            <a:endParaRPr sz="4000"/>
          </a:p>
        </p:txBody>
      </p:sp>
      <p:sp>
        <p:nvSpPr>
          <p:cNvPr id="6357" name="Google Shape;6357;p136">
            <a:extLst xmlns:a="http://schemas.openxmlformats.org/drawingml/2006/main">
              <a:ext uri="{FF2B5EF4-FFF2-40B4-BE49-F238E27FC236}">
                <a16:creationId xmlns:a16="http://schemas.microsoft.com/office/drawing/2014/main" id="{C2511800-E19F-4853-A29F-DF8E4EBA5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2514600"/>
            <a:ext cx="9326880" cy="6400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sz="1300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Wybierz następny krok: zobacz Em na realnej rozmowie, sprawdź go samodzielnie albo porozmawiaj o wdrożeniu w jednym obszarze szpitala.</a:t>
            </a:r>
            <a:endParaRPr sz="1600"/>
          </a:p>
        </p:txBody>
      </p:sp>
      <p:sp>
        <p:nvSpPr>
          <p:cNvPr id="6358" name="Google Shape;6358;p136">
            <a:extLst xmlns:a="http://schemas.openxmlformats.org/drawingml/2006/main">
              <a:ext uri="{FF2B5EF4-FFF2-40B4-BE49-F238E27FC236}">
                <a16:creationId xmlns:a16="http://schemas.microsoft.com/office/drawing/2014/main" id="{C4A5242C-6074-4E7C-A89A-A301B8671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3310128"/>
            <a:ext cx="339333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>
              <a:alpha val="12157"/>
            </a:srgbClr>
          </a:solidFill>
          <a:ln xmlns:a="http://schemas.openxmlformats.org/drawingml/2006/main" w="9525" cmpd="sng">
            <a:solidFill>
              <a:srgbClr val="B9A9C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360" name="Google Shape;6360;p136">
            <a:extLst xmlns:a="http://schemas.openxmlformats.org/drawingml/2006/main">
              <a:ext uri="{FF2B5EF4-FFF2-40B4-BE49-F238E27FC236}">
                <a16:creationId xmlns:a16="http://schemas.microsoft.com/office/drawing/2014/main" id="{F864CEAD-A002-48AA-BE34-033AFBC93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3566160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sz="10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Umów demo</a:t>
            </a:r>
            <a:endParaRPr sz="1400"/>
          </a:p>
        </p:txBody>
      </p:sp>
      <p:sp>
        <p:nvSpPr>
          <p:cNvPr id="6361" name="Google Shape;6361;p136">
            <a:extLst xmlns:a="http://schemas.openxmlformats.org/drawingml/2006/main">
              <a:ext uri="{FF2B5EF4-FFF2-40B4-BE49-F238E27FC236}">
                <a16:creationId xmlns:a16="http://schemas.microsoft.com/office/drawing/2014/main" id="{045725B2-D759-4BC5-861D-D47830F6E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" y="4041648"/>
            <a:ext cx="2844698" cy="694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18"/>
              <a:buFont typeface="Calibri"/>
              <a:buNone/>
            </a:pPr>
            <a:r>
              <a:rPr sz="919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W 30 minut przejdziemy przez rozmowę, którą naprawdę masz przed sobą.</a:t>
            </a:r>
            <a:endParaRPr sz="1150"/>
          </a:p>
        </p:txBody>
      </p:sp>
      <p:sp>
        <p:nvSpPr>
          <p:cNvPr id="6362" name="Google Shape;6362;p136">
            <a:extLst xmlns:a="http://schemas.openxmlformats.org/drawingml/2006/main">
              <a:ext uri="{FF2B5EF4-FFF2-40B4-BE49-F238E27FC236}">
                <a16:creationId xmlns:a16="http://schemas.microsoft.com/office/drawing/2014/main" id="{31FD21F5-3675-4D6A-9354-D552ED1F7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9178" y="3310128"/>
            <a:ext cx="339333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>
              <a:alpha val="12157"/>
            </a:srgbClr>
          </a:solidFill>
          <a:ln xmlns:a="http://schemas.openxmlformats.org/drawingml/2006/main" w="9525" cmpd="sng">
            <a:solidFill>
              <a:srgbClr val="B9A9C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364" name="Google Shape;6364;p136">
            <a:extLst xmlns:a="http://schemas.openxmlformats.org/drawingml/2006/main">
              <a:ext uri="{FF2B5EF4-FFF2-40B4-BE49-F238E27FC236}">
                <a16:creationId xmlns:a16="http://schemas.microsoft.com/office/drawing/2014/main" id="{8A537D62-3B14-428B-BE1C-72DF5E7B5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75834" y="3566160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sz="10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Załóż bezpłatne konto</a:t>
            </a:r>
            <a:endParaRPr sz="1400"/>
          </a:p>
        </p:txBody>
      </p:sp>
      <p:sp>
        <p:nvSpPr>
          <p:cNvPr id="6365" name="Google Shape;6365;p136">
            <a:extLst xmlns:a="http://schemas.openxmlformats.org/drawingml/2006/main">
              <a:ext uri="{FF2B5EF4-FFF2-40B4-BE49-F238E27FC236}">
                <a16:creationId xmlns:a16="http://schemas.microsoft.com/office/drawing/2014/main" id="{4EC1C0DB-D405-4759-BDCB-4F6E9BCB7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73498" y="4041648"/>
            <a:ext cx="2844698" cy="694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18"/>
              <a:buFont typeface="Calibri"/>
              <a:buNone/>
            </a:pPr>
            <a:r>
              <a:rPr sz="919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Załóż konto na empatyzer.com. Pierwsze 3 osoby w organizacji korzystają bezpłatnie.</a:t>
            </a:r>
            <a:endParaRPr sz="1150"/>
          </a:p>
        </p:txBody>
      </p:sp>
      <p:sp>
        <p:nvSpPr>
          <p:cNvPr id="6366" name="Google Shape;6366;p136">
            <a:extLst xmlns:a="http://schemas.openxmlformats.org/drawingml/2006/main">
              <a:ext uri="{FF2B5EF4-FFF2-40B4-BE49-F238E27FC236}">
                <a16:creationId xmlns:a16="http://schemas.microsoft.com/office/drawing/2014/main" id="{07F0CB9C-34CA-4631-8375-D9E251FB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6837" y="3310128"/>
            <a:ext cx="339333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>
              <a:alpha val="12157"/>
            </a:srgbClr>
          </a:solidFill>
          <a:ln xmlns:a="http://schemas.openxmlformats.org/drawingml/2006/main" w="9525" cmpd="sng">
            <a:solidFill>
              <a:srgbClr val="B9A9C1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368" name="Google Shape;6368;p136">
            <a:extLst xmlns:a="http://schemas.openxmlformats.org/drawingml/2006/main">
              <a:ext uri="{FF2B5EF4-FFF2-40B4-BE49-F238E27FC236}">
                <a16:creationId xmlns:a16="http://schemas.microsoft.com/office/drawing/2014/main" id="{17ED3551-9EBD-435C-9F7D-30119D605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493" y="3566160"/>
            <a:ext cx="2442362" cy="329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50"/>
              <a:buFont typeface="Calibri"/>
              <a:buNone/>
            </a:pPr>
            <a:r>
              <a:rPr sz="105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Porozmawiajmy o wdrożeniu</a:t>
            </a:r>
            <a:endParaRPr sz="1400"/>
          </a:p>
        </p:txBody>
      </p:sp>
      <p:sp>
        <p:nvSpPr>
          <p:cNvPr id="6369" name="Google Shape;6369;p136">
            <a:extLst xmlns:a="http://schemas.openxmlformats.org/drawingml/2006/main">
              <a:ext uri="{FF2B5EF4-FFF2-40B4-BE49-F238E27FC236}">
                <a16:creationId xmlns:a16="http://schemas.microsoft.com/office/drawing/2014/main" id="{D198EC47-CE64-4E60-803E-03FA2C6C5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1157" y="4041648"/>
            <a:ext cx="2844698" cy="694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780"/>
              <a:buFont typeface="Calibri"/>
              <a:buNone/>
            </a:pPr>
            <a:r>
              <a:rPr sz="780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Dostaniesz krótki materiał dla HR albo przełożonego: opis bezpieczeństwa, warunki licencji i prosty wariant startu w jednym obszarze szpitala.</a:t>
            </a:r>
            <a:endParaRPr sz="1150"/>
          </a:p>
        </p:txBody>
      </p:sp>
      <p:sp>
        <p:nvSpPr>
          <p:cNvPr id="6370" name="Google Shape;6370;p136">
            <a:extLst xmlns:a="http://schemas.openxmlformats.org/drawingml/2006/main">
              <a:ext uri="{FF2B5EF4-FFF2-40B4-BE49-F238E27FC236}">
                <a16:creationId xmlns:a16="http://schemas.microsoft.com/office/drawing/2014/main" id="{3508E506-871A-4185-8291-C3AFB7666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230368"/>
            <a:ext cx="7315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sz="1800" b="1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Nie zgaduj. Pytaj Em.</a:t>
            </a:r>
            <a:endParaRPr sz="2200"/>
          </a:p>
        </p:txBody>
      </p:sp>
      <p:sp>
        <p:nvSpPr>
          <p:cNvPr id="6371" name="Google Shape;6371;p136">
            <a:extLst xmlns:a="http://schemas.openxmlformats.org/drawingml/2006/main">
              <a:ext uri="{FF2B5EF4-FFF2-40B4-BE49-F238E27FC236}">
                <a16:creationId xmlns:a16="http://schemas.microsoft.com/office/drawing/2014/main" id="{40CD453B-4990-46A6-A4BE-F2B9F8658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5779008"/>
            <a:ext cx="9144000" cy="274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sz="1000" b="0" u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Piotr Golczyk · piotr@empatyzer.com · +48 668 89 87 11</a:t>
            </a:r>
            <a:endParaRPr sz="1100"/>
          </a:p>
        </p:txBody>
      </p:sp>
      <p:pic>
        <p:nvPicPr>
          <p:cNvPr id="6414" name="Google Shape;6372;p136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92bdc5b41804cfa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905695" y="6144768"/>
            <a:ext cx="1554480" cy="26489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373" name="Google Shape;6373;p136">
            <a:hlinkClick xmlns:r="http://schemas.openxmlformats.org/officeDocument/2006/relationships" xmlns:a="http://schemas.openxmlformats.org/drawingml/2006/main" r:id="Rc75cf2a5395b448e" action="ppaction://hlinksldjump"/>
            <a:extLst xmlns:a="http://schemas.openxmlformats.org/drawingml/2006/main">
              <a:ext uri="{FF2B5EF4-FFF2-40B4-BE49-F238E27FC236}">
                <a16:creationId xmlns:a16="http://schemas.microsoft.com/office/drawing/2014/main" id="{BC87AFB3-EBD7-4E65-94D7-F463B3180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01200" y="1028700"/>
            <a:ext cx="1847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F2854"/>
          </a:solidFill>
          <a:ln xmlns:a="http://schemas.openxmlformats.org/drawingml/2006/main" w="9525" cmpd="sng">
            <a:solidFill>
              <a:srgbClr val="4F2854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76200" tIns="0" rIns="7620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sz="950" b="1" u="none">
                <a:solidFill>
                  <a:srgbClr val="4DB3C4"/>
                </a:solidFill>
                <a:latin typeface="Calibri"/>
                <a:ea typeface="Calibri"/>
                <a:cs typeface="Calibri"/>
              </a:rPr>
              <a:t>Od początku</a:t>
            </a:r>
            <a:endParaRPr/>
          </a:p>
        </p:txBody>
      </p:sp>
      <p:pic>
        <p:nvPicPr>
          <p:cNvPr id="6416" name="Google Shape;6359;p13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c3b72ddf444be1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05840" y="3584448"/>
            <a:ext cx="292608" cy="292608"/>
          </a:xfrm>
          <a:prstGeom xmlns:a="http://schemas.openxmlformats.org/drawingml/2006/main" prst="rect">
            <a:avLst/>
          </a:prstGeom>
        </p:spPr>
      </p:pic>
      <p:pic>
        <p:nvPicPr>
          <p:cNvPr id="6417" name="Google Shape;6363;p13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6143b025914076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673498" y="3584448"/>
            <a:ext cx="292608" cy="292608"/>
          </a:xfrm>
          <a:prstGeom xmlns:a="http://schemas.openxmlformats.org/drawingml/2006/main" prst="rect">
            <a:avLst/>
          </a:prstGeom>
        </p:spPr>
      </p:pic>
      <p:pic>
        <p:nvPicPr>
          <p:cNvPr id="6418" name="Google Shape;6367;p13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17b95a90694fd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341157" y="3584448"/>
            <a:ext cx="292608" cy="292608"/>
          </a:xfrm>
          <a:prstGeom xmlns:a="http://schemas.openxmlformats.org/drawingml/2006/main" prst="rect">
            <a:avLst/>
          </a:prstGeom>
        </p:spPr>
      </p:pic>
      <p:sp>
        <p:nvSpPr>
          <p:cNvPr id="6378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BF865EC0-BF2F-41D8-B005-963F2331E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Problem</a:t>
            </a:r>
          </a:p>
        </p:txBody>
      </p:sp>
      <p:sp>
        <p:nvSpPr>
          <p:cNvPr id="637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22863BF-3DC7-468D-A0C7-17DC152E4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6380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D60B0FBF-1716-4D4E-A50E-FD9F13626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Przykłady</a:t>
            </a:r>
          </a:p>
        </p:txBody>
      </p:sp>
      <p:sp>
        <p:nvSpPr>
          <p:cNvPr id="638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0237E16-B9DB-438F-82BB-A29B54F50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6382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5935D8C4-1C80-4CFA-A23D-223B5AE9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Rozmowa z Em</a:t>
            </a:r>
          </a:p>
        </p:txBody>
      </p:sp>
      <p:sp>
        <p:nvSpPr>
          <p:cNvPr id="638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5B8AC9B-E1EC-4222-9B88-032D6A909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6384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37CED05E-6215-42DE-9690-1AE53FFC4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Dowody</a:t>
            </a:r>
          </a:p>
        </p:txBody>
      </p:sp>
      <p:sp>
        <p:nvSpPr>
          <p:cNvPr id="638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3BB1927-8A1F-444F-9EB3-1C2E80BD3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6386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C649B03A-B2DF-454D-9650-3C022EC8F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Empatyzer</a:t>
            </a:r>
          </a:p>
        </p:txBody>
      </p:sp>
      <p:sp>
        <p:nvSpPr>
          <p:cNvPr id="638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D5821C6-0D4F-4E7A-95AC-0DE8DF27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6388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6F9E30C6-A450-4EFD-9CC8-1850B8D2C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Zastosowania</a:t>
            </a:r>
          </a:p>
        </p:txBody>
      </p:sp>
      <p:sp>
        <p:nvSpPr>
          <p:cNvPr id="638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08958A3-E623-4CA9-B498-DF2B78B3B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6390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FD885D3D-8C12-46BC-868F-A434BF78D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Prywatność</a:t>
            </a:r>
          </a:p>
        </p:txBody>
      </p:sp>
      <p:sp>
        <p:nvSpPr>
          <p:cNvPr id="639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D0E1160-AA64-446D-90DB-AB25D1635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6392" name="Empatyzer SHORT — aktywna sekcja Następny krok">
            <a:extLst xmlns:a="http://schemas.openxmlformats.org/drawingml/2006/main">
              <a:ext uri="{FF2B5EF4-FFF2-40B4-BE49-F238E27FC236}">
                <a16:creationId xmlns:a16="http://schemas.microsoft.com/office/drawing/2014/main" id="{438CD3A8-99B3-4637-A83C-8EC7D3AE7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1014" y="260604"/>
            <a:ext cx="102870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393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9AFB88ED-3CD2-415E-817D-AB421C109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Następny krok</a:t>
            </a:r>
          </a:p>
        </p:txBody>
      </p:sp>
      <p:sp>
        <p:nvSpPr>
          <p:cNvPr id="639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56CCD32-F2D8-4B3D-8C18-3BD5CD5BB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BFAFC1"/>
                </a:solidFill>
              </a:defRPr>
            </a:pPr>
            <a:r>
              <a:rPr sz="615">
                <a:solidFill>
                  <a:srgbClr val="BFAFC1"/>
                </a:solidFill>
              </a:rPr>
              <a:t>▸</a:t>
            </a:r>
          </a:p>
        </p:txBody>
      </p:sp>
      <p:sp>
        <p:nvSpPr>
          <p:cNvPr id="6395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160F0677-C1DB-4743-80E0-6C597229F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E7DCE8"/>
                </a:solidFill>
              </a:defRPr>
            </a:pPr>
            <a:r>
              <a:rPr sz="615" b="0">
                <a:solidFill>
                  <a:srgbClr val="E7DCE8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595366683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95" name="Google Shape;5595;p122">
            <a:extLst xmlns:a="http://schemas.openxmlformats.org/drawingml/2006/main">
              <a:ext uri="{FF2B5EF4-FFF2-40B4-BE49-F238E27FC236}">
                <a16:creationId xmlns:a16="http://schemas.microsoft.com/office/drawing/2014/main" id="{0326B724-19C1-4048-9EF9-A3EFCD723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48840"/>
            <a:ext cx="82296" cy="21031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9886"/>
          </a:solidFill>
          <a:ln xmlns:a="http://schemas.openxmlformats.org/drawingml/2006/main" w="9525" cmpd="sng">
            <a:solidFill>
              <a:srgbClr val="239886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596" name="Google Shape;5596;p122">
            <a:extLst xmlns:a="http://schemas.openxmlformats.org/drawingml/2006/main">
              <a:ext uri="{FF2B5EF4-FFF2-40B4-BE49-F238E27FC236}">
                <a16:creationId xmlns:a16="http://schemas.microsoft.com/office/drawing/2014/main" id="{FC61B997-3813-4C8A-AC14-59B0301CAE8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68680" y="2103120"/>
            <a:ext cx="10424160" cy="2194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3400"/>
              <a:buFont typeface="Calibri"/>
              <a:buNone/>
              <a:defRPr b="1">
                <a:solidFill>
                  <a:srgbClr val="4F2854"/>
                </a:solidFill>
                <a:latin typeface="Calibri"/>
                <a:ea typeface="Calibri"/>
                <a:cs typeface="Calibri"/>
              </a:defRPr>
            </a:pPr>
            <a:r>
              <a:rPr sz="34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APPENDIX · MATERIAŁY DLA MENEDŻERA SZPITALA</a:t>
            </a:r>
            <a:endParaRPr sz="3400"/>
          </a:p>
        </p:txBody>
      </p:sp>
      <p:pic>
        <p:nvPicPr>
          <p:cNvPr id="5646" name="Google Shape;5597;p12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65ab5d85200e4204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599" name="Google Shape;5599;p122">
            <a:extLst xmlns:a="http://schemas.openxmlformats.org/drawingml/2006/main">
              <a:ext uri="{FF2B5EF4-FFF2-40B4-BE49-F238E27FC236}">
                <a16:creationId xmlns:a16="http://schemas.microsoft.com/office/drawing/2014/main" id="{697B0960-C58B-4925-84DA-3000FAF9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625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F6294412-E453-4CFA-BB63-BDF35517D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562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0A606D4-054F-479C-A54F-1DEFB6F10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27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5D1A2E1C-20D1-4574-84E2-6B6D2DE0C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562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7ED123B-2C19-4196-B1C0-A7148690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29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57BE07A0-94A4-4923-80B4-48246619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563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F8B9385-99A7-4098-9627-A67B464A2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31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FA517F59-96B3-40B7-8585-8E50B1F00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563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BF3D045-6BE8-4BF8-9C7B-213F88F0D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33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384F96AB-66E8-4636-AAEF-1BF1C5D7F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563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15A2AD85-DAC3-4270-B87B-1A7196A1B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35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A7D336A2-CC70-4A4F-B8CD-CDCCEFD3D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563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2A7FE9D-164C-47BA-B240-A4DDF5415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37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47F99227-25E6-4E5A-883D-BBC86BE02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563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8304069-DECC-4B50-9659-9C05E1413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39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64A6FC7D-2A43-4677-A7EB-FF834A0D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564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CD3BE81-04C8-4946-B42B-9340A977B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641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FC9EAEA6-61F8-44FE-AC92-52F20BB46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642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123387C3-84C0-4358-B556-026E401BE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95432009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001" name="Google Shape;6001;p130">
            <a:extLst xmlns:a="http://schemas.openxmlformats.org/drawingml/2006/main">
              <a:ext uri="{FF2B5EF4-FFF2-40B4-BE49-F238E27FC236}">
                <a16:creationId xmlns:a16="http://schemas.microsoft.com/office/drawing/2014/main" id="{48BB29AA-3483-41E0-9F22-425B26097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 roku organizacja może otrzymać unikalny raport o DNA organizacji: mapę cech, motywacji, predyspozycji i potencjalnych konfliktów. To gotowa instrukcja obsługi organizacji — pokazuje jej mocne i słabe strony oraz podpowiada, gdzie i jakie działania rozwojowe prowadzić.</a:t>
            </a:r>
            <a:endParaRPr sz="1550"/>
          </a:p>
        </p:txBody>
      </p:sp>
      <p:pic>
        <p:nvPicPr>
          <p:cNvPr id="6080" name="Google Shape;6002;p13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8e56dd87cd1d4706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 rot="0" flipH="0" flipV="0">
            <a:off x="6653451" y="2263197"/>
            <a:ext cx="3825345" cy="283720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003" name="Google Shape;6003;p130">
            <a:extLst xmlns:a="http://schemas.openxmlformats.org/drawingml/2006/main">
              <a:ext uri="{FF2B5EF4-FFF2-40B4-BE49-F238E27FC236}">
                <a16:creationId xmlns:a16="http://schemas.microsoft.com/office/drawing/2014/main" id="{BC3A2286-294F-4E9E-B9DA-E820FADA4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2084832"/>
            <a:ext cx="5029200" cy="288950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04" name="Google Shape;6004;p130">
            <a:extLst xmlns:a="http://schemas.openxmlformats.org/drawingml/2006/main">
              <a:ext uri="{FF2B5EF4-FFF2-40B4-BE49-F238E27FC236}">
                <a16:creationId xmlns:a16="http://schemas.microsoft.com/office/drawing/2014/main" id="{11446BEA-BDAE-4722-BD37-EEA17222E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74" y="5171027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Przykładowe analizy zespołów, działów i zanonimizowanych profili: talenty, motywacje i potencjalne konflikty.</a:t>
            </a:r>
            <a:endParaRPr sz="900"/>
          </a:p>
        </p:txBody>
      </p:sp>
      <p:sp>
        <p:nvSpPr>
          <p:cNvPr id="6005" name="Google Shape;6005;p130">
            <a:extLst xmlns:a="http://schemas.openxmlformats.org/drawingml/2006/main">
              <a:ext uri="{FF2B5EF4-FFF2-40B4-BE49-F238E27FC236}">
                <a16:creationId xmlns:a16="http://schemas.microsoft.com/office/drawing/2014/main" id="{065F5B50-7B13-47DF-B199-C4905223C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07" name="Google Shape;6007;p130">
            <a:extLst xmlns:a="http://schemas.openxmlformats.org/drawingml/2006/main">
              <a:ext uri="{FF2B5EF4-FFF2-40B4-BE49-F238E27FC236}">
                <a16:creationId xmlns:a16="http://schemas.microsoft.com/office/drawing/2014/main" id="{21B6320B-7CDB-46AC-9378-5E8538CB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Twój zespół na tle innych</a:t>
            </a:r>
            <a:endParaRPr sz="1450"/>
          </a:p>
        </p:txBody>
      </p:sp>
      <p:sp>
        <p:nvSpPr>
          <p:cNvPr id="6008" name="Google Shape;6008;p130">
            <a:extLst xmlns:a="http://schemas.openxmlformats.org/drawingml/2006/main">
              <a:ext uri="{FF2B5EF4-FFF2-40B4-BE49-F238E27FC236}">
                <a16:creationId xmlns:a16="http://schemas.microsoft.com/office/drawing/2014/main" id="{755CB953-37BA-4485-B2F8-C7895C800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468880"/>
            <a:ext cx="4995367" cy="688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Czy potrzebuje więcej porządku, czy więcej swobody, co go motywuje i jak reaguje na zmianę.</a:t>
            </a:r>
            <a:endParaRPr sz="1250"/>
          </a:p>
        </p:txBody>
      </p:sp>
      <p:sp>
        <p:nvSpPr>
          <p:cNvPr id="6009" name="Google Shape;6009;p130">
            <a:extLst xmlns:a="http://schemas.openxmlformats.org/drawingml/2006/main">
              <a:ext uri="{FF2B5EF4-FFF2-40B4-BE49-F238E27FC236}">
                <a16:creationId xmlns:a16="http://schemas.microsoft.com/office/drawing/2014/main" id="{13B4CDF3-3C44-489C-AF75-CCB5D8A4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194304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11" name="Google Shape;6011;p130">
            <a:extLst xmlns:a="http://schemas.openxmlformats.org/drawingml/2006/main">
              <a:ext uri="{FF2B5EF4-FFF2-40B4-BE49-F238E27FC236}">
                <a16:creationId xmlns:a16="http://schemas.microsoft.com/office/drawing/2014/main" id="{0189C906-7703-40D2-A22D-8B037E58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212592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Jak rozmawiać z sąsiednim zespołem</a:t>
            </a:r>
            <a:endParaRPr sz="1450"/>
          </a:p>
        </p:txBody>
      </p:sp>
      <p:sp>
        <p:nvSpPr>
          <p:cNvPr id="6012" name="Google Shape;6012;p130">
            <a:extLst xmlns:a="http://schemas.openxmlformats.org/drawingml/2006/main">
              <a:ext uri="{FF2B5EF4-FFF2-40B4-BE49-F238E27FC236}">
                <a16:creationId xmlns:a16="http://schemas.microsoft.com/office/drawing/2014/main" id="{3250F0DE-EDDD-4FC7-8EA8-E8BD47CAD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560064"/>
            <a:ext cx="4995367" cy="688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 czego biorą się powtarzające się spory i co ustalić na początku: cel, kto decyduje, jaki jest standard i kiedy eskalować.</a:t>
            </a:r>
            <a:endParaRPr sz="1250"/>
          </a:p>
        </p:txBody>
      </p:sp>
      <p:sp>
        <p:nvSpPr>
          <p:cNvPr id="6013" name="Google Shape;6013;p130">
            <a:extLst xmlns:a="http://schemas.openxmlformats.org/drawingml/2006/main">
              <a:ext uri="{FF2B5EF4-FFF2-40B4-BE49-F238E27FC236}">
                <a16:creationId xmlns:a16="http://schemas.microsoft.com/office/drawing/2014/main" id="{17568EEE-5CC6-4BA0-B8DE-E0047F8A5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285488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15" name="Google Shape;6015;p130">
            <a:extLst xmlns:a="http://schemas.openxmlformats.org/drawingml/2006/main">
              <a:ext uri="{FF2B5EF4-FFF2-40B4-BE49-F238E27FC236}">
                <a16:creationId xmlns:a16="http://schemas.microsoft.com/office/drawing/2014/main" id="{3FEE8A40-7EB5-4A6A-83DA-FF953359B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303776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Jak przygotować zmianę</a:t>
            </a:r>
            <a:endParaRPr sz="1450"/>
          </a:p>
        </p:txBody>
      </p:sp>
      <p:sp>
        <p:nvSpPr>
          <p:cNvPr id="6016" name="Google Shape;6016;p130">
            <a:extLst xmlns:a="http://schemas.openxmlformats.org/drawingml/2006/main">
              <a:ext uri="{FF2B5EF4-FFF2-40B4-BE49-F238E27FC236}">
                <a16:creationId xmlns:a16="http://schemas.microsoft.com/office/drawing/2014/main" id="{94B4A739-DC91-4CB7-9CA3-1D7DD1BC7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651248"/>
            <a:ext cx="4995367" cy="6888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Co powiedzieć zespołowi, który potrzebuje konkretu, a co takiemu, który najpierw chce wiedzieć dlaczego.</a:t>
            </a:r>
            <a:endParaRPr sz="1250"/>
          </a:p>
        </p:txBody>
      </p:sp>
      <p:sp>
        <p:nvSpPr>
          <p:cNvPr id="6017" name="Google Shape;6017;p130">
            <a:extLst xmlns:a="http://schemas.openxmlformats.org/drawingml/2006/main">
              <a:ext uri="{FF2B5EF4-FFF2-40B4-BE49-F238E27FC236}">
                <a16:creationId xmlns:a16="http://schemas.microsoft.com/office/drawing/2014/main" id="{85EC0EFA-475E-413C-A893-8C666C939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541264"/>
            <a:ext cx="11094415" cy="658368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019" name="Google Shape;6019;p130">
            <a:extLst xmlns:a="http://schemas.openxmlformats.org/drawingml/2006/main">
              <a:ext uri="{FF2B5EF4-FFF2-40B4-BE49-F238E27FC236}">
                <a16:creationId xmlns:a16="http://schemas.microsoft.com/office/drawing/2014/main" id="{270689D6-6810-4565-B08F-0E50509CE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541264"/>
            <a:ext cx="9978847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Raport opisuje grupy i role, nie ocenia pojedynczych osób. Zamawia go organizacja, nie pojedynczy zespół.</a:t>
            </a:r>
            <a:endParaRPr sz="1250"/>
          </a:p>
        </p:txBody>
      </p:sp>
      <p:pic>
        <p:nvPicPr>
          <p:cNvPr id="6094" name="Google Shape;6020;p130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f6bdb51718794037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022" name="Google Shape;6022;p130">
            <a:extLst xmlns:a="http://schemas.openxmlformats.org/drawingml/2006/main">
              <a:ext uri="{FF2B5EF4-FFF2-40B4-BE49-F238E27FC236}">
                <a16:creationId xmlns:a16="http://schemas.microsoft.com/office/drawing/2014/main" id="{488EA8EA-E8F6-45F7-964D-ABB290A36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609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3bcada66a044bb"/>
          <a:srcRect xmlns:a="http://schemas.openxmlformats.org/drawingml/2006/main" l="0" t="12879" r="0" b="1287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-5400000">
            <a:off x="9655054" y="3149775"/>
            <a:ext cx="2802398" cy="992696"/>
          </a:xfrm>
          <a:prstGeom xmlns:a="http://schemas.openxmlformats.org/drawingml/2006/main" prst="rect">
            <a:avLst/>
          </a:prstGeom>
        </p:spPr>
      </p:pic>
      <p:pic>
        <p:nvPicPr>
          <p:cNvPr id="6097" name="Google Shape;6006;p1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ea87cf166e41f7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6098" name="Google Shape;6010;p1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c5a49268e7456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3276600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6099" name="Google Shape;6014;p1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0cb977b9c14a7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4367784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6100" name="Google Shape;6018;p130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934406a3884732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715000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6054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FE9C09A3-56D2-4CEF-95C6-0A68EFB09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605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D7A0601-9C13-444B-938D-0B2F4E667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56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651DB375-FA03-4CC1-A6C6-B7C3728AC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605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82659EC-037E-4CD7-8FA7-40489E74F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58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CB133F04-8923-450F-907A-B0FE94296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605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698752B-AEAE-4D4F-BF7C-755CD060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60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AD617229-0948-4A8A-8B5D-6E95CD198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606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37E6357-E4C2-418E-96D5-2D60790B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62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B3554D1B-B4BB-449E-8BA5-52AE009BE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606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8868FCD-E3AD-40BD-B90F-C5118910C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64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40AFCA9E-A8B3-4E63-9D95-5529E65D6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606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1990ACE-5F3B-485A-A865-E7107D6F9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66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7EDBE799-7D43-47D0-8D60-CE4D8A319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606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07B3E1A-687B-4896-A818-6FB47153C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68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FE4CEA69-3B27-4B46-87CC-AF85DDD6C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606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9B9F3CD-64CE-473E-B772-F7CDF0924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70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CDCF5A6B-3DCE-4C0E-B4CF-25BDE9478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71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54C7BA8B-130B-42C3-A0D8-EA15A659A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656851014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178" name="Google Shape;6178;p133">
            <a:extLst xmlns:a="http://schemas.openxmlformats.org/drawingml/2006/main">
              <a:ext uri="{FF2B5EF4-FFF2-40B4-BE49-F238E27FC236}">
                <a16:creationId xmlns:a16="http://schemas.microsoft.com/office/drawing/2014/main" id="{9F17D275-781E-490E-8FCB-ECEC4EB39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3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Uruchomienie organizacji zwykle zajmuje kilka godzin, a pojedynczy użytkownik potrzebuje około 15 minut na start.</a:t>
            </a:r>
            <a:endParaRPr sz="1550"/>
          </a:p>
        </p:txBody>
      </p:sp>
      <p:sp>
        <p:nvSpPr>
          <p:cNvPr id="6179" name="Google Shape;6179;p133">
            <a:extLst xmlns:a="http://schemas.openxmlformats.org/drawingml/2006/main">
              <a:ext uri="{FF2B5EF4-FFF2-40B4-BE49-F238E27FC236}">
                <a16:creationId xmlns:a16="http://schemas.microsoft.com/office/drawing/2014/main" id="{0F2A9032-C061-4156-B10E-E8A572A47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80" name="Google Shape;6180;p133">
            <a:extLst xmlns:a="http://schemas.openxmlformats.org/drawingml/2006/main">
              <a:ext uri="{FF2B5EF4-FFF2-40B4-BE49-F238E27FC236}">
                <a16:creationId xmlns:a16="http://schemas.microsoft.com/office/drawing/2014/main" id="{3DEF044B-E59C-490B-9A86-C54EF3FF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81" name="Google Shape;6181;p133">
            <a:extLst xmlns:a="http://schemas.openxmlformats.org/drawingml/2006/main">
              <a:ext uri="{FF2B5EF4-FFF2-40B4-BE49-F238E27FC236}">
                <a16:creationId xmlns:a16="http://schemas.microsoft.com/office/drawing/2014/main" id="{E043B0B6-215D-4DBB-9D06-F51A5988B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1</a:t>
            </a:r>
            <a:endParaRPr sz="1700"/>
          </a:p>
        </p:txBody>
      </p:sp>
      <p:sp>
        <p:nvSpPr>
          <p:cNvPr id="6182" name="Google Shape;6182;p133">
            <a:extLst xmlns:a="http://schemas.openxmlformats.org/drawingml/2006/main">
              <a:ext uri="{FF2B5EF4-FFF2-40B4-BE49-F238E27FC236}">
                <a16:creationId xmlns:a16="http://schemas.microsoft.com/office/drawing/2014/main" id="{E6149B8D-4C09-438C-8197-A37608487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2926080"/>
            <a:ext cx="1597091" cy="2795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Konto organizacji</a:t>
            </a:r>
            <a:endParaRPr sz="1450"/>
          </a:p>
        </p:txBody>
      </p:sp>
      <p:sp>
        <p:nvSpPr>
          <p:cNvPr id="6183" name="Google Shape;6183;p133">
            <a:extLst xmlns:a="http://schemas.openxmlformats.org/drawingml/2006/main">
              <a:ext uri="{FF2B5EF4-FFF2-40B4-BE49-F238E27FC236}">
                <a16:creationId xmlns:a16="http://schemas.microsoft.com/office/drawing/2014/main" id="{33046D5E-BE01-4A0C-9FA9-96485A81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384" y="3278759"/>
            <a:ext cx="1597091" cy="1750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Administrator zakłada konto i wysyła zaproszenia mailem albo linkiem. Proste uruchomienie zajmuje mniej niż godzinę.</a:t>
            </a:r>
            <a:endParaRPr sz="1200"/>
          </a:p>
        </p:txBody>
      </p:sp>
      <p:sp>
        <p:nvSpPr>
          <p:cNvPr id="6184" name="Google Shape;6184;p133">
            <a:extLst xmlns:a="http://schemas.openxmlformats.org/drawingml/2006/main">
              <a:ext uri="{FF2B5EF4-FFF2-40B4-BE49-F238E27FC236}">
                <a16:creationId xmlns:a16="http://schemas.microsoft.com/office/drawing/2014/main" id="{7661DEEB-CCEF-4A1A-BC85-D06D5A2F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4099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85" name="Google Shape;6185;p133">
            <a:extLst xmlns:a="http://schemas.openxmlformats.org/drawingml/2006/main">
              <a:ext uri="{FF2B5EF4-FFF2-40B4-BE49-F238E27FC236}">
                <a16:creationId xmlns:a16="http://schemas.microsoft.com/office/drawing/2014/main" id="{4BE7F09A-3F40-4B22-847E-2B2FFB43F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43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86" name="Google Shape;6186;p133">
            <a:extLst xmlns:a="http://schemas.openxmlformats.org/drawingml/2006/main">
              <a:ext uri="{FF2B5EF4-FFF2-40B4-BE49-F238E27FC236}">
                <a16:creationId xmlns:a16="http://schemas.microsoft.com/office/drawing/2014/main" id="{0FE98A6E-C879-41BB-87ED-21A4F503C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43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2</a:t>
            </a:r>
            <a:endParaRPr sz="1700"/>
          </a:p>
        </p:txBody>
      </p:sp>
      <p:sp>
        <p:nvSpPr>
          <p:cNvPr id="6187" name="Google Shape;6187;p133">
            <a:extLst xmlns:a="http://schemas.openxmlformats.org/drawingml/2006/main">
              <a:ext uri="{FF2B5EF4-FFF2-40B4-BE49-F238E27FC236}">
                <a16:creationId xmlns:a16="http://schemas.microsoft.com/office/drawing/2014/main" id="{78B68A37-67C9-43BF-8CB9-66D27CF55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09" y="2926080"/>
            <a:ext cx="1597057" cy="5041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150"/>
              <a:buFont typeface="Calibri"/>
              <a:buNone/>
              <a:defRPr sz="1450" b="1">
                <a:solidFill>
                  <a:srgbClr val="241C28"/>
                </a:solidFill>
                <a:latin typeface="Arial"/>
                <a:ea typeface="Arial"/>
                <a:cs typeface="Arial"/>
              </a:defRPr>
            </a:pPr>
            <a:r>
              <a:rPr sz="1450" b="1" u="none">
                <a:solidFill>
                  <a:srgbClr val="241C28"/>
                </a:solidFill>
                <a:latin typeface="Arial"/>
                <a:ea typeface="Arial"/>
                <a:cs typeface="Arial"/>
              </a:rPr>
              <a:t>Kwestionariusz jednokrotny</a:t>
            </a:r>
            <a:endParaRPr sz="1450"/>
          </a:p>
        </p:txBody>
      </p:sp>
      <p:sp>
        <p:nvSpPr>
          <p:cNvPr id="6188" name="Google Shape;6188;p133">
            <a:extLst xmlns:a="http://schemas.openxmlformats.org/drawingml/2006/main">
              <a:ext uri="{FF2B5EF4-FFF2-40B4-BE49-F238E27FC236}">
                <a16:creationId xmlns:a16="http://schemas.microsoft.com/office/drawing/2014/main" id="{2A4BB038-E92C-4CB3-ACF1-ECCB2C34C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1809" y="3503390"/>
            <a:ext cx="1597057" cy="1525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735"/>
              <a:buFont typeface="Calibri"/>
              <a:buNone/>
            </a:pPr>
            <a:r>
              <a:rPr sz="735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Po wypełnieniu użytkownik od razu widzi diagnozę. Przy zmianie organizacji nie zaczyna od nowa.</a:t>
            </a:r>
            <a:endParaRPr sz="1200"/>
          </a:p>
        </p:txBody>
      </p:sp>
      <p:sp>
        <p:nvSpPr>
          <p:cNvPr id="6189" name="Google Shape;6189;p133">
            <a:extLst xmlns:a="http://schemas.openxmlformats.org/drawingml/2006/main">
              <a:ext uri="{FF2B5EF4-FFF2-40B4-BE49-F238E27FC236}">
                <a16:creationId xmlns:a16="http://schemas.microsoft.com/office/drawing/2014/main" id="{DB5B3636-ED86-4460-A13E-71FB220FC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59558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90" name="Google Shape;6190;p133">
            <a:extLst xmlns:a="http://schemas.openxmlformats.org/drawingml/2006/main">
              <a:ext uri="{FF2B5EF4-FFF2-40B4-BE49-F238E27FC236}">
                <a16:creationId xmlns:a16="http://schemas.microsoft.com/office/drawing/2014/main" id="{9D510E49-43D5-4925-8CBF-699F0DBBF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91" name="Google Shape;6191;p133">
            <a:extLst xmlns:a="http://schemas.openxmlformats.org/drawingml/2006/main">
              <a:ext uri="{FF2B5EF4-FFF2-40B4-BE49-F238E27FC236}">
                <a16:creationId xmlns:a16="http://schemas.microsoft.com/office/drawing/2014/main" id="{8A853A7B-F1B4-4B1D-89C2-E702564E5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3</a:t>
            </a:r>
            <a:endParaRPr sz="1700"/>
          </a:p>
        </p:txBody>
      </p:sp>
      <p:sp>
        <p:nvSpPr>
          <p:cNvPr id="6192" name="Google Shape;6192;p133">
            <a:extLst xmlns:a="http://schemas.openxmlformats.org/drawingml/2006/main">
              <a:ext uri="{FF2B5EF4-FFF2-40B4-BE49-F238E27FC236}">
                <a16:creationId xmlns:a16="http://schemas.microsoft.com/office/drawing/2014/main" id="{B0463094-B699-4FC7-BCC6-D96887FA7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2926080"/>
            <a:ext cx="1597091" cy="504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Pierwsze pytanie do Em</a:t>
            </a:r>
            <a:endParaRPr sz="1450"/>
          </a:p>
        </p:txBody>
      </p:sp>
      <p:sp>
        <p:nvSpPr>
          <p:cNvPr id="6193" name="Google Shape;6193;p133">
            <a:extLst xmlns:a="http://schemas.openxmlformats.org/drawingml/2006/main">
              <a:ext uri="{FF2B5EF4-FFF2-40B4-BE49-F238E27FC236}">
                <a16:creationId xmlns:a16="http://schemas.microsoft.com/office/drawing/2014/main" id="{152E03A5-760B-4563-A80B-05C6D71EC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7302" y="3503422"/>
            <a:ext cx="1597091" cy="1525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Od razu po diagnozie można zapytać Em o rozmowę, która czeka w tym tygodniu.</a:t>
            </a:r>
            <a:endParaRPr sz="1200"/>
          </a:p>
        </p:txBody>
      </p:sp>
      <p:sp>
        <p:nvSpPr>
          <p:cNvPr id="6194" name="Google Shape;6194;p133">
            <a:extLst xmlns:a="http://schemas.openxmlformats.org/drawingml/2006/main">
              <a:ext uri="{FF2B5EF4-FFF2-40B4-BE49-F238E27FC236}">
                <a16:creationId xmlns:a16="http://schemas.microsoft.com/office/drawing/2014/main" id="{24939DBA-D3D9-4397-AC64-79EA9BFD8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017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FFEFF3"/>
          </a:solidFill>
          <a:ln xmlns:a="http://schemas.openxmlformats.org/drawingml/2006/main" w="12700" cmpd="sng">
            <a:solidFill>
              <a:srgbClr val="FFEF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95" name="Google Shape;6195;p133">
            <a:extLst xmlns:a="http://schemas.openxmlformats.org/drawingml/2006/main">
              <a:ext uri="{FF2B5EF4-FFF2-40B4-BE49-F238E27FC236}">
                <a16:creationId xmlns:a16="http://schemas.microsoft.com/office/drawing/2014/main" id="{F49A8480-C523-40C2-BB50-47F9A190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96" name="Google Shape;6196;p133">
            <a:extLst xmlns:a="http://schemas.openxmlformats.org/drawingml/2006/main">
              <a:ext uri="{FF2B5EF4-FFF2-40B4-BE49-F238E27FC236}">
                <a16:creationId xmlns:a16="http://schemas.microsoft.com/office/drawing/2014/main" id="{EE92E332-69B9-431E-8498-A9EA95B79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FF3066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FF3066"/>
                </a:solidFill>
                <a:latin typeface="Calibri"/>
                <a:ea typeface="Calibri"/>
                <a:cs typeface="Calibri"/>
              </a:rPr>
              <a:t>4</a:t>
            </a:r>
            <a:endParaRPr sz="1700"/>
          </a:p>
        </p:txBody>
      </p:sp>
      <p:sp>
        <p:nvSpPr>
          <p:cNvPr id="6197" name="Google Shape;6197;p133">
            <a:extLst xmlns:a="http://schemas.openxmlformats.org/drawingml/2006/main">
              <a:ext uri="{FF2B5EF4-FFF2-40B4-BE49-F238E27FC236}">
                <a16:creationId xmlns:a16="http://schemas.microsoft.com/office/drawing/2014/main" id="{0F4BC6E2-6678-4B49-89F3-BC0D98B99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2926080"/>
            <a:ext cx="1597091" cy="504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Dołączają kolejne osoby</a:t>
            </a:r>
            <a:endParaRPr sz="1450"/>
          </a:p>
        </p:txBody>
      </p:sp>
      <p:sp>
        <p:nvSpPr>
          <p:cNvPr id="6198" name="Google Shape;6198;p133">
            <a:extLst xmlns:a="http://schemas.openxmlformats.org/drawingml/2006/main">
              <a:ext uri="{FF2B5EF4-FFF2-40B4-BE49-F238E27FC236}">
                <a16:creationId xmlns:a16="http://schemas.microsoft.com/office/drawing/2014/main" id="{B48DC697-C6E2-4F7B-A7BC-661AFA0F5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761" y="3503422"/>
            <a:ext cx="1597091" cy="1525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Z każdą osobą obraz zespołu robi się pełniejszy: dochodzą porównania w parach i na tle całej organizacji.</a:t>
            </a:r>
            <a:endParaRPr sz="1200"/>
          </a:p>
        </p:txBody>
      </p:sp>
      <p:sp>
        <p:nvSpPr>
          <p:cNvPr id="6199" name="Google Shape;6199;p133">
            <a:extLst xmlns:a="http://schemas.openxmlformats.org/drawingml/2006/main">
              <a:ext uri="{FF2B5EF4-FFF2-40B4-BE49-F238E27FC236}">
                <a16:creationId xmlns:a16="http://schemas.microsoft.com/office/drawing/2014/main" id="{BFD22092-8A30-4C10-9FD9-062DF633B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70476" y="2084832"/>
            <a:ext cx="2072579" cy="3090672"/>
          </a:xfrm>
          <a:prstGeom xmlns:a="http://schemas.openxmlformats.org/drawingml/2006/main" prst="roundRect">
            <a:avLst>
              <a:gd name="adj" fmla="val 4412"/>
            </a:avLst>
          </a:prstGeom>
          <a:solidFill xmlns:a="http://schemas.openxmlformats.org/drawingml/2006/main">
            <a:srgbClr val="EDF6FA"/>
          </a:solidFill>
          <a:ln xmlns:a="http://schemas.openxmlformats.org/drawingml/2006/main" w="12700" cmpd="sng">
            <a:solidFill>
              <a:srgbClr val="EDF6FA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200" name="Google Shape;6200;p133">
            <a:extLst xmlns:a="http://schemas.openxmlformats.org/drawingml/2006/main">
              <a:ext uri="{FF2B5EF4-FFF2-40B4-BE49-F238E27FC236}">
                <a16:creationId xmlns:a16="http://schemas.microsoft.com/office/drawing/2014/main" id="{A98F0C8B-5370-4773-A7F4-4C8C64F0B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230428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201" name="Google Shape;6201;p133">
            <a:extLst xmlns:a="http://schemas.openxmlformats.org/drawingml/2006/main">
              <a:ext uri="{FF2B5EF4-FFF2-40B4-BE49-F238E27FC236}">
                <a16:creationId xmlns:a16="http://schemas.microsoft.com/office/drawing/2014/main" id="{CFF3B5F3-F6DF-471D-BF93-5934B0F44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2304288"/>
            <a:ext cx="4572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Clr>
                <a:srgbClr val="84C0D5"/>
              </a:buClr>
              <a:buSzPts val="1700"/>
              <a:buFont typeface="Calibri"/>
              <a:buNone/>
            </a:pPr>
            <a:r>
              <a:rPr sz="1700" b="1" u="none">
                <a:solidFill>
                  <a:srgbClr val="84C0D5"/>
                </a:solidFill>
                <a:latin typeface="Calibri"/>
                <a:ea typeface="Calibri"/>
                <a:cs typeface="Calibri"/>
              </a:rPr>
              <a:t>5</a:t>
            </a:r>
            <a:endParaRPr sz="1700"/>
          </a:p>
        </p:txBody>
      </p:sp>
      <p:sp>
        <p:nvSpPr>
          <p:cNvPr id="6202" name="Google Shape;6202;p133">
            <a:extLst xmlns:a="http://schemas.openxmlformats.org/drawingml/2006/main">
              <a:ext uri="{FF2B5EF4-FFF2-40B4-BE49-F238E27FC236}">
                <a16:creationId xmlns:a16="http://schemas.microsoft.com/office/drawing/2014/main" id="{0DB5333F-9DE4-4C23-B151-0F46A8B80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2926080"/>
            <a:ext cx="1597091" cy="5041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Lekcje ruszają same</a:t>
            </a:r>
            <a:endParaRPr sz="1450"/>
          </a:p>
        </p:txBody>
      </p:sp>
      <p:sp>
        <p:nvSpPr>
          <p:cNvPr id="6203" name="Google Shape;6203;p133">
            <a:extLst xmlns:a="http://schemas.openxmlformats.org/drawingml/2006/main">
              <a:ext uri="{FF2B5EF4-FFF2-40B4-BE49-F238E27FC236}">
                <a16:creationId xmlns:a16="http://schemas.microsoft.com/office/drawing/2014/main" id="{E446D44A-7D79-47AB-B611-0A5741CBC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8220" y="3503422"/>
            <a:ext cx="1597091" cy="15257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00"/>
              <a:buFont typeface="Calibri"/>
              <a:buNone/>
            </a:pPr>
            <a:r>
              <a:rPr sz="12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lekcje w tygodniu, bez wysyłki po stronie organizacji. Administrator widzi tylko, kto dołączył i kto wypełnił kwestionariusz.</a:t>
            </a:r>
            <a:endParaRPr sz="1200"/>
          </a:p>
        </p:txBody>
      </p:sp>
      <p:sp>
        <p:nvSpPr>
          <p:cNvPr id="6204" name="Google Shape;6204;p133">
            <a:extLst xmlns:a="http://schemas.openxmlformats.org/drawingml/2006/main">
              <a:ext uri="{FF2B5EF4-FFF2-40B4-BE49-F238E27FC236}">
                <a16:creationId xmlns:a16="http://schemas.microsoft.com/office/drawing/2014/main" id="{FE202B4D-82F3-41D3-817F-1CBBDF8FF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13248"/>
            <a:ext cx="11094415" cy="786384"/>
          </a:xfrm>
          <a:prstGeom xmlns:a="http://schemas.openxmlformats.org/drawingml/2006/main" prst="roundRect">
            <a:avLst>
              <a:gd name="adj" fmla="val 11628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206" name="Google Shape;6206;p133">
            <a:extLst xmlns:a="http://schemas.openxmlformats.org/drawingml/2006/main">
              <a:ext uri="{FF2B5EF4-FFF2-40B4-BE49-F238E27FC236}">
                <a16:creationId xmlns:a16="http://schemas.microsoft.com/office/drawing/2014/main" id="{26A1C8C2-4402-42D1-839F-83F170D71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13248"/>
            <a:ext cx="9978847" cy="786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Licencja roczna na określoną liczbę osób. Można zacząć od jednego obszaru i dołączać kolejne osoby w trakcie roku.</a:t>
            </a:r>
            <a:endParaRPr sz="1300"/>
          </a:p>
        </p:txBody>
      </p:sp>
      <p:pic>
        <p:nvPicPr>
          <p:cNvPr id="6284" name="Google Shape;6207;p133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8758e410a654a9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209" name="Google Shape;6209;p133">
            <a:extLst xmlns:a="http://schemas.openxmlformats.org/drawingml/2006/main">
              <a:ext uri="{FF2B5EF4-FFF2-40B4-BE49-F238E27FC236}">
                <a16:creationId xmlns:a16="http://schemas.microsoft.com/office/drawing/2014/main" id="{129916AB-2F32-4F58-A862-100EE7944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6286" name="Google Shape;6205;p133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42e4c389964fb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50992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6236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586AF75B-EFC3-4CE4-A8B4-E9E2417F6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623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A867B69-6597-4DB5-945C-F2AD8548B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238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76B8AC73-4DAC-4230-9831-FCD70D4C8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623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3A31859-68F8-4992-87B1-E848265CA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240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8E0D78F2-0472-4BF3-9BAB-FFAE53E08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624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A88D4B6-021E-427F-BB22-A182F9EDF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242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396D7D55-7E54-4D1E-BF88-B3FE6FF50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624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608963F-831C-44AB-92B4-6FE349E1A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244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8A66A6C1-4128-466C-BDE4-C16E92B52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624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E4397D2-4C16-4D53-9680-36470A9B8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246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E0A9418F-677F-461F-B394-C9BDB6A6A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624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B50E8FB-20B6-431C-BECD-823BE7EC1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248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92143EAF-9644-46B0-9625-DEE563A1A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624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07ED6DE-8042-40D5-BD01-A51E48A52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250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8C19AAE5-8181-4005-9A3F-0BFB83E1A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625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27658B4E-ED7F-4271-AB8C-B456564FF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252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8787D464-B9FD-4C51-9A0A-0B8774657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253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8CE8BC67-985F-4135-A08B-4EBFD80B2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518362341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684" name="Google Shape;5684;p124">
            <a:extLst xmlns:a="http://schemas.openxmlformats.org/drawingml/2006/main">
              <a:ext uri="{FF2B5EF4-FFF2-40B4-BE49-F238E27FC236}">
                <a16:creationId xmlns:a16="http://schemas.microsoft.com/office/drawing/2014/main" id="{518279BA-3581-4391-9E69-3F40FC22A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 szkolenie trzeba Cię zdjąć z grafiku, a rozmowa czeka na oddziale dziś.</a:t>
            </a:r>
            <a:endParaRPr sz="1550"/>
          </a:p>
        </p:txBody>
      </p:sp>
      <p:sp>
        <p:nvSpPr>
          <p:cNvPr id="5685" name="Google Shape;5685;p124">
            <a:extLst xmlns:a="http://schemas.openxmlformats.org/drawingml/2006/main">
              <a:ext uri="{FF2B5EF4-FFF2-40B4-BE49-F238E27FC236}">
                <a16:creationId xmlns:a16="http://schemas.microsoft.com/office/drawing/2014/main" id="{D07487DD-83B4-4377-83F9-704DC3F2D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3474720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CO MASZ DZIŚ</a:t>
            </a:r>
            <a:endParaRPr sz="850"/>
          </a:p>
        </p:txBody>
      </p:sp>
      <p:sp>
        <p:nvSpPr>
          <p:cNvPr id="5686" name="Google Shape;5686;p124">
            <a:extLst xmlns:a="http://schemas.openxmlformats.org/drawingml/2006/main">
              <a:ext uri="{FF2B5EF4-FFF2-40B4-BE49-F238E27FC236}">
                <a16:creationId xmlns:a16="http://schemas.microsoft.com/office/drawing/2014/main" id="{B3F16882-CF0B-4C0E-9B88-DC2DBD028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1847088"/>
            <a:ext cx="7162495" cy="2560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CZEGO TO NIE ROZWIĄZUJE</a:t>
            </a:r>
            <a:endParaRPr sz="850"/>
          </a:p>
        </p:txBody>
      </p:sp>
      <p:cxnSp>
        <p:nvCxnSpPr>
          <p:cNvPr id="5872" name="Google Shape;5687;p124"/>
          <p:cNvCxnSpPr/>
          <p:nvPr/>
        </p:nvCxnSpPr>
        <p:spPr>
          <a:xfrm xmlns:a="http://schemas.openxmlformats.org/drawingml/2006/main">
            <a:off x="548640" y="2121408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88" name="Google Shape;5688;p124">
            <a:extLst xmlns:a="http://schemas.openxmlformats.org/drawingml/2006/main">
              <a:ext uri="{FF2B5EF4-FFF2-40B4-BE49-F238E27FC236}">
                <a16:creationId xmlns:a16="http://schemas.microsoft.com/office/drawing/2014/main" id="{1C024A79-7717-4679-BFFF-0489280CB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240280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Szkolenie menedżerskie</a:t>
            </a:r>
            <a:endParaRPr sz="1450"/>
          </a:p>
        </p:txBody>
      </p:sp>
      <p:sp>
        <p:nvSpPr>
          <p:cNvPr id="5689" name="Google Shape;5689;p124">
            <a:extLst xmlns:a="http://schemas.openxmlformats.org/drawingml/2006/main">
              <a:ext uri="{FF2B5EF4-FFF2-40B4-BE49-F238E27FC236}">
                <a16:creationId xmlns:a16="http://schemas.microsoft.com/office/drawing/2014/main" id="{8ACFB4C9-62B9-4085-8FE0-25971E02E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2240280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Daje zasady, ale kosztuje cały dzień poza oddziałem. Jak przełożyć te zasady na rozmowę z konkretnym lekarzem, musisz wymyślić już bez pomocy.</a:t>
            </a:r>
            <a:endParaRPr sz="1250"/>
          </a:p>
        </p:txBody>
      </p:sp>
      <p:cxnSp>
        <p:nvCxnSpPr>
          <p:cNvPr id="5875" name="Google Shape;5690;p124"/>
          <p:cNvCxnSpPr/>
          <p:nvPr/>
        </p:nvCxnSpPr>
        <p:spPr>
          <a:xfrm xmlns:a="http://schemas.openxmlformats.org/drawingml/2006/main">
            <a:off x="548640" y="2926080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91" name="Google Shape;5691;p124">
            <a:extLst xmlns:a="http://schemas.openxmlformats.org/drawingml/2006/main">
              <a:ext uri="{FF2B5EF4-FFF2-40B4-BE49-F238E27FC236}">
                <a16:creationId xmlns:a16="http://schemas.microsoft.com/office/drawing/2014/main" id="{A08750D5-A351-40E1-AB50-E9D18D3DD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044952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Rada dyrekcji albo HR</a:t>
            </a:r>
            <a:endParaRPr sz="1450"/>
          </a:p>
        </p:txBody>
      </p:sp>
      <p:sp>
        <p:nvSpPr>
          <p:cNvPr id="5692" name="Google Shape;5692;p124">
            <a:extLst xmlns:a="http://schemas.openxmlformats.org/drawingml/2006/main">
              <a:ext uri="{FF2B5EF4-FFF2-40B4-BE49-F238E27FC236}">
                <a16:creationId xmlns:a16="http://schemas.microsoft.com/office/drawing/2014/main" id="{15D654F5-9CE3-430D-970D-EE7A88D6B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044952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Pomaga, ale wymaga włączenia kolejnej osoby. Nie każda codzienna sytuacja wymaga od razu konsultacji z dyrekcją albo HR.</a:t>
            </a:r>
            <a:endParaRPr sz="1250"/>
          </a:p>
        </p:txBody>
      </p:sp>
      <p:cxnSp>
        <p:nvCxnSpPr>
          <p:cNvPr id="5878" name="Google Shape;5693;p124"/>
          <p:cNvCxnSpPr/>
          <p:nvPr/>
        </p:nvCxnSpPr>
        <p:spPr>
          <a:xfrm xmlns:a="http://schemas.openxmlformats.org/drawingml/2006/main">
            <a:off x="548640" y="3730752"/>
            <a:ext cx="11094415" cy="0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4DEE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94" name="Google Shape;5694;p124">
            <a:extLst xmlns:a="http://schemas.openxmlformats.org/drawingml/2006/main">
              <a:ext uri="{FF2B5EF4-FFF2-40B4-BE49-F238E27FC236}">
                <a16:creationId xmlns:a16="http://schemas.microsoft.com/office/drawing/2014/main" id="{A66038FA-E6D3-4A61-B16A-724EAE533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849624"/>
            <a:ext cx="3474720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Doświadczenie kliniczne</a:t>
            </a:r>
            <a:endParaRPr sz="1450"/>
          </a:p>
        </p:txBody>
      </p:sp>
      <p:sp>
        <p:nvSpPr>
          <p:cNvPr id="5695" name="Google Shape;5695;p124">
            <a:extLst xmlns:a="http://schemas.openxmlformats.org/drawingml/2006/main">
              <a:ext uri="{FF2B5EF4-FFF2-40B4-BE49-F238E27FC236}">
                <a16:creationId xmlns:a16="http://schemas.microsoft.com/office/drawing/2014/main" id="{1C32C9B9-B650-4CD2-AE8D-9ACAADAD4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0560" y="3849624"/>
            <a:ext cx="7162495" cy="676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Działa przy pacjentach. Przy zespole, w którym każdy ma autonomię zawodową, nie zawsze podpowiada, od czego zacząć tę jedną rozmowę.</a:t>
            </a:r>
            <a:endParaRPr sz="1250"/>
          </a:p>
        </p:txBody>
      </p:sp>
      <p:sp>
        <p:nvSpPr>
          <p:cNvPr id="5696" name="Google Shape;5696;p124">
            <a:extLst xmlns:a="http://schemas.openxmlformats.org/drawingml/2006/main">
              <a:ext uri="{FF2B5EF4-FFF2-40B4-BE49-F238E27FC236}">
                <a16:creationId xmlns:a16="http://schemas.microsoft.com/office/drawing/2014/main" id="{DB34BA3C-19A2-4802-A234-71F110686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736592"/>
            <a:ext cx="11094415" cy="146304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698" name="Google Shape;5698;p124">
            <a:extLst xmlns:a="http://schemas.openxmlformats.org/drawingml/2006/main">
              <a:ext uri="{FF2B5EF4-FFF2-40B4-BE49-F238E27FC236}">
                <a16:creationId xmlns:a16="http://schemas.microsoft.com/office/drawing/2014/main" id="{E0EB0F76-D799-40AA-8DD8-E9DB91930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736592"/>
            <a:ext cx="9978847" cy="1463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00"/>
              <a:buFont typeface="Calibri"/>
              <a:buNone/>
              <a:defRPr sz="1200" b="1">
                <a:solidFill>
                  <a:srgbClr val="241C28"/>
                </a:solidFill>
                <a:latin typeface="Arial"/>
                <a:ea typeface="Arial"/>
                <a:cs typeface="Arial"/>
              </a:defRPr>
            </a:pPr>
            <a:r>
              <a:rPr sz="1200" b="1" u="none">
                <a:solidFill>
                  <a:srgbClr val="241C28"/>
                </a:solidFill>
                <a:latin typeface="Arial"/>
                <a:ea typeface="Arial"/>
                <a:cs typeface="Arial"/>
              </a:rPr>
              <a:t>Potrzebujesz drugiego spojrzenia na rozmowę, zanim ją przeprowadzisz: prywatnego, dostępnego między jednym pacjentem a drugim i dopasowanego do Ciebie i do tej osoby.</a:t>
            </a:r>
            <a:endParaRPr sz="1400"/>
          </a:p>
        </p:txBody>
      </p:sp>
      <p:pic>
        <p:nvPicPr>
          <p:cNvPr id="5883" name="Google Shape;5699;p124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2f5b1eceb804b0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701" name="Google Shape;5701;p124">
            <a:extLst xmlns:a="http://schemas.openxmlformats.org/drawingml/2006/main">
              <a:ext uri="{FF2B5EF4-FFF2-40B4-BE49-F238E27FC236}">
                <a16:creationId xmlns:a16="http://schemas.microsoft.com/office/drawing/2014/main" id="{1C4CC5ED-FA30-4EA1-B192-49A6DF63E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5885" name="Google Shape;5697;p124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43bcdde6754418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312664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5827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E5BE6E3C-BFE7-4312-AC76-E72E7D08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582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94643A0-7A16-4921-B7E2-15A77CD8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29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30619F17-E133-49B2-A71C-CE8E11844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583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9357788-F188-44A8-8CA2-9C0B5811E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31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5B7E4A45-E0A9-4E19-8512-02F491A75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583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0B03546-BCE7-4FFC-8E1B-07A77784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33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3D10868F-C34C-4231-B11D-2D4E9A227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583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209E955-6B83-413C-86F1-30AEF937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35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6C727611-0835-414E-B82B-A69B490A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583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A2969AA-1D12-4DFF-AA10-55CA06CC9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37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8EE3F77D-D2A8-44C6-BB25-A6AE6E148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583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841F216-69EB-4C49-91CD-6C0950363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39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D03B797C-8095-401A-8ACD-684FDC187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584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63A5CF1-0352-4E16-B86A-1A8C207E5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41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8BFFC02D-5A96-48C2-8D4C-AF9043827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584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8216B91-2CA9-4120-94B0-855474068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843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18020079-4546-4F74-866B-F1E0F9058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844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16F4629F-780D-47DC-A4A8-B38B1F56F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171207870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851" name="Google Shape;5851;p127">
            <a:extLst xmlns:a="http://schemas.openxmlformats.org/drawingml/2006/main">
              <a:ext uri="{FF2B5EF4-FFF2-40B4-BE49-F238E27FC236}">
                <a16:creationId xmlns:a16="http://schemas.microsoft.com/office/drawing/2014/main" id="{26A95029-D2FC-4792-9BF4-A66FFC176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Poznaj opis swoich cech, talentów i motywatorów oraz sytuacji, które mogą zwiększać napięcie. Zobacz mocne strony i ryzyka związane z każdą cechą.</a:t>
            </a:r>
            <a:endParaRPr sz="1550"/>
          </a:p>
        </p:txBody>
      </p:sp>
      <p:pic>
        <p:nvPicPr>
          <p:cNvPr id="5923" name="Google Shape;5852;p12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2fd2e7c837643e7">
            <a:alphaModFix/>
          </a:blip>
          <a:srcRect xmlns:a="http://schemas.openxmlformats.org/drawingml/2006/main" l="0" t="0" r="10" b="51272"/>
          <a:stretch xmlns:a="http://schemas.openxmlformats.org/drawingml/2006/main"/>
        </p:blipFill>
        <p:spPr>
          <a:xfrm xmlns:a="http://schemas.openxmlformats.org/drawingml/2006/main" flipH="0" flipV="0">
            <a:off x="6596000" y="2084825"/>
            <a:ext cx="5064901" cy="373075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853" name="Google Shape;5853;p127">
            <a:extLst xmlns:a="http://schemas.openxmlformats.org/drawingml/2006/main">
              <a:ext uri="{FF2B5EF4-FFF2-40B4-BE49-F238E27FC236}">
                <a16:creationId xmlns:a16="http://schemas.microsoft.com/office/drawing/2014/main" id="{D1E65366-033D-4148-A596-D62874B01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2084832"/>
            <a:ext cx="5029200" cy="3730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854" name="Google Shape;5854;p127">
            <a:extLst xmlns:a="http://schemas.openxmlformats.org/drawingml/2006/main">
              <a:ext uri="{FF2B5EF4-FFF2-40B4-BE49-F238E27FC236}">
                <a16:creationId xmlns:a16="http://schemas.microsoft.com/office/drawing/2014/main" id="{310BCAD0-4DD7-4AA6-BE7F-8FF38D5B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5870448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Widok użytkownika: talenty i naturalne predyspozycje. Pełny wynik należy do osoby, która wypełniła kwestionariusz.</a:t>
            </a:r>
            <a:endParaRPr sz="900"/>
          </a:p>
        </p:txBody>
      </p:sp>
      <p:sp>
        <p:nvSpPr>
          <p:cNvPr id="5855" name="Google Shape;5855;p127">
            <a:extLst xmlns:a="http://schemas.openxmlformats.org/drawingml/2006/main">
              <a:ext uri="{FF2B5EF4-FFF2-40B4-BE49-F238E27FC236}">
                <a16:creationId xmlns:a16="http://schemas.microsoft.com/office/drawing/2014/main" id="{B52F9DCF-7045-46D3-88CB-8714A2263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857" name="Google Shape;5857;p127">
            <a:extLst xmlns:a="http://schemas.openxmlformats.org/drawingml/2006/main">
              <a:ext uri="{FF2B5EF4-FFF2-40B4-BE49-F238E27FC236}">
                <a16:creationId xmlns:a16="http://schemas.microsoft.com/office/drawing/2014/main" id="{65B05EB0-1BF7-4748-8B16-534EEA55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Cechy bez ukrywania minusów</a:t>
            </a:r>
            <a:endParaRPr sz="1450"/>
          </a:p>
        </p:txBody>
      </p:sp>
      <p:sp>
        <p:nvSpPr>
          <p:cNvPr id="5858" name="Google Shape;5858;p127">
            <a:extLst xmlns:a="http://schemas.openxmlformats.org/drawingml/2006/main">
              <a:ext uri="{FF2B5EF4-FFF2-40B4-BE49-F238E27FC236}">
                <a16:creationId xmlns:a16="http://schemas.microsoft.com/office/drawing/2014/main" id="{667ECEBB-3184-4FA9-BF21-A85752EED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4688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Diagnoza pokazuje zalety i ryzyka każdej cechy.</a:t>
            </a:r>
            <a:endParaRPr sz="1250"/>
          </a:p>
        </p:txBody>
      </p:sp>
      <p:sp>
        <p:nvSpPr>
          <p:cNvPr id="5859" name="Google Shape;5859;p127">
            <a:extLst xmlns:a="http://schemas.openxmlformats.org/drawingml/2006/main">
              <a:ext uri="{FF2B5EF4-FFF2-40B4-BE49-F238E27FC236}">
                <a16:creationId xmlns:a16="http://schemas.microsoft.com/office/drawing/2014/main" id="{E492A35D-93F0-430B-BEA9-971CD6D89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861" name="Google Shape;5861;p127">
            <a:extLst xmlns:a="http://schemas.openxmlformats.org/drawingml/2006/main">
              <a:ext uri="{FF2B5EF4-FFF2-40B4-BE49-F238E27FC236}">
                <a16:creationId xmlns:a16="http://schemas.microsoft.com/office/drawing/2014/main" id="{680418F0-4FA2-440E-B11C-441BBF53F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4930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Motywatory i napięcia</a:t>
            </a:r>
            <a:endParaRPr sz="1450"/>
          </a:p>
        </p:txBody>
      </p:sp>
      <p:sp>
        <p:nvSpPr>
          <p:cNvPr id="5862" name="Google Shape;5862;p127">
            <a:extLst xmlns:a="http://schemas.openxmlformats.org/drawingml/2006/main">
              <a:ext uri="{FF2B5EF4-FFF2-40B4-BE49-F238E27FC236}">
                <a16:creationId xmlns:a16="http://schemas.microsoft.com/office/drawing/2014/main" id="{64A249DA-5E93-4AA4-8D0D-CAFC03932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8404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Widać, co dodaje energii, co ją odbiera oraz jak osoba reaguje na stres, zmianę i sprzeczne oczekiwania.</a:t>
            </a:r>
            <a:endParaRPr sz="1250"/>
          </a:p>
        </p:txBody>
      </p:sp>
      <p:sp>
        <p:nvSpPr>
          <p:cNvPr id="5863" name="Google Shape;5863;p127">
            <a:extLst xmlns:a="http://schemas.openxmlformats.org/drawingml/2006/main">
              <a:ext uri="{FF2B5EF4-FFF2-40B4-BE49-F238E27FC236}">
                <a16:creationId xmlns:a16="http://schemas.microsoft.com/office/drawing/2014/main" id="{6D454B59-C461-4798-AD74-893414C40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46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865" name="Google Shape;5865;p127">
            <a:extLst xmlns:a="http://schemas.openxmlformats.org/drawingml/2006/main">
              <a:ext uri="{FF2B5EF4-FFF2-40B4-BE49-F238E27FC236}">
                <a16:creationId xmlns:a16="http://schemas.microsoft.com/office/drawing/2014/main" id="{C1832292-8DE0-48DC-BDBC-90EF2F68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8646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Talenty i predyspozycje</a:t>
            </a:r>
            <a:endParaRPr sz="1450"/>
          </a:p>
        </p:txBody>
      </p:sp>
      <p:sp>
        <p:nvSpPr>
          <p:cNvPr id="5866" name="Google Shape;5866;p127">
            <a:extLst xmlns:a="http://schemas.openxmlformats.org/drawingml/2006/main">
              <a:ext uri="{FF2B5EF4-FFF2-40B4-BE49-F238E27FC236}">
                <a16:creationId xmlns:a16="http://schemas.microsoft.com/office/drawing/2014/main" id="{8F41C786-351C-47CA-A7F0-0047D6B83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2120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Nazwane talenty, słowa opisujące osobę i preferowany sposób działania pomagają świadomie korzystać z mocnych stron.</a:t>
            </a:r>
            <a:endParaRPr sz="1250"/>
          </a:p>
        </p:txBody>
      </p:sp>
      <p:pic>
        <p:nvPicPr>
          <p:cNvPr id="5935" name="Google Shape;5867;p127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2ae6c513bd84ea8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869" name="Google Shape;5869;p127">
            <a:extLst xmlns:a="http://schemas.openxmlformats.org/drawingml/2006/main">
              <a:ext uri="{FF2B5EF4-FFF2-40B4-BE49-F238E27FC236}">
                <a16:creationId xmlns:a16="http://schemas.microsoft.com/office/drawing/2014/main" id="{B4017C92-6686-4BC9-87E6-88E71FF0C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5937" name="Google Shape;5856;p1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e0e74646cd4a1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5938" name="Google Shape;5860;p1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bc22f8ee64448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35570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5939" name="Google Shape;5864;p127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51e3a34c87476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492861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5899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C92F940A-A139-449C-9435-7E3AD7AD4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590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E042C49-D7C0-4697-B78D-B079C5987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01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19CB426F-854F-44D8-8466-2AA99C175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590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4863795-08DB-4E8E-96E6-6A528C177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03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65303F77-FC65-454B-A073-A4F6D3809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590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709C6B2-91DF-4831-8482-33E8BE778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05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1B1EAD67-383D-4DE3-8C61-B22FACAB3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590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7745F08-06C2-4C91-BC45-C4F159715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07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71C80D70-C182-4E1D-8143-6B212FE4C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590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9256C11C-8202-4417-B0A9-ED51B02E4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09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D0D86953-932D-4105-BBC1-51F8C52C9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591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EA700FB-EEAF-4118-A879-21C8A1718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11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45D14A4A-2FC5-42A6-A378-F42BEEC6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591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9DAE34D-B191-4DC8-9366-2C8E30420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13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765B2DAD-7123-45DB-AB4E-F5283EBD0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591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D45DD26-3BB4-44E5-8C1D-22EBECD36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15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23B2A3CD-4DF1-418D-8735-2E9BC11BE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16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1BEF36E3-6887-4D0D-905F-75361139B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70684387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901" name="Google Shape;5901;p128">
            <a:extLst xmlns:a="http://schemas.openxmlformats.org/drawingml/2006/main">
              <a:ext uri="{FF2B5EF4-FFF2-40B4-BE49-F238E27FC236}">
                <a16:creationId xmlns:a16="http://schemas.microsoft.com/office/drawing/2014/main" id="{353174CF-FD4E-4FCF-B864-FC98A855D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Porównaj swój sposób działania ze sposobem działania zespołu, grupy projektowej, działu i całej organizacji. Zobacz podobieństwa, różnice i możliwe źródła napięć.</a:t>
            </a:r>
            <a:endParaRPr sz="1550"/>
          </a:p>
        </p:txBody>
      </p:sp>
      <p:pic>
        <p:nvPicPr>
          <p:cNvPr id="5973" name="Google Shape;5902;p12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20f5685ea8744ba7">
            <a:alphaModFix/>
          </a:blip>
          <a:stretch xmlns:a="http://schemas.openxmlformats.org/drawingml/2006/main"/>
        </p:blipFill>
        <p:spPr>
          <a:xfrm xmlns:a="http://schemas.openxmlformats.org/drawingml/2006/main" flipH="0" flipV="0">
            <a:off x="548650" y="2071475"/>
            <a:ext cx="4895532" cy="3671649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903" name="Google Shape;5903;p128">
            <a:extLst xmlns:a="http://schemas.openxmlformats.org/drawingml/2006/main">
              <a:ext uri="{FF2B5EF4-FFF2-40B4-BE49-F238E27FC236}">
                <a16:creationId xmlns:a16="http://schemas.microsoft.com/office/drawing/2014/main" id="{2B48C94E-10E1-4014-AD63-47EF19B04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084832"/>
            <a:ext cx="5029200" cy="3730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904" name="Google Shape;5904;p128">
            <a:extLst xmlns:a="http://schemas.openxmlformats.org/drawingml/2006/main">
              <a:ext uri="{FF2B5EF4-FFF2-40B4-BE49-F238E27FC236}">
                <a16:creationId xmlns:a16="http://schemas.microsoft.com/office/drawing/2014/main" id="{4888657A-01CE-4D78-BBAB-3F2D9730D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870448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Widok użytkownika: mapa podobieństw. Dane o grupach są zbiorcze i nie pokazują cudzych pełnych wyników.</a:t>
            </a:r>
            <a:endParaRPr sz="900"/>
          </a:p>
        </p:txBody>
      </p:sp>
      <p:sp>
        <p:nvSpPr>
          <p:cNvPr id="5905" name="Google Shape;5905;p128">
            <a:extLst xmlns:a="http://schemas.openxmlformats.org/drawingml/2006/main">
              <a:ext uri="{FF2B5EF4-FFF2-40B4-BE49-F238E27FC236}">
                <a16:creationId xmlns:a16="http://schemas.microsoft.com/office/drawing/2014/main" id="{74378B20-5C44-47CF-A461-D81E6BC9C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907" name="Google Shape;5907;p128">
            <a:extLst xmlns:a="http://schemas.openxmlformats.org/drawingml/2006/main">
              <a:ext uri="{FF2B5EF4-FFF2-40B4-BE49-F238E27FC236}">
                <a16:creationId xmlns:a16="http://schemas.microsoft.com/office/drawing/2014/main" id="{8D59EAD1-0B85-4B04-8B12-0E5A350FF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Ty na tle różnych grup</a:t>
            </a:r>
            <a:endParaRPr sz="1450"/>
          </a:p>
        </p:txBody>
      </p:sp>
      <p:sp>
        <p:nvSpPr>
          <p:cNvPr id="5908" name="Google Shape;5908;p128">
            <a:extLst xmlns:a="http://schemas.openxmlformats.org/drawingml/2006/main">
              <a:ext uri="{FF2B5EF4-FFF2-40B4-BE49-F238E27FC236}">
                <a16:creationId xmlns:a16="http://schemas.microsoft.com/office/drawing/2014/main" id="{FB48E63E-0D77-49ED-80DD-EF24AC361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24688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Porównaj swój sposób pracy z zespołem, grupą projektową, działem albo całą organizacją.</a:t>
            </a:r>
            <a:endParaRPr sz="1250"/>
          </a:p>
        </p:txBody>
      </p:sp>
      <p:sp>
        <p:nvSpPr>
          <p:cNvPr id="5909" name="Google Shape;5909;p128">
            <a:extLst xmlns:a="http://schemas.openxmlformats.org/drawingml/2006/main">
              <a:ext uri="{FF2B5EF4-FFF2-40B4-BE49-F238E27FC236}">
                <a16:creationId xmlns:a16="http://schemas.microsoft.com/office/drawing/2014/main" id="{056F5239-566F-4AA6-8BFB-43D3079C4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34747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911" name="Google Shape;5911;p128">
            <a:extLst xmlns:a="http://schemas.openxmlformats.org/drawingml/2006/main">
              <a:ext uri="{FF2B5EF4-FFF2-40B4-BE49-F238E27FC236}">
                <a16:creationId xmlns:a16="http://schemas.microsoft.com/office/drawing/2014/main" id="{A754ABAF-7107-4191-A555-3AD628652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4930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Mapa podobieństw i różnic</a:t>
            </a:r>
            <a:endParaRPr sz="1450"/>
          </a:p>
        </p:txBody>
      </p:sp>
      <p:sp>
        <p:nvSpPr>
          <p:cNvPr id="5912" name="Google Shape;5912;p128">
            <a:extLst xmlns:a="http://schemas.openxmlformats.org/drawingml/2006/main">
              <a:ext uri="{FF2B5EF4-FFF2-40B4-BE49-F238E27FC236}">
                <a16:creationId xmlns:a16="http://schemas.microsoft.com/office/drawing/2014/main" id="{8D9F0E1A-52E9-4F3B-B8DB-2CFA21CDE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38404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Widać, gdzie jesteś blisko innych, gdzie wyraźnie się różnisz i co to może znaczyć we współpracy.</a:t>
            </a:r>
            <a:endParaRPr sz="1250"/>
          </a:p>
        </p:txBody>
      </p:sp>
      <p:sp>
        <p:nvSpPr>
          <p:cNvPr id="5913" name="Google Shape;5913;p128">
            <a:extLst xmlns:a="http://schemas.openxmlformats.org/drawingml/2006/main">
              <a:ext uri="{FF2B5EF4-FFF2-40B4-BE49-F238E27FC236}">
                <a16:creationId xmlns:a16="http://schemas.microsoft.com/office/drawing/2014/main" id="{9490C6E2-A924-4561-87BB-95136443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80760" y="4846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915" name="Google Shape;5915;p128">
            <a:extLst xmlns:a="http://schemas.openxmlformats.org/drawingml/2006/main">
              <a:ext uri="{FF2B5EF4-FFF2-40B4-BE49-F238E27FC236}">
                <a16:creationId xmlns:a16="http://schemas.microsoft.com/office/drawing/2014/main" id="{572FE244-7B93-4832-B16D-5B5934AF4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48646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Prywatne wyniki, wspólne dane zbiorcze</a:t>
            </a:r>
            <a:endParaRPr sz="1450"/>
          </a:p>
        </p:txBody>
      </p:sp>
      <p:sp>
        <p:nvSpPr>
          <p:cNvPr id="5916" name="Google Shape;5916;p128">
            <a:extLst xmlns:a="http://schemas.openxmlformats.org/drawingml/2006/main">
              <a:ext uri="{FF2B5EF4-FFF2-40B4-BE49-F238E27FC236}">
                <a16:creationId xmlns:a16="http://schemas.microsoft.com/office/drawing/2014/main" id="{20C14690-F45B-4403-892E-364E9D463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7688" y="52120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Pełny wynik i rozmowy z Em pozostają prywatne. Informacje o zespołach i organizacji są prezentowane zbiorczo.</a:t>
            </a:r>
            <a:endParaRPr sz="1250"/>
          </a:p>
        </p:txBody>
      </p:sp>
      <p:pic>
        <p:nvPicPr>
          <p:cNvPr id="5985" name="Google Shape;5917;p128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7b7f40c8ead94000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919" name="Google Shape;5919;p128">
            <a:extLst xmlns:a="http://schemas.openxmlformats.org/drawingml/2006/main">
              <a:ext uri="{FF2B5EF4-FFF2-40B4-BE49-F238E27FC236}">
                <a16:creationId xmlns:a16="http://schemas.microsoft.com/office/drawing/2014/main" id="{19109D6C-78B4-47B1-99AF-D2BEA7B72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5987" name="Google Shape;5906;p1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d2fd19cf4f4dd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5988" name="Google Shape;5910;p1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e1568ddea04f2b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35570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5989" name="Google Shape;5914;p12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7cc56bfc6646e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163056" y="492861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5949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9CF1FDFC-86CA-47E8-92FB-39EEB4DD6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595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A14C684-3EC3-4D62-9371-7F020FBD1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51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8231B34B-97BE-4708-8C3C-A95410AF2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595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4E7BC158-ED70-4662-8BB1-968DF20F6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53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C7DF638D-A9F3-47D0-8378-CC9A6C821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595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A36E922-AF52-412F-BEFD-922AFEA93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55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D331FD82-1282-4D8A-8084-13DE9B6BF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595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C263DC2-11EB-4024-9C28-FF14F32C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57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187FA4D4-9672-4A80-BC2C-626992B83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595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F95262E-E335-4AFF-BD23-FB3F24C11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59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055514D3-FBCF-4FCF-B0DB-F62DA6E5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596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6A6EE81-2D8B-4DE7-B891-F53BF6570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61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2C91B82B-E382-4C8E-839B-F49AAD3A6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596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E936006-6A29-4641-A254-DA59D7995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63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08220213-1ADA-448A-A3EA-36276CCFE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596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0B78FE53-8FDF-4191-AAEA-5B8D2E1E1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5965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D222DBE7-E9AB-438A-BAE7-3EAE7AC84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966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F6ED2B05-FBE1-4E6F-BBDC-1E209C2DF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206100218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951" name="Google Shape;5951;p129">
            <a:extLst xmlns:a="http://schemas.openxmlformats.org/drawingml/2006/main">
              <a:ext uri="{FF2B5EF4-FFF2-40B4-BE49-F238E27FC236}">
                <a16:creationId xmlns:a16="http://schemas.microsoft.com/office/drawing/2014/main" id="{3AE2496C-85ED-42ED-BF69-00CD21252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mikrolekcje w tygodniu. Treść wynika z diagnozy, roli i ludzi, z którymi użytkownik pracuje.</a:t>
            </a:r>
            <a:endParaRPr sz="1550"/>
          </a:p>
        </p:txBody>
      </p:sp>
      <p:pic>
        <p:nvPicPr>
          <p:cNvPr id="6023" name="Google Shape;5952;p12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fa540ecf7494c6a">
            <a:alphaModFix/>
          </a:blip>
          <a:srcRect xmlns:a="http://schemas.openxmlformats.org/drawingml/2006/main" l="0" t="0" r="0" b="46780"/>
          <a:stretch xmlns:a="http://schemas.openxmlformats.org/drawingml/2006/main"/>
        </p:blipFill>
        <p:spPr>
          <a:xfrm xmlns:a="http://schemas.openxmlformats.org/drawingml/2006/main" flipH="0" flipV="0">
            <a:off x="6613855" y="2084832"/>
            <a:ext cx="5029199" cy="3730751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953" name="Google Shape;5953;p129">
            <a:extLst xmlns:a="http://schemas.openxmlformats.org/drawingml/2006/main">
              <a:ext uri="{FF2B5EF4-FFF2-40B4-BE49-F238E27FC236}">
                <a16:creationId xmlns:a16="http://schemas.microsoft.com/office/drawing/2014/main" id="{DD8E9C03-C29E-490A-92D7-4486FF047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2084832"/>
            <a:ext cx="5029200" cy="37307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12700" cmpd="sng">
            <a:solidFill>
              <a:srgbClr val="E4DEE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954" name="Google Shape;5954;p129">
            <a:extLst xmlns:a="http://schemas.openxmlformats.org/drawingml/2006/main">
              <a:ext uri="{FF2B5EF4-FFF2-40B4-BE49-F238E27FC236}">
                <a16:creationId xmlns:a16="http://schemas.microsoft.com/office/drawing/2014/main" id="{5CDC7B3F-D53D-4B34-8728-651B93CAB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3855" y="5870448"/>
            <a:ext cx="5029200" cy="384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900"/>
              <a:buFont typeface="Calibri"/>
              <a:buNone/>
            </a:pPr>
            <a:r>
              <a:rPr sz="90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Pełny widok modułów. Kolejne lekcje odblokowują się stopniowo, a postęp widzi tylko użytkownik.</a:t>
            </a:r>
            <a:endParaRPr sz="900"/>
          </a:p>
        </p:txBody>
      </p:sp>
      <p:sp>
        <p:nvSpPr>
          <p:cNvPr id="5955" name="Google Shape;5955;p129">
            <a:extLst xmlns:a="http://schemas.openxmlformats.org/drawingml/2006/main">
              <a:ext uri="{FF2B5EF4-FFF2-40B4-BE49-F238E27FC236}">
                <a16:creationId xmlns:a16="http://schemas.microsoft.com/office/drawing/2014/main" id="{4120E288-28C2-493A-8C7C-C86E48040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031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957" name="Google Shape;5957;p129">
            <a:extLst xmlns:a="http://schemas.openxmlformats.org/drawingml/2006/main">
              <a:ext uri="{FF2B5EF4-FFF2-40B4-BE49-F238E27FC236}">
                <a16:creationId xmlns:a16="http://schemas.microsoft.com/office/drawing/2014/main" id="{10513C2F-A91C-401E-8621-C71566C0C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1214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Krótka lekcja na telefonie</a:t>
            </a:r>
            <a:endParaRPr sz="1450"/>
          </a:p>
        </p:txBody>
      </p:sp>
      <p:sp>
        <p:nvSpPr>
          <p:cNvPr id="5958" name="Google Shape;5958;p129">
            <a:extLst xmlns:a="http://schemas.openxmlformats.org/drawingml/2006/main">
              <a:ext uri="{FF2B5EF4-FFF2-40B4-BE49-F238E27FC236}">
                <a16:creationId xmlns:a16="http://schemas.microsoft.com/office/drawing/2014/main" id="{D706DE6C-204B-4F31-86BC-C2B5E45C1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24688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Krótki tekst i jedno pytanie sprawdzające. Lekcję można przeczytać w dogodnym momencie.</a:t>
            </a:r>
            <a:endParaRPr sz="1250"/>
          </a:p>
        </p:txBody>
      </p:sp>
      <p:sp>
        <p:nvSpPr>
          <p:cNvPr id="5959" name="Google Shape;5959;p129">
            <a:extLst xmlns:a="http://schemas.openxmlformats.org/drawingml/2006/main">
              <a:ext uri="{FF2B5EF4-FFF2-40B4-BE49-F238E27FC236}">
                <a16:creationId xmlns:a16="http://schemas.microsoft.com/office/drawing/2014/main" id="{DD3E84AE-7511-4F97-AB30-CD8314B88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34747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961" name="Google Shape;5961;p129">
            <a:extLst xmlns:a="http://schemas.openxmlformats.org/drawingml/2006/main">
              <a:ext uri="{FF2B5EF4-FFF2-40B4-BE49-F238E27FC236}">
                <a16:creationId xmlns:a16="http://schemas.microsoft.com/office/drawing/2014/main" id="{24AB4E03-96C1-4D40-8CEE-BFC7AEFE2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4930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Nauka rozłożona w czasie</a:t>
            </a:r>
            <a:endParaRPr sz="1450"/>
          </a:p>
        </p:txBody>
      </p:sp>
      <p:sp>
        <p:nvSpPr>
          <p:cNvPr id="5962" name="Google Shape;5962;p129">
            <a:extLst xmlns:a="http://schemas.openxmlformats.org/drawingml/2006/main">
              <a:ext uri="{FF2B5EF4-FFF2-40B4-BE49-F238E27FC236}">
                <a16:creationId xmlns:a16="http://schemas.microsoft.com/office/drawing/2014/main" id="{478AB13D-D4FB-44A7-80A7-B520F468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38404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Dwie lekcje tygodniowo przez wiele miesięcy pomagają wracać do wiedzy w codziennych sytuacjach.</a:t>
            </a:r>
            <a:endParaRPr sz="1250"/>
          </a:p>
        </p:txBody>
      </p:sp>
      <p:sp>
        <p:nvSpPr>
          <p:cNvPr id="5963" name="Google Shape;5963;p129">
            <a:extLst xmlns:a="http://schemas.openxmlformats.org/drawingml/2006/main">
              <a:ext uri="{FF2B5EF4-FFF2-40B4-BE49-F238E27FC236}">
                <a16:creationId xmlns:a16="http://schemas.microsoft.com/office/drawing/2014/main" id="{E2234425-8A59-45C9-AEA1-3839D3B65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4846320"/>
            <a:ext cx="384048" cy="38404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5965" name="Google Shape;5965;p129">
            <a:extLst xmlns:a="http://schemas.openxmlformats.org/drawingml/2006/main">
              <a:ext uri="{FF2B5EF4-FFF2-40B4-BE49-F238E27FC236}">
                <a16:creationId xmlns:a16="http://schemas.microsoft.com/office/drawing/2014/main" id="{6252F9A5-380F-46E5-9EAC-4CAEB8417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4864608"/>
            <a:ext cx="4995367" cy="310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450"/>
              <a:buFont typeface="Calibri"/>
              <a:buNone/>
            </a:pPr>
            <a:r>
              <a:rPr sz="145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Treść zmienia się z sytuacją</a:t>
            </a:r>
            <a:endParaRPr sz="1450"/>
          </a:p>
        </p:txBody>
      </p:sp>
      <p:sp>
        <p:nvSpPr>
          <p:cNvPr id="5966" name="Google Shape;5966;p129">
            <a:extLst xmlns:a="http://schemas.openxmlformats.org/drawingml/2006/main">
              <a:ext uri="{FF2B5EF4-FFF2-40B4-BE49-F238E27FC236}">
                <a16:creationId xmlns:a16="http://schemas.microsoft.com/office/drawing/2014/main" id="{3D62BAD1-261E-4EF1-BD87-127CDFFA7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568" y="5212080"/>
            <a:ext cx="4995367" cy="9692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250"/>
              <a:buFont typeface="Calibri"/>
              <a:buNone/>
            </a:pP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Nowy zespół, przełożony albo rola wpływają na dalsze lekcje.</a:t>
            </a:r>
            <a:r>
              <a:rPr sz="125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 Nie jest to jeden katalog kursów dla wszystkich.</a:t>
            </a:r>
            <a:endParaRPr sz="1250"/>
          </a:p>
        </p:txBody>
      </p:sp>
      <p:pic>
        <p:nvPicPr>
          <p:cNvPr id="6035" name="Google Shape;5967;p129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d175c04f84424b69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5969" name="Google Shape;5969;p129">
            <a:extLst xmlns:a="http://schemas.openxmlformats.org/drawingml/2006/main">
              <a:ext uri="{FF2B5EF4-FFF2-40B4-BE49-F238E27FC236}">
                <a16:creationId xmlns:a16="http://schemas.microsoft.com/office/drawing/2014/main" id="{621798DC-8F6B-4A05-B530-4D597B846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6037" name="Google Shape;5956;p1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b9e3ec57e844a5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21854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6038" name="Google Shape;5960;p1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ed1745e8f0432e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3557016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6039" name="Google Shape;5964;p12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3a63ca67f945fd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630936" y="4928616"/>
            <a:ext cx="219456" cy="219456"/>
          </a:xfrm>
          <a:prstGeom xmlns:a="http://schemas.openxmlformats.org/drawingml/2006/main" prst="rect">
            <a:avLst/>
          </a:prstGeom>
        </p:spPr>
      </p:pic>
      <p:sp>
        <p:nvSpPr>
          <p:cNvPr id="5999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CC40BE7C-248E-4DA9-98E7-4E3B1DFCB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600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AB726F0D-ADB1-4024-A097-80BB1A607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01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4F669A41-4586-47ED-AED5-A34DDF257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600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D71C588E-3DBD-41EC-A721-ABDC35930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03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8CDBA87D-8BDE-4F30-8CDE-721467567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600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CF94771C-1165-4304-B0A1-77B31254C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05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3ED06856-C36D-4CB9-ACD1-642E6E872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6006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4E0A970-FBAF-4241-BEC6-CA02021F7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07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4AA3B06D-6B45-4E3C-87BA-5560C0718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6008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8367C331-335F-47C7-9BAC-681C82F53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09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52901511-9698-4E78-ADDA-15E1AD9F7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6010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AC73202-8E61-4C08-961F-D11DE5F8C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11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48FC2D51-DD84-40E9-8928-02698FAC9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6012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3C059B4-EA99-489D-809A-6D0C4C00B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13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DB4AD968-1649-4F82-9DC9-8CCB9CB4F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6014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0E3FC00-47F0-4455-932A-FEE3A36CC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015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D6D2FE44-3985-4634-8D6E-5D6E60081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016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AB02D1C3-47C2-4928-991D-651C3044D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49193821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116" name="Google Shape;6116;p132">
            <a:extLst xmlns:a="http://schemas.openxmlformats.org/drawingml/2006/main">
              <a:ext uri="{FF2B5EF4-FFF2-40B4-BE49-F238E27FC236}">
                <a16:creationId xmlns:a16="http://schemas.microsoft.com/office/drawing/2014/main" id="{C738015C-D54D-4B4A-94E7-6B024CADA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225296"/>
            <a:ext cx="10515600" cy="5669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D2D2D"/>
              </a:buClr>
              <a:buSzPts val="1350"/>
              <a:buFont typeface="Calibri"/>
              <a:buNone/>
              <a:defRPr sz="1400">
                <a:solidFill>
                  <a:srgbClr val="241C28"/>
                </a:solidFill>
                <a:latin typeface="Calibri"/>
                <a:ea typeface="Calibri"/>
                <a:cs typeface="Calibri"/>
              </a:defRPr>
            </a:pPr>
            <a:r>
              <a:rPr sz="1400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Ty przygotowujesz rozmowę. Przełożony, HR i zespół mogą zobaczyć jej skutki, ale nie widzą treści Twoich pytań ani odpowiedzi Em.</a:t>
            </a:r>
            <a:endParaRPr sz="1550"/>
          </a:p>
        </p:txBody>
      </p:sp>
      <p:sp>
        <p:nvSpPr>
          <p:cNvPr id="6117" name="Google Shape;6117;p132">
            <a:extLst xmlns:a="http://schemas.openxmlformats.org/drawingml/2006/main">
              <a:ext uri="{FF2B5EF4-FFF2-40B4-BE49-F238E27FC236}">
                <a16:creationId xmlns:a16="http://schemas.microsoft.com/office/drawing/2014/main" id="{40503246-F47E-4BBE-ACD7-91D11DCD8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847088"/>
            <a:ext cx="3527450" cy="3383280"/>
          </a:xfrm>
          <a:prstGeom xmlns:a="http://schemas.openxmlformats.org/drawingml/2006/main" prst="roundRect">
            <a:avLst>
              <a:gd name="adj" fmla="val 2703"/>
            </a:avLst>
          </a:prstGeom>
          <a:solidFill xmlns:a="http://schemas.openxmlformats.org/drawingml/2006/main">
            <a:srgbClr val="F6F2F8"/>
          </a:solidFill>
          <a:ln xmlns:a="http://schemas.openxmlformats.org/drawingml/2006/main" w="12700" cmpd="sng">
            <a:solidFill>
              <a:srgbClr val="F6F2F8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18" name="Google Shape;6118;p132">
            <a:extLst xmlns:a="http://schemas.openxmlformats.org/drawingml/2006/main">
              <a:ext uri="{FF2B5EF4-FFF2-40B4-BE49-F238E27FC236}">
                <a16:creationId xmlns:a16="http://schemas.microsoft.com/office/drawing/2014/main" id="{6F44584C-283B-477F-8E69-FB7F4710B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12140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20" name="Google Shape;6120;p132">
            <a:extLst xmlns:a="http://schemas.openxmlformats.org/drawingml/2006/main">
              <a:ext uri="{FF2B5EF4-FFF2-40B4-BE49-F238E27FC236}">
                <a16:creationId xmlns:a16="http://schemas.microsoft.com/office/drawing/2014/main" id="{CD0086E6-C7A8-49DB-8E1A-600C2B54A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176" y="2167128"/>
            <a:ext cx="2393594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F2854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F2854"/>
                </a:solidFill>
                <a:latin typeface="Calibri"/>
                <a:ea typeface="Calibri"/>
                <a:cs typeface="Calibri"/>
              </a:rPr>
              <a:t>TWÓJ PRZEŁOŻONY</a:t>
            </a:r>
            <a:endParaRPr sz="850"/>
          </a:p>
        </p:txBody>
      </p:sp>
      <p:sp>
        <p:nvSpPr>
          <p:cNvPr id="6121" name="Google Shape;6121;p132">
            <a:extLst xmlns:a="http://schemas.openxmlformats.org/drawingml/2006/main">
              <a:ext uri="{FF2B5EF4-FFF2-40B4-BE49-F238E27FC236}">
                <a16:creationId xmlns:a16="http://schemas.microsoft.com/office/drawing/2014/main" id="{87B3E8F8-E735-45CF-8184-122530491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743200"/>
            <a:ext cx="2978849" cy="5196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Osoba, przed którą odpowiadasz</a:t>
            </a:r>
            <a:endParaRPr sz="1500"/>
          </a:p>
        </p:txBody>
      </p:sp>
      <p:sp>
        <p:nvSpPr>
          <p:cNvPr id="6122" name="Google Shape;6122;p132">
            <a:extLst xmlns:a="http://schemas.openxmlformats.org/drawingml/2006/main">
              <a:ext uri="{FF2B5EF4-FFF2-40B4-BE49-F238E27FC236}">
                <a16:creationId xmlns:a16="http://schemas.microsoft.com/office/drawing/2014/main" id="{EE348103-E504-4880-9608-2EA9F791B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6036"/>
            <a:ext cx="2978849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Widzi skutki pracy oddziału i sytuacje, które wracają jako eskalacje. Nie uczestniczy w każdej codziennej rozmowie.</a:t>
            </a:r>
            <a:endParaRPr sz="1150"/>
          </a:p>
        </p:txBody>
      </p:sp>
      <p:cxnSp>
        <p:nvCxnSpPr>
          <p:cNvPr id="6464" name="Google Shape;6123;p132"/>
          <p:cNvCxnSpPr/>
          <p:nvPr/>
        </p:nvCxnSpPr>
        <p:spPr>
          <a:xfrm xmlns:a="http://schemas.openxmlformats.org/drawingml/2006/main">
            <a:off x="822960" y="4297680"/>
            <a:ext cx="2978810" cy="9144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2D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24" name="Google Shape;6124;p132">
            <a:extLst xmlns:a="http://schemas.openxmlformats.org/drawingml/2006/main">
              <a:ext uri="{FF2B5EF4-FFF2-40B4-BE49-F238E27FC236}">
                <a16:creationId xmlns:a16="http://schemas.microsoft.com/office/drawing/2014/main" id="{79299AAA-0AD1-4468-BCB4-723A3562E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434840"/>
            <a:ext cx="297881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A698"/>
              </a:buClr>
              <a:buSzPts val="620"/>
              <a:buFont typeface="Calibri"/>
              <a:buNone/>
            </a:pPr>
            <a:r>
              <a:rPr sz="62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CO DAJE EMPATYZER</a:t>
            </a:r>
            <a:endParaRPr sz="800"/>
          </a:p>
          <a:p xmlns:a="http://schemas.openxmlformats.org/drawingml/2006/main"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</a:pPr>
            <a:r>
              <a:rPr sz="84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Więcej zwykłych spraw możesz przygotować i rozstrzygnąć w zespole, zanim wymagają jego udziału.</a:t>
            </a:r>
            <a:endParaRPr/>
          </a:p>
        </p:txBody>
      </p:sp>
      <p:sp>
        <p:nvSpPr>
          <p:cNvPr id="6125" name="Google Shape;6125;p132">
            <a:extLst xmlns:a="http://schemas.openxmlformats.org/drawingml/2006/main">
              <a:ext uri="{FF2B5EF4-FFF2-40B4-BE49-F238E27FC236}">
                <a16:creationId xmlns:a16="http://schemas.microsoft.com/office/drawing/2014/main" id="{2CE6BC4C-95A6-4606-93E4-F5EE55F43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2122" y="1847088"/>
            <a:ext cx="3527450" cy="3383280"/>
          </a:xfrm>
          <a:prstGeom xmlns:a="http://schemas.openxmlformats.org/drawingml/2006/main" prst="roundRect">
            <a:avLst>
              <a:gd name="adj" fmla="val 2703"/>
            </a:avLst>
          </a:prstGeom>
          <a:solidFill xmlns:a="http://schemas.openxmlformats.org/drawingml/2006/main">
            <a:srgbClr val="EAF5F3"/>
          </a:solidFill>
          <a:ln xmlns:a="http://schemas.openxmlformats.org/drawingml/2006/main" w="12700" cmpd="sng">
            <a:solidFill>
              <a:srgbClr val="EAF5F3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26" name="Google Shape;6126;p132">
            <a:extLst xmlns:a="http://schemas.openxmlformats.org/drawingml/2006/main">
              <a:ext uri="{FF2B5EF4-FFF2-40B4-BE49-F238E27FC236}">
                <a16:creationId xmlns:a16="http://schemas.microsoft.com/office/drawing/2014/main" id="{C0611372-C651-4050-B809-76EC0DB5B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212140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28" name="Google Shape;6128;p132">
            <a:extLst xmlns:a="http://schemas.openxmlformats.org/drawingml/2006/main">
              <a:ext uri="{FF2B5EF4-FFF2-40B4-BE49-F238E27FC236}">
                <a16:creationId xmlns:a16="http://schemas.microsoft.com/office/drawing/2014/main" id="{E26618A9-537D-4158-A7F7-28EC6ACE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658" y="2167128"/>
            <a:ext cx="2393594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239886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239886"/>
                </a:solidFill>
                <a:latin typeface="Calibri"/>
                <a:ea typeface="Calibri"/>
                <a:cs typeface="Calibri"/>
              </a:rPr>
              <a:t>KADRY</a:t>
            </a:r>
            <a:endParaRPr sz="850"/>
          </a:p>
        </p:txBody>
      </p:sp>
      <p:sp>
        <p:nvSpPr>
          <p:cNvPr id="6129" name="Google Shape;6129;p132">
            <a:extLst xmlns:a="http://schemas.openxmlformats.org/drawingml/2006/main">
              <a:ext uri="{FF2B5EF4-FFF2-40B4-BE49-F238E27FC236}">
                <a16:creationId xmlns:a16="http://schemas.microsoft.com/office/drawing/2014/main" id="{23DEC1ED-5903-4F56-B7C8-832ACD840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81" y="2743200"/>
            <a:ext cx="2978849" cy="5196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Kadry i HR</a:t>
            </a:r>
            <a:endParaRPr sz="1500"/>
          </a:p>
        </p:txBody>
      </p:sp>
      <p:sp>
        <p:nvSpPr>
          <p:cNvPr id="6130" name="Google Shape;6130;p132">
            <a:extLst xmlns:a="http://schemas.openxmlformats.org/drawingml/2006/main">
              <a:ext uri="{FF2B5EF4-FFF2-40B4-BE49-F238E27FC236}">
                <a16:creationId xmlns:a16="http://schemas.microsoft.com/office/drawing/2014/main" id="{DDB815D8-FB7C-47E1-92BB-77273CAE3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81" y="3336036"/>
            <a:ext cx="2978849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HR wspiera standardy, procesy formalne i najtrudniejsze przypadki, ale nie uczestniczy w każdej codziennej rozmowie z konkretną osobą.</a:t>
            </a:r>
            <a:endParaRPr sz="1150"/>
          </a:p>
        </p:txBody>
      </p:sp>
      <p:cxnSp>
        <p:nvCxnSpPr>
          <p:cNvPr id="6471" name="Google Shape;6131;p132"/>
          <p:cNvCxnSpPr/>
          <p:nvPr/>
        </p:nvCxnSpPr>
        <p:spPr>
          <a:xfrm xmlns:a="http://schemas.openxmlformats.org/drawingml/2006/main">
            <a:off x="4606442" y="4297680"/>
            <a:ext cx="2978810" cy="9144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2D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32" name="Google Shape;6132;p132">
            <a:extLst xmlns:a="http://schemas.openxmlformats.org/drawingml/2006/main">
              <a:ext uri="{FF2B5EF4-FFF2-40B4-BE49-F238E27FC236}">
                <a16:creationId xmlns:a16="http://schemas.microsoft.com/office/drawing/2014/main" id="{73F3B7CF-9348-4416-BAE0-CCDEA658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06442" y="4434840"/>
            <a:ext cx="297881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A698"/>
              </a:buClr>
              <a:buSzPts val="620"/>
              <a:buFont typeface="Calibri"/>
              <a:buNone/>
            </a:pPr>
            <a:r>
              <a:rPr sz="62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CO DAJE EMPATYZER</a:t>
            </a:r>
            <a:endParaRPr sz="800"/>
          </a:p>
          <a:p xmlns:a="http://schemas.openxmlformats.org/drawingml/2006/main"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</a:pPr>
            <a:r>
              <a:rPr sz="84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Kierownicy dostają wsparcie przy konkretnej rozmowie, a kadry włączają się tam, gdzie ich udział jest naprawdę potrzebny.</a:t>
            </a:r>
            <a:endParaRPr/>
          </a:p>
        </p:txBody>
      </p:sp>
      <p:sp>
        <p:nvSpPr>
          <p:cNvPr id="6133" name="Google Shape;6133;p132">
            <a:extLst xmlns:a="http://schemas.openxmlformats.org/drawingml/2006/main">
              <a:ext uri="{FF2B5EF4-FFF2-40B4-BE49-F238E27FC236}">
                <a16:creationId xmlns:a16="http://schemas.microsoft.com/office/drawing/2014/main" id="{FF940208-9613-4C79-873A-659FA240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605" y="1847088"/>
            <a:ext cx="3527450" cy="3383280"/>
          </a:xfrm>
          <a:prstGeom xmlns:a="http://schemas.openxmlformats.org/drawingml/2006/main" prst="roundRect">
            <a:avLst>
              <a:gd name="adj" fmla="val 2703"/>
            </a:avLst>
          </a:prstGeom>
          <a:solidFill xmlns:a="http://schemas.openxmlformats.org/drawingml/2006/main">
            <a:srgbClr val="EFEEF7"/>
          </a:solidFill>
          <a:ln xmlns:a="http://schemas.openxmlformats.org/drawingml/2006/main" w="12700" cmpd="sng">
            <a:solidFill>
              <a:srgbClr val="EFEEF7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34" name="Google Shape;6134;p132">
            <a:extLst xmlns:a="http://schemas.openxmlformats.org/drawingml/2006/main">
              <a:ext uri="{FF2B5EF4-FFF2-40B4-BE49-F238E27FC236}">
                <a16:creationId xmlns:a16="http://schemas.microsoft.com/office/drawing/2014/main" id="{5C291148-C246-4DE2-A40E-189EDFDD9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25" y="2121408"/>
            <a:ext cx="457200" cy="457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 cmpd="sng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36" name="Google Shape;6136;p132">
            <a:extLst xmlns:a="http://schemas.openxmlformats.org/drawingml/2006/main">
              <a:ext uri="{FF2B5EF4-FFF2-40B4-BE49-F238E27FC236}">
                <a16:creationId xmlns:a16="http://schemas.microsoft.com/office/drawing/2014/main" id="{4BB1AE8C-4740-4316-A942-2E98B6FF0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5141" y="2167128"/>
            <a:ext cx="2393594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Clr>
                <a:srgbClr val="4E458B"/>
              </a:buClr>
              <a:buSzPts val="850"/>
              <a:buFont typeface="Calibri"/>
              <a:buNone/>
            </a:pPr>
            <a:r>
              <a:rPr sz="850" b="1" u="none">
                <a:solidFill>
                  <a:srgbClr val="4E458B"/>
                </a:solidFill>
                <a:latin typeface="Calibri"/>
                <a:ea typeface="Calibri"/>
                <a:cs typeface="Calibri"/>
              </a:rPr>
              <a:t>TWÓJ ZESPÓŁ</a:t>
            </a:r>
            <a:endParaRPr sz="850"/>
          </a:p>
        </p:txBody>
      </p:sp>
      <p:sp>
        <p:nvSpPr>
          <p:cNvPr id="6137" name="Google Shape;6137;p132">
            <a:extLst xmlns:a="http://schemas.openxmlformats.org/drawingml/2006/main">
              <a:ext uri="{FF2B5EF4-FFF2-40B4-BE49-F238E27FC236}">
                <a16:creationId xmlns:a16="http://schemas.microsoft.com/office/drawing/2014/main" id="{EAEB33DD-9811-4706-8E4E-710229ED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06" y="2743200"/>
            <a:ext cx="2978849" cy="5196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500"/>
              <a:buFont typeface="Calibri"/>
              <a:buNone/>
            </a:pPr>
            <a:r>
              <a:rPr sz="15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Ludzie, z którymi masz dyżur</a:t>
            </a:r>
            <a:endParaRPr sz="1500"/>
          </a:p>
        </p:txBody>
      </p:sp>
      <p:sp>
        <p:nvSpPr>
          <p:cNvPr id="6138" name="Google Shape;6138;p132">
            <a:extLst xmlns:a="http://schemas.openxmlformats.org/drawingml/2006/main">
              <a:ext uri="{FF2B5EF4-FFF2-40B4-BE49-F238E27FC236}">
                <a16:creationId xmlns:a16="http://schemas.microsoft.com/office/drawing/2014/main" id="{3E439919-BFFB-41AB-A8F3-9E36D9C1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06" y="3336036"/>
            <a:ext cx="2978849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6E6873"/>
              </a:buClr>
              <a:buSzPts val="1150"/>
              <a:buFont typeface="Calibri"/>
              <a:buNone/>
            </a:pPr>
            <a:r>
              <a:rPr sz="1150" u="none">
                <a:solidFill>
                  <a:srgbClr val="6E6873"/>
                </a:solidFill>
                <a:latin typeface="Calibri"/>
                <a:ea typeface="Calibri"/>
                <a:cs typeface="Calibri"/>
              </a:rPr>
              <a:t>Lekarze, pielęgniarki i personel wspierający inaczej rozumieją odpowiedzialność, a pracują razem przy jednym pacjencie.</a:t>
            </a:r>
            <a:endParaRPr sz="1150"/>
          </a:p>
        </p:txBody>
      </p:sp>
      <p:cxnSp>
        <p:nvCxnSpPr>
          <p:cNvPr id="6478" name="Google Shape;6139;p132"/>
          <p:cNvCxnSpPr/>
          <p:nvPr/>
        </p:nvCxnSpPr>
        <p:spPr>
          <a:xfrm xmlns:a="http://schemas.openxmlformats.org/drawingml/2006/main">
            <a:off x="8389925" y="4297680"/>
            <a:ext cx="2978810" cy="9144"/>
          </a:xfrm>
          <a:prstGeom xmlns:a="http://schemas.openxmlformats.org/drawingml/2006/main" prst="straightConnector1">
            <a:avLst/>
          </a:prstGeom>
          <a:ln xmlns:a="http://schemas.openxmlformats.org/drawingml/2006/main" w="9525" cap="flat">
            <a:solidFill>
              <a:srgbClr val="E2D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40" name="Google Shape;6140;p132">
            <a:extLst xmlns:a="http://schemas.openxmlformats.org/drawingml/2006/main">
              <a:ext uri="{FF2B5EF4-FFF2-40B4-BE49-F238E27FC236}">
                <a16:creationId xmlns:a16="http://schemas.microsoft.com/office/drawing/2014/main" id="{A85F23C8-5D64-4BBF-8C5E-FA459C1C6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9925" y="4434840"/>
            <a:ext cx="2978810" cy="658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6000"/>
              </a:lnSpc>
              <a:spcBef>
                <a:spcPts val="0"/>
              </a:spcBef>
              <a:spcAft>
                <a:spcPts val="0"/>
              </a:spcAft>
              <a:buClr>
                <a:srgbClr val="2DA698"/>
              </a:buClr>
              <a:buSzPts val="620"/>
              <a:buFont typeface="Calibri"/>
              <a:buNone/>
            </a:pPr>
            <a:r>
              <a:rPr sz="620" b="1" u="none">
                <a:solidFill>
                  <a:srgbClr val="2DA698"/>
                </a:solidFill>
                <a:latin typeface="Calibri"/>
                <a:ea typeface="Calibri"/>
                <a:cs typeface="Calibri"/>
              </a:rPr>
              <a:t>CO DAJE EMPATYZER</a:t>
            </a:r>
            <a:endParaRPr sz="800"/>
          </a:p>
          <a:p xmlns:a="http://schemas.openxmlformats.org/drawingml/2006/main">
            <a:pPr marL="0" marR="0" lvl="0" indent="0" algn="l">
              <a:spcBef>
                <a:spcPts val="400"/>
              </a:spcBef>
              <a:spcAft>
                <a:spcPts val="0"/>
              </a:spcAft>
              <a:buNone/>
            </a:pPr>
            <a:r>
              <a:rPr sz="840" b="0" u="none">
                <a:solidFill>
                  <a:srgbClr val="2D2D2D"/>
                </a:solidFill>
                <a:latin typeface="Calibri"/>
                <a:ea typeface="Calibri"/>
                <a:cs typeface="Calibri"/>
              </a:rPr>
              <a:t>Dostają rozmowy przygotowane pod konkretną osobę i rolę.</a:t>
            </a:r>
            <a:endParaRPr/>
          </a:p>
        </p:txBody>
      </p:sp>
      <p:sp>
        <p:nvSpPr>
          <p:cNvPr id="6141" name="Google Shape;6141;p132">
            <a:extLst xmlns:a="http://schemas.openxmlformats.org/drawingml/2006/main">
              <a:ext uri="{FF2B5EF4-FFF2-40B4-BE49-F238E27FC236}">
                <a16:creationId xmlns:a16="http://schemas.microsoft.com/office/drawing/2014/main" id="{FACC9F38-3EC0-4255-AE0B-DAB72ED6C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5468112"/>
            <a:ext cx="11094415" cy="73152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EFE8F2"/>
          </a:solidFill>
          <a:ln xmlns:a="http://schemas.openxmlformats.org/drawingml/2006/main" w="12700" cmpd="sng">
            <a:solidFill>
              <a:srgbClr val="EFE8F2"/>
            </a:solidFill>
            <a:prstDash val="solid"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6143" name="Google Shape;6143;p132">
            <a:extLst xmlns:a="http://schemas.openxmlformats.org/drawingml/2006/main">
              <a:ext uri="{FF2B5EF4-FFF2-40B4-BE49-F238E27FC236}">
                <a16:creationId xmlns:a16="http://schemas.microsoft.com/office/drawing/2014/main" id="{D98D969D-3129-4790-8D47-7364AED3A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5468112"/>
            <a:ext cx="9978847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241C28"/>
              </a:buClr>
              <a:buSzPts val="1300"/>
              <a:buFont typeface="Calibri"/>
              <a:buNone/>
            </a:pPr>
            <a:r>
              <a:rPr sz="1300" b="1" u="none">
                <a:solidFill>
                  <a:srgbClr val="241C28"/>
                </a:solidFill>
                <a:latin typeface="Calibri"/>
                <a:ea typeface="Calibri"/>
                <a:cs typeface="Calibri"/>
              </a:rPr>
              <a:t>Empatyzer dotyczy rozmów między pracownikami. Nie korzysta z danych pacjentów i nie wchodzi w decyzje kliniczne.</a:t>
            </a:r>
            <a:endParaRPr sz="1300"/>
          </a:p>
        </p:txBody>
      </p:sp>
      <p:pic>
        <p:nvPicPr>
          <p:cNvPr id="6482" name="Google Shape;6144;p132"/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e5006ffdec7a4771">
            <a:alphaModFix/>
          </a:blip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10682935" y="6410433"/>
            <a:ext cx="960120" cy="163614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sp>
        <p:nvSpPr>
          <p:cNvPr id="6146" name="Google Shape;6146;p132">
            <a:extLst xmlns:a="http://schemas.openxmlformats.org/drawingml/2006/main">
              <a:ext uri="{FF2B5EF4-FFF2-40B4-BE49-F238E27FC236}">
                <a16:creationId xmlns:a16="http://schemas.microsoft.com/office/drawing/2014/main" id="{1C7DCCBD-1E49-4501-BC70-229B1BCBD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048" y="146304"/>
            <a:ext cx="11475720" cy="5029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pic>
        <p:nvPicPr>
          <p:cNvPr id="6484" name="Google Shape;6119;p1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8db488e8e2491f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941832" y="2240280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6485" name="Google Shape;6127;p1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fddeb186424554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4725314" y="2240280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6486" name="Google Shape;6135;p1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947df469ee47b9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508797" y="2240280"/>
            <a:ext cx="219456" cy="219456"/>
          </a:xfrm>
          <a:prstGeom xmlns:a="http://schemas.openxmlformats.org/drawingml/2006/main" prst="rect">
            <a:avLst/>
          </a:prstGeom>
        </p:spPr>
      </p:pic>
      <p:pic>
        <p:nvPicPr>
          <p:cNvPr id="6487" name="Google Shape;6142;p13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baab560f9845da"/>
          <a:srcRect xmlns:a="http://schemas.openxmlformats.org/drawingml/2006/main" l="0" t="0" r="0" b="0"/>
          <a:stretch xmlns:a="http://schemas.openxmlformats.org/drawingml/2006/main"/>
        </p:blipFill>
        <p:spPr>
          <a:xfrm xmlns:a="http://schemas.openxmlformats.org/drawingml/2006/main">
            <a:off x="841248" y="5678424"/>
            <a:ext cx="310896" cy="310896"/>
          </a:xfrm>
          <a:prstGeom xmlns:a="http://schemas.openxmlformats.org/drawingml/2006/main" prst="rect">
            <a:avLst/>
          </a:prstGeom>
        </p:spPr>
      </p:pic>
      <p:sp>
        <p:nvSpPr>
          <p:cNvPr id="6388" name="Empatyzer SHORT — menu Problem">
            <a:extLst xmlns:a="http://schemas.openxmlformats.org/drawingml/2006/main">
              <a:ext uri="{FF2B5EF4-FFF2-40B4-BE49-F238E27FC236}">
                <a16:creationId xmlns:a16="http://schemas.microsoft.com/office/drawing/2014/main" id="{A4A30DD3-E530-4776-B677-916A89D0E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315468"/>
            <a:ext cx="612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Problem</a:t>
            </a:r>
          </a:p>
        </p:txBody>
      </p:sp>
      <p:sp>
        <p:nvSpPr>
          <p:cNvPr id="638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3EA75C60-AEB9-4DC5-AE7F-04B583324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58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90" name="Empatyzer SHORT — menu Przykłady">
            <a:extLst xmlns:a="http://schemas.openxmlformats.org/drawingml/2006/main">
              <a:ext uri="{FF2B5EF4-FFF2-40B4-BE49-F238E27FC236}">
                <a16:creationId xmlns:a16="http://schemas.microsoft.com/office/drawing/2014/main" id="{63386F47-A170-4216-89A3-3C67685EC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9888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Przykłady</a:t>
            </a:r>
          </a:p>
        </p:txBody>
      </p:sp>
      <p:sp>
        <p:nvSpPr>
          <p:cNvPr id="639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BF92656-EFD7-4C22-91CA-93D76A86F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1912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92" name="Empatyzer SHORT — menu Rozmowa z Em">
            <a:extLst xmlns:a="http://schemas.openxmlformats.org/drawingml/2006/main">
              <a:ext uri="{FF2B5EF4-FFF2-40B4-BE49-F238E27FC236}">
                <a16:creationId xmlns:a16="http://schemas.microsoft.com/office/drawing/2014/main" id="{27B580D5-85BB-4029-8958-C29572B1F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7430" y="315468"/>
            <a:ext cx="9936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Rozmowa z Em</a:t>
            </a:r>
          </a:p>
        </p:txBody>
      </p:sp>
      <p:sp>
        <p:nvSpPr>
          <p:cNvPr id="639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55A47B74-1D60-43BA-AD55-085E1351D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051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94" name="Empatyzer SHORT — menu Dowody">
            <a:extLst xmlns:a="http://schemas.openxmlformats.org/drawingml/2006/main">
              <a:ext uri="{FF2B5EF4-FFF2-40B4-BE49-F238E27FC236}">
                <a16:creationId xmlns:a16="http://schemas.microsoft.com/office/drawing/2014/main" id="{64A74469-D1EF-4C1A-8C1D-B506344EF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822" y="315468"/>
            <a:ext cx="555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Dowody</a:t>
            </a:r>
          </a:p>
        </p:txBody>
      </p:sp>
      <p:sp>
        <p:nvSpPr>
          <p:cNvPr id="6395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66A90FC8-B231-4E4F-8ADE-F094BD808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756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96" name="Empatyzer SHORT — menu Empatyzer">
            <a:extLst xmlns:a="http://schemas.openxmlformats.org/drawingml/2006/main">
              <a:ext uri="{FF2B5EF4-FFF2-40B4-BE49-F238E27FC236}">
                <a16:creationId xmlns:a16="http://schemas.microsoft.com/office/drawing/2014/main" id="{BE10396E-097D-418F-B637-0F7EDB03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2064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Empatyzer</a:t>
            </a:r>
          </a:p>
        </p:txBody>
      </p:sp>
      <p:sp>
        <p:nvSpPr>
          <p:cNvPr id="6397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F985A2B1-B4A9-425A-9CE6-F839318C7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89398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398" name="Empatyzer SHORT — menu Zastosowania">
            <a:extLst xmlns:a="http://schemas.openxmlformats.org/drawingml/2006/main">
              <a:ext uri="{FF2B5EF4-FFF2-40B4-BE49-F238E27FC236}">
                <a16:creationId xmlns:a16="http://schemas.microsoft.com/office/drawing/2014/main" id="{784FA61E-6974-47D5-A312-702BA5048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7706" y="315468"/>
            <a:ext cx="9364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Zastosowania</a:t>
            </a:r>
          </a:p>
        </p:txBody>
      </p:sp>
      <p:sp>
        <p:nvSpPr>
          <p:cNvPr id="6399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70F4AB22-EDB2-4A3A-9A9A-9E6770973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3640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400" name="Empatyzer SHORT — menu Prywatność">
            <a:extLst xmlns:a="http://schemas.openxmlformats.org/drawingml/2006/main">
              <a:ext uri="{FF2B5EF4-FFF2-40B4-BE49-F238E27FC236}">
                <a16:creationId xmlns:a16="http://schemas.microsoft.com/office/drawing/2014/main" id="{254CD72F-63E2-490D-9807-6B3AAE614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948" y="315468"/>
            <a:ext cx="7078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Prywatność</a:t>
            </a:r>
          </a:p>
        </p:txBody>
      </p:sp>
      <p:sp>
        <p:nvSpPr>
          <p:cNvPr id="6401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E0E17955-21E1-4AD5-BA27-9A3EF8E71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9282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402" name="Empatyzer SHORT — menu Następny krok">
            <a:extLst xmlns:a="http://schemas.openxmlformats.org/drawingml/2006/main">
              <a:ext uri="{FF2B5EF4-FFF2-40B4-BE49-F238E27FC236}">
                <a16:creationId xmlns:a16="http://schemas.microsoft.com/office/drawing/2014/main" id="{9BC6B6BD-84DA-4C84-B17F-90465C0F8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7590" y="315468"/>
            <a:ext cx="95554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0">
                <a:solidFill>
                  <a:srgbClr val="6F6878"/>
                </a:solidFill>
              </a:defRPr>
            </a:pPr>
            <a:r>
              <a:rPr sz="615" b="0">
                <a:solidFill>
                  <a:srgbClr val="6F6878"/>
                </a:solidFill>
              </a:rPr>
              <a:t>Następny krok</a:t>
            </a:r>
          </a:p>
        </p:txBody>
      </p:sp>
      <p:sp>
        <p:nvSpPr>
          <p:cNvPr id="6403" name="Empatyzer SHORT — separator menu">
            <a:extLst xmlns:a="http://schemas.openxmlformats.org/drawingml/2006/main">
              <a:ext uri="{FF2B5EF4-FFF2-40B4-BE49-F238E27FC236}">
                <a16:creationId xmlns:a16="http://schemas.microsoft.com/office/drawing/2014/main" id="{B503BCD8-C3DF-4E38-A40F-5D71B70A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2574" y="315468"/>
            <a:ext cx="118872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>
                <a:solidFill>
                  <a:srgbClr val="8E8491"/>
                </a:solidFill>
              </a:defRPr>
            </a:pPr>
            <a:r>
              <a:rPr sz="615">
                <a:solidFill>
                  <a:srgbClr val="8E8491"/>
                </a:solidFill>
              </a:rPr>
              <a:t>▸</a:t>
            </a:r>
          </a:p>
        </p:txBody>
      </p:sp>
      <p:sp>
        <p:nvSpPr>
          <p:cNvPr id="6404" name="Empatyzer SHORT — aktywna sekcja Appendix">
            <a:extLst xmlns:a="http://schemas.openxmlformats.org/drawingml/2006/main">
              <a:ext uri="{FF2B5EF4-FFF2-40B4-BE49-F238E27FC236}">
                <a16:creationId xmlns:a16="http://schemas.microsoft.com/office/drawing/2014/main" id="{E3D47EBD-2636-4351-8383-6EBD8070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4306" y="260604"/>
            <a:ext cx="742950" cy="301752"/>
          </a:xfrm>
          <a:prstGeom xmlns:a="http://schemas.openxmlformats.org/drawingml/2006/main" prst="roundRect">
            <a:avLst>
              <a:gd name="adj" fmla="val 22096"/>
            </a:avLst>
          </a:prstGeom>
          <a:solidFill xmlns:a="http://schemas.openxmlformats.org/drawingml/2006/main">
            <a:srgbClr val="20AA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405" name="Empatyzer SHORT — menu Appendix">
            <a:extLst xmlns:a="http://schemas.openxmlformats.org/drawingml/2006/main">
              <a:ext uri="{FF2B5EF4-FFF2-40B4-BE49-F238E27FC236}">
                <a16:creationId xmlns:a16="http://schemas.microsoft.com/office/drawing/2014/main" id="{FE2D287D-F29B-4440-8C70-FE7627663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0882" y="315468"/>
            <a:ext cx="669798" cy="2103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buNone/>
              <a:defRPr sz="615" b="1">
                <a:solidFill>
                  <a:srgbClr val="FFFFFF"/>
                </a:solidFill>
              </a:defRPr>
            </a:pPr>
            <a:r>
              <a:rPr sz="615" b="1">
                <a:solidFill>
                  <a:srgbClr val="FFFFFF"/>
                </a:solidFill>
              </a:rPr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178141981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2026-09-03T05:55:16.6160000Z</dcterms:created>
  <dcterms:modified xsi:type="dcterms:W3CDTF">2026-09-03T05:55:16.6160000Z</dcterms:modified>
</coreProperties>
</file>