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79a1dd129bb4069" /><Relationship Type="http://schemas.openxmlformats.org/officeDocument/2006/relationships/extended-properties" Target="/docProps/app.xml" Id="R0ab101bce1714080" /><Relationship Type="http://schemas.openxmlformats.org/officeDocument/2006/relationships/officeDocument" Target="/ppt/presentation.xml" Id="R482bdcc95d864f4b" /></Relationships>
</file>

<file path=ppt/presentation.xml><?xml version="1.0" encoding="utf-8"?>
<p:presentation xmlns:p="http://schemas.openxmlformats.org/presentationml/2006/main">
  <p:sldMasterIdLst>
    <p:sldMasterId xmlns:r="http://schemas.openxmlformats.org/officeDocument/2006/relationships" id="2147483648" r:id="R644ad8898e6e4ecf"/>
  </p:sldMasterIdLst>
  <p:notesMasterIdLst>
    <p:notesMasterId xmlns:r="http://schemas.openxmlformats.org/officeDocument/2006/relationships" r:id="Rc06bf912bee04c6e"/>
  </p:notesMasterIdLst>
  <p:sldIdLst>
    <p:sldId xmlns:r="http://schemas.openxmlformats.org/officeDocument/2006/relationships" id="256" r:id="R7454f2d343794ade"/>
    <p:sldId xmlns:r="http://schemas.openxmlformats.org/officeDocument/2006/relationships" id="257" r:id="R02244a0acdf54a86"/>
    <p:sldId xmlns:r="http://schemas.openxmlformats.org/officeDocument/2006/relationships" id="258" r:id="Rf42b2809d4e44814"/>
    <p:sldId xmlns:r="http://schemas.openxmlformats.org/officeDocument/2006/relationships" id="259" r:id="Rc6e71bc6bf1c4ab3"/>
    <p:sldId xmlns:r="http://schemas.openxmlformats.org/officeDocument/2006/relationships" id="260" r:id="R54fe552b4324414f"/>
    <p:sldId xmlns:r="http://schemas.openxmlformats.org/officeDocument/2006/relationships" id="261" r:id="Rd01bdd0558654e9b"/>
    <p:sldId xmlns:r="http://schemas.openxmlformats.org/officeDocument/2006/relationships" id="262" r:id="Rff5aeacb83344ac4"/>
    <p:sldId xmlns:r="http://schemas.openxmlformats.org/officeDocument/2006/relationships" id="263" r:id="Rd8aba46d0109412a"/>
    <p:sldId xmlns:r="http://schemas.openxmlformats.org/officeDocument/2006/relationships" id="264" r:id="R8802c1bdebbb40a3"/>
    <p:sldId xmlns:r="http://schemas.openxmlformats.org/officeDocument/2006/relationships" id="265" r:id="Rc52d29cbec41408b"/>
    <p:sldId xmlns:r="http://schemas.openxmlformats.org/officeDocument/2006/relationships" id="266" r:id="R1807b0cff3554eb4"/>
    <p:sldId xmlns:r="http://schemas.openxmlformats.org/officeDocument/2006/relationships" id="267" r:id="Rad0f153d075f498b"/>
    <p:sldId xmlns:r="http://schemas.openxmlformats.org/officeDocument/2006/relationships" id="268" r:id="R4a22491e99bd4248"/>
    <p:sldId xmlns:r="http://schemas.openxmlformats.org/officeDocument/2006/relationships" id="269" r:id="R954e1e806f2f46e1"/>
    <p:sldId xmlns:r="http://schemas.openxmlformats.org/officeDocument/2006/relationships" id="270" r:id="R3b980f22ba544f50"/>
    <p:sldId xmlns:r="http://schemas.openxmlformats.org/officeDocument/2006/relationships" id="271" r:id="R1ee169c815094742"/>
    <p:sldId xmlns:r="http://schemas.openxmlformats.org/officeDocument/2006/relationships" id="272" r:id="R15270c4810b84e9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e18a5d934784b32" /><Relationship Type="http://schemas.openxmlformats.org/officeDocument/2006/relationships/slideMaster" Target="/ppt/slideMasters/slideMaster1.xml" Id="R644ad8898e6e4ecf" /><Relationship Type="http://schemas.openxmlformats.org/officeDocument/2006/relationships/notesMaster" Target="/ppt/notesMasters/notesMaster1.xml" Id="Rc06bf912bee04c6e" /><Relationship Type="http://schemas.openxmlformats.org/officeDocument/2006/relationships/presProps" Target="/ppt/presProps.xml" Id="Ref8f577ce9074fc6" /><Relationship Type="http://schemas.openxmlformats.org/officeDocument/2006/relationships/tableStyles" Target="/ppt/tableStyles.xml" Id="R26d58999fabc484d" /><Relationship Type="http://schemas.openxmlformats.org/officeDocument/2006/relationships/slide" Target="/ppt/slides/slide1.xml" Id="R7454f2d343794ade" /><Relationship Type="http://schemas.openxmlformats.org/officeDocument/2006/relationships/slide" Target="/ppt/slides/slide2.xml" Id="R02244a0acdf54a86" /><Relationship Type="http://schemas.openxmlformats.org/officeDocument/2006/relationships/slide" Target="/ppt/slides/slide3.xml" Id="Rf42b2809d4e44814" /><Relationship Type="http://schemas.openxmlformats.org/officeDocument/2006/relationships/slide" Target="/ppt/slides/slide4.xml" Id="Rc6e71bc6bf1c4ab3" /><Relationship Type="http://schemas.openxmlformats.org/officeDocument/2006/relationships/slide" Target="/ppt/slides/slide5.xml" Id="R54fe552b4324414f" /><Relationship Type="http://schemas.openxmlformats.org/officeDocument/2006/relationships/slide" Target="/ppt/slides/slide6.xml" Id="Rd01bdd0558654e9b" /><Relationship Type="http://schemas.openxmlformats.org/officeDocument/2006/relationships/slide" Target="/ppt/slides/slide7.xml" Id="Rff5aeacb83344ac4" /><Relationship Type="http://schemas.openxmlformats.org/officeDocument/2006/relationships/slide" Target="/ppt/slides/slide8.xml" Id="Rd8aba46d0109412a" /><Relationship Type="http://schemas.openxmlformats.org/officeDocument/2006/relationships/slide" Target="/ppt/slides/slide9.xml" Id="R8802c1bdebbb40a3" /><Relationship Type="http://schemas.openxmlformats.org/officeDocument/2006/relationships/slide" Target="/ppt/slides/slide10.xml" Id="Rc52d29cbec41408b" /><Relationship Type="http://schemas.openxmlformats.org/officeDocument/2006/relationships/slide" Target="/ppt/slides/slide11.xml" Id="R1807b0cff3554eb4" /><Relationship Type="http://schemas.openxmlformats.org/officeDocument/2006/relationships/slide" Target="/ppt/slides/slide12.xml" Id="Rad0f153d075f498b" /><Relationship Type="http://schemas.openxmlformats.org/officeDocument/2006/relationships/slide" Target="/ppt/slides/slide13.xml" Id="R4a22491e99bd4248" /><Relationship Type="http://schemas.openxmlformats.org/officeDocument/2006/relationships/slide" Target="/ppt/slides/slide14.xml" Id="R954e1e806f2f46e1" /><Relationship Type="http://schemas.openxmlformats.org/officeDocument/2006/relationships/slide" Target="/ppt/slides/slide15.xml" Id="R3b980f22ba544f50" /><Relationship Type="http://schemas.openxmlformats.org/officeDocument/2006/relationships/slide" Target="/ppt/slides/slide16.xml" Id="R1ee169c815094742" /><Relationship Type="http://schemas.openxmlformats.org/officeDocument/2006/relationships/slide" Target="/ppt/slides/slide17.xml" Id="R15270c4810b84e9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00548842c424a2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dk2" tx2="lt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f48db404e1a4ea8" /><Relationship Type="http://schemas.openxmlformats.org/officeDocument/2006/relationships/notesMaster" Target="/ppt/notesMasters/notesMaster1.xml" Id="R18da7cd68d97452a" /></Relationships>
</file>

<file path=ppt/notesSlides/_rels/notesSlide2.xml.rels>&#65279;<?xml version="1.0" encoding="utf-8"?><Relationships xmlns="http://schemas.openxmlformats.org/package/2006/relationships"><Relationship Type="http://schemas.openxmlformats.org/officeDocument/2006/relationships/slide" Target="/ppt/slides/slide2.xml" Id="Rcfaf6002c5a44cd4" /><Relationship Type="http://schemas.openxmlformats.org/officeDocument/2006/relationships/notesMaster" Target="/ppt/notesMasters/notesMaster1.xml" Id="Ra21909a7ac824d4d" /></Relationships>
</file>

<file path=ppt/notesSlides/_rels/notesSlide3.xml.rels>&#65279;<?xml version="1.0" encoding="utf-8"?><Relationships xmlns="http://schemas.openxmlformats.org/package/2006/relationships"><Relationship Type="http://schemas.openxmlformats.org/officeDocument/2006/relationships/slide" Target="/ppt/slides/slide3.xml" Id="Rf9012c89ef984c2a" /><Relationship Type="http://schemas.openxmlformats.org/officeDocument/2006/relationships/notesMaster" Target="/ppt/notesMasters/notesMaster1.xml" Id="Rf049771609364380" /></Relationships>
</file>

<file path=ppt/notesSlides/_rels/notesSlide4.xml.rels>&#65279;<?xml version="1.0" encoding="utf-8"?><Relationships xmlns="http://schemas.openxmlformats.org/package/2006/relationships"><Relationship Type="http://schemas.openxmlformats.org/officeDocument/2006/relationships/slide" Target="/ppt/slides/slide4.xml" Id="Rbc51e78806ef436a" /><Relationship Type="http://schemas.openxmlformats.org/officeDocument/2006/relationships/notesMaster" Target="/ppt/notesMasters/notesMaster1.xml" Id="Re8927606a80e4c40" /></Relationships>
</file>

<file path=ppt/notesSlides/_rels/notesSlide5.xml.rels>&#65279;<?xml version="1.0" encoding="utf-8"?><Relationships xmlns="http://schemas.openxmlformats.org/package/2006/relationships"><Relationship Type="http://schemas.openxmlformats.org/officeDocument/2006/relationships/slide" Target="/ppt/slides/slide5.xml" Id="R10b84e97b2c64569" /><Relationship Type="http://schemas.openxmlformats.org/officeDocument/2006/relationships/notesMaster" Target="/ppt/notesMasters/notesMaster1.xml" Id="Rddc7b1ac68574ed9" /></Relationships>
</file>

<file path=ppt/notesSlides/_rels/notesSlide6.xml.rels>&#65279;<?xml version="1.0" encoding="utf-8"?><Relationships xmlns="http://schemas.openxmlformats.org/package/2006/relationships"><Relationship Type="http://schemas.openxmlformats.org/officeDocument/2006/relationships/slide" Target="/ppt/slides/slide6.xml" Id="Re5631876cb124466" /><Relationship Type="http://schemas.openxmlformats.org/officeDocument/2006/relationships/notesMaster" Target="/ppt/notesMasters/notesMaster1.xml" Id="R8a52bc915664455a" /></Relationships>
</file>

<file path=ppt/notesSlides/_rels/notesSlide7.xml.rels>&#65279;<?xml version="1.0" encoding="utf-8"?><Relationships xmlns="http://schemas.openxmlformats.org/package/2006/relationships"><Relationship Type="http://schemas.openxmlformats.org/officeDocument/2006/relationships/slide" Target="/ppt/slides/slide7.xml" Id="R2d6ea46c7b174242" /><Relationship Type="http://schemas.openxmlformats.org/officeDocument/2006/relationships/notesMaster" Target="/ppt/notesMasters/notesMaster1.xml" Id="R4c820fe906bd4a00" /></Relationships>
</file>

<file path=ppt/notesSlides/_rels/notesSlide8.xml.rels>&#65279;<?xml version="1.0" encoding="utf-8"?><Relationships xmlns="http://schemas.openxmlformats.org/package/2006/relationships"><Relationship Type="http://schemas.openxmlformats.org/officeDocument/2006/relationships/slide" Target="/ppt/slides/slide8.xml" Id="R5530746627ae422c" /><Relationship Type="http://schemas.openxmlformats.org/officeDocument/2006/relationships/notesMaster" Target="/ppt/notesMasters/notesMaster1.xml" Id="Rf8fb9aa1fb9741fb" /></Relationships>
</file>

<file path=ppt/notesSlides/_rels/notesSlide9.xml.rels>&#65279;<?xml version="1.0" encoding="utf-8"?><Relationships xmlns="http://schemas.openxmlformats.org/package/2006/relationships"><Relationship Type="http://schemas.openxmlformats.org/officeDocument/2006/relationships/slide" Target="/ppt/slides/slide9.xml" Id="Rca277b57f1ea46d2" /><Relationship Type="http://schemas.openxmlformats.org/officeDocument/2006/relationships/notesMaster" Target="/ppt/notesMasters/notesMaster1.xml" Id="Reaa8d92195b4403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17eccef5a644af2" /><Relationship Type="http://schemas.openxmlformats.org/officeDocument/2006/relationships/notesMaster" Target="/ppt/notesMasters/notesMaster1.xml" Id="R282f2fafd1ff469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5deaa74f9ab4fb8" /><Relationship Type="http://schemas.openxmlformats.org/officeDocument/2006/relationships/notesMaster" Target="/ppt/notesMasters/notesMaster1.xml" Id="Rcf56b7781ea7441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7df3bba877943ec" /><Relationship Type="http://schemas.openxmlformats.org/officeDocument/2006/relationships/notesMaster" Target="/ppt/notesMasters/notesMaster1.xml" Id="R9245392623ae4ca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d56eccdcb6a436c" /><Relationship Type="http://schemas.openxmlformats.org/officeDocument/2006/relationships/notesMaster" Target="/ppt/notesMasters/notesMaster1.xml" Id="Rb736655bbc8a492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7f1e13defc24233" /><Relationship Type="http://schemas.openxmlformats.org/officeDocument/2006/relationships/notesMaster" Target="/ppt/notesMasters/notesMaster1.xml" Id="R457a111fd20141d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6a28af559fa4b8a" /><Relationship Type="http://schemas.openxmlformats.org/officeDocument/2006/relationships/notesMaster" Target="/ppt/notesMasters/notesMaster1.xml" Id="R280362c0d1ae470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3615b3b2cf54c03" /><Relationship Type="http://schemas.openxmlformats.org/officeDocument/2006/relationships/notesMaster" Target="/ppt/notesMasters/notesMaster1.xml" Id="R87b56a1f56e04c8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9965331c7164c68" /><Relationship Type="http://schemas.openxmlformats.org/officeDocument/2006/relationships/notesMaster" Target="/ppt/notesMasters/notesMaster1.xml" Id="Ra140b8f46029471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Dzień dobry. To nie będzie szkolenie i nie będzie o maszynach, jakości, BHP ani planie, bo w tym nikt Państwu nie pomoże lepiej niż Państwo sami. Będzie o tym, co zostaje, kiedy problem techniczny jest już rozstrzygnięty: o rozmowie z fachowcem o dłuższym stażu, z nową osobą na zmianie, z zespołem, który boi się nowej linii. W takiej chwili Empatyzer daje drugie spojrzenie, prywatnie, w telefonie, także po pracy. Dalsza część to dwadzieścia pięć minut na spotkaniu albo kwadrans czytania.</a:t>
            </a:r>
            <a:br/>
            <a:br/>
            <a:r>
              <a:rPr sz="1200"/>
              <a:t>Persona, do której jest ta wersja:</a:t>
            </a:r>
            <a:br/>
            <a:r>
              <a:rPr sz="1200"/>
              <a:t>Mistrz zmiany albo brygadzista, wcześniej operator, kilkanaście lat w zakładzie. Wie, jak ustawić linię. Gorzej idzie mu rozmowa. Ma jutro powiedzieć doświadczonemu operatorowi, że przez jego błędy zmiana robi poprawki, i przekazać ludziom zmianę grafiku, której nikt nie chce. Komputer ma w kantorku, ale woli telefon. Pyta: czy to kolejny system i papierologia, czy to monitoring, czy szef zobaczy, o co pyta, i czy będzie po polsku. Nie lubi, gdy ktoś z biura mówi mu, jak ma rozmawiać z ludźmi, których zna od lat.</a:t>
            </a:r>
            <a:br/>
            <a:br/>
            <a:r>
              <a:rPr sz="1200"/>
              <a:t>Wskazówki dla prowadzącego: Cel: orientacja w 60 sekund, bez tonu szkolenia. Rozmówcy to brygadziści, mistrzowie, liderzy zmian, kierownicy produkcji.</a:t>
            </a:r>
            <a:br/>
            <a:r>
              <a:rPr sz="1200"/>
              <a:t>Od pierwszej minuty jasno: Empatyzer pomaga w rozmowie z człowiekiem, gdy problem techniczny jest już rozstrzygnięty. Nie zajmuje się awariami, jakością, BHP ani planem.</a:t>
            </a:r>
            <a:br/>
            <a:r>
              <a:rPr sz="1200"/>
              <a:t>Nie mów „dobry fachowiec nie umie zarządzać”. Mów: nowa rola dodaje rozmowy i decyzje o ludziach, do których zasady techniczne nie wystarczają.</a:t>
            </a:r>
            <a:br/>
            <a:br/>
            <a:r>
              <a:rPr sz="1200"/>
              <a:t>Dane i źródła (każdy link sprawdzony 29.08.2026):</a:t>
            </a:r>
            <a:br/>
            <a:r>
              <a:rPr sz="1200"/>
              <a:t>1. W 2025 r. zaangażowanych było 20% pracowników na świecie, a zaangażowanie menedżerów spadło z 27% do 22%, najmocniej w historii pomiaru; Gallup szacuje koszt niskiego zaangażowania na ok. 10 bln USD rocznie. (Gallup, Harter i Pendell, „Global Employee Engagement Continues Decline” (State of the Global Workplace 2026), 2026). https://www.gallup.com/workplace/708071/global-employee-engagement-continues-decline.aspx Zastrzeżenie: 141 444 respondentów; self-report; koszt to model Gallupa.</a:t>
            </a:r>
            <a:br/>
            <a:r>
              <a:rPr sz="1200"/>
              <a:t>2. W Polsce zaangażowanych w pracę jest 7% pracowników, wobec 12% w Europie i 20% na świecie. (Gallup, „State of the Global Workplace: Poland Country-Level Data”, 2026). https://www.gallup.com/workplace/706802/state-global-workplace-poland-country-level-data.aspx Zastrzeżenie: Średnia z trzech lat sondaży (2023–2025), ok. 1000 respondentów rocznie.</a:t>
            </a:r>
            <a:br/>
            <a:r>
              <a:rPr sz="1200"/>
              <a:t>3. Menedżer odpowiada za co najmniej 70% różnic w zaangażowaniu między zespołami, a naturalny talent do zarządzania ma ok. 1 na 10 osób; firmy w 82% przypadków obsadzają to stanowisko osobą bez takiego talentu. (Gallup, Beck i Harter, „Why Great Managers Are So Rare”, 2014 (akt. 2026)). https://www.gallup.com/workplace/231593/why-great-managers-rare.aspx Zastrzeżenie: Dane Gallupa z zespołów w USA; 70% to wariancja między jednostkami, nie związek przyczynowy.</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Jedno zdanie na początek. Instrukcja, standard, plan: to wszystko mówi, co trzeba zrobić. Nie mówi, jak powiedzieć o błędzie człowiekowi, który zna tę maszynę lepiej od Ciebie i pracuje tu dwadzieścia lat. Większość brygadzistów i mistrzów awansowała za fachowość, nie za umiejętność rozmowy, i badania pokazują, że tylko jeden na sześciu brygadzistów powiedział, że awans na przełożonego przyszedł mu naturalnie. To nie jest słabość. Do tej części roboty nikt nie dał Ci narzędzi. O tym jest ta prezentacja.</a:t>
            </a:r>
            <a:br/>
            <a:br/>
            <a:r>
              <a:rPr sz="1200"/>
              <a:t>Wskazówki dla prowadzącego: Jedno zdanie i pauza. Reszta jest w komentarzu, nie na slajdzie.</a:t>
            </a:r>
            <a:br/>
            <a:br/>
            <a:r>
              <a:rPr sz="1200"/>
              <a:t>Dane i źródła (każdy link sprawdzony 29.08.2026):</a:t>
            </a:r>
            <a:br/>
            <a:r>
              <a:rPr sz="1200"/>
              <a:t>1. Firmy awansują najlepszych wykonawców, a nie najlepszych przyszłych menedżerów: każde podwojenie wyników przed awansem wiąże się z gorszymi wynikami zespołu nowego menedżera. (Benson, Li i Shue, „Promotions and the Peter Principle”, Quarterly Journal of Economics 134(4), 2019). https://www.nber.org/papers/w24343 Zastrzeżenie: Dane sprzedażowe, USA; 38 843 pracowników, 1553 awanse.</a:t>
            </a:r>
            <a:br/>
            <a:r>
              <a:rPr sz="1200"/>
              <a:t>2. Tylko 16% liderów pierwszego szczebla uznało przejście na stanowisko kierownicze za naturalne, 84% odczuwało stres, a 60% nigdy nie miało formalnego mentora. (DDI, „The State of Frontline Leadership in 2020” (Frontline Leader Project), 2019). https://www.ddi.com/blog/the-state-of-frontline-leadership-in-2020 Zastrzeżenie: Dane firmy szkoleniowej; 9700+ liderów pierwszego szczebla; self-report.</a:t>
            </a:r>
            <a:br/>
            <a:r>
              <a:rPr sz="1200"/>
              <a:t>3. Menedżerowie pierwszej linii poświęcają 30–60% czasu na administrację i spotkania, a tylko 10–40% na faktyczne kierowanie ludźmi. (McKinsey Quarterly, De Smet, McGurk i Vinson, „Unlocking the potential of frontline managers”, 2009). https://www.mckinsey.com/~/media/McKinsey/Business%20Functions/Organization/Our%20Insights/Unlocking%20the%20potential%20of%20frontline%20managers/Unlocking%20the%20potential%20of%20frontline%20managers.pdf Zastrzeżenie: Szacunki z projektów doradczych; handel i produkcja.</a:t>
            </a:r>
            <a:br/>
            <a:r>
              <a:rPr sz="1200"/>
              <a:t>4. 69% menedżerów przyznaje, że rozmowy z pracownikami sprawiają im trudność, a 37% boi się dawać bezpośredni krytyczny feedback. (Interact / Harris Poll, komunikat prasowy, 2016 (omówienie: Solomon, HBR, „Two-Thirds of Managers Are Uncomfortable Communicating with Employees”, 2016)). https://www.prnewswire.com/news-releases/come-in-and-shut-the-door--communication-breach-in-the-workplace-revealed-300218235.html Zastrzeżenie: USA, 2058 dorosłych, w tym 616 menedżerów; self-report. HBR: https://hbr.org/2016/03/two-thirds-of-managers-are-uncomfortable-communicating-with-employees</a:t>
            </a:r>
            <a:br/>
            <a:r>
              <a:rPr sz="1200"/>
              <a:t>5. 57% pracowników woli feedback korygujący od pochwał, a 72% uważa, że ich wyniki poprawiłyby się, gdyby menedżer częściej go dawał. (Zenger Folkman, komunikat prasowy, 2014 (omówienie: Zenger i Folkman, HBR, „Your Employees Want the Negative Feedback You Hate to Give”, 2014)). https://www.prnewswire.com/news-releases/zenger-folkman-data-reveals-what-feedback-employees-really-want-245981901.html Zastrzeżenie: Self-report; dane firmy doradczej. HBR: https://hbr.org/2014/01/your-employees-want-the-negative-feedback-you-hate-to-give</a:t>
            </a:r>
            <a:br/>
            <a:r>
              <a:rPr sz="1200"/>
              <a:t>6. Gotowość pracowników do wspierania zmian w firmie spadła z 74% w 2016 r. do 38% w 2022 r., podczas gdy liczba planowanych zmian rocznie wzrosła z 2 do 10. (Gartner, „The Transformation Deficit”, Gartner Business Quarterly Q1 2023 (omówienie: O Morain i Aykens, HBR, „Employees Are Losing Patience with Change Initiatives”, 2023)). https://www.gartner.com/en/insights/gartner-business-quarterly/q1-2023 Zastrzeżenie: Gartner podaje 38% (GBQ) i 43% (HBR); brak opisu próby. HBR: https://hbr.org/2023/05/employees-are-losing-patience-with-change-initiatives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Trzy sytuacje z produkcji. Feedback dla fachowca o dłuższym stażu: wiesz, co powiedzieć, ale nie wiesz, jak zacząć, żeby nie skończyło się obrazą. Rozmowa po problemie jakościowym: reklamacja wyjaśniona, przyczyna znana, zostaje rozmowa z człowiekiem, który się pomylił, i z resztą zmiany. I nowa linia albo robot: decyzję podjął zarząd, a Ty masz ją wytłumaczyć ludziom, którzy boją się o swoje miejsce. Jedno warto powiedzieć wprost: nawet dobremu fachowcowi, który został przełożonym, brakuje czasem informacji, drugiego spojrzenia i oczywistej odpowiedzi. Którą z tych rozmów masz przed sobą w tym tygodniu?</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Wskazówki dla prowadzącego: Cel: przełożony ma rozpoznać własną sytuację. Zapytaj: „Którą z tych rozmów masz przed sobą w tym tygodniu?”.</a:t>
            </a:r>
            <a:endParaRPr/>
          </a:p>
          <a:p xmlns:a="http://schemas.openxmlformats.org/drawingml/2006/main">
            <a:pPr marL="0" lvl="0" indent="0" algn="l">
              <a:spcBef>
                <a:spcPts val="0"/>
              </a:spcBef>
              <a:spcAft>
                <a:spcPts val="0"/>
              </a:spcAft>
              <a:buNone/>
            </a:pPr>
            <a:r>
              <a:rPr sz="1200"/>
              <a:t>Zawsze najpierw rozdziel: człowiek, proces czy technika? Empatyzer dotyczy tylko rozmowy z człowiekiem.</a:t>
            </a:r>
            <a:endParaRPr/>
          </a:p>
          <a:p xmlns:a="http://schemas.openxmlformats.org/drawingml/2006/main">
            <a:pPr marL="0" lvl="0" indent="0" algn="l">
              <a:spcBef>
                <a:spcPts val="0"/>
              </a:spcBef>
              <a:spcAft>
                <a:spcPts val="0"/>
              </a:spcAft>
              <a:buNone/>
            </a:pPr>
            <a:r>
              <a:rPr sz="1200"/>
              <a:t>Formalne 1:1 nie jest naturalnym językiem hali; mów o rozmowie, feedbacku, nowej osobie, zmianie.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Dane i źródła (każdy link sprawdzony 29.08.2026):</a:t>
            </a:r>
            <a:endParaRPr/>
          </a:p>
          <a:p xmlns:a="http://schemas.openxmlformats.org/drawingml/2006/main">
            <a:pPr marL="0" lvl="0" indent="0" algn="l">
              <a:spcBef>
                <a:spcPts val="0"/>
              </a:spcBef>
              <a:spcAft>
                <a:spcPts val="0"/>
              </a:spcAft>
              <a:buNone/>
            </a:pPr>
            <a:r>
              <a:rPr sz="1200"/>
              <a:t>1. Firmy awansują najlepszych wykonawców, a nie najlepszych przyszłych menedżerów: każde podwojenie wyników przed awansem wiąże się z gorszymi wynikami zespołu nowego menedżera. (Benson, Li i Shue, „Promotions and the Peter Principle”, Quarterly Journal of Economics 134(4), 2019). https://www.nber.org/papers/w24343 Zastrzeżenie: Dane sprzedażowe, USA; 38 843 pracowników, 1553 awanse.</a:t>
            </a:r>
            <a:endParaRPr/>
          </a:p>
          <a:p xmlns:a="http://schemas.openxmlformats.org/drawingml/2006/main">
            <a:pPr marL="0" lvl="0" indent="0" algn="l">
              <a:spcBef>
                <a:spcPts val="0"/>
              </a:spcBef>
              <a:spcAft>
                <a:spcPts val="0"/>
              </a:spcAft>
              <a:buNone/>
            </a:pPr>
            <a:r>
              <a:rPr sz="1200"/>
              <a:t>2. Tylko 16% liderów pierwszego szczebla uznało przejście na stanowisko kierownicze za naturalne, 84% odczuwało stres, a 60% nigdy nie miało formalnego mentora. (DDI, „The State of Frontline Leadership in 2020” (Frontline Leader Project), 2019). https://www.ddi.com/blog/the-state-of-frontline-leadership-in-2020 Zastrzeżenie: Dane firmy szkoleniowej; 9700+ liderów pierwszego szczebla; self-report.</a:t>
            </a:r>
            <a:endParaRPr/>
          </a:p>
          <a:p xmlns:a="http://schemas.openxmlformats.org/drawingml/2006/main">
            <a:pPr marL="0" lvl="0" indent="0" algn="l">
              <a:spcBef>
                <a:spcPts val="0"/>
              </a:spcBef>
              <a:spcAft>
                <a:spcPts val="0"/>
              </a:spcAft>
              <a:buNone/>
            </a:pPr>
            <a:r>
              <a:rPr sz="1200"/>
              <a:t>3. Menedżerowie pierwszej linii poświęcają 30–60% czasu na administrację i spotkania, a tylko 10–40% na faktyczne kierowanie ludźmi. (McKinsey Quarterly, De Smet, McGurk i Vinson, „Unlocking the potential of frontline managers”, 2009). https://www.mckinsey.com/~/media/McKinsey/Business%20Functions/Organization/Our%20Insights/Unlocking%20the%20potential%20of%20frontline%20managers/Unlocking%20the%20potential%20of%20frontline%20managers.pdf Zastrzeżenie: Szacunki z projektów doradczych; handel i produkcja.</a:t>
            </a:r>
            <a:endParaRPr/>
          </a:p>
          <a:p xmlns:a="http://schemas.openxmlformats.org/drawingml/2006/main">
            <a:pPr marL="0" lvl="0" indent="0" algn="l">
              <a:spcBef>
                <a:spcPts val="0"/>
              </a:spcBef>
              <a:spcAft>
                <a:spcPts val="0"/>
              </a:spcAft>
              <a:buNone/>
            </a:pPr>
            <a:r>
              <a:rPr sz="1200"/>
              <a:t>4. 69% menedżerów przyznaje, że rozmowy z pracownikami sprawiają im trudność, a 37% boi się dawać bezpośredni krytyczny feedback. (Interact / Harris Poll, komunikat prasowy, 2016 (omówienie: Solomon, HBR, „Two-Thirds of Managers Are Uncomfortable Communicating with Employees”, 2016)). https://www.prnewswire.com/news-releases/come-in-and-shut-the-door--communication-breach-in-the-workplace-revealed-300218235.html Zastrzeżenie: USA, 2058 dorosłych, w tym 616 menedżerów; self-report. HBR: https://hbr.org/2016/03/two-thirds-of-managers-are-uncomfortable-communicating-with-employees</a:t>
            </a:r>
            <a:endParaRPr/>
          </a:p>
          <a:p xmlns:a="http://schemas.openxmlformats.org/drawingml/2006/main">
            <a:pPr marL="0" lvl="0" indent="0" algn="l">
              <a:spcBef>
                <a:spcPts val="0"/>
              </a:spcBef>
              <a:spcAft>
                <a:spcPts val="0"/>
              </a:spcAft>
              <a:buNone/>
            </a:pPr>
            <a:r>
              <a:rPr sz="1200"/>
              <a:t>5. 57% pracowników woli feedback korygujący od pochwał, a 72% uważa, że ich wyniki poprawiłyby się, gdyby menedżer częściej go dawał. (Zenger Folkman, komunikat prasowy, 2014 (omówienie: Zenger i Folkman, HBR, „Your Employees Want the Negative Feedback You Hate to Give”, 2014)). https://www.prnewswire.com/news-releases/zenger-folkman-data-reveals-what-feedback-employees-really-want-245981901.html Zastrzeżenie: Self-report; dane firmy doradczej. HBR: https://hbr.org/2014/01/your-employees-want-the-negative-feedback-you-hate-to-give</a:t>
            </a:r>
            <a:endParaRPr/>
          </a:p>
          <a:p xmlns:a="http://schemas.openxmlformats.org/drawingml/2006/main">
            <a:pPr marL="0" lvl="0" indent="0" algn="l">
              <a:spcBef>
                <a:spcPts val="0"/>
              </a:spcBef>
              <a:spcAft>
                <a:spcPts val="0"/>
              </a:spcAft>
              <a:buNone/>
            </a:pPr>
            <a:r>
              <a:rPr sz="1200"/>
              <a:t>6. Gotowość pracowników do wspierania zmian w firmie spadła z 74% w 2016 r. do 38% w 2022 r., podczas gdy liczba planowanych zmian rocznie wzrosła z 2 do 10. (Gartner, „The Transformation Deficit”, Gartner Business Quarterly Q1 2023 (omówienie: O Morain i Aykens, HBR, „Employees Are Losing Patience with Change Initiatives”, 2023)). https://www.gartner.com/en/insights/gartner-business-quarterly/q1-2023 Zastrzeżenie: Gartner podaje 38% (GBQ) i 43% (HBR); brak opisu próby. HBR: https://hbr.org/2023/05/employees-are-losing-patience-with-change-initiatives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Dwóch mistrzów może zadać Em to samo pytanie, na przykład jak powiedzieć zmianie o nowym grafiku i o pracy w sobotę. Każdy dostanie inną odpowiedź. Jeden mówi krótko i wprost, drugi najpierw tłumaczy tło i unika awantury. Em bierze pod uwagę, kto pyta, o kogo pyta i o jaką rozmowę chodzi, więc dopasowuje wskazówki do obu stron. Dlatego ludzie do Em wracają: zamiast ogólnych zasad o feedbacku dostają trzy zdania, które mogą powiedzieć jutro przed zmianą. Pytanie zadaje się wieczorem w telefonie, przy własnym stole, i nikt tej rozmowy nie czyta: ani kierownik produkcji, ani HR, ani my. Dzięki temu ludzie pytają o to, o co nigdy nie zapytaliby przy ludziach na odprawie przed zmianą.</a:t>
            </a:r>
            <a:br/>
            <a:br/>
            <a:r>
              <a:rPr sz="1200"/>
              <a:t>Wskazówki dla prowadzącego: Najczęstsze pytanie brzmi: czym to się różni od zwykłego czatu ze sztuczną inteligencją. Odpowiedź: Em zna wyniki obu osób, więc odpowiada inaczej dwóm osobom pytającym o to samo. Jeśli jest internet, pokaż Em na żywo na koncie demonstracyjnym.</a:t>
            </a:r>
            <a:br/>
            <a:br/>
            <a:r>
              <a:rPr sz="1200"/>
              <a:t>Dane i źródła (każdy link sprawdzony 29.08.2026):</a:t>
            </a:r>
            <a:br/>
            <a:r>
              <a:rPr sz="1200"/>
              <a:t>1. 69% menedżerów przyznaje, że rozmowy z pracownikami sprawiają im trudność, a 37% boi się dawać bezpośredni krytyczny feedback. (Interact / Harris Poll, komunikat prasowy, 2016 (omówienie: Solomon, HBR, „Two-Thirds of Managers Are Uncomfortable Communicating with Employees”, 2016)). https://www.prnewswire.com/news-releases/come-in-and-shut-the-door--communication-breach-in-the-workplace-revealed-300218235.html Zastrzeżenie: USA, 2058 dorosłych, w tym 616 menedżerów; self-report. HBR: https://hbr.org/2016/03/two-thirds-of-managers-are-uncomfortable-communicating-with-employees</a:t>
            </a:r>
            <a:br/>
            <a:r>
              <a:rPr sz="1200"/>
              <a:t>2. 57% pracowników woli feedback korygujący od pochwał, a 72% uważa, że ich wyniki poprawiłyby się, gdyby menedżer częściej go dawał. (Zenger Folkman, komunikat prasowy, 2014 (omówienie: Zenger i Folkman, HBR, „Your Employees Want the Negative Feedback You Hate to Give”, 2014)). https://www.prnewswire.com/news-releases/zenger-folkman-data-reveals-what-feedback-employees-really-want-245981901.html Zastrzeżenie: Self-report; dane firmy doradczej. HBR: https://hbr.org/2014/01/your-employees-want-the-negative-feedback-you-hate-to-give</a:t>
            </a:r>
            <a:br/>
            <a:r>
              <a:rPr sz="1200"/>
              <a:t>3. 80% pracowników, którzy w ostatnim tygodniu dostali sensowny feedback, jest w pełni zaangażowanych, a codzienny feedback (wobec rocznego) daje 3,6 raza większą szansę na silną motywację do wybitnej pracy. (Gallup, McLain i Nelson, „How Effective Feedback Fuels Performance”, 2022 (akt. 2024)). https://www.gallup.com/workplace/357764/fast-feedback-fuels-performance.aspx Zastrzeżenie: USA, panel Gallupa; korelacja.</a:t>
            </a:r>
            <a:br/>
            <a:r>
              <a:rPr sz="1200"/>
              <a:t>4. Spotkania 1:1 stanowią ok. 47% wszystkich spotkań w firmach, a mimo to prawie nie były badane naukowo. (Flinchum, Kreamer, Rogelberg i Gooty, „One-on-one meetings between managers and direct reports”, Organizational Psychology Review, 2023). https://doi.org/10.1177/20413866221097570 Zastrzeżenie: Recenzowany artykuł przeglądowy; 47% to szacunek cytowany przez autorów.</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Trzeba powiedzieć wprost: pisemnej referencji z zakładu produkcyjnego jeszcze nie mamy. Najbliższa realiom hali jest ochrona zdrowia, bo tam też pracuje się na zmiany, w kilku grupach zawodowych i pod presją czasu. Referencja pochodzi od dyrektorki szpitala, która przeprowadziła wdrożenie u siebie. Druga opinia pokazuje najczęstszy powód, dla którego ludzie zostają przy narzędziu: mniej nieporozumień bez organizowania długich szkoleń. Do tego dochodzą wyniki badań użytkowników: trzech na czterech poleciłoby Empatyzer, a ponad połowa widzi u siebie wzrost kompetencji.</a:t>
            </a:r>
            <a:br/>
            <a:br/>
            <a:r>
              <a:rPr sz="1200"/>
              <a:t>Wskazówki dla prowadzącego: Nie udawaj, że mamy referencję z produkcji; powiedz, czego nie mamy, i zaproponuj, że zakład może być pierwszym takim wdrożeniem. Ocena 5,0/5 pochodzi z opinii opublikowanych na Capterra w lutym i marcu 2026 r.; cytaty są tłumaczone z angielskiego. Przed spotkaniem sprawdź aktualną liczbę opinii i stan profili GetApp oraz Software Advice. Przy liczbach 77/73/59 uzupełnij próbę i rok badania.</a:t>
            </a:r>
            <a:br/>
            <a:br/>
            <a:r>
              <a:rPr sz="1200"/>
              <a:t>Dane i źródła (każdy link sprawdzony 29.08.2026):</a:t>
            </a:r>
            <a:br/>
            <a:r>
              <a:rPr sz="1200"/>
              <a:t>1. W USA zaangażowanych jest 25% pracowników produkcji, o 8 punktów mniej niż średnia krajowa (33%); to najmniej zaangażowana grupa zawodowa. (Gallup, „5 Keys to Boosting Workplace Culture in Manufacturing”, 2017). https://news.gallup.com/businessjournal/218549/keys-boosting-workplace-culture-manufacturing.aspx Zastrzeżenie: USA, 2017.</a:t>
            </a:r>
            <a:br/>
            <a:r>
              <a:rPr sz="1200"/>
              <a:t>2. Menedżerowie pierwszej linii poświęcają 30–60% czasu na administrację i spotkania, a tylko 10–40% na faktyczne kierowanie ludźmi. (McKinsey Quarterly, De Smet, McGurk i Vinson, „Unlocking the potential of frontline managers”, 2009). https://www.mckinsey.com/~/media/McKinsey/Business%20Functions/Organization/Our%20Insights/Unlocking%20the%20potential%20of%20frontline%20managers/Unlocking%20the%20potential%20of%20frontline%20managers.pdf Zastrzeżenie: Szacunki z projektów doradczych; handel i produkcja.</a:t>
            </a:r>
            <a:br/>
            <a:r>
              <a:rPr sz="1200"/>
              <a:t>3. Tylko 16% liderów pierwszego szczebla uznało przejście na stanowisko kierownicze za naturalne, 84% odczuwało stres, a 60% nigdy nie miało formalnego mentora. (DDI, „The State of Frontline Leadership in 2020” (Frontline Leader Project), 2019). https://www.ddi.com/blog/the-state-of-frontline-leadership-in-2020 Zastrzeżenie: Dane firmy szkoleniowej; 9700+ liderów pierwszego szczebla; self-report.</a:t>
            </a:r>
            <a:endParaRPr/>
          </a:p>
          <a:p xmlns:a="http://schemas.openxmlformats.org/drawingml/2006/main">
            <a:pPr marL="0" lvl="0" indent="0" algn="l">
              <a:spcBef>
                <a:spcPts val="0"/>
              </a:spcBef>
              <a:spcAft>
                <a:spcPts val="0"/>
              </a:spcAft>
              <a:buNone/>
            </a:pPr>
            <a:br/>
            <a:br/>
            <a:r>
              <a:rPr sz="1200"/>
              <a:t>[Sources]</a:t>
            </a:r>
            <a:br/>
            <a:r>
              <a:rPr sz="1200"/>
              <a:t>Wyniki badań użytkowników i referencje dostarczone przez Empatyzer.</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Najprościej opowiedzieć to na jednej sytuacji. Ktoś ma jutro o szóstej powiedzieć doświadczonemu operatorowi, że przez jego błędy zmiana robi poprawki. Wieczorem, przed tą rozmową w cztery oczy, otwiera Empatyzer w telefonie, wybiera tego człowieka i pisze do Em zwykłymi słowami, o co chodzi. Em wie, jak pracuje jedna i druga osoba, bo każda wypełniła wcześniej krótki kwestionariusz, w aplikacji nazywany diagnozą. Jeśli ten operator jeszcze go nie wypełnił, Em opiera się na tym, co pytający o nim napisze. Wraca podpowiedź dopasowana do tego konkretnego człowieka: od czego zacząć, czego nie mówić, jak on może to odebrać. A przez kolejne miesiące wracają krótkie lekcje dobrane do tej osoby i do jej zmiany. Wszystko mieści się w jednej aplikacji.</a:t>
            </a:r>
            <a:br/>
            <a:br/>
            <a:r>
              <a:rPr sz="1200"/>
              <a:t>Wskazówki dla prowadzącego: Trzy warstwy, jedno zdanie o każdej. Zdanie zamykające uprzedza trzy skojarzenia: test, platforma szkoleniowa, narzędzie oceny. Jeśli padnie pytanie „co Em wie o osobie, która nie wypełniła kwestionariusza”: opiera się wtedy na tym, co napisze pytający, i mówi o tym wprost.</a:t>
            </a:r>
            <a:br/>
            <a:br/>
            <a:r>
              <a:rPr sz="1200"/>
              <a:t>Dane i źródła (każdy link sprawdzony 29.08.2026):</a:t>
            </a:r>
            <a:br/>
            <a:r>
              <a:rPr sz="1200"/>
              <a:t>1. Menedżer odpowiada za co najmniej 70% różnic w zaangażowaniu między zespołami, a naturalny talent do zarządzania ma ok. 1 na 10 osób; firmy w 82% przypadków obsadzają to stanowisko osobą bez takiego talentu. (Gallup, Beck i Harter, „Why Great Managers Are So Rare”, 2014 (akt. 2026)). https://www.gallup.com/workplace/231593/why-great-managers-rare.aspx Zastrzeżenie: Dane Gallupa z zespołów w USA; 70% to wariancja między jednostkami, nie związek przyczynowy.</a:t>
            </a:r>
            <a:br/>
            <a:r>
              <a:rPr sz="1200"/>
              <a:t>2. Metaanaliza 335 prób: szkolenia przywódcze działają, ale istotnie lepiej, gdy są rozłożone na wiele sesji i zawierają praktykę oraz feedback, niż gdy są jednym skomasowanym blokiem. (Lacerenza, Reyes, Marlow, Joseph i Salas, „Leadership Training Design, Delivery, and Implementation: A Meta-Analysis”, Journal of Applied Psychology 102(12), 2017). https://doi.org/10.1037/apl0000241 Zastrzeżenie: Recenzowane; „rozłożone” oznacza wiele sesji, nie konkretną kadencję.</a:t>
            </a:r>
            <a:br/>
            <a:r>
              <a:rPr sz="1200"/>
              <a:t>3. Metaanaliza 317 eksperymentów: nauka rozłożona w czasie daje trwalsze zapamiętanie niż nauka w jednym bloku, a im dłużej wiedza ma się utrzymać, tym dłuższe powinny być odstępy między powtórkami. (Cepeda, Pashler, Vul, Wixted i Rohrer, „Distributed practice in verbal recall tasks”, Psychological Bulletin 132(3), 2006). https://doi.org/10.1037/0033-2909.132.3.354 Zastrzeżenie: Eksperymenty na materiale werbalnym.</a:t>
            </a:r>
            <a:br/>
            <a:r>
              <a:rPr sz="1200"/>
              <a:t>4. Tylko 23% pracowników w USA zdecydowanie ufa kierownictwu swojej organizacji, ale pracownicy, których menedżer zawsze wysłucha, 4,2 raza częściej ufają kierownictwu. (Gallup, „How to Build Trust in the Workplace”, 2022, oraz „Global Indicator: Leadership &amp; Management”, 2026). https://www.gallup.com/workplace/393401/trust-decline-rebuild.aspx Zastrzeżenie: Panel Gallupa, USA; korelacje. Wskaźnik: https://www.gallup.com/404252/indicator-leadership-management.aspx</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Em przydaje się w większości rozmów w zakładzie produkcyjnym, zawsze tak samo: pytasz o konkretnego człowieka i konkretną sprawę. Jak powiedzieć komuś coś trudnego, żeby zrozumiał, a nie zaczął się bronić. Co zmienia się w rozmowach z dawnymi kolegami, gdy zaczynasz nimi kierować. Jak rozmawiać z kimś o większym stażu, nie podważając jego pozycji. Jak prowadzić pierwsze rozmowy z nowym pracownikiem. Część techniczna wdrożenia zostaje w instrukcjach. Jak rozmawiać z kimś z jakości albo z UR, gdy spór o proces jest już rozstrzygnięty, a zostaje spór między ludźmi. I jak wyjaśnić nową technologię zespołowi bez obietnic, których nie możesz dotrzymać. Em pomaga przygotować rozmowę; nie zastępuje zasad technicznych ani decyzji przełożonego.</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Wskazówki dla prowadzącego: Cel: pokazać sytuacje, w których Em przydaje się w zakładzie produkcyjnym. Zatrzymaj się na tej, którą przełożony wskazał wcześniej.</a:t>
            </a:r>
            <a:endParaRPr/>
          </a:p>
          <a:p xmlns:a="http://schemas.openxmlformats.org/drawingml/2006/main">
            <a:pPr marL="0" lvl="0" indent="0" algn="l">
              <a:spcBef>
                <a:spcPts val="0"/>
              </a:spcBef>
              <a:spcAft>
                <a:spcPts val="0"/>
              </a:spcAft>
              <a:buNone/>
            </a:pPr>
            <a:r>
              <a:rPr sz="1200"/>
              <a:t>Delegowanie ma granicę kwalifikacji i standardu; Em pomaga w rozmowie, nie w decyzji, komu wolno co zlecić.</a:t>
            </a:r>
            <a:endParaRPr/>
          </a:p>
          <a:p xmlns:a="http://schemas.openxmlformats.org/drawingml/2006/main">
            <a:pPr marL="0" lvl="0" indent="0" algn="l">
              <a:spcBef>
                <a:spcPts val="0"/>
              </a:spcBef>
              <a:spcAft>
                <a:spcPts val="0"/>
              </a:spcAft>
              <a:buNone/>
            </a:pPr>
            <a:r>
              <a:rPr sz="1200"/>
              <a:t>Rozmowa o wynagrodzeniu: Em może pomóc ją przygotować, ale decyzja płacowa zostaje poza narzędziem.</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Dane i źródła (każdy link sprawdzony 29.08.2026):</a:t>
            </a:r>
            <a:endParaRPr/>
          </a:p>
          <a:p xmlns:a="http://schemas.openxmlformats.org/drawingml/2006/main">
            <a:pPr marL="0" lvl="0" indent="0" algn="l">
              <a:spcBef>
                <a:spcPts val="0"/>
              </a:spcBef>
              <a:spcAft>
                <a:spcPts val="0"/>
              </a:spcAft>
              <a:buNone/>
            </a:pPr>
            <a:r>
              <a:rPr sz="1200"/>
              <a:t>1. W metaanalizie 607 efektów feedback średnio poprawiał wyniki, ale ponad jedna trzecia interwencji feedbackowych je pogarszała; liczy się sposób podania. (Kluger i DeNisi, „The effects of feedback interventions on performance”, Psychological Bulletin 119(2), 1996). https://doi.org/10.1037/0033-2909.119.2.254 Zastrzeżenie: Recenzowane; badania głównie zadaniowe i laboratoryjne.</a:t>
            </a:r>
            <a:endParaRPr/>
          </a:p>
          <a:p xmlns:a="http://schemas.openxmlformats.org/drawingml/2006/main">
            <a:pPr marL="0" lvl="0" indent="0" algn="l">
              <a:spcBef>
                <a:spcPts val="0"/>
              </a:spcBef>
              <a:spcAft>
                <a:spcPts val="0"/>
              </a:spcAft>
              <a:buNone/>
            </a:pPr>
            <a:r>
              <a:rPr sz="1200"/>
              <a:t>2. Gotowość pracowników do wspierania zmian w firmie spadła z 74% w 2016 r. do 38% w 2022 r., podczas gdy liczba planowanych zmian rocznie wzrosła z 2 do 10. (Gartner, „The Transformation Deficit”, Gartner Business Quarterly Q1 2023 (omówienie: O Morain i Aykens, HBR, „Employees Are Losing Patience with Change Initiatives”, 2023)). https://www.gartner.com/en/insights/gartner-business-quarterly/q1-2023 Zastrzeżenie: Gartner podaje 38% (GBQ) i 43% (HBR); brak opisu próby. HBR: https://hbr.org/2023/05/employees-are-losing-patience-with-change-initiatives</a:t>
            </a:r>
            <a:endParaRPr/>
          </a:p>
          <a:p xmlns:a="http://schemas.openxmlformats.org/drawingml/2006/main">
            <a:pPr marL="0" lvl="0" indent="0" algn="l">
              <a:spcBef>
                <a:spcPts val="0"/>
              </a:spcBef>
              <a:spcAft>
                <a:spcPts val="0"/>
              </a:spcAft>
              <a:buNone/>
            </a:pPr>
            <a:r>
              <a:rPr sz="1200"/>
              <a:t>3. Negocjatorzy poinstruowani, by przyjąć perspektywę drugiej strony, zawierali porozumienie w 76% przypadków wobec 39% w grupie kontrolnej. (Galinsky, Maddux, Gilin i White, „Why It Pays to Get Inside the Head of Your Opponent”, Psychological Science 19(4), 2008). https://doi.org/10.1111/j.1467-9280.2008.02096.x Zastrzeżenie: Eksperymenty na studentach MBA (n = 152).</a:t>
            </a:r>
            <a:endParaRPr/>
          </a:p>
          <a:p xmlns:a="http://schemas.openxmlformats.org/drawingml/2006/main">
            <a:pPr marL="0" lvl="0" indent="0" algn="l">
              <a:spcBef>
                <a:spcPts val="0"/>
              </a:spcBef>
              <a:spcAft>
                <a:spcPts val="0"/>
              </a:spcAft>
              <a:buNone/>
            </a:pPr>
            <a:r>
              <a:rPr sz="1200"/>
              <a:t>4. Metaanaliza 116 badań (8880 zespołów): konflikty relacyjne i procesowe mają stabilnie negatywny związek z wynikami zespołów. (de Wit, Greer i Jehn, „The paradox of intragroup conflict: A meta-analysis”, Journal of Applied Psychology 97(2), 2012). https://doi.org/10.1037/a0024844 Zastrzeżenie: Korelacje metaanalityczne.</a:t>
            </a:r>
            <a:endParaRPr/>
          </a:p>
          <a:p xmlns:a="http://schemas.openxmlformats.org/drawingml/2006/main">
            <a:pPr marL="0" lvl="0" indent="0" algn="l">
              <a:spcBef>
                <a:spcPts val="0"/>
              </a:spcBef>
              <a:spcAft>
                <a:spcPts val="0"/>
              </a:spcAft>
              <a:buNone/>
            </a:pPr>
            <a:r>
              <a:rPr sz="1200"/>
              <a:t>5. Firmy awansują najlepszych wykonawców, a nie najlepszych przyszłych menedżerów: każde podwojenie wyników przed awansem wiąże się z gorszymi wynikami zespołu nowego menedżera. (Benson, Li i Shue, „Promotions and the Peter Principle”, Quarterly Journal of Economics 134(4), 2019). https://www.nber.org/papers/w24343 Zastrzeżenie: Dane sprzedażowe, USA; 38 843 pracowników, 1553 awanse.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W zakładzie produkcyjnym pierwsze pytanie brzmi zawsze tak samo: kto to czyta. Odpowiedź jest krótka. Rozmów z Em nie widzi nikt w zakładzie: ani kierownik produkcji, ani HR, ani my. Osoba, o którą ktoś pyta, nie widzi ani tego pytania, ani odpowiedzi i nie dostaje o tym żadnej informacji. Em to asystent oparty na sztucznej inteligencji, czyli program, a nie człowiek siedzący po drugiej stronie. Empatyzer nie mierzy wydajności, nie jest monitoringiem i nie służy do oceniania ludzi. Pełny wynik diagnozy należy do tego, kto ją wypełnił. Dane leżą na serwerach w Unii Europejskiej i są szyfrowane. To samo i tymi samymi słowami mówimy związkom zawodowym, inspektorowi ochrony danych i informatykom.</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Wskazówki dla prowadzącego: Mów o warstwach zabezpieczeń i ograniczaniu ryzyka, nigdy o bezpieczeństwie absolutnym. Dla prawnika i inspektora ochrony danych przygotuj osobny pakiet: umowa powierzenia, dostawca modelu i podwykonawcy, region przetwarzania, retencja i usuwanie danych, podstawa prawna i dobrowolność [do uzupełnienia przez zespół produktowy]. Na produkcji dodaj: to nie jest monitoring i nie mierzy wydajności; te same słowa powiedz związkom zawodowym.</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Dane i źródła (każdy link sprawdzony 29.08.2026):</a:t>
            </a:r>
            <a:endParaRPr/>
          </a:p>
          <a:p xmlns:a="http://schemas.openxmlformats.org/drawingml/2006/main">
            <a:pPr marL="0" lvl="0" indent="0" algn="l">
              <a:spcBef>
                <a:spcPts val="0"/>
              </a:spcBef>
              <a:spcAft>
                <a:spcPts val="0"/>
              </a:spcAft>
              <a:buNone/>
            </a:pPr>
            <a:r>
              <a:rPr sz="1200"/>
              <a:t>1. 81% dorosłych Amerykanów uważa, że przez monitorowanie z użyciem AI pracownicy poczują się nadmiernie obserwowani, a 71% sprzeciwia się ostatecznym decyzjom rekrutacyjnym podejmowanym przez AI. (Pew Research Center, „AI in Hiring and Evaluating Workers: What Americans Think”, 2023). https://www.pewresearch.org/internet/2023/04/20/ai-in-hiring-and-evaluating-workers-what-americans-think/ Zastrzeżenie: 11 004 dorosłych w USA, grudzień 2022.</a:t>
            </a:r>
            <a:endParaRPr/>
          </a:p>
          <a:p xmlns:a="http://schemas.openxmlformats.org/drawingml/2006/main">
            <a:pPr marL="0" lvl="0" indent="0" algn="l">
              <a:spcBef>
                <a:spcPts val="0"/>
              </a:spcBef>
              <a:spcAft>
                <a:spcPts val="0"/>
              </a:spcAft>
              <a:buNone/>
            </a:pPr>
            <a:r>
              <a:rPr sz="1200"/>
              <a:t>2. 86% kadry zarządzającej sądzi, że pracownicy wysoko ufają firmie, a deklaruje to tylko 67% pracowników; jedynie 60% pracowników uważa, że liderzy im ufają. (PwC, „2024 Trust Survey”, 2024). https://www.pwc.com/us/en/library/trust-in-business-survey.html Zastrzeżenie: USA, styczeń 2024; 548 menedżerów i 2039 pracowników.</a:t>
            </a:r>
            <a:endParaRPr/>
          </a:p>
          <a:p xmlns:a="http://schemas.openxmlformats.org/drawingml/2006/main">
            <a:pPr marL="0" lvl="0" indent="0" algn="l">
              <a:spcBef>
                <a:spcPts val="0"/>
              </a:spcBef>
              <a:spcAft>
                <a:spcPts val="0"/>
              </a:spcAft>
              <a:buNone/>
            </a:pPr>
            <a:r>
              <a:rPr sz="1200"/>
              <a:t>3. Tylko 23% pracowników w USA zdecydowanie ufa kierownictwu swojej organizacji, ale pracownicy, których menedżer zawsze wysłucha, 4,2 raza częściej ufają kierownictwu. (Gallup, „How to Build Trust in the Workplace”, 2022, oraz „Global Indicator: Leadership &amp; Management”, 2026). https://www.gallup.com/workplace/393401/trust-decline-rebuild.aspx Zastrzeżenie: Panel Gallupa, USA; korelacje. Wskaźnik: https://www.gallup.com/404252/indicator-leadership-management.aspx</a:t>
            </a:r>
            <a:endParaRPr/>
          </a:p>
          <a:p xmlns:a="http://schemas.openxmlformats.org/drawingml/2006/main">
            <a:pPr marL="0" lvl="0" indent="0" algn="l">
              <a:spcBef>
                <a:spcPts val="0"/>
              </a:spcBef>
              <a:spcAft>
                <a:spcPts val="0"/>
              </a:spcAft>
              <a:buNone/>
            </a:pPr>
            <a:r>
              <a:rPr sz="1200"/>
              <a:t>4. Tylko 37% pracowników jest bardzo pewnych, że ich organizacja odpowiedzialnie korzysta z danych o pracownikach, podczas gdy 78% pracodawców deklaruje zdalne monitorowanie pracowników. (Deloitte, „The transparency paradox”, 2024 Global Human Capital Trends, 2024). https://www.deloitte.com/us/en/insights/topics/talent/human-capital-trends/2024/transparency-in-the-workplace.html Zastrzeżenie: 14 000 liderów w 95 krajach plus ankiety pracowników; raport doradczy.</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Nie proszę o nic wielkiego. Jedna prośba: warto pomyśleć teraz o jednej rozmowie w zakładzie produkcyjnym, którą się odkłada. Wypełnienie diagnozy zajmuje około kwadransa i można to zrobić w telefonie, także po pracy. Potem otwierają Państwo Em, wybierają tego człowieka i zadajecie pierwsze pytanie o tę rozmowę. Jeśli po dwóch tygodniach wrócicie do Em drugi i trzeci raz, to znaczy, że to działa. Dostęp i zaproszenia ustalimy z HR albo kierownikiem produkcji.</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Wskazówki dla prowadzącego: Nie kończ na deklaracji „odezwiemy się”. Umów konkret: termin pokazu albo wysyłkę materiałów w ciągu doby. Jeśli rozmówca chce zacząć sam, wystarczy adres empatyzer.com; bezpłatna organizacja osobista obejmuje obecnie do trzech zaproszonych osób [zakres do potwierdzenia przed spotkaniem]. Warunki licencji i cenę raportu uzupełnij przed spotkaniem.</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Dane i źródła (każdy link sprawdzony 29.08.2026):</a:t>
            </a:r>
            <a:endParaRPr/>
          </a:p>
          <a:p xmlns:a="http://schemas.openxmlformats.org/drawingml/2006/main">
            <a:pPr marL="0" lvl="0" indent="0" algn="l">
              <a:spcBef>
                <a:spcPts val="0"/>
              </a:spcBef>
              <a:spcAft>
                <a:spcPts val="0"/>
              </a:spcAft>
              <a:buNone/>
            </a:pPr>
            <a:r>
              <a:rPr sz="1200"/>
              <a:t>1. W 2025 r. zaangażowanych było 20% pracowników na świecie, a zaangażowanie menedżerów spadło z 27% do 22%, najmocniej w historii pomiaru; Gallup szacuje koszt niskiego zaangażowania na ok. 10 bln USD rocznie. (Gallup, Harter i Pendell, „Global Employee Engagement Continues Decline” (State of the Global Workplace 2026), 2026). https://www.gallup.com/workplace/708071/global-employee-engagement-continues-decline.aspx Zastrzeżenie: 141 444 respondentów; self-report; koszt to model Gallupa.</a:t>
            </a:r>
            <a:endParaRPr/>
          </a:p>
          <a:p xmlns:a="http://schemas.openxmlformats.org/drawingml/2006/main">
            <a:pPr marL="0" lvl="0" indent="0" algn="l">
              <a:spcBef>
                <a:spcPts val="0"/>
              </a:spcBef>
              <a:spcAft>
                <a:spcPts val="0"/>
              </a:spcAft>
              <a:buNone/>
            </a:pPr>
            <a:r>
              <a:rPr sz="1200"/>
              <a:t>2. W Polsce zaangażowanych w pracę jest 7% pracowników, wobec 12% w Europie i 20% na świecie. (Gallup, „State of the Global Workplace: Poland Country-Level Data”, 2026). https://www.gallup.com/workplace/706802/state-global-workplace-poland-country-level-data.aspx Zastrzeżenie: Średnia z trzech lat sondaży (2023–2025), ok. 1000 respondentów rocznie.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Jedno zdanie na początek. Instrukcja, standard, plan: to wszystko mówi, co trzeba zrobić. Nie mówi, jak powiedzieć o błędzie człowiekowi, który zna tę maszynę lepiej od Ciebie i pracuje tu dwadzieścia lat. Większość brygadzistów i mistrzów awansowała za fachowość, nie za umiejętność rozmowy, i badania pokazują, że tylko jeden na sześciu brygadzistów powiedział, że awans na przełożonego przyszedł mu naturalnie. To nie jest słabość. Do tej części roboty nikt nie dał Ci narzędzi. O tym jest ta prezentacja.</a:t>
            </a:r>
            <a:br/>
            <a:br/>
            <a:r>
              <a:rPr sz="1200"/>
              <a:t>Wskazówki dla prowadzącego: Jedno zdanie i pauza. Reszta jest w komentarzu, nie na slajdzie.</a:t>
            </a:r>
            <a:br/>
            <a:br/>
            <a:r>
              <a:rPr sz="1200"/>
              <a:t>Dane i źródła (każdy link sprawdzony 29.08.2026):</a:t>
            </a:r>
            <a:br/>
            <a:r>
              <a:rPr sz="1200"/>
              <a:t>1. Firmy awansują najlepszych wykonawców, a nie najlepszych przyszłych menedżerów: każde podwojenie wyników przed awansem wiąże się z gorszymi wynikami zespołu nowego menedżera. (Benson, Li i Shue, „Promotions and the Peter Principle”, Quarterly Journal of Economics 134(4), 2019). https://www.nber.org/papers/w24343 Zastrzeżenie: Dane sprzedażowe, USA; 38 843 pracowników, 1553 awanse.</a:t>
            </a:r>
            <a:br/>
            <a:r>
              <a:rPr sz="1200"/>
              <a:t>2. Tylko 16% liderów pierwszego szczebla uznało przejście na stanowisko kierownicze za naturalne, 84% odczuwało stres, a 60% nigdy nie miało formalnego mentora. (DDI, „The State of Frontline Leadership in 2020” (Frontline Leader Project), 2019). https://www.ddi.com/blog/the-state-of-frontline-leadership-in-2020 Zastrzeżenie: Dane firmy szkoleniowej; 9700+ liderów pierwszego szczebla; self-report.</a:t>
            </a:r>
            <a:br/>
            <a:r>
              <a:rPr sz="1200"/>
              <a:t>3. Menedżerowie pierwszej linii poświęcają 30–60% czasu na administrację i spotkania, a tylko 10–40% na faktyczne kierowanie ludźmi. (McKinsey Quarterly, De Smet, McGurk i Vinson, „Unlocking the potential of frontline managers”, 2009). https://www.mckinsey.com/~/media/McKinsey/Business%20Functions/Organization/Our%20Insights/Unlocking%20the%20potential%20of%20frontline%20managers/Unlocking%20the%20potential%20of%20frontline%20managers.pdf Zastrzeżenie: Szacunki z projektów doradczych; handel i produkcja.</a:t>
            </a:r>
            <a:br/>
            <a:r>
              <a:rPr sz="1200"/>
              <a:t>4. 69% menedżerów przyznaje, że rozmowy z pracownikami sprawiają im trudność, a 37% boi się dawać bezpośredni krytyczny feedback. (Interact / Harris Poll, komunikat prasowy, 2016 (omówienie: Solomon, HBR, „Two-Thirds of Managers Are Uncomfortable Communicating with Employees”, 2016)). https://www.prnewswire.com/news-releases/come-in-and-shut-the-door--communication-breach-in-the-workplace-revealed-300218235.html Zastrzeżenie: USA, 2058 dorosłych, w tym 616 menedżerów; self-report. HBR: https://hbr.org/2016/03/two-thirds-of-managers-are-uncomfortable-communicating-with-employees</a:t>
            </a:r>
            <a:br/>
            <a:r>
              <a:rPr sz="1200"/>
              <a:t>5. 57% pracowników woli feedback korygujący od pochwał, a 72% uważa, że ich wyniki poprawiłyby się, gdyby menedżer częściej go dawał. (Zenger Folkman, komunikat prasowy, 2014 (omówienie: Zenger i Folkman, HBR, „Your Employees Want the Negative Feedback You Hate to Give”, 2014)). https://www.prnewswire.com/news-releases/zenger-folkman-data-reveals-what-feedback-employees-really-want-245981901.html Zastrzeżenie: Self-report; dane firmy doradczej. HBR: https://hbr.org/2014/01/your-employees-want-the-negative-feedback-you-hate-to-give</a:t>
            </a:r>
            <a:br/>
            <a:r>
              <a:rPr sz="1200"/>
              <a:t>6. Gotowość pracowników do wspierania zmian w firmie spadła z 74% w 2016 r. do 38% w 2022 r., podczas gdy liczba planowanych zmian rocznie wzrosła z 2 do 10. (Gartner, „The Transformation Deficit”, Gartner Business Quarterly Q1 2023 (omówienie: O Morain i Aykens, HBR, „Employees Are Losing Patience with Change Initiatives”, 2023)). https://www.gartner.com/en/insights/gartner-business-quarterly/q1-2023 Zastrzeżenie: Gartner podaje 38% (GBQ) i 43% (HBR); brak opisu próby. HBR: https://hbr.org/2023/05/employees-are-losing-patience-with-change-initiatives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Jest jeszcze jedna rzecz, o której warto wiedzieć, choć dotyczy całej organizacji, a nie tylko Ciebie. Jeśli organizacja zamówi raport, znajdziesz w nim odpowiedzi na pytania, które zwykle zadajesz sobie po cichu: dlaczego mój zespół tak reaguje na zmiany i dlaczego z sąsiednim zespołem od lat coś zgrzyta. Raport nie mówi „ten pracownik jest taki”, tylko „ta grupa potrzebuje tego, a tamta czegoś innego”. Dla kogoś, kto kieruje ludźmi, to praktyczna ściąga: jak przekazać zmianę, żeby nie wywołała oporu, i o co zadbać, zanim spór z inną częścią organizacji urośnie.</a:t>
            </a:r>
            <a:br/>
            <a:br/>
            <a:r>
              <a:rPr sz="1200"/>
              <a:t>Wskazówki dla prowadzącego: Raport zamawia organizacja, nie pojedyncza osoba. Nie zawiera ocen pojedynczych osób i nie służy do decyzji personalnych.</a:t>
            </a:r>
            <a:br/>
            <a:br/>
            <a:r>
              <a:rPr sz="1200"/>
              <a:t>Dane i źródła (każdy link sprawdzony 29.08.2026):</a:t>
            </a:r>
            <a:br/>
            <a:r>
              <a:rPr sz="1200"/>
              <a:t>1. Metaanaliza 116 badań (8880 zespołów): konflikty relacyjne i procesowe mają stabilnie negatywny związek z wynikami zespołów. (de Wit, Greer i Jehn, „The paradox of intragroup conflict: A meta-analysis”, Journal of Applied Psychology 97(2), 2012). https://doi.org/10.1037/a0024844 Zastrzeżenie: Korelacje metaanalityczne.</a:t>
            </a:r>
            <a:br/>
            <a:r>
              <a:rPr sz="1200"/>
              <a:t>2. Gotowość pracowników do wspierania zmian w firmie spadła z 74% w 2016 r. do 38% w 2022 r., podczas gdy liczba planowanych zmian rocznie wzrosła z 2 do 10. (Gartner, „The Transformation Deficit”, Gartner Business Quarterly Q1 2023 (omówienie: O Morain i Aykens, HBR, „Employees Are Losing Patience with Change Initiatives”, 2023)). https://www.gartner.com/en/insights/gartner-business-quarterly/q1-2023 Zastrzeżenie: Gartner podaje 38% (GBQ) i 43% (HBR); brak opisu próby. HBR: https://hbr.org/2023/05/employees-are-losing-patience-with-change-initiatives</a:t>
            </a:r>
            <a:br/>
            <a:r>
              <a:rPr sz="1200"/>
              <a:t>3. W badaniu 180 zespołów Google bezpieczeństwo psychologiczne było najważniejszym z pięciu czynników skutecznego zespołu. (Google re:Work, „Understand team effectiveness” (Project Aristotle)). https://rework.withgoogle.com/intl/en/guides/understand-team-effectiveness Zastrzeżenie: Badanie wewnętrzne jednej firmy, bez recenzji naukowej.</a:t>
            </a:r>
            <a:br/>
            <a:r>
              <a:rPr sz="1200"/>
              <a:t>4. Tylko 3 na 10 pracowników w USA zdecydowanie zgadza się, że ich opinie liczą się w pracy; Gallup szacuje, że gdyby ten odsetek wzrósł do 6 na 10, rotacja byłaby o 27% niższa, a produktywność o 12% wyższa. (Gallup, Herway, „How to Create a Culture of Psychological Safety”, 2017). https://www.gallup.com/workplace/236198/create-culture-psychological-safety.aspx Zastrzeżenie: USA; skutki to model Gallupa, nie eksperyment.</a:t>
            </a:r>
            <a:endParaRPr/>
          </a:p>
          <a:p xmlns:a="http://schemas.openxmlformats.org/drawingml/2006/main">
            <a:pPr marL="0" lvl="0" indent="0" algn="l">
              <a:spcBef>
                <a:spcPts val="0"/>
              </a:spcBef>
              <a:spcAft>
                <a:spcPts val="0"/>
              </a:spcAft>
              <a:buNone/>
            </a:pPr>
            <a:br/>
            <a:br/>
            <a:r>
              <a:rPr sz="1200"/>
              <a:t>[Sources]</a:t>
            </a:r>
            <a:br/>
            <a:r>
              <a:rPr sz="1200"/>
              <a:t>Zrzut ekranu dostarczony przez Empatyzer — widok kultury organizacyjnej.</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Najczęstsze pytanie brzmi, ile roboty jest z tym po stronie zakładu. Ktoś zakłada konto organizacji i zaprasza ludzi mailem albo linkiem. Jeśli zakład nie wymaga zweryfikowanej domeny, zaproszenie może pójść na adres prywatny, więc operator bez służbowej poczty dołączy tak samo jak brygadzista. Każdy siada raz w życiu do diagnozy, odpowiada na pytania i od razu widzi swój wynik, więc od pierwszego dnia ma z tego coś dla siebie. Potem zadaje Em pierwsze pytanie i zwykle pyta o tego człowieka, z którym rozmowa idzie mu najgorzej. Z każdą kolejną osobą pojawiają się porównania w parach i na tle zmiany. Lekcje ruszają same, nikt nie musi ich wysyłać. Licencja jest roczna, na określoną liczbę osób.</a:t>
            </a:r>
            <a:br/>
            <a:br/>
            <a:r>
              <a:rPr sz="1200"/>
              <a:t>Wskazówki dla prowadzącego: Czasu wypełniania kwestionariusza nie podawaj bez potwierdzenia aktualnej wersji: dokumentacja produktowa mówi o 25–35 minutach przy wypełnianiu bez przerw, nowsze materiały o krótszym czasie. Zaproszenie może iść na adres prywatny, jeśli organizacja nie wymaga zweryfikowanej domeny, więc osoba bez służbowej poczty też dołączy. Nakład po stronie klienta: założenie kont, ustawienie struktury i przypomnienie o kwestionariuszu.</a:t>
            </a:r>
            <a:br/>
            <a:br/>
            <a:r>
              <a:rPr sz="1200"/>
              <a:t>Dane i źródła (każdy link sprawdzony 29.08.2026):</a:t>
            </a:r>
            <a:br/>
            <a:r>
              <a:rPr sz="1200"/>
              <a:t>1. Mniej niż połowa menedżerów na świecie (44%) deklaruje, że przeszła jakiekolwiek szkolenie menedżerskie; wśród przeszkolonych aktywnie niezaangażowanych jest o połowę mniej. (Gallup, „State of the Global Workplace: 2025 Report”, 2025, s. 12–13). https://www.gallup.com/file/workplace/659528/state-of-the-global-workplace-2025-download.pdf Zastrzeżenie: Self-report, Gallup World Poll; zależność korelacyjna.</a:t>
            </a:r>
            <a:br/>
            <a:r>
              <a:rPr sz="1200"/>
              <a:t>2. Menedżerowie poświęcają tylko 13% czasu na rozwój ludzi, a prawie 40% na gaszenie bieżących problemów i administrację; 36% uważa, że nie przygotowano ich wystarczająco do zarządzania ludźmi. (Deloitte, „2025 Global Human Capital Trends”, komunikat prasowy, 24.03.2025). https://www.deloitte.com/us/en/about/press-room/deloitte-report-aims-to-help-leaders-navigate-complex-workplace-tensions.html Zastrzeżenie: Ok. 10 000 liderów w 93 krajach plus badanie menedżerów; self-report.</a:t>
            </a:r>
            <a:br/>
            <a:r>
              <a:rPr sz="1200"/>
              <a:t>3. Ponad trzy czwarte liderów i menedżerów używa generatywnej AI kilka razy w tygodniu, a wsparcie przełożonego podnosi odsetek pracowników pozytywnie nastawionych do AI z 15% do 55%. (BCG, „AI at Work 2025: Momentum Builds, but Gaps Remain”, 2025). https://www.bcg.com/publications/2025/ai-at-work-momentum-builds-but-gaps-remain Zastrzeżenie: 10 600+ respondentów w 11 krajach; self-report.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Co masz dziś pod ręką? Akademia lidera dała zasady w sali, a przy trudnej rozmowie w zakładzie produkcyjnym masz tylko te zasady i nikogo do pomocy. Rada kierownika produkcji albo HR pomaga, ale zabiera czas kierownikowi i działowi HR, a z drobiazgu robi sprawę oficjalną, więc nie o wszystko chcesz pytać. Doświadczenie przy maszynie działa przy problemach technicznych, a przy człowieku, który reaguje inaczej niż Ty, przestaje wystarczać. Z badań wychodzi, że pół roku po szkoleniu wiedzę stosuje mniej niż połowa uczestników. Potrzebne jest drugie spojrzenie w telefonie, dopasowane do Ciebie i do tego człowieka, dostępne także na drugiej zmianie.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Wskazówki dla prowadzącego: Cel: nazwać, dlaczego zasady z akademii i doświadczenie techniczne nie wystarczają przy konkretnym człowieku, bez podważania akademii ani przełożonych.</a:t>
            </a:r>
            <a:endParaRPr/>
          </a:p>
          <a:p xmlns:a="http://schemas.openxmlformats.org/drawingml/2006/main">
            <a:pPr marL="0" lvl="0" indent="0" algn="l">
              <a:spcBef>
                <a:spcPts val="0"/>
              </a:spcBef>
              <a:spcAft>
                <a:spcPts val="0"/>
              </a:spcAft>
              <a:buNone/>
            </a:pPr>
            <a:r>
              <a:rPr sz="1200"/>
              <a:t>Pytanie: „Co robisz dziś, kiedy jutro masz trudną rozmowę z kimś o większym stażu?”.</a:t>
            </a:r>
            <a:endParaRPr/>
          </a:p>
          <a:p xmlns:a="http://schemas.openxmlformats.org/drawingml/2006/main">
            <a:pPr marL="0" lvl="0" indent="0" algn="l">
              <a:spcBef>
                <a:spcPts val="0"/>
              </a:spcBef>
              <a:spcAft>
                <a:spcPts val="0"/>
              </a:spcAft>
              <a:buNone/>
            </a:pPr>
            <a:r>
              <a:rPr sz="1200"/>
              <a:t>BHP, jakość i sprawy formalne idą właściwymi kanałami; Empatyzer ich nie zastępuje.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Dane i źródła (każdy link sprawdzony 29.08.2026):</a:t>
            </a:r>
            <a:endParaRPr/>
          </a:p>
          <a:p xmlns:a="http://schemas.openxmlformats.org/drawingml/2006/main">
            <a:pPr marL="0" lvl="0" indent="0" algn="l">
              <a:spcBef>
                <a:spcPts val="0"/>
              </a:spcBef>
              <a:spcAft>
                <a:spcPts val="0"/>
              </a:spcAft>
              <a:buNone/>
            </a:pPr>
            <a:r>
              <a:rPr sz="1200"/>
              <a:t>1. Nową wiedzę ze szkolenia stosuje w pracy 62% pracowników zaraz po szkoleniu, 44% po pół roku i tylko 34% po roku (szacunki specjalistów ds. szkoleń ze 150 organizacji). (Saks i Belcourt, „An investigation of training activities and transfer of training in organizations”, Human Resource Management 45(4), 2006). https://doi.org/10.1002/hrm.20135 Zastrzeżenie: Kanada, 2006; szacunek specjalistów, nie obserwacja.</a:t>
            </a:r>
            <a:endParaRPr/>
          </a:p>
          <a:p xmlns:a="http://schemas.openxmlformats.org/drawingml/2006/main">
            <a:pPr marL="0" lvl="0" indent="0" algn="l">
              <a:spcBef>
                <a:spcPts val="0"/>
              </a:spcBef>
              <a:spcAft>
                <a:spcPts val="0"/>
              </a:spcAft>
              <a:buNone/>
            </a:pPr>
            <a:r>
              <a:rPr sz="1200"/>
              <a:t>2. Negocjatorzy poinstruowani, by przyjąć perspektywę drugiej strony, zawierali porozumienie w 76% przypadków wobec 39% w grupie kontrolnej. (Galinsky, Maddux, Gilin i White, „Why It Pays to Get Inside the Head of Your Opponent”, Psychological Science 19(4), 2008). https://doi.org/10.1111/j.1467-9280.2008.02096.x Zastrzeżenie: Eksperymenty na studentach MBA (n = 152).</a:t>
            </a:r>
            <a:endParaRPr/>
          </a:p>
          <a:p xmlns:a="http://schemas.openxmlformats.org/drawingml/2006/main">
            <a:pPr marL="0" lvl="0" indent="0" algn="l">
              <a:spcBef>
                <a:spcPts val="0"/>
              </a:spcBef>
              <a:spcAft>
                <a:spcPts val="0"/>
              </a:spcAft>
              <a:buNone/>
            </a:pPr>
            <a:r>
              <a:rPr sz="1200"/>
              <a:t>3. Menedżerowie pierwszej linii poświęcają 30–60% czasu na administrację i spotkania, a tylko 10–40% na faktyczne kierowanie ludźmi. (McKinsey Quarterly, De Smet, McGurk i Vinson, „Unlocking the potential of frontline managers”, 2009). https://www.mckinsey.com/~/media/McKinsey/Business%20Functions/Organization/Our%20Insights/Unlocking%20the%20potential%20of%20frontline%20managers/Unlocking%20the%20potential%20of%20frontline%20managers.pdf Zastrzeżenie: Szacunki z projektów doradczych; handel i produkcja.</a:t>
            </a:r>
            <a:endParaRPr/>
          </a:p>
          <a:p xmlns:a="http://schemas.openxmlformats.org/drawingml/2006/main">
            <a:pPr marL="0" lvl="0" indent="0" algn="l">
              <a:spcBef>
                <a:spcPts val="0"/>
              </a:spcBef>
              <a:spcAft>
                <a:spcPts val="0"/>
              </a:spcAft>
              <a:buNone/>
            </a:pPr>
            <a:r>
              <a:rPr sz="1200"/>
              <a:t>4. Komunikaty dopasowane do cechy osobowości odbiorcy dały do 40% więcej kliknięć i do 50% więcej zakupów niż komunikaty niedopasowane (trzy eksperymenty, 3,5 mln osób). (Matz, Kosinski, Nave i Stillwell, „Psychological targeting as an effective approach to digital mass persuasion”, PNAS 114(48), 2017). https://doi.org/10.1073/pnas.1710966114 Zastrzeżenie: Reklamy w mediach społecznościowych, nie komunikacja menedżerska; wartości maksymalne.</a:t>
            </a:r>
            <a:endParaRPr/>
          </a:p>
          <a:p xmlns:a="http://schemas.openxmlformats.org/drawingml/2006/main">
            <a:pPr marL="0" lvl="0" indent="0" algn="l">
              <a:spcBef>
                <a:spcPts val="0"/>
              </a:spcBef>
              <a:spcAft>
                <a:spcPts val="0"/>
              </a:spcAft>
              <a:buNone/>
            </a:pPr>
            <a:r>
              <a:rPr sz="1200"/>
              <a:t>5. 82% osób obejmujących stanowiska menedżerskie nie przeszło żadnego formalnego szkolenia z zarządzania („przypadkowi menedżerowie”), a połowa pracowników z nieskutecznym szefem planuje odejść w ciągu roku. (Chartered Management Institute / YouGov, komunikat prasowy, 2023). https://www.managers.org.uk/about-cmi/media-centre/press-releases/bad-managers-and-toxic-work-culture-causing-one-in-three-staff-to-walk/ Zastrzeżenie: Wielka Brytania, ponad 4500 respondentów; self-report.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Skąd Em to wszystko wie? Z diagnozy, którą każdy wypełnia raz, na samym początku. Nikt jej nie ocenia i nie ma w niej dobrych ani złych odpowiedzi. To jest opis stylu pracy: jak podejmuję decyzje, jak reaguję na uwagę, czy wolę powiedzieć wprost, czy najpierw przygotować grunt. Wynik należy do mnie. Druga osoba widzi tylko to, co pomaga nam się dogadać, a ja widzę o niej dokładnie tyle samo, więc nikt nie dostaje ukrytej wiedzy o drugim człowieku. Z porównania dwóch takich opisów bierze się podpowiedź Em: „Ty mówisz szybko i wprost, a Marek z utrzymania ruchu potrzebuje chwili, żeby to przemyśleć, więc zacznij od pytania, nie od oceny”. Proste, a zmienia całą rozmowę.</a:t>
            </a:r>
            <a:br/>
            <a:br/>
            <a:r>
              <a:rPr sz="1200"/>
              <a:t>Wskazówki dla prowadzącego: Kwestionariusz wypełnia się raz w życiu i działa też po zmianie organizacji. Wskazówki są symetryczne: obie osoby widzą o sobie to samo. Pytanie o rzetelność: opisuje styl pracy, komunikacji i motywacje, korzysta z uznanych modeli psychologii pracy, nie jest testem klinicznym; opis metody udostępniamy na życzenie. Czasu wypełniania nie podawaj bez potwierdzenia aktualnej wersji.</a:t>
            </a:r>
            <a:br/>
            <a:br/>
            <a:r>
              <a:rPr sz="1200"/>
              <a:t>Dane i źródła (każdy link sprawdzony 29.08.2026):</a:t>
            </a:r>
            <a:br/>
            <a:r>
              <a:rPr sz="1200"/>
              <a:t>1. Ludzie systematycznie nie doceniają, jak bardzo inni chcą dostać konstruktywny feedback, i dlatego go nie dają (pięć eksperymentów, N = 1984). (Abi-Esber, Abel, Schroeder i Gino, „Underestimating others' desire for constructive feedback”, Journal of Personality and Social Psychology, 2022). https://doi.org/10.1037/pspi0000393 Zastrzeżenie: Recenzowane; eksperymenty online, USA.</a:t>
            </a:r>
            <a:br/>
            <a:r>
              <a:rPr sz="1200"/>
              <a:t>2. Metaanaliza 116 badań (8880 zespołów): konflikty relacyjne i procesowe mają stabilnie negatywny związek z wynikami zespołów. (de Wit, Greer i Jehn, „The paradox of intragroup conflict: A meta-analysis”, Journal of Applied Psychology 97(2), 2012). https://doi.org/10.1037/a0024844 Zastrzeżenie: Korelacje metaanalityczne.</a:t>
            </a:r>
            <a:br/>
            <a:r>
              <a:rPr sz="1200"/>
              <a:t>3. Sumienność jest najsilniejszą pozapoznawczą cechą przewidującą wyniki w pracy (92 metaanalizy, ponad 1,1 mln osób). (Wilmot i Ones, „A century of research on conscientiousness at work”, PNAS 116(46), 2019). https://doi.org/10.1073/pnas.1908430116 Zastrzeżenie: Metaanaliza metaanaliz; korelacje.</a:t>
            </a:r>
            <a:endParaRPr/>
          </a:p>
          <a:p xmlns:a="http://schemas.openxmlformats.org/drawingml/2006/main">
            <a:pPr marL="0" lvl="0" indent="0" algn="l">
              <a:spcBef>
                <a:spcPts val="0"/>
              </a:spcBef>
              <a:spcAft>
                <a:spcPts val="0"/>
              </a:spcAft>
              <a:buNone/>
            </a:pPr>
            <a:br/>
            <a:br/>
            <a:r>
              <a:rPr sz="1200"/>
              <a:t>[Sources]</a:t>
            </a:r>
            <a:br/>
            <a:r>
              <a:rPr sz="1200"/>
              <a:t>Zrzut ekranu dostarczony przez Empatyzer — widok talentów użytkownika.</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Tu Empatyzer działa inaczej niż większość narzędzi, które przychodzą na halę z biura. Nie ma osobnego panelu dla kierownictwa i uboższego widoku dla reszty. Każdy widzi siebie na tle swojej zmiany, swojego wydziału i całego zakładu. Każdy widzi też, co ludzi w tym zakładzie motywuje. Dyrektor zakładu ma dokładnie ten sam widok co operator z linii. To jest ważne, bo wtedy nikt nie czuje się prześwietlany. Ludzie sami do tych widoków wracają, żeby zrozumieć, dlaczego jakość i utrzymanie ruchu patrzą na tę samą sprawę inaczej niż produkcja albo dlaczego z jednym człowiekiem dogadują się od pierwszego dnia, a z drugim nigdy. Pytania do Em i pełne wyniki diagnozy zostają prywatne, u każdego.</a:t>
            </a:r>
            <a:br/>
            <a:br/>
            <a:r>
              <a:rPr sz="1200"/>
              <a:t>Wskazówki dla prowadzącego: Nie mów o „widoku dla zarządu”. Narzędzie jest demokratyczne: te same dane dla każdego, różni się tylko to, kogo co interesuje. Jeśli padnie pytanie o małe zespoły: minimalną liczbę osób, od której pokazuje się widok zespołu, potwierdź w zespole produktowym przed spotkaniem. Dobry przykład różnicy: produkcja i utrzymanie ruchu inaczej rozumieją, kto za co odpowiada.</a:t>
            </a:r>
            <a:br/>
            <a:br/>
            <a:r>
              <a:rPr sz="1200"/>
              <a:t>Dane i źródła (każdy link sprawdzony 29.08.2026):</a:t>
            </a:r>
            <a:br/>
            <a:r>
              <a:rPr sz="1200"/>
              <a:t>1. W badaniu 180 zespołów Google bezpieczeństwo psychologiczne było najważniejszym z pięciu czynników skutecznego zespołu. (Google re:Work, „Understand team effectiveness” (Project Aristotle)). https://rework.withgoogle.com/intl/en/guides/understand-team-effectiveness Zastrzeżenie: Badanie wewnętrzne jednej firmy, bez recenzji naukowej.</a:t>
            </a:r>
            <a:br/>
            <a:r>
              <a:rPr sz="1200"/>
              <a:t>2. W badaniu 51 zespołów bezpieczeństwo psychologiczne wiązało się z zachowaniami uczenia się (zgłaszanie błędów, pytania, prośby o feedback), które pośredniczyły w związku z wynikami zespołu. (Edmondson, „Psychological Safety and Learning Behavior in Work Teams”, Administrative Science Quarterly 44(2), 1999). https://journals.sagepub.com/doi/10.2307/2666999 Zastrzeżenie: Jedna firma produkcyjna, USA; badanie przekrojowe.</a:t>
            </a:r>
            <a:br/>
            <a:r>
              <a:rPr sz="1200"/>
              <a:t>3. Tylko 3 na 10 pracowników w USA zdecydowanie zgadza się, że ich opinie liczą się w pracy; Gallup szacuje, że gdyby ten odsetek wzrósł do 6 na 10, rotacja byłaby o 27% niższa, a produktywność o 12% wyższa. (Gallup, Herway, „How to Create a Culture of Psychological Safety”, 2017). https://www.gallup.com/workplace/236198/create-culture-psychological-safety.aspx Zastrzeżenie: USA; skutki to model Gallupa, nie eksperyment.</a:t>
            </a:r>
            <a:br/>
            <a:r>
              <a:rPr sz="1200"/>
              <a:t>4. Przy niskim bezpieczeństwie psychologicznym 12% pracowników planuje odejść w ciągu roku, przy wysokim tylko 3%; kluczowym czynnikiem jest empatyczne przywództwo. (BCG, „Psychological Safety Levels the Playing Field for Employees”, 2024). https://www.bcg.com/publications/2024/psychological-safety-levels-playing-field-for-employees Zastrzeżenie: Ok. 28 000 pracowników w 16 krajach (bez Polski); deklarowany zamiar odejścia.</a:t>
            </a:r>
            <a:endParaRPr/>
          </a:p>
          <a:p xmlns:a="http://schemas.openxmlformats.org/drawingml/2006/main">
            <a:pPr marL="0" lvl="0" indent="0" algn="l">
              <a:spcBef>
                <a:spcPts val="0"/>
              </a:spcBef>
              <a:spcAft>
                <a:spcPts val="0"/>
              </a:spcAft>
              <a:buNone/>
            </a:pPr>
            <a:br/>
            <a:br/>
            <a:r>
              <a:rPr sz="1200"/>
              <a:t>[Sources]</a:t>
            </a:r>
            <a:br/>
            <a:r>
              <a:rPr sz="1200"/>
              <a:t>Zrzut ekranu dostarczony przez Empatyzer — mapa podobieństw.</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Po dobrym szkoleniu zostaje zwykle jedno zdanie i nie jest to niczyja wina: tak działa pamięć. Dlatego nauka nie kończy się na diagnozie i na pierwszym pytaniu do Em. Przez wiele miesięcy przychodzą dwie krótkie lekcje w tygodniu, każda na dwie minuty, dobrane do tego, jak ktoś pracuje i z jakimi ludźmi ma do czynienia na swojej zmianie. Raz trafi się lekcja o rozmowie z kimś o dłuższym stażu, innym razem o pierwszych dniach nowej osoby na zmianie. Kolejne odblokowują się stopniowo, więc nie przychodzi wszystko naraz. Czyta się je w telefonie przed zmianą albo po niej, przy kawie, i nikt w zakładzie nie sprawdza, czy ktoś je otworzył.</a:t>
            </a:r>
            <a:br/>
            <a:br/>
            <a:r>
              <a:rPr sz="1200"/>
              <a:t>Wskazówki dla prowadzącego: Nie używaj słowa „mikrolekcje” ani „microlearning”. Liczby, które wolno podać: dwie lekcje tygodniowo, około dwóch minut lektury, moduły zwykle po osiem lekcji, cały plan rozłożony na wiele miesięcy. Nikt w organizacji nie sprawdza, czy dana osoba otworzyła lekcję.</a:t>
            </a:r>
            <a:br/>
            <a:br/>
            <a:r>
              <a:rPr sz="1200"/>
              <a:t>Dane i źródła (każdy link sprawdzony 29.08.2026):</a:t>
            </a:r>
            <a:br/>
            <a:r>
              <a:rPr sz="1200"/>
              <a:t>1. Metaanaliza 317 eksperymentów: nauka rozłożona w czasie daje trwalsze zapamiętanie niż nauka w jednym bloku, a im dłużej wiedza ma się utrzymać, tym dłuższe powinny być odstępy między powtórkami. (Cepeda, Pashler, Vul, Wixted i Rohrer, „Distributed practice in verbal recall tasks”, Psychological Bulletin 132(3), 2006). https://doi.org/10.1037/0033-2909.132.3.354 Zastrzeżenie: Eksperymenty na materiale werbalnym.</a:t>
            </a:r>
            <a:br/>
            <a:r>
              <a:rPr sz="1200"/>
              <a:t>2. W badaniu ponad 1350 osób wiedza, która ma zostać na rok, była najlepiej pamiętana, gdy powtórka przyszła po kilku tygodniach, a nie zaraz po nauce. (Cepeda, Vul, Rohrer, Wixted i Pashler, „Spacing Effects in Learning: A Temporal Ridgeline of Optimal Retention”, Psychological Science 19(11), 2008). https://doi.org/10.1111/j.1467-9280.2008.02209.x Zastrzeżenie: Uczenie się faktów; przełożenie na umiejętności menedżerskie to ekstrapolacja.</a:t>
            </a:r>
            <a:br/>
            <a:r>
              <a:rPr sz="1200"/>
              <a:t>3. Krzywa zapominania Ebbinghausa została zreplikowana w 2015 r.: bez powtórek największa utrata następuje w pierwszych godzinach i dniach po nauce. (Murre i Dros, „Replication and Analysis of Ebbinghaus' Forgetting Curve”, PLOS ONE 10(7), 2015). https://doi.org/10.1371/journal.pone.0120644 Zastrzeżenie: Replikacja na jednej osobie; nie cytować konkretnych odsetków.</a:t>
            </a:r>
            <a:br/>
            <a:r>
              <a:rPr sz="1200"/>
              <a:t>4. Nową wiedzę ze szkolenia stosuje w pracy 62% pracowników zaraz po szkoleniu, 44% po pół roku i tylko 34% po roku (szacunki specjalistów ds. szkoleń ze 150 organizacji). (Saks i Belcourt, „An investigation of training activities and transfer of training in organizations”, Human Resource Management 45(4), 2006). https://doi.org/10.1002/hrm.20135 Zastrzeżenie: Kanada, 2006; szacunek specjalistów, nie obserwacja.</a:t>
            </a:r>
            <a:br/>
            <a:r>
              <a:rPr sz="1200"/>
              <a:t>5. W 2015 r. firmy wydały na szkolenia ok. 160 mld USD w USA i ok. 356 mld USD na świecie, a mimo to uczestnicy szybko wracają do starych nawyków, bo po szkoleniu nie zmienia się środowisko pracy. (Beer, Finnström i Schrader, „Why Leadership Training Fails—and What to Do About It”, Harvard Business Review, 2016). https://hbr.org/2016/10/why-leadership-training-fails-and-what-to-do-about-it Zastrzeżenie: Kwoty to szacunki branżowe; teza jakościowa autorów z HBS.</a:t>
            </a:r>
            <a:endParaRPr/>
          </a:p>
          <a:p xmlns:a="http://schemas.openxmlformats.org/drawingml/2006/main">
            <a:pPr marL="0" lvl="0" indent="0" algn="l">
              <a:spcBef>
                <a:spcPts val="0"/>
              </a:spcBef>
              <a:spcAft>
                <a:spcPts val="0"/>
              </a:spcAft>
              <a:buNone/>
            </a:pPr>
            <a:br/>
            <a:br/>
            <a:r>
              <a:rPr sz="1200"/>
              <a:t>[Sources]</a:t>
            </a:r>
            <a:br/>
            <a:r>
              <a:rPr sz="1200"/>
              <a:t>Zrzut ekranu dostarczony przez Empatyzer — widok modułów i postępu.</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Ten slajd jest o tym, kto jeszcze coś z tego ma. Najwięcej zmienia się na zmianie. Jednemu trzeba powiedzieć krótko i wprost, drugi chce wiedzieć dlaczego, trzeci nie powie nic, dopóki nie zapytasz wprost. Druga rzecz dotyczy Ciebie i sprowadza się do jednego zdania: instrukcja mówi, co trzeba zrobić, ale nie mówi, jak to powiedzieć człowiekowi, który pracuje tu od dwudziestu lat. Trzecia jest krótka: biuro widzi liczby, nie rozmowy, i nie widzi, o co pytasz Em.</a:t>
            </a:r>
            <a:br/>
            <a:br/>
            <a:r>
              <a:rPr sz="1200"/>
              <a:t>Wskazówki dla prowadzącego: Kolejność jest celowa: najpierw zespół, potem Ty, na końcu firma. Nie zaczynaj od korzyści dla firmy, bo wtedy Empatyzer wygląda na narzędzie kontroli.</a:t>
            </a:r>
            <a:br/>
            <a:br/>
            <a:r>
              <a:rPr sz="1200"/>
              <a:t>Dane i źródła (każdy link sprawdzony 29.08.2026):</a:t>
            </a:r>
            <a:br/>
            <a:r>
              <a:rPr sz="1200"/>
              <a:t>1. Pracownicy, z którymi menedżer regularnie się spotyka, są prawie trzy razy częściej zaangażowani, a co drugi pracownik kiedyś odszedł z pracy, żeby uciec od swojego menedżera. (Gallup, Harter i Adkins, „Employees Want a Lot More From Their Managers”, 2015). https://www.gallup.com/workplace/236570/employees-lot-managers.aspx Zastrzeżenie: USA, self-report.</a:t>
            </a:r>
            <a:br/>
            <a:r>
              <a:rPr sz="1200"/>
              <a:t>2. Ludzie systematycznie nie doceniają, jak bardzo inni chcą dostać konstruktywny feedback, i dlatego go nie dają (pięć eksperymentów, N = 1984). (Abi-Esber, Abel, Schroeder i Gino, „Underestimating others' desire for constructive feedback”, Journal of Personality and Social Psychology, 2022). https://doi.org/10.1037/pspi0000393 Zastrzeżenie: Recenzowane; eksperymenty online, USA.</a:t>
            </a:r>
            <a:br/>
            <a:r>
              <a:rPr sz="1200"/>
              <a:t>3. 80% pracowników, którzy w ostatnim tygodniu dostali sensowny feedback, jest w pełni zaangażowanych, a codzienny feedback (wobec rocznego) daje 3,6 raza większą szansę na silną motywację do wybitnej pracy. (Gallup, McLain i Nelson, „How Effective Feedback Fuels Performance”, 2022 (akt. 2024)). https://www.gallup.com/workplace/357764/fast-feedback-fuels-performance.aspx Zastrzeżenie: USA, panel Gallupa; korelacja.</a:t>
            </a:r>
            <a:br/>
            <a:r>
              <a:rPr sz="1200"/>
              <a:t>4. W badaniu 51 zespołów bezpieczeństwo psychologiczne wiązało się z zachowaniami uczenia się (zgłaszanie błędów, pytania, prośby o feedback), które pośredniczyły w związku z wynikami zespołu. (Edmondson, „Psychological Safety and Learning Behavior in Work Teams”, Administrative Science Quarterly 44(2), 1999). https://journals.sagepub.com/doi/10.2307/2666999 Zastrzeżenie: Jedna firma produkcyjna, USA; badanie przekrojowe.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e1b61d47b1b43d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522a092047b442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cd12589e761411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48047a7c008469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59d50154a9f480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68e0e750e3a4b29" /></Relationships>
</file>

<file path=ppt/slideLayouts/slideLayout1.xml><?xml version="1.0" encoding="utf-8"?>
<p:sldLayout xmlns:p="http://schemas.openxmlformats.org/presentationml/2006/main" matchingName="CONTENT">
  <p:cSld name="CONTENT">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Google Shape;11;p2">
            <a:extLst xmlns:a="http://schemas.openxmlformats.org/drawingml/2006/main">
              <a:ext uri="{FF2B5EF4-FFF2-40B4-BE49-F238E27FC236}">
                <a16:creationId xmlns:a16="http://schemas.microsoft.com/office/drawing/2014/main" id="{C4A6F79E-D5B3-4E80-A607-6C0C87CE5E5A}"/>
              </a:ext>
            </a:extLst>
          </p:cNvPr>
          <p:cNvSpPr>
            <a:spLocks xmlns:a="http://schemas.openxmlformats.org/drawingml/2006/main" noGrp="1"/>
          </p:cNvSpPr>
          <p:nvPr>
            <p:ph type="title" idx="0"/>
          </p:nvPr>
        </p:nvSpPr>
        <p:spPr>
          <a:xfrm xmlns:a="http://schemas.openxmlformats.org/drawingml/2006/main">
            <a:off x="548640" y="713232"/>
            <a:ext cx="11094415"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241C28"/>
              </a:buClr>
              <a:buSzPts val="2800"/>
              <a:buFont typeface="Calibri"/>
              <a:buNone/>
              <a:defRPr sz="2800" b="1" i="0" u="none" cap="none">
                <a:solidFill>
                  <a:srgbClr val="241C28"/>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2.xml><?xml version="1.0" encoding="utf-8"?>
<p:sldLayout xmlns:p="http://schemas.openxmlformats.org/presentationml/2006/main" matchingName="COVER">
  <p:cSld name="COVER">
    <p:bg>
      <p:bgPr>
        <a:solidFill xmlns:a="http://schemas.openxmlformats.org/drawingml/2006/main">
          <a:srgbClr val="3B1C40"/>
        </a:solidFill>
      </p:bgPr>
    </p:bg>
    <p:spTree>
      <p:nvGrpSpPr>
        <p:cNvPr id="1" name=""/>
        <p:cNvGrpSpPr/>
        <p:nvPr/>
      </p:nvGrpSpPr>
      <p:grpSpPr>
        <a:xfrm xmlns:a="http://schemas.openxmlformats.org/drawingml/2006/main"/>
      </p:grpSpPr>
      <p:sp>
        <p:nvSpPr>
          <p:cNvPr id="13" name="Google Shape;13;p3">
            <a:extLst xmlns:a="http://schemas.openxmlformats.org/drawingml/2006/main">
              <a:ext uri="{FF2B5EF4-FFF2-40B4-BE49-F238E27FC236}">
                <a16:creationId xmlns:a16="http://schemas.microsoft.com/office/drawing/2014/main" id="{9D18EC9C-A920-4D79-AED8-8E38CF781599}"/>
              </a:ext>
            </a:extLst>
          </p:cNvPr>
          <p:cNvSpPr>
            <a:spLocks xmlns:a="http://schemas.openxmlformats.org/drawingml/2006/main" noGrp="1"/>
          </p:cNvSpPr>
          <p:nvPr>
            <p:ph type="title" idx="0"/>
          </p:nvPr>
        </p:nvSpPr>
        <p:spPr>
          <a:xfrm xmlns:a="http://schemas.openxmlformats.org/drawingml/2006/main">
            <a:off x="731520" y="4187952"/>
            <a:ext cx="9692640" cy="11430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FFFFFF"/>
              </a:buClr>
              <a:buSzPts val="3800"/>
              <a:buFont typeface="Calibri"/>
              <a:buNone/>
              <a:defRPr sz="3800" b="1" i="0" u="none" cap="none">
                <a:solidFill>
                  <a:srgbClr val="FFFFFF"/>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3.xml><?xml version="1.0" encoding="utf-8"?>
<p:sldLayout xmlns:p="http://schemas.openxmlformats.org/presentationml/2006/main" matchingName="INSIGHT">
  <p:cSld name="INSIGHT">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Google Shape;15;p4">
            <a:extLst xmlns:a="http://schemas.openxmlformats.org/drawingml/2006/main">
              <a:ext uri="{FF2B5EF4-FFF2-40B4-BE49-F238E27FC236}">
                <a16:creationId xmlns:a16="http://schemas.microsoft.com/office/drawing/2014/main" id="{1B3A9F8A-F91E-4FEE-B3A7-13411152D376}"/>
              </a:ext>
            </a:extLst>
          </p:cNvPr>
          <p:cNvSpPr>
            <a:spLocks xmlns:a="http://schemas.openxmlformats.org/drawingml/2006/main" noGrp="1"/>
          </p:cNvSpPr>
          <p:nvPr>
            <p:ph type="title" idx="0"/>
          </p:nvPr>
        </p:nvSpPr>
        <p:spPr>
          <a:xfrm xmlns:a="http://schemas.openxmlformats.org/drawingml/2006/main">
            <a:off x="868680" y="2103120"/>
            <a:ext cx="10424160" cy="21945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241C28"/>
              </a:buClr>
              <a:buSzPts val="3400"/>
              <a:buFont typeface="Calibri"/>
              <a:buNone/>
              <a:defRPr sz="3400" b="1" i="0" u="none" cap="none">
                <a:solidFill>
                  <a:srgbClr val="241C28"/>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4.xml><?xml version="1.0" encoding="utf-8"?>
<p:sldLayout xmlns:p="http://schemas.openxmlformats.org/presentationml/2006/main" matchingName="CTA">
  <p:cSld name="CTA">
    <p:bg>
      <p:bgPr>
        <a:solidFill xmlns:a="http://schemas.openxmlformats.org/drawingml/2006/main">
          <a:srgbClr val="4F2854"/>
        </a:solidFill>
      </p:bgPr>
    </p:bg>
    <p:spTree>
      <p:nvGrpSpPr>
        <p:cNvPr id="1" name=""/>
        <p:cNvGrpSpPr/>
        <p:nvPr/>
      </p:nvGrpSpPr>
      <p:grpSpPr>
        <a:xfrm xmlns:a="http://schemas.openxmlformats.org/drawingml/2006/main"/>
      </p:grpSpPr>
      <p:sp>
        <p:nvSpPr>
          <p:cNvPr id="17" name="Google Shape;17;p5">
            <a:extLst xmlns:a="http://schemas.openxmlformats.org/drawingml/2006/main">
              <a:ext uri="{FF2B5EF4-FFF2-40B4-BE49-F238E27FC236}">
                <a16:creationId xmlns:a16="http://schemas.microsoft.com/office/drawing/2014/main" id="{D9838801-458C-426D-A3E9-B607E947164F}"/>
              </a:ext>
            </a:extLst>
          </p:cNvPr>
          <p:cNvSpPr>
            <a:spLocks xmlns:a="http://schemas.openxmlformats.org/drawingml/2006/main" noGrp="1"/>
          </p:cNvSpPr>
          <p:nvPr>
            <p:ph type="title" idx="0"/>
          </p:nvPr>
        </p:nvSpPr>
        <p:spPr>
          <a:xfrm xmlns:a="http://schemas.openxmlformats.org/drawingml/2006/main">
            <a:off x="731520" y="1481328"/>
            <a:ext cx="10058400"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FFFFFF"/>
              </a:buClr>
              <a:buSzPts val="4000"/>
              <a:buFont typeface="Calibri"/>
              <a:buNone/>
              <a:defRPr sz="4000" b="1" i="0" u="none" cap="none">
                <a:solidFill>
                  <a:srgbClr val="FFFFFF"/>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5.xml><?xml version="1.0" encoding="utf-8"?>
<p:sldLayout xmlns:p="http://schemas.openxmlformats.org/presentationml/2006/main" matchingName="DEFAULT">
  <p:cSld name="DEFAULT">
    <p:bg>
      <p:bgPr>
        <a:solidFill xmlns:a="http://schemas.openxmlformats.org/drawingml/2006/main">
          <a:schemeClr val="lt1"/>
        </a:solidFill>
      </p:bgPr>
    </p:bg>
    <p:spTree>
      <p:nvGrpSpPr>
        <p:cNvPr id="1" name=""/>
        <p:cNvGrpSpPr/>
        <p:nvPr/>
      </p:nvGrpSpPr>
      <p:grpSpPr>
        <a:xfrm xmlns:a="http://schemas.openxmlformats.org/drawingml/2006/main"/>
      </p:grpSpPr>
    </p:spTree>
  </p:cSld>
</p:sldLayout>
</file>

<file path=ppt/slideLayouts/slideLayout6.xml><?xml version="1.0" encoding="utf-8"?>
<p:sldLayout xmlns:p="http://schemas.openxmlformats.org/presentationml/2006/main" matchingName="MAP">
  <p:cSld name="MAP">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Google Shape;20;p7">
            <a:extLst xmlns:a="http://schemas.openxmlformats.org/drawingml/2006/main">
              <a:ext uri="{FF2B5EF4-FFF2-40B4-BE49-F238E27FC236}">
                <a16:creationId xmlns:a16="http://schemas.microsoft.com/office/drawing/2014/main" id="{AA427E88-07B5-48E6-98D9-4FB32B41B5AB}"/>
              </a:ext>
            </a:extLst>
          </p:cNvPr>
          <p:cNvSpPr>
            <a:spLocks xmlns:a="http://schemas.openxmlformats.org/drawingml/2006/main" noGrp="1"/>
          </p:cNvSpPr>
          <p:nvPr>
            <p:ph type="title" idx="0"/>
          </p:nvPr>
        </p:nvSpPr>
        <p:spPr>
          <a:xfrm xmlns:a="http://schemas.openxmlformats.org/drawingml/2006/main">
            <a:off x="457200" y="329184"/>
            <a:ext cx="64008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241C28"/>
              </a:buClr>
              <a:buSzPts val="2400"/>
              <a:buFont typeface="Calibri"/>
              <a:buNone/>
              <a:defRPr sz="2400" b="1" i="0" u="none" cap="none">
                <a:solidFill>
                  <a:srgbClr val="241C28"/>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531edba64a74404" /><Relationship Type="http://schemas.openxmlformats.org/officeDocument/2006/relationships/slideLayout" Target="/ppt/slideLayouts/slideLayout1.xml" Id="R96d8f0762fdd4557" /><Relationship Type="http://schemas.openxmlformats.org/officeDocument/2006/relationships/slideLayout" Target="/ppt/slideLayouts/slideLayout2.xml" Id="R5859167b69804d7f" /><Relationship Type="http://schemas.openxmlformats.org/officeDocument/2006/relationships/slideLayout" Target="/ppt/slideLayouts/slideLayout3.xml" Id="R76eac373dd8f4dc3" /><Relationship Type="http://schemas.openxmlformats.org/officeDocument/2006/relationships/slideLayout" Target="/ppt/slideLayouts/slideLayout4.xml" Id="Rc6565a962dbd4112" /><Relationship Type="http://schemas.openxmlformats.org/officeDocument/2006/relationships/slideLayout" Target="/ppt/slideLayouts/slideLayout5.xml" Id="R819934badfb64fa8" /><Relationship Type="http://schemas.openxmlformats.org/officeDocument/2006/relationships/slideLayout" Target="/ppt/slideLayouts/slideLayout6.xml" Id="Rcf672e03672242b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dk2" tx2="lt2" accent1="accent1" accent2="accent2" accent3="accent3" accent4="accent4" accent5="accent5" accent6="accent6" hlink="hlink" folHlink="folHlink"/>
  <p:sldLayoutIdLst>
    <p:sldLayoutId xmlns:r="http://schemas.openxmlformats.org/officeDocument/2006/relationships" id="2147483649" r:id="R96d8f0762fdd4557"/>
    <p:sldLayoutId xmlns:r="http://schemas.openxmlformats.org/officeDocument/2006/relationships" id="2147483650" r:id="R5859167b69804d7f"/>
    <p:sldLayoutId xmlns:r="http://schemas.openxmlformats.org/officeDocument/2006/relationships" id="2147483651" r:id="R76eac373dd8f4dc3"/>
    <p:sldLayoutId xmlns:r="http://schemas.openxmlformats.org/officeDocument/2006/relationships" id="2147483652" r:id="Rc6565a962dbd4112"/>
    <p:sldLayoutId xmlns:r="http://schemas.openxmlformats.org/officeDocument/2006/relationships" id="2147483653" r:id="R819934badfb64fa8"/>
    <p:sldLayoutId xmlns:r="http://schemas.openxmlformats.org/officeDocument/2006/relationships" id="2147483654" r:id="Rcf672e03672242b2"/>
  </p:sldLayoutIdLst>
  <p:hf sldNum="0" hdr="0" ftr="0" dt="0"/>
  <p:txStyles>
    <p:title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titleStyle>
    <p:body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bodyStyle>
    <p:other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otherStyle>
  </p:txStyles>
</p:sldMaster>
</file>

<file path=ppt/slideMasters/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260657c0e6a4436" /><Relationship Type="http://schemas.openxmlformats.org/officeDocument/2006/relationships/image" Target="/ppt/media/image.png" Id="R48a2f814d6cb4ad4" /><Relationship Type="http://schemas.openxmlformats.org/officeDocument/2006/relationships/image" Target="/ppt/media/image2.png" Id="Ra671857b248c4f31" /><Relationship Type="http://schemas.openxmlformats.org/officeDocument/2006/relationships/image" Target="/ppt/media/image3.png" Id="R9ef00d51568245ea" /><Relationship Type="http://schemas.openxmlformats.org/officeDocument/2006/relationships/notesSlide" Target="/ppt/notesSlides/notesSlide1.xml" Id="R19b923704a2b4e0d" /></Relationships>
</file>

<file path=ppt/slides/_rels/slide2.xml.rels>&#65279;<?xml version="1.0" encoding="utf-8"?><Relationships xmlns="http://schemas.openxmlformats.org/package/2006/relationships"><Relationship Type="http://schemas.openxmlformats.org/officeDocument/2006/relationships/slideLayout" Target="/ppt/slideLayouts/slideLayout3.xml" Id="R54b7e83b8e65438a" /><Relationship Type="http://schemas.openxmlformats.org/officeDocument/2006/relationships/image" Target="/ppt/media/image3.png" Id="R44975521019644a3" /><Relationship Type="http://schemas.openxmlformats.org/officeDocument/2006/relationships/notesSlide" Target="/ppt/notesSlides/notesSlide2.xml" Id="R7c9bea3affde4ae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b7a24fb1d224c95" /><Relationship Type="http://schemas.openxmlformats.org/officeDocument/2006/relationships/image" Target="/ppt/media/image3.png" Id="Ra79c9bdb93044893" /><Relationship Type="http://schemas.openxmlformats.org/officeDocument/2006/relationships/image" Target="/ppt/media/image4.png" Id="R3d10efb9c769483c" /><Relationship Type="http://schemas.openxmlformats.org/officeDocument/2006/relationships/image" Target="/ppt/media/image5.png" Id="R0cd31a32bf5b4853" /><Relationship Type="http://schemas.openxmlformats.org/officeDocument/2006/relationships/image" Target="/ppt/media/image6.png" Id="Rc4d1d714770a4f10" /><Relationship Type="http://schemas.openxmlformats.org/officeDocument/2006/relationships/image" Target="/ppt/media/image7.png" Id="R1cbcf3163a234db4" /><Relationship Type="http://schemas.openxmlformats.org/officeDocument/2006/relationships/notesSlide" Target="/ppt/notesSlides/notesSlide3.xml" Id="Rbe269c8920614e3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d66504295de447e" /><Relationship Type="http://schemas.openxmlformats.org/officeDocument/2006/relationships/image" Target="/ppt/media/image3.png" Id="Re728a92a7eac49c0" /><Relationship Type="http://schemas.openxmlformats.org/officeDocument/2006/relationships/image" Target="/ppt/media/image8.png" Id="R9f7e0a6c92a44d83" /><Relationship Type="http://schemas.openxmlformats.org/officeDocument/2006/relationships/image" Target="/ppt/media/image9.png" Id="Rbd29937becc74532" /><Relationship Type="http://schemas.openxmlformats.org/officeDocument/2006/relationships/image" Target="/ppt/media/image10.png" Id="Rf7fa33f1a1f640eb" /><Relationship Type="http://schemas.openxmlformats.org/officeDocument/2006/relationships/image" Target="/ppt/media/image11.png" Id="R154656bf24654c05" /><Relationship Type="http://schemas.openxmlformats.org/officeDocument/2006/relationships/notesSlide" Target="/ppt/notesSlides/notesSlide4.xml" Id="R13293a7b20f4426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9bf4372fd2c4b8c" /><Relationship Type="http://schemas.openxmlformats.org/officeDocument/2006/relationships/image" Target="/ppt/media/image12.png" Id="Rb8fe9efa4a934b50" /><Relationship Type="http://schemas.openxmlformats.org/officeDocument/2006/relationships/image" Target="/ppt/media/image13.png" Id="R11b532f79d6a4ff4" /><Relationship Type="http://schemas.openxmlformats.org/officeDocument/2006/relationships/image" Target="/ppt/media/image14.png" Id="Rb249cc61dfa14308" /><Relationship Type="http://schemas.openxmlformats.org/officeDocument/2006/relationships/image" Target="/ppt/media/image15.png" Id="R163965e612a347ce" /><Relationship Type="http://schemas.openxmlformats.org/officeDocument/2006/relationships/image" Target="/ppt/media/image16.png" Id="R0d9ce91c5e3849dd" /><Relationship Type="http://schemas.openxmlformats.org/officeDocument/2006/relationships/image" Target="/ppt/media/image17.png" Id="Rd87999d5943b455e" /><Relationship Type="http://schemas.openxmlformats.org/officeDocument/2006/relationships/image" Target="/ppt/media/image18.png" Id="R2d969dbc9e734780" /><Relationship Type="http://schemas.openxmlformats.org/officeDocument/2006/relationships/image" Target="/ppt/media/image3.png" Id="Re2312817f0d44083" /><Relationship Type="http://schemas.openxmlformats.org/officeDocument/2006/relationships/notesSlide" Target="/ppt/notesSlides/notesSlide5.xml" Id="R8d57bbb11025452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3052229d1c244af" /><Relationship Type="http://schemas.openxmlformats.org/officeDocument/2006/relationships/image" Target="/ppt/media/image3.png" Id="Rc3bf1361ec084777" /><Relationship Type="http://schemas.openxmlformats.org/officeDocument/2006/relationships/image" Target="/ppt/media/image19.png" Id="Rcc022d6460c347f3" /><Relationship Type="http://schemas.openxmlformats.org/officeDocument/2006/relationships/image" Target="/ppt/media/image20.png" Id="Rf23f264833324bcf" /><Relationship Type="http://schemas.openxmlformats.org/officeDocument/2006/relationships/image" Target="/ppt/media/image21.png" Id="R30c9f12e08434b31" /><Relationship Type="http://schemas.openxmlformats.org/officeDocument/2006/relationships/notesSlide" Target="/ppt/notesSlides/notesSlide6.xml" Id="R59d632af990641d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871c6781a244e3d" /><Relationship Type="http://schemas.openxmlformats.org/officeDocument/2006/relationships/image" Target="/ppt/media/image3.png" Id="Rb832fd16a3a0476f" /><Relationship Type="http://schemas.openxmlformats.org/officeDocument/2006/relationships/image" Target="/ppt/media/image22.png" Id="Rdfea609c601e47c0" /><Relationship Type="http://schemas.openxmlformats.org/officeDocument/2006/relationships/image" Target="/ppt/media/image23.png" Id="R05bd2b78cbba465b" /><Relationship Type="http://schemas.openxmlformats.org/officeDocument/2006/relationships/image" Target="/ppt/media/image24.png" Id="Ra5fe61be306d4c0e" /><Relationship Type="http://schemas.openxmlformats.org/officeDocument/2006/relationships/image" Target="/ppt/media/image25.png" Id="R7e130a42e8e342c0" /><Relationship Type="http://schemas.openxmlformats.org/officeDocument/2006/relationships/image" Target="/ppt/media/image26.png" Id="Rff2a50e0d1814375" /><Relationship Type="http://schemas.openxmlformats.org/officeDocument/2006/relationships/image" Target="/ppt/media/image27.png" Id="R5c6e5124a4ec4bc8" /><Relationship Type="http://schemas.openxmlformats.org/officeDocument/2006/relationships/image" Target="/ppt/media/image28.png" Id="Ra817c03a64284899" /><Relationship Type="http://schemas.openxmlformats.org/officeDocument/2006/relationships/notesSlide" Target="/ppt/notesSlides/notesSlide7.xml" Id="R4710f8ba14c34c0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812d125a0cd4058" /><Relationship Type="http://schemas.openxmlformats.org/officeDocument/2006/relationships/image" Target="/ppt/media/image.jpeg" Id="R860ae3e553894a1f" /><Relationship Type="http://schemas.openxmlformats.org/officeDocument/2006/relationships/image" Target="/ppt/media/image3.png" Id="R4adc4f6704334491" /><Relationship Type="http://schemas.openxmlformats.org/officeDocument/2006/relationships/image" Target="/ppt/media/image29.png" Id="Rca1877f5cdfb4b3a" /><Relationship Type="http://schemas.openxmlformats.org/officeDocument/2006/relationships/image" Target="/ppt/media/image30.png" Id="Rc452500ccbb1488a" /><Relationship Type="http://schemas.openxmlformats.org/officeDocument/2006/relationships/image" Target="/ppt/media/image31.png" Id="R89857f1641fe4e7a" /><Relationship Type="http://schemas.openxmlformats.org/officeDocument/2006/relationships/notesSlide" Target="/ppt/notesSlides/notesSlide8.xml" Id="Rf733bce2130444ae" /></Relationships>
</file>

<file path=ppt/slides/_rels/slide9.xml.rels>&#65279;<?xml version="1.0" encoding="utf-8"?><Relationships xmlns="http://schemas.openxmlformats.org/package/2006/relationships"><Relationship Type="http://schemas.openxmlformats.org/officeDocument/2006/relationships/slideLayout" Target="/ppt/slideLayouts/slideLayout4.xml" Id="R78910c6a6c7e4a31" /><Relationship Type="http://schemas.openxmlformats.org/officeDocument/2006/relationships/image" Target="/ppt/media/image3.png" Id="R3e433d1004c64b1c" /><Relationship Type="http://schemas.openxmlformats.org/officeDocument/2006/relationships/hyperlink" Target="/ppt/slides/slide1.xml" Id="Rda294b0500a24b2c" /><Relationship Type="http://schemas.openxmlformats.org/officeDocument/2006/relationships/image" Target="/ppt/media/image32.png" Id="Reb5c4226727f4c0c" /><Relationship Type="http://schemas.openxmlformats.org/officeDocument/2006/relationships/image" Target="/ppt/media/image33.png" Id="Rf394c20305a24b5d" /><Relationship Type="http://schemas.openxmlformats.org/officeDocument/2006/relationships/image" Target="/ppt/media/image34.png" Id="R915f4dafad544095" /><Relationship Type="http://schemas.openxmlformats.org/officeDocument/2006/relationships/notesSlide" Target="/ppt/notesSlides/notesSlide9.xml" Id="Rf5eb3bc1953e417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3.xml" Id="R078d0b807c5342be" /><Relationship Type="http://schemas.openxmlformats.org/officeDocument/2006/relationships/image" Target="/ppt/media/image3.png" Id="Rff9ad4530e654d58" /><Relationship Type="http://schemas.openxmlformats.org/officeDocument/2006/relationships/notesSlide" Target="/ppt/notesSlides/notesSlide10.xml" Id="R02f884a9091246c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188771b52f64735" /><Relationship Type="http://schemas.openxmlformats.org/officeDocument/2006/relationships/image" Target="/ppt/media/image35.png" Id="R45fa05e9b675460c" /><Relationship Type="http://schemas.openxmlformats.org/officeDocument/2006/relationships/image" Target="/ppt/media/image3.png" Id="R991f23706b2c4e56" /><Relationship Type="http://schemas.openxmlformats.org/officeDocument/2006/relationships/image" Target="/ppt/media/image36.png" Id="R223b0aefb2a54135" /><Relationship Type="http://schemas.openxmlformats.org/officeDocument/2006/relationships/image" Target="/ppt/media/image37.png" Id="Recb333818d694b86" /><Relationship Type="http://schemas.openxmlformats.org/officeDocument/2006/relationships/image" Target="/ppt/media/image38.png" Id="R612847c0064440d9" /><Relationship Type="http://schemas.openxmlformats.org/officeDocument/2006/relationships/image" Target="/ppt/media/image39.png" Id="R2570541b31544113" /><Relationship Type="http://schemas.openxmlformats.org/officeDocument/2006/relationships/image" Target="/ppt/media/image40.png" Id="R81da2781d6534bff" /><Relationship Type="http://schemas.openxmlformats.org/officeDocument/2006/relationships/notesSlide" Target="/ppt/notesSlides/notesSlide11.xml" Id="R67321d52c2584ee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8be614110d34c58" /><Relationship Type="http://schemas.openxmlformats.org/officeDocument/2006/relationships/image" Target="/ppt/media/image3.png" Id="R3104de0e5bcd478d" /><Relationship Type="http://schemas.openxmlformats.org/officeDocument/2006/relationships/image" Target="/ppt/media/image41.png" Id="Rae2f69d814114dc7" /><Relationship Type="http://schemas.openxmlformats.org/officeDocument/2006/relationships/notesSlide" Target="/ppt/notesSlides/notesSlide12.xml" Id="R4aacf09fa2e1440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68cf684291e4502" /><Relationship Type="http://schemas.openxmlformats.org/officeDocument/2006/relationships/image" Target="/ppt/media/image3.png" Id="R19395c613e234e2e" /><Relationship Type="http://schemas.openxmlformats.org/officeDocument/2006/relationships/image" Target="/ppt/media/image42.png" Id="R28cdd235609e46df" /><Relationship Type="http://schemas.openxmlformats.org/officeDocument/2006/relationships/notesSlide" Target="/ppt/notesSlides/notesSlide13.xml" Id="R9c3cb3aab24549a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5af2b021b45f4eeb" /><Relationship Type="http://schemas.openxmlformats.org/officeDocument/2006/relationships/image" Target="/ppt/media/image2.jpeg" Id="R29498a8da9394adb" /><Relationship Type="http://schemas.openxmlformats.org/officeDocument/2006/relationships/image" Target="/ppt/media/image3.png" Id="R90282b250adc4530" /><Relationship Type="http://schemas.openxmlformats.org/officeDocument/2006/relationships/image" Target="/ppt/media/image43.png" Id="Redb9bab531ab4b6e" /><Relationship Type="http://schemas.openxmlformats.org/officeDocument/2006/relationships/image" Target="/ppt/media/image44.png" Id="R7b019fe366d04731" /><Relationship Type="http://schemas.openxmlformats.org/officeDocument/2006/relationships/image" Target="/ppt/media/image45.png" Id="R69d17a4395f544fb" /><Relationship Type="http://schemas.openxmlformats.org/officeDocument/2006/relationships/notesSlide" Target="/ppt/notesSlides/notesSlide14.xml" Id="Rfbb136f959364a5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8a2ec621932346f0" /><Relationship Type="http://schemas.openxmlformats.org/officeDocument/2006/relationships/image" Target="/ppt/media/image46.png" Id="R6ddad0a3dcc94322" /><Relationship Type="http://schemas.openxmlformats.org/officeDocument/2006/relationships/image" Target="/ppt/media/image3.png" Id="R63067748b5c74044" /><Relationship Type="http://schemas.openxmlformats.org/officeDocument/2006/relationships/image" Target="/ppt/media/image47.png" Id="Rf29d5720acd94d76" /><Relationship Type="http://schemas.openxmlformats.org/officeDocument/2006/relationships/image" Target="/ppt/media/image48.png" Id="Rd5b7a9d31bae4d60" /><Relationship Type="http://schemas.openxmlformats.org/officeDocument/2006/relationships/image" Target="/ppt/media/image49.png" Id="R9ca9fb54159a47c6" /><Relationship Type="http://schemas.openxmlformats.org/officeDocument/2006/relationships/notesSlide" Target="/ppt/notesSlides/notesSlide15.xml" Id="R9ad4b121a02a4bf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391c38ede3f4e0a" /><Relationship Type="http://schemas.openxmlformats.org/officeDocument/2006/relationships/image" Target="/ppt/media/image50.png" Id="Raa8ee37cf4c743ff" /><Relationship Type="http://schemas.openxmlformats.org/officeDocument/2006/relationships/image" Target="/ppt/media/image3.png" Id="Rd1f0802318d64e89" /><Relationship Type="http://schemas.openxmlformats.org/officeDocument/2006/relationships/image" Target="/ppt/media/image51.png" Id="R917c16344f4e4bbc" /><Relationship Type="http://schemas.openxmlformats.org/officeDocument/2006/relationships/image" Target="/ppt/media/image52.png" Id="R6a25f77e9907498e" /><Relationship Type="http://schemas.openxmlformats.org/officeDocument/2006/relationships/image" Target="/ppt/media/image53.png" Id="Ra0453cf150df483b" /><Relationship Type="http://schemas.openxmlformats.org/officeDocument/2006/relationships/notesSlide" Target="/ppt/notesSlides/notesSlide16.xml" Id="R0e7bce9cd4db4a9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3007a55d4014b00" /><Relationship Type="http://schemas.openxmlformats.org/officeDocument/2006/relationships/image" Target="/ppt/media/image3.png" Id="R46f838baa40847a6" /><Relationship Type="http://schemas.openxmlformats.org/officeDocument/2006/relationships/image" Target="/ppt/media/image54.png" Id="R023420d60dde4009" /><Relationship Type="http://schemas.openxmlformats.org/officeDocument/2006/relationships/image" Target="/ppt/media/image55.png" Id="Rd603b44aa3944fa9" /><Relationship Type="http://schemas.openxmlformats.org/officeDocument/2006/relationships/image" Target="/ppt/media/image56.png" Id="Rd4452122a6c1469d" /><Relationship Type="http://schemas.openxmlformats.org/officeDocument/2006/relationships/image" Target="/ppt/media/image57.png" Id="R4eea986049ad4cc4" /><Relationship Type="http://schemas.openxmlformats.org/officeDocument/2006/relationships/notesSlide" Target="/ppt/notesSlides/notesSlide17.xml" Id="Re3fe34756d5a4a22"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6390" name="Google Shape;6379;p137"/>
          <p:cNvPicPr>
            <a:picLocks xmlns:a="http://schemas.openxmlformats.org/drawingml/2006/main" noChangeAspect="1"/>
          </p:cNvPicPr>
          <p:nvPr/>
        </p:nvPicPr>
        <p:blipFill rotWithShape="1">
          <a:blip xmlns:r="http://schemas.openxmlformats.org/officeDocument/2006/relationships" xmlns:a="http://schemas.openxmlformats.org/drawingml/2006/main" r:embed="R48a2f814d6cb4ad4">
            <a:alphaModFix/>
          </a:blip>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a:ln xmlns:a="http://schemas.openxmlformats.org/drawingml/2006/main">
            <a:noFill/>
          </a:ln>
        </p:spPr>
      </p:pic>
      <p:pic>
        <p:nvPicPr>
          <p:cNvPr id="6391" name="Google Shape;6380;p137"/>
          <p:cNvPicPr>
            <a:picLocks xmlns:a="http://schemas.openxmlformats.org/drawingml/2006/main" noChangeAspect="1"/>
          </p:cNvPicPr>
          <p:nvPr/>
        </p:nvPicPr>
        <p:blipFill rotWithShape="1">
          <a:blip xmlns:r="http://schemas.openxmlformats.org/officeDocument/2006/relationships" xmlns:a="http://schemas.openxmlformats.org/drawingml/2006/main" r:embed="Ra671857b248c4f31">
            <a:alphaModFix/>
          </a:blip>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a:ln xmlns:a="http://schemas.openxmlformats.org/drawingml/2006/main">
            <a:noFill/>
          </a:ln>
        </p:spPr>
      </p:pic>
      <p:sp>
        <p:nvSpPr>
          <p:cNvPr id="6381" name="Google Shape;6381;p137">
            <a:extLst xmlns:a="http://schemas.openxmlformats.org/drawingml/2006/main">
              <a:ext uri="{FF2B5EF4-FFF2-40B4-BE49-F238E27FC236}">
                <a16:creationId xmlns:a16="http://schemas.microsoft.com/office/drawing/2014/main" id="{6970393B-460B-4484-B5E6-BBE4F981682B}"/>
              </a:ext>
            </a:extLst>
          </p:cNvPr>
          <p:cNvSpPr>
            <a:spLocks xmlns:a="http://schemas.openxmlformats.org/drawingml/2006/main" noGrp="1"/>
          </p:cNvSpPr>
          <p:nvPr/>
        </p:nvSpPr>
        <p:spPr>
          <a:xfrm xmlns:a="http://schemas.openxmlformats.org/drawingml/2006/main">
            <a:off x="731520" y="4224528"/>
            <a:ext cx="10058400"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850"/>
              <a:buFont typeface="Calibri"/>
              <a:buNone/>
            </a:pPr>
            <a:r>
              <a:rPr sz="850" b="1" u="none">
                <a:solidFill>
                  <a:srgbClr val="FFFFFF"/>
                </a:solidFill>
                <a:latin typeface="Calibri"/>
                <a:ea typeface="Calibri"/>
                <a:cs typeface="Calibri"/>
              </a:rPr>
              <a:t>EMPATYZER · DLA BRYGADZISTY LUB MISTRZA ZMIANY</a:t>
            </a:r>
            <a:endParaRPr sz="1000"/>
          </a:p>
        </p:txBody>
      </p:sp>
      <p:sp>
        <p:nvSpPr>
          <p:cNvPr id="6382" name="Google Shape;6382;p137">
            <a:extLst xmlns:a="http://schemas.openxmlformats.org/drawingml/2006/main">
              <a:ext uri="{FF2B5EF4-FFF2-40B4-BE49-F238E27FC236}">
                <a16:creationId xmlns:a16="http://schemas.microsoft.com/office/drawing/2014/main" id="{FFBE8CC2-6E77-4040-B7F8-9D0F6710254C}"/>
              </a:ext>
            </a:extLst>
          </p:cNvPr>
          <p:cNvSpPr>
            <a:spLocks xmlns:a="http://schemas.openxmlformats.org/drawingml/2006/main" noGrp="1"/>
          </p:cNvSpPr>
          <p:nvPr>
            <p:ph type="title" idx="0"/>
          </p:nvPr>
        </p:nvSpPr>
        <p:spPr>
          <a:xfrm xmlns:a="http://schemas.openxmlformats.org/drawingml/2006/main">
            <a:off x="731520" y="4462272"/>
            <a:ext cx="9692640" cy="98755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lvl="0" indent="0" algn="l">
              <a:spcBef>
                <a:spcPts val="0"/>
              </a:spcBef>
              <a:spcAft>
                <a:spcPts val="0"/>
              </a:spcAft>
              <a:buClr>
                <a:srgbClr val="FFFFFF"/>
              </a:buClr>
              <a:buSzPts val="3800"/>
              <a:buFont typeface="Calibri"/>
              <a:buNone/>
            </a:pPr>
            <a:r>
              <a:rPr sz="3800" b="1" u="none">
                <a:solidFill>
                  <a:srgbClr val="FFFFFF"/>
                </a:solidFill>
                <a:latin typeface="Calibri"/>
                <a:ea typeface="Calibri"/>
                <a:cs typeface="Calibri"/>
              </a:rPr>
              <a:t>Ważnych rozmów w pracy</a:t>
            </a:r>
            <a:endParaRPr sz="3800"/>
          </a:p>
          <a:p xmlns:a="http://schemas.openxmlformats.org/drawingml/2006/main">
            <a:pPr marL="0" lvl="0" indent="0" algn="l">
              <a:spcBef>
                <a:spcPts val="0"/>
              </a:spcBef>
              <a:spcAft>
                <a:spcPts val="0"/>
              </a:spcAft>
              <a:buClr>
                <a:srgbClr val="FFFFFF"/>
              </a:buClr>
              <a:buSzPts val="3800"/>
              <a:buFont typeface="Calibri"/>
              <a:buNone/>
            </a:pPr>
            <a:r>
              <a:rPr sz="3800" b="1" u="none">
                <a:solidFill>
                  <a:srgbClr val="FFFFFF"/>
                </a:solidFill>
                <a:latin typeface="Calibri"/>
                <a:ea typeface="Calibri"/>
                <a:cs typeface="Calibri"/>
              </a:rPr>
              <a:t>nie prowadzi się na wyczucie.</a:t>
            </a:r>
            <a:endParaRPr sz="3800"/>
          </a:p>
        </p:txBody>
      </p:sp>
      <p:sp>
        <p:nvSpPr>
          <p:cNvPr id="6383" name="Google Shape;6383;p137">
            <a:extLst xmlns:a="http://schemas.openxmlformats.org/drawingml/2006/main">
              <a:ext uri="{FF2B5EF4-FFF2-40B4-BE49-F238E27FC236}">
                <a16:creationId xmlns:a16="http://schemas.microsoft.com/office/drawing/2014/main" id="{1BF941EB-C0A1-4A90-B215-8C73A560378A}"/>
              </a:ext>
            </a:extLst>
          </p:cNvPr>
          <p:cNvSpPr>
            <a:spLocks xmlns:a="http://schemas.openxmlformats.org/drawingml/2006/main" noGrp="1"/>
          </p:cNvSpPr>
          <p:nvPr/>
        </p:nvSpPr>
        <p:spPr>
          <a:xfrm xmlns:a="http://schemas.openxmlformats.org/drawingml/2006/main">
            <a:off x="731520" y="5687568"/>
            <a:ext cx="8778240" cy="4754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0000"/>
              </a:lnSpc>
              <a:spcBef>
                <a:spcPts val="0"/>
              </a:spcBef>
              <a:spcAft>
                <a:spcPts val="0"/>
              </a:spcAft>
              <a:buClr>
                <a:srgbClr val="E2D6E8"/>
              </a:buClr>
              <a:buSzPts val="1600"/>
              <a:buFont typeface="Calibri"/>
              <a:buNone/>
            </a:pPr>
            <a:r>
              <a:rPr sz="1600" u="none">
                <a:solidFill>
                  <a:srgbClr val="E2D6E8"/>
                </a:solidFill>
                <a:latin typeface="Calibri"/>
                <a:ea typeface="Calibri"/>
                <a:cs typeface="Calibri"/>
              </a:rPr>
              <a:t>Empatyzer pomaga Ci przygotować feedback albo trudną rozmowę z konkretnym człowiekiem w zakładzie produkcyjnym.</a:t>
            </a:r>
            <a:endParaRPr sz="1600"/>
          </a:p>
        </p:txBody>
      </p:sp>
      <p:sp>
        <p:nvSpPr>
          <p:cNvPr id="6384" name="Google Shape;6384;p137">
            <a:extLst xmlns:a="http://schemas.openxmlformats.org/drawingml/2006/main">
              <a:ext uri="{FF2B5EF4-FFF2-40B4-BE49-F238E27FC236}">
                <a16:creationId xmlns:a16="http://schemas.microsoft.com/office/drawing/2014/main" id="{5092A38E-132D-4036-99AD-35B3709160E8}"/>
              </a:ext>
            </a:extLst>
          </p:cNvPr>
          <p:cNvSpPr>
            <a:spLocks xmlns:a="http://schemas.openxmlformats.org/drawingml/2006/main" noGrp="1"/>
          </p:cNvSpPr>
          <p:nvPr/>
        </p:nvSpPr>
        <p:spPr>
          <a:xfrm xmlns:a="http://schemas.openxmlformats.org/drawingml/2006/main">
            <a:off x="731520" y="6236208"/>
            <a:ext cx="8778240" cy="29260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SzPts val="1050"/>
              <a:buFont typeface="Calibri"/>
              <a:buNone/>
            </a:pPr>
            <a:r>
              <a:t/>
            </a:r>
            <a:endParaRPr sz="1050"/>
          </a:p>
        </p:txBody>
      </p:sp>
      <p:pic>
        <p:nvPicPr>
          <p:cNvPr id="6396" name="Google Shape;6385;p137"/>
          <p:cNvPicPr>
            <a:picLocks xmlns:a="http://schemas.openxmlformats.org/drawingml/2006/main" noChangeAspect="1"/>
          </p:cNvPicPr>
          <p:nvPr/>
        </p:nvPicPr>
        <p:blipFill rotWithShape="1">
          <a:blip xmlns:r="http://schemas.openxmlformats.org/officeDocument/2006/relationships" xmlns:a="http://schemas.openxmlformats.org/drawingml/2006/main" r:embed="R9ef00d51568245ea">
            <a:alphaModFix/>
          </a:blip>
          <a:srcRect xmlns:a="http://schemas.openxmlformats.org/drawingml/2006/main" l="0" t="0" r="0" b="0"/>
          <a:stretch xmlns:a="http://schemas.openxmlformats.org/drawingml/2006/main"/>
        </p:blipFill>
        <p:spPr>
          <a:xfrm xmlns:a="http://schemas.openxmlformats.org/drawingml/2006/main">
            <a:off x="9905695" y="6144768"/>
            <a:ext cx="1554480" cy="264899"/>
          </a:xfrm>
          <a:prstGeom xmlns:a="http://schemas.openxmlformats.org/drawingml/2006/main" prst="rect">
            <a:avLst/>
          </a:prstGeom>
          <a:ln xmlns:a="http://schemas.openxmlformats.org/drawingml/2006/main">
            <a:noFill/>
          </a:ln>
        </p:spPr>
      </p:pic>
      <p:sp>
        <p:nvSpPr>
          <p:cNvPr id="6386" name="Google Shape;6386;p137">
            <a:extLst xmlns:a="http://schemas.openxmlformats.org/drawingml/2006/main">
              <a:ext uri="{FF2B5EF4-FFF2-40B4-BE49-F238E27FC236}">
                <a16:creationId xmlns:a16="http://schemas.microsoft.com/office/drawing/2014/main" id="{3F8B95C4-1019-40D9-A380-7727223B24C5}"/>
              </a:ext>
            </a:extLst>
          </p:cNvPr>
          <p:cNvSpPr>
            <a:spLocks xmlns:a="http://schemas.openxmlformats.org/drawingml/2006/main" noGrp="1"/>
          </p:cNvSpPr>
          <p:nvPr/>
        </p:nvSpPr>
        <p:spPr>
          <a:xfrm xmlns:a="http://schemas.openxmlformats.org/drawingml/2006/main">
            <a:off x="581025" y="4078224"/>
            <a:ext cx="76200" cy="1691640"/>
          </a:xfrm>
          <a:prstGeom xmlns:a="http://schemas.openxmlformats.org/drawingml/2006/main" prst="roundRect">
            <a:avLst>
              <a:gd name="adj" fmla="val 50000"/>
            </a:avLst>
          </a:prstGeom>
          <a:solidFill xmlns:a="http://schemas.openxmlformats.org/drawingml/2006/main">
            <a:srgbClr val="F5C52B"/>
          </a:solidFill>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Tree>
    <p:extLst>
      <p:ext uri="{BB962C8B-B14F-4D97-AF65-F5344CB8AC3E}">
        <p14:creationId xmlns:p14="http://schemas.microsoft.com/office/powerpoint/2010/main" val="817878871"/>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6393" name="Google Shape;6393;p138">
            <a:extLst xmlns:a="http://schemas.openxmlformats.org/drawingml/2006/main">
              <a:ext uri="{FF2B5EF4-FFF2-40B4-BE49-F238E27FC236}">
                <a16:creationId xmlns:a16="http://schemas.microsoft.com/office/drawing/2014/main" id="{3200450A-9D0A-49CD-8A3F-672B4397B92D}"/>
              </a:ext>
            </a:extLst>
          </p:cNvPr>
          <p:cNvSpPr>
            <a:spLocks xmlns:a="http://schemas.openxmlformats.org/drawingml/2006/main" noGrp="1"/>
          </p:cNvSpPr>
          <p:nvPr/>
        </p:nvSpPr>
        <p:spPr>
          <a:xfrm xmlns:a="http://schemas.openxmlformats.org/drawingml/2006/main">
            <a:off x="548640" y="2148840"/>
            <a:ext cx="82296" cy="2103120"/>
          </a:xfrm>
          <a:prstGeom xmlns:a="http://schemas.openxmlformats.org/drawingml/2006/main" prst="rect">
            <a:avLst/>
          </a:prstGeom>
          <a:solidFill xmlns:a="http://schemas.openxmlformats.org/drawingml/2006/main">
            <a:srgbClr val="FFCC00"/>
          </a:solidFill>
          <a:ln xmlns:a="http://schemas.openxmlformats.org/drawingml/2006/main" w="9525" cmpd="sng">
            <a:solidFill>
              <a:srgbClr val="FFCC00"/>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394" name="Google Shape;6394;p138">
            <a:extLst xmlns:a="http://schemas.openxmlformats.org/drawingml/2006/main">
              <a:ext uri="{FF2B5EF4-FFF2-40B4-BE49-F238E27FC236}">
                <a16:creationId xmlns:a16="http://schemas.microsoft.com/office/drawing/2014/main" id="{F660C956-A273-4EE0-AEF6-C1F153103AC8}"/>
              </a:ext>
            </a:extLst>
          </p:cNvPr>
          <p:cNvSpPr>
            <a:spLocks xmlns:a="http://schemas.openxmlformats.org/drawingml/2006/main" noGrp="1"/>
          </p:cNvSpPr>
          <p:nvPr>
            <p:ph type="title" idx="0"/>
          </p:nvPr>
        </p:nvSpPr>
        <p:spPr>
          <a:xfrm xmlns:a="http://schemas.openxmlformats.org/drawingml/2006/main">
            <a:off x="868680" y="2103120"/>
            <a:ext cx="10424160" cy="21945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3400"/>
              <a:buFont typeface="Calibri"/>
              <a:buNone/>
              <a:defRPr b="1">
                <a:solidFill>
                  <a:srgbClr val="4F2854"/>
                </a:solidFill>
                <a:latin typeface="Calibri"/>
                <a:ea typeface="Calibri"/>
                <a:cs typeface="Calibri"/>
              </a:defRPr>
            </a:pPr>
            <a:r>
              <a:rPr sz="3400" b="1" u="none">
                <a:solidFill>
                  <a:srgbClr val="4F2854"/>
                </a:solidFill>
                <a:latin typeface="Calibri"/>
                <a:ea typeface="Calibri"/>
                <a:cs typeface="Calibri"/>
              </a:rPr>
              <a:t>Instrukcja mówi, co zrobić. Nie mówi, jak to powiedzieć człowiekowi, który pracuje tu od dwudziestu lat.</a:t>
            </a:r>
            <a:endParaRPr sz="3400"/>
          </a:p>
        </p:txBody>
      </p:sp>
      <p:pic>
        <p:nvPicPr>
          <p:cNvPr id="6443" name="Google Shape;6395;p138"/>
          <p:cNvPicPr>
            <a:picLocks xmlns:a="http://schemas.openxmlformats.org/drawingml/2006/main" noChangeAspect="1"/>
          </p:cNvPicPr>
          <p:nvPr/>
        </p:nvPicPr>
        <p:blipFill rotWithShape="1">
          <a:blip xmlns:r="http://schemas.openxmlformats.org/officeDocument/2006/relationships" xmlns:a="http://schemas.openxmlformats.org/drawingml/2006/main" r:embed="R44975521019644a3">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6397" name="Google Shape;6397;p138">
            <a:extLst xmlns:a="http://schemas.openxmlformats.org/drawingml/2006/main">
              <a:ext uri="{FF2B5EF4-FFF2-40B4-BE49-F238E27FC236}">
                <a16:creationId xmlns:a16="http://schemas.microsoft.com/office/drawing/2014/main" id="{E5600C79-D903-43C4-BA9A-555AB8165345}"/>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6423" name="Empatyzer SHORT — aktywna sekcja Problem">
            <a:extLst xmlns:a="http://schemas.openxmlformats.org/drawingml/2006/main">
              <a:ext uri="{FF2B5EF4-FFF2-40B4-BE49-F238E27FC236}">
                <a16:creationId xmlns:a16="http://schemas.microsoft.com/office/drawing/2014/main" id="{DEB95CD0-21DB-4845-A9B7-B12F9D3E1A40}"/>
              </a:ext>
            </a:extLst>
          </p:cNvPr>
          <p:cNvSpPr>
            <a:spLocks xmlns:a="http://schemas.openxmlformats.org/drawingml/2006/main" noGrp="1"/>
          </p:cNvSpPr>
          <p:nvPr/>
        </p:nvSpPr>
        <p:spPr>
          <a:xfrm xmlns:a="http://schemas.openxmlformats.org/drawingml/2006/main">
            <a:off x="502920" y="260604"/>
            <a:ext cx="68580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6424" name="Empatyzer SHORT — menu Problem">
            <a:extLst xmlns:a="http://schemas.openxmlformats.org/drawingml/2006/main">
              <a:ext uri="{FF2B5EF4-FFF2-40B4-BE49-F238E27FC236}">
                <a16:creationId xmlns:a16="http://schemas.microsoft.com/office/drawing/2014/main" id="{BF461BDB-2741-4AC0-A582-1AE92F228391}"/>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Problem</a:t>
            </a:r>
          </a:p>
        </p:txBody>
      </p:sp>
      <p:sp>
        <p:nvSpPr>
          <p:cNvPr id="6425" name="Empatyzer SHORT — separator menu">
            <a:extLst xmlns:a="http://schemas.openxmlformats.org/drawingml/2006/main">
              <a:ext uri="{FF2B5EF4-FFF2-40B4-BE49-F238E27FC236}">
                <a16:creationId xmlns:a16="http://schemas.microsoft.com/office/drawing/2014/main" id="{71214121-956B-4D36-884C-FAF983952BF1}"/>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26" name="Empatyzer SHORT — menu Przykłady">
            <a:extLst xmlns:a="http://schemas.openxmlformats.org/drawingml/2006/main">
              <a:ext uri="{FF2B5EF4-FFF2-40B4-BE49-F238E27FC236}">
                <a16:creationId xmlns:a16="http://schemas.microsoft.com/office/drawing/2014/main" id="{ABC6780C-2EDE-4183-BB3D-47344D109DA4}"/>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6427" name="Empatyzer SHORT — separator menu">
            <a:extLst xmlns:a="http://schemas.openxmlformats.org/drawingml/2006/main">
              <a:ext uri="{FF2B5EF4-FFF2-40B4-BE49-F238E27FC236}">
                <a16:creationId xmlns:a16="http://schemas.microsoft.com/office/drawing/2014/main" id="{45547AFC-F749-40A6-B31F-4BD5CFDFC529}"/>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28" name="Empatyzer SHORT — menu Rozmowa z Em">
            <a:extLst xmlns:a="http://schemas.openxmlformats.org/drawingml/2006/main">
              <a:ext uri="{FF2B5EF4-FFF2-40B4-BE49-F238E27FC236}">
                <a16:creationId xmlns:a16="http://schemas.microsoft.com/office/drawing/2014/main" id="{96DAB249-20CB-40C4-973F-5DEEF77F3E43}"/>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6429" name="Empatyzer SHORT — separator menu">
            <a:extLst xmlns:a="http://schemas.openxmlformats.org/drawingml/2006/main">
              <a:ext uri="{FF2B5EF4-FFF2-40B4-BE49-F238E27FC236}">
                <a16:creationId xmlns:a16="http://schemas.microsoft.com/office/drawing/2014/main" id="{E1ACA1C0-EA64-4EE6-A2F1-825C26ED2322}"/>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30" name="Empatyzer SHORT — menu Dowody">
            <a:extLst xmlns:a="http://schemas.openxmlformats.org/drawingml/2006/main">
              <a:ext uri="{FF2B5EF4-FFF2-40B4-BE49-F238E27FC236}">
                <a16:creationId xmlns:a16="http://schemas.microsoft.com/office/drawing/2014/main" id="{B92AB50E-6687-48B8-A30B-ABDBEDF2E40A}"/>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6431" name="Empatyzer SHORT — separator menu">
            <a:extLst xmlns:a="http://schemas.openxmlformats.org/drawingml/2006/main">
              <a:ext uri="{FF2B5EF4-FFF2-40B4-BE49-F238E27FC236}">
                <a16:creationId xmlns:a16="http://schemas.microsoft.com/office/drawing/2014/main" id="{A4D5A2F7-945B-4A02-8560-CDF90AFF3F68}"/>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32" name="Empatyzer SHORT — menu Empatyzer">
            <a:extLst xmlns:a="http://schemas.openxmlformats.org/drawingml/2006/main">
              <a:ext uri="{FF2B5EF4-FFF2-40B4-BE49-F238E27FC236}">
                <a16:creationId xmlns:a16="http://schemas.microsoft.com/office/drawing/2014/main" id="{018EFFAB-5B65-45D5-8F70-C2567F6658F7}"/>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6433" name="Empatyzer SHORT — separator menu">
            <a:extLst xmlns:a="http://schemas.openxmlformats.org/drawingml/2006/main">
              <a:ext uri="{FF2B5EF4-FFF2-40B4-BE49-F238E27FC236}">
                <a16:creationId xmlns:a16="http://schemas.microsoft.com/office/drawing/2014/main" id="{208F225C-1694-4FAB-BEAB-FB0A2337AC1B}"/>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34" name="Empatyzer SHORT — menu Zastosowania">
            <a:extLst xmlns:a="http://schemas.openxmlformats.org/drawingml/2006/main">
              <a:ext uri="{FF2B5EF4-FFF2-40B4-BE49-F238E27FC236}">
                <a16:creationId xmlns:a16="http://schemas.microsoft.com/office/drawing/2014/main" id="{504255CD-56A2-4333-944C-C80B38F9AAEF}"/>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6435" name="Empatyzer SHORT — separator menu">
            <a:extLst xmlns:a="http://schemas.openxmlformats.org/drawingml/2006/main">
              <a:ext uri="{FF2B5EF4-FFF2-40B4-BE49-F238E27FC236}">
                <a16:creationId xmlns:a16="http://schemas.microsoft.com/office/drawing/2014/main" id="{5176DEFD-9C88-4355-9E59-F3267E0E6590}"/>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36" name="Empatyzer SHORT — menu Prywatność">
            <a:extLst xmlns:a="http://schemas.openxmlformats.org/drawingml/2006/main">
              <a:ext uri="{FF2B5EF4-FFF2-40B4-BE49-F238E27FC236}">
                <a16:creationId xmlns:a16="http://schemas.microsoft.com/office/drawing/2014/main" id="{7F285D9F-D92C-47F8-82AB-1E1C8F46FD36}"/>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6437" name="Empatyzer SHORT — separator menu">
            <a:extLst xmlns:a="http://schemas.openxmlformats.org/drawingml/2006/main">
              <a:ext uri="{FF2B5EF4-FFF2-40B4-BE49-F238E27FC236}">
                <a16:creationId xmlns:a16="http://schemas.microsoft.com/office/drawing/2014/main" id="{0302592E-AC15-412A-B6A6-6DDE355EAADA}"/>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38" name="Empatyzer SHORT — menu Następny krok">
            <a:extLst xmlns:a="http://schemas.openxmlformats.org/drawingml/2006/main">
              <a:ext uri="{FF2B5EF4-FFF2-40B4-BE49-F238E27FC236}">
                <a16:creationId xmlns:a16="http://schemas.microsoft.com/office/drawing/2014/main" id="{5A0E3454-2B19-4A4D-B2F0-1ADC9DD56185}"/>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6439" name="Empatyzer SHORT — separator menu">
            <a:extLst xmlns:a="http://schemas.openxmlformats.org/drawingml/2006/main">
              <a:ext uri="{FF2B5EF4-FFF2-40B4-BE49-F238E27FC236}">
                <a16:creationId xmlns:a16="http://schemas.microsoft.com/office/drawing/2014/main" id="{6214E4E7-D185-4B00-9EC0-227195B6C70B}"/>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40" name="Empatyzer SHORT — menu Appendix">
            <a:extLst xmlns:a="http://schemas.openxmlformats.org/drawingml/2006/main">
              <a:ext uri="{FF2B5EF4-FFF2-40B4-BE49-F238E27FC236}">
                <a16:creationId xmlns:a16="http://schemas.microsoft.com/office/drawing/2014/main" id="{1DECF57E-BC24-45A9-8515-048C763CBC9B}"/>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1389112961"/>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6429" name="Google Shape;6429;p139">
            <a:extLst xmlns:a="http://schemas.openxmlformats.org/drawingml/2006/main">
              <a:ext uri="{FF2B5EF4-FFF2-40B4-BE49-F238E27FC236}">
                <a16:creationId xmlns:a16="http://schemas.microsoft.com/office/drawing/2014/main" id="{FC69A8F0-49CC-4734-94B8-F1BFF28AC2B6}"/>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Instrukcja mówi, co trzeba zrobić, ale nie mówi, jak porozmawiać z człowiekiem, gdy problem techniczny jest już rozstrzygnięty.</a:t>
            </a:r>
            <a:endParaRPr sz="1550"/>
          </a:p>
        </p:txBody>
      </p:sp>
      <p:sp>
        <p:nvSpPr>
          <p:cNvPr id="6430" name="Google Shape;6430;p139">
            <a:extLst xmlns:a="http://schemas.openxmlformats.org/drawingml/2006/main">
              <a:ext uri="{FF2B5EF4-FFF2-40B4-BE49-F238E27FC236}">
                <a16:creationId xmlns:a16="http://schemas.microsoft.com/office/drawing/2014/main" id="{9350C877-AA47-46F2-B47F-F7CB1540312F}"/>
              </a:ext>
            </a:extLst>
          </p:cNvPr>
          <p:cNvSpPr>
            <a:spLocks xmlns:a="http://schemas.openxmlformats.org/drawingml/2006/main" noGrp="1"/>
          </p:cNvSpPr>
          <p:nvPr/>
        </p:nvSpPr>
        <p:spPr>
          <a:xfrm xmlns:a="http://schemas.openxmlformats.org/drawingml/2006/main">
            <a:off x="548640" y="2084832"/>
            <a:ext cx="3539642" cy="3008376"/>
          </a:xfrm>
          <a:prstGeom xmlns:a="http://schemas.openxmlformats.org/drawingml/2006/main" prst="roundRect">
            <a:avLst>
              <a:gd name="adj" fmla="val 3040"/>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431" name="Google Shape;6431;p139">
            <a:extLst xmlns:a="http://schemas.openxmlformats.org/drawingml/2006/main">
              <a:ext uri="{FF2B5EF4-FFF2-40B4-BE49-F238E27FC236}">
                <a16:creationId xmlns:a16="http://schemas.microsoft.com/office/drawing/2014/main" id="{61A2484F-5213-4043-8449-76E41BA99A78}"/>
              </a:ext>
            </a:extLst>
          </p:cNvPr>
          <p:cNvSpPr>
            <a:spLocks xmlns:a="http://schemas.openxmlformats.org/drawingml/2006/main" noGrp="1"/>
          </p:cNvSpPr>
          <p:nvPr/>
        </p:nvSpPr>
        <p:spPr>
          <a:xfrm xmlns:a="http://schemas.openxmlformats.org/drawingml/2006/main">
            <a:off x="822960"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433" name="Google Shape;6433;p139">
            <a:extLst xmlns:a="http://schemas.openxmlformats.org/drawingml/2006/main">
              <a:ext uri="{FF2B5EF4-FFF2-40B4-BE49-F238E27FC236}">
                <a16:creationId xmlns:a16="http://schemas.microsoft.com/office/drawing/2014/main" id="{6CC7E5F8-2C77-4E50-A307-4B4A1CEDD911}"/>
              </a:ext>
            </a:extLst>
          </p:cNvPr>
          <p:cNvSpPr>
            <a:spLocks xmlns:a="http://schemas.openxmlformats.org/drawingml/2006/main" noGrp="1"/>
          </p:cNvSpPr>
          <p:nvPr/>
        </p:nvSpPr>
        <p:spPr>
          <a:xfrm xmlns:a="http://schemas.openxmlformats.org/drawingml/2006/main">
            <a:off x="822960" y="2962656"/>
            <a:ext cx="2991002" cy="28727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Fachowiec o dłuższym stażu</a:t>
            </a:r>
            <a:endParaRPr sz="1500"/>
          </a:p>
        </p:txBody>
      </p:sp>
      <p:sp>
        <p:nvSpPr>
          <p:cNvPr id="6434" name="Google Shape;6434;p139">
            <a:extLst xmlns:a="http://schemas.openxmlformats.org/drawingml/2006/main">
              <a:ext uri="{FF2B5EF4-FFF2-40B4-BE49-F238E27FC236}">
                <a16:creationId xmlns:a16="http://schemas.microsoft.com/office/drawing/2014/main" id="{E4610FF0-9BFD-493A-A977-FF1F92EC2366}"/>
              </a:ext>
            </a:extLst>
          </p:cNvPr>
          <p:cNvSpPr>
            <a:spLocks xmlns:a="http://schemas.openxmlformats.org/drawingml/2006/main" noGrp="1"/>
          </p:cNvSpPr>
          <p:nvPr/>
        </p:nvSpPr>
        <p:spPr>
          <a:xfrm xmlns:a="http://schemas.openxmlformats.org/drawingml/2006/main">
            <a:off x="822960" y="3323082"/>
            <a:ext cx="2991002" cy="160553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Masz dać feedback komuś, kto zna maszynę lepiej od Ciebie i pracuje tu dwadzieścia lat. Wiesz, co powiedzieć, ale nie wiesz, jak zacząć.</a:t>
            </a:r>
            <a:endParaRPr sz="1250"/>
          </a:p>
        </p:txBody>
      </p:sp>
      <p:sp>
        <p:nvSpPr>
          <p:cNvPr id="6435" name="Google Shape;6435;p139">
            <a:extLst xmlns:a="http://schemas.openxmlformats.org/drawingml/2006/main">
              <a:ext uri="{FF2B5EF4-FFF2-40B4-BE49-F238E27FC236}">
                <a16:creationId xmlns:a16="http://schemas.microsoft.com/office/drawing/2014/main" id="{18DB77F6-BAC3-4465-818F-53EC87D960DD}"/>
              </a:ext>
            </a:extLst>
          </p:cNvPr>
          <p:cNvSpPr>
            <a:spLocks xmlns:a="http://schemas.openxmlformats.org/drawingml/2006/main" noGrp="1"/>
          </p:cNvSpPr>
          <p:nvPr/>
        </p:nvSpPr>
        <p:spPr>
          <a:xfrm xmlns:a="http://schemas.openxmlformats.org/drawingml/2006/main">
            <a:off x="4326026" y="2084832"/>
            <a:ext cx="3539642" cy="3008376"/>
          </a:xfrm>
          <a:prstGeom xmlns:a="http://schemas.openxmlformats.org/drawingml/2006/main" prst="roundRect">
            <a:avLst>
              <a:gd name="adj" fmla="val 3040"/>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436" name="Google Shape;6436;p139">
            <a:extLst xmlns:a="http://schemas.openxmlformats.org/drawingml/2006/main">
              <a:ext uri="{FF2B5EF4-FFF2-40B4-BE49-F238E27FC236}">
                <a16:creationId xmlns:a16="http://schemas.microsoft.com/office/drawing/2014/main" id="{27518D9D-FE88-4909-9FDD-ABB1A157E110}"/>
              </a:ext>
            </a:extLst>
          </p:cNvPr>
          <p:cNvSpPr>
            <a:spLocks xmlns:a="http://schemas.openxmlformats.org/drawingml/2006/main" noGrp="1"/>
          </p:cNvSpPr>
          <p:nvPr/>
        </p:nvSpPr>
        <p:spPr>
          <a:xfrm xmlns:a="http://schemas.openxmlformats.org/drawingml/2006/main">
            <a:off x="4600346"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438" name="Google Shape;6438;p139">
            <a:extLst xmlns:a="http://schemas.openxmlformats.org/drawingml/2006/main">
              <a:ext uri="{FF2B5EF4-FFF2-40B4-BE49-F238E27FC236}">
                <a16:creationId xmlns:a16="http://schemas.microsoft.com/office/drawing/2014/main" id="{3B9D974A-0BCA-43CE-A317-B4703F15D48D}"/>
              </a:ext>
            </a:extLst>
          </p:cNvPr>
          <p:cNvSpPr>
            <a:spLocks xmlns:a="http://schemas.openxmlformats.org/drawingml/2006/main" noGrp="1"/>
          </p:cNvSpPr>
          <p:nvPr/>
        </p:nvSpPr>
        <p:spPr>
          <a:xfrm xmlns:a="http://schemas.openxmlformats.org/drawingml/2006/main">
            <a:off x="4600346" y="2962656"/>
            <a:ext cx="2991002" cy="5196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Rozmowa po problemie jakościowym</a:t>
            </a:r>
            <a:endParaRPr sz="1500"/>
          </a:p>
        </p:txBody>
      </p:sp>
      <p:sp>
        <p:nvSpPr>
          <p:cNvPr id="6439" name="Google Shape;6439;p139">
            <a:extLst xmlns:a="http://schemas.openxmlformats.org/drawingml/2006/main">
              <a:ext uri="{FF2B5EF4-FFF2-40B4-BE49-F238E27FC236}">
                <a16:creationId xmlns:a16="http://schemas.microsoft.com/office/drawing/2014/main" id="{4ECDC3DC-1556-4894-95B4-99830604F8CC}"/>
              </a:ext>
            </a:extLst>
          </p:cNvPr>
          <p:cNvSpPr>
            <a:spLocks xmlns:a="http://schemas.openxmlformats.org/drawingml/2006/main" noGrp="1"/>
          </p:cNvSpPr>
          <p:nvPr/>
        </p:nvSpPr>
        <p:spPr>
          <a:xfrm xmlns:a="http://schemas.openxmlformats.org/drawingml/2006/main">
            <a:off x="4600346" y="3555492"/>
            <a:ext cx="2991002" cy="137312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Reklamacja jest załatwiona, przyczyna znana. Zostaje rozmowa z człowiekiem, który się pomylił, i z resztą zmiany.</a:t>
            </a:r>
            <a:endParaRPr sz="1250"/>
          </a:p>
        </p:txBody>
      </p:sp>
      <p:sp>
        <p:nvSpPr>
          <p:cNvPr id="6440" name="Google Shape;6440;p139">
            <a:extLst xmlns:a="http://schemas.openxmlformats.org/drawingml/2006/main">
              <a:ext uri="{FF2B5EF4-FFF2-40B4-BE49-F238E27FC236}">
                <a16:creationId xmlns:a16="http://schemas.microsoft.com/office/drawing/2014/main" id="{04F56198-5252-48A5-BDB9-953D890FE08F}"/>
              </a:ext>
            </a:extLst>
          </p:cNvPr>
          <p:cNvSpPr>
            <a:spLocks xmlns:a="http://schemas.openxmlformats.org/drawingml/2006/main" noGrp="1"/>
          </p:cNvSpPr>
          <p:nvPr/>
        </p:nvSpPr>
        <p:spPr>
          <a:xfrm xmlns:a="http://schemas.openxmlformats.org/drawingml/2006/main">
            <a:off x="8103413" y="2084832"/>
            <a:ext cx="3539642" cy="3008376"/>
          </a:xfrm>
          <a:prstGeom xmlns:a="http://schemas.openxmlformats.org/drawingml/2006/main" prst="roundRect">
            <a:avLst>
              <a:gd name="adj" fmla="val 3040"/>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441" name="Google Shape;6441;p139">
            <a:extLst xmlns:a="http://schemas.openxmlformats.org/drawingml/2006/main">
              <a:ext uri="{FF2B5EF4-FFF2-40B4-BE49-F238E27FC236}">
                <a16:creationId xmlns:a16="http://schemas.microsoft.com/office/drawing/2014/main" id="{CA3A3892-0F2B-4176-A918-8C9DFE537AD7}"/>
              </a:ext>
            </a:extLst>
          </p:cNvPr>
          <p:cNvSpPr>
            <a:spLocks xmlns:a="http://schemas.openxmlformats.org/drawingml/2006/main" noGrp="1"/>
          </p:cNvSpPr>
          <p:nvPr/>
        </p:nvSpPr>
        <p:spPr>
          <a:xfrm xmlns:a="http://schemas.openxmlformats.org/drawingml/2006/main">
            <a:off x="8377733"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443" name="Google Shape;6443;p139">
            <a:extLst xmlns:a="http://schemas.openxmlformats.org/drawingml/2006/main">
              <a:ext uri="{FF2B5EF4-FFF2-40B4-BE49-F238E27FC236}">
                <a16:creationId xmlns:a16="http://schemas.microsoft.com/office/drawing/2014/main" id="{F2911B3B-8305-40BB-9277-479182365C48}"/>
              </a:ext>
            </a:extLst>
          </p:cNvPr>
          <p:cNvSpPr>
            <a:spLocks xmlns:a="http://schemas.openxmlformats.org/drawingml/2006/main" noGrp="1"/>
          </p:cNvSpPr>
          <p:nvPr/>
        </p:nvSpPr>
        <p:spPr>
          <a:xfrm xmlns:a="http://schemas.openxmlformats.org/drawingml/2006/main">
            <a:off x="8377733" y="2962656"/>
            <a:ext cx="2991002" cy="28727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Zmiana grafiku i nadgodziny</a:t>
            </a:r>
            <a:endParaRPr sz="1500"/>
          </a:p>
        </p:txBody>
      </p:sp>
      <p:sp>
        <p:nvSpPr>
          <p:cNvPr id="6444" name="Google Shape;6444;p139">
            <a:extLst xmlns:a="http://schemas.openxmlformats.org/drawingml/2006/main">
              <a:ext uri="{FF2B5EF4-FFF2-40B4-BE49-F238E27FC236}">
                <a16:creationId xmlns:a16="http://schemas.microsoft.com/office/drawing/2014/main" id="{C1536E91-2730-4B76-BC77-3CA3D30F3CDD}"/>
              </a:ext>
            </a:extLst>
          </p:cNvPr>
          <p:cNvSpPr>
            <a:spLocks xmlns:a="http://schemas.openxmlformats.org/drawingml/2006/main" noGrp="1"/>
          </p:cNvSpPr>
          <p:nvPr/>
        </p:nvSpPr>
        <p:spPr>
          <a:xfrm xmlns:a="http://schemas.openxmlformats.org/drawingml/2006/main">
            <a:off x="8377733" y="3323082"/>
            <a:ext cx="2991002" cy="160553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Masz przekazać sobotę albo przesunięcie na inną linię. Decyzję podjął ktoś inny, a Ty stoisz przed ludźmi, którzy się na to nie umawiali.</a:t>
            </a:r>
            <a:endParaRPr sz="1250"/>
          </a:p>
        </p:txBody>
      </p:sp>
      <p:sp>
        <p:nvSpPr>
          <p:cNvPr id="6445" name="Google Shape;6445;p139">
            <a:extLst xmlns:a="http://schemas.openxmlformats.org/drawingml/2006/main">
              <a:ext uri="{FF2B5EF4-FFF2-40B4-BE49-F238E27FC236}">
                <a16:creationId xmlns:a16="http://schemas.microsoft.com/office/drawing/2014/main" id="{130CFA1C-70C3-4A85-9AD3-DA494A31D9CF}"/>
              </a:ext>
            </a:extLst>
          </p:cNvPr>
          <p:cNvSpPr>
            <a:spLocks xmlns:a="http://schemas.openxmlformats.org/drawingml/2006/main" noGrp="1"/>
          </p:cNvSpPr>
          <p:nvPr/>
        </p:nvSpPr>
        <p:spPr>
          <a:xfrm xmlns:a="http://schemas.openxmlformats.org/drawingml/2006/main">
            <a:off x="548640" y="5330952"/>
            <a:ext cx="11094415" cy="868680"/>
          </a:xfrm>
          <a:prstGeom xmlns:a="http://schemas.openxmlformats.org/drawingml/2006/main" prst="roundRect">
            <a:avLst>
              <a:gd name="adj" fmla="val 10526"/>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447" name="Google Shape;6447;p139">
            <a:extLst xmlns:a="http://schemas.openxmlformats.org/drawingml/2006/main">
              <a:ext uri="{FF2B5EF4-FFF2-40B4-BE49-F238E27FC236}">
                <a16:creationId xmlns:a16="http://schemas.microsoft.com/office/drawing/2014/main" id="{E96E3091-515D-4BCA-BB1D-ECA3844CF0F0}"/>
              </a:ext>
            </a:extLst>
          </p:cNvPr>
          <p:cNvSpPr>
            <a:spLocks xmlns:a="http://schemas.openxmlformats.org/drawingml/2006/main" noGrp="1"/>
          </p:cNvSpPr>
          <p:nvPr/>
        </p:nvSpPr>
        <p:spPr>
          <a:xfrm xmlns:a="http://schemas.openxmlformats.org/drawingml/2006/main">
            <a:off x="1426464" y="5330952"/>
            <a:ext cx="9905695" cy="8686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Nawet dobremu fachowcowi, który został przełożonym, zdarzają się sytuacje, w których brakuje mu informacji, drugiego spojrzenia i oczywistej odpowiedzi.</a:t>
            </a:r>
            <a:endParaRPr sz="1350"/>
          </a:p>
        </p:txBody>
      </p:sp>
      <p:pic>
        <p:nvPicPr>
          <p:cNvPr id="6513" name="Google Shape;6448;p139"/>
          <p:cNvPicPr>
            <a:picLocks xmlns:a="http://schemas.openxmlformats.org/drawingml/2006/main" noChangeAspect="1"/>
          </p:cNvPicPr>
          <p:nvPr/>
        </p:nvPicPr>
        <p:blipFill rotWithShape="1">
          <a:blip xmlns:r="http://schemas.openxmlformats.org/officeDocument/2006/relationships" xmlns:a="http://schemas.openxmlformats.org/drawingml/2006/main" r:embed="Ra79c9bdb93044893">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6450" name="Google Shape;6450;p139">
            <a:extLst xmlns:a="http://schemas.openxmlformats.org/drawingml/2006/main">
              <a:ext uri="{FF2B5EF4-FFF2-40B4-BE49-F238E27FC236}">
                <a16:creationId xmlns:a16="http://schemas.microsoft.com/office/drawing/2014/main" id="{85D173E5-5DAE-4512-8E10-85D1237E11C6}"/>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6515" name="Google Shape;6432;p139"/>
          <p:cNvPicPr>
            <a:picLocks xmlns:a="http://schemas.openxmlformats.org/drawingml/2006/main" noChangeAspect="1"/>
          </p:cNvPicPr>
          <p:nvPr/>
        </p:nvPicPr>
        <p:blipFill>
          <a:blip xmlns:r="http://schemas.openxmlformats.org/officeDocument/2006/relationships" xmlns:a="http://schemas.openxmlformats.org/drawingml/2006/main" r:embed="R3d10efb9c769483c"/>
          <a:srcRect xmlns:a="http://schemas.openxmlformats.org/drawingml/2006/main" l="0" t="0" r="0" b="0"/>
          <a:stretch xmlns:a="http://schemas.openxmlformats.org/drawingml/2006/main"/>
        </p:blipFill>
        <p:spPr>
          <a:xfrm xmlns:a="http://schemas.openxmlformats.org/drawingml/2006/main">
            <a:off x="923544" y="2459736"/>
            <a:ext cx="219456" cy="219456"/>
          </a:xfrm>
          <a:prstGeom xmlns:a="http://schemas.openxmlformats.org/drawingml/2006/main" prst="rect">
            <a:avLst/>
          </a:prstGeom>
        </p:spPr>
      </p:pic>
      <p:pic>
        <p:nvPicPr>
          <p:cNvPr id="6516" name="Google Shape;6437;p139"/>
          <p:cNvPicPr>
            <a:picLocks xmlns:a="http://schemas.openxmlformats.org/drawingml/2006/main" noChangeAspect="1"/>
          </p:cNvPicPr>
          <p:nvPr/>
        </p:nvPicPr>
        <p:blipFill>
          <a:blip xmlns:r="http://schemas.openxmlformats.org/officeDocument/2006/relationships" xmlns:a="http://schemas.openxmlformats.org/drawingml/2006/main" r:embed="R0cd31a32bf5b4853"/>
          <a:srcRect xmlns:a="http://schemas.openxmlformats.org/drawingml/2006/main" l="0" t="0" r="0" b="0"/>
          <a:stretch xmlns:a="http://schemas.openxmlformats.org/drawingml/2006/main"/>
        </p:blipFill>
        <p:spPr>
          <a:xfrm xmlns:a="http://schemas.openxmlformats.org/drawingml/2006/main">
            <a:off x="4700930" y="2459736"/>
            <a:ext cx="219456" cy="219456"/>
          </a:xfrm>
          <a:prstGeom xmlns:a="http://schemas.openxmlformats.org/drawingml/2006/main" prst="rect">
            <a:avLst/>
          </a:prstGeom>
        </p:spPr>
      </p:pic>
      <p:pic>
        <p:nvPicPr>
          <p:cNvPr id="6517" name="Google Shape;6442;p139"/>
          <p:cNvPicPr>
            <a:picLocks xmlns:a="http://schemas.openxmlformats.org/drawingml/2006/main" noChangeAspect="1"/>
          </p:cNvPicPr>
          <p:nvPr/>
        </p:nvPicPr>
        <p:blipFill>
          <a:blip xmlns:r="http://schemas.openxmlformats.org/officeDocument/2006/relationships" xmlns:a="http://schemas.openxmlformats.org/drawingml/2006/main" r:embed="Rc4d1d714770a4f10"/>
          <a:srcRect xmlns:a="http://schemas.openxmlformats.org/drawingml/2006/main" l="0" t="0" r="0" b="0"/>
          <a:stretch xmlns:a="http://schemas.openxmlformats.org/drawingml/2006/main"/>
        </p:blipFill>
        <p:spPr>
          <a:xfrm xmlns:a="http://schemas.openxmlformats.org/drawingml/2006/main">
            <a:off x="8478317" y="2459736"/>
            <a:ext cx="219456" cy="219456"/>
          </a:xfrm>
          <a:prstGeom xmlns:a="http://schemas.openxmlformats.org/drawingml/2006/main" prst="rect">
            <a:avLst/>
          </a:prstGeom>
        </p:spPr>
      </p:pic>
      <p:pic>
        <p:nvPicPr>
          <p:cNvPr id="6518" name="Google Shape;6446;p139"/>
          <p:cNvPicPr>
            <a:picLocks xmlns:a="http://schemas.openxmlformats.org/drawingml/2006/main" noChangeAspect="1"/>
          </p:cNvPicPr>
          <p:nvPr/>
        </p:nvPicPr>
        <p:blipFill>
          <a:blip xmlns:r="http://schemas.openxmlformats.org/officeDocument/2006/relationships" xmlns:a="http://schemas.openxmlformats.org/drawingml/2006/main" r:embed="R1cbcf3163a234db4"/>
          <a:srcRect xmlns:a="http://schemas.openxmlformats.org/drawingml/2006/main" l="0" t="0" r="0" b="0"/>
          <a:stretch xmlns:a="http://schemas.openxmlformats.org/drawingml/2006/main"/>
        </p:blipFill>
        <p:spPr>
          <a:xfrm xmlns:a="http://schemas.openxmlformats.org/drawingml/2006/main">
            <a:off x="841248" y="5600700"/>
            <a:ext cx="329184" cy="329184"/>
          </a:xfrm>
          <a:prstGeom xmlns:a="http://schemas.openxmlformats.org/drawingml/2006/main" prst="rect">
            <a:avLst/>
          </a:prstGeom>
        </p:spPr>
      </p:pic>
      <p:sp>
        <p:nvSpPr>
          <p:cNvPr id="6480" name="Empatyzer SHORT — menu Problem">
            <a:extLst xmlns:a="http://schemas.openxmlformats.org/drawingml/2006/main">
              <a:ext uri="{FF2B5EF4-FFF2-40B4-BE49-F238E27FC236}">
                <a16:creationId xmlns:a16="http://schemas.microsoft.com/office/drawing/2014/main" id="{37427BE4-EB04-4B14-967E-CBA099606C4D}"/>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6481" name="Empatyzer SHORT — separator menu">
            <a:extLst xmlns:a="http://schemas.openxmlformats.org/drawingml/2006/main">
              <a:ext uri="{FF2B5EF4-FFF2-40B4-BE49-F238E27FC236}">
                <a16:creationId xmlns:a16="http://schemas.microsoft.com/office/drawing/2014/main" id="{93EE7064-5B81-40FF-8EDC-53F4AD6F5B30}"/>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82" name="Empatyzer SHORT — aktywna sekcja Przykłady">
            <a:extLst xmlns:a="http://schemas.openxmlformats.org/drawingml/2006/main">
              <a:ext uri="{FF2B5EF4-FFF2-40B4-BE49-F238E27FC236}">
                <a16:creationId xmlns:a16="http://schemas.microsoft.com/office/drawing/2014/main" id="{FBA1AE35-37FF-4A02-B906-66FC921582E4}"/>
              </a:ext>
            </a:extLst>
          </p:cNvPr>
          <p:cNvSpPr>
            <a:spLocks xmlns:a="http://schemas.openxmlformats.org/drawingml/2006/main" noGrp="1"/>
          </p:cNvSpPr>
          <p:nvPr/>
        </p:nvSpPr>
        <p:spPr>
          <a:xfrm xmlns:a="http://schemas.openxmlformats.org/drawingml/2006/main">
            <a:off x="1353312" y="260604"/>
            <a:ext cx="74295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6483" name="Empatyzer SHORT — menu Przykłady">
            <a:extLst xmlns:a="http://schemas.openxmlformats.org/drawingml/2006/main">
              <a:ext uri="{FF2B5EF4-FFF2-40B4-BE49-F238E27FC236}">
                <a16:creationId xmlns:a16="http://schemas.microsoft.com/office/drawing/2014/main" id="{9CC00ED8-B158-49D5-828A-959A51B628A9}"/>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Przykłady</a:t>
            </a:r>
          </a:p>
        </p:txBody>
      </p:sp>
      <p:sp>
        <p:nvSpPr>
          <p:cNvPr id="6484" name="Empatyzer SHORT — separator menu">
            <a:extLst xmlns:a="http://schemas.openxmlformats.org/drawingml/2006/main">
              <a:ext uri="{FF2B5EF4-FFF2-40B4-BE49-F238E27FC236}">
                <a16:creationId xmlns:a16="http://schemas.microsoft.com/office/drawing/2014/main" id="{24ADE6D5-BE61-4CFA-89F1-6253111D9542}"/>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85" name="Empatyzer SHORT — menu Rozmowa z Em">
            <a:extLst xmlns:a="http://schemas.openxmlformats.org/drawingml/2006/main">
              <a:ext uri="{FF2B5EF4-FFF2-40B4-BE49-F238E27FC236}">
                <a16:creationId xmlns:a16="http://schemas.microsoft.com/office/drawing/2014/main" id="{BAAB382A-44AE-4BF1-BEB7-A4ED484438EC}"/>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6486" name="Empatyzer SHORT — separator menu">
            <a:extLst xmlns:a="http://schemas.openxmlformats.org/drawingml/2006/main">
              <a:ext uri="{FF2B5EF4-FFF2-40B4-BE49-F238E27FC236}">
                <a16:creationId xmlns:a16="http://schemas.microsoft.com/office/drawing/2014/main" id="{8D1D99F5-C2A2-48D8-A8F9-5ED7C9AD9048}"/>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87" name="Empatyzer SHORT — menu Dowody">
            <a:extLst xmlns:a="http://schemas.openxmlformats.org/drawingml/2006/main">
              <a:ext uri="{FF2B5EF4-FFF2-40B4-BE49-F238E27FC236}">
                <a16:creationId xmlns:a16="http://schemas.microsoft.com/office/drawing/2014/main" id="{B935763A-6810-4411-BF4E-E232084BE6AE}"/>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6488" name="Empatyzer SHORT — separator menu">
            <a:extLst xmlns:a="http://schemas.openxmlformats.org/drawingml/2006/main">
              <a:ext uri="{FF2B5EF4-FFF2-40B4-BE49-F238E27FC236}">
                <a16:creationId xmlns:a16="http://schemas.microsoft.com/office/drawing/2014/main" id="{094DE787-5E01-4AF1-89FB-5CA0B595A978}"/>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89" name="Empatyzer SHORT — menu Empatyzer">
            <a:extLst xmlns:a="http://schemas.openxmlformats.org/drawingml/2006/main">
              <a:ext uri="{FF2B5EF4-FFF2-40B4-BE49-F238E27FC236}">
                <a16:creationId xmlns:a16="http://schemas.microsoft.com/office/drawing/2014/main" id="{C153033F-53E9-4732-9C99-F61BF81EC4B4}"/>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6490" name="Empatyzer SHORT — separator menu">
            <a:extLst xmlns:a="http://schemas.openxmlformats.org/drawingml/2006/main">
              <a:ext uri="{FF2B5EF4-FFF2-40B4-BE49-F238E27FC236}">
                <a16:creationId xmlns:a16="http://schemas.microsoft.com/office/drawing/2014/main" id="{3CD23BA2-1755-4114-B71D-001548C03EA5}"/>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91" name="Empatyzer SHORT — menu Zastosowania">
            <a:extLst xmlns:a="http://schemas.openxmlformats.org/drawingml/2006/main">
              <a:ext uri="{FF2B5EF4-FFF2-40B4-BE49-F238E27FC236}">
                <a16:creationId xmlns:a16="http://schemas.microsoft.com/office/drawing/2014/main" id="{20A70414-F92B-4749-9608-43E92E6AAED9}"/>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6492" name="Empatyzer SHORT — separator menu">
            <a:extLst xmlns:a="http://schemas.openxmlformats.org/drawingml/2006/main">
              <a:ext uri="{FF2B5EF4-FFF2-40B4-BE49-F238E27FC236}">
                <a16:creationId xmlns:a16="http://schemas.microsoft.com/office/drawing/2014/main" id="{606E8070-C7C9-4D45-A569-BC6519F98E93}"/>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93" name="Empatyzer SHORT — menu Prywatność">
            <a:extLst xmlns:a="http://schemas.openxmlformats.org/drawingml/2006/main">
              <a:ext uri="{FF2B5EF4-FFF2-40B4-BE49-F238E27FC236}">
                <a16:creationId xmlns:a16="http://schemas.microsoft.com/office/drawing/2014/main" id="{77EB09C7-D6C0-49A6-B566-4BE304F29F6A}"/>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6494" name="Empatyzer SHORT — separator menu">
            <a:extLst xmlns:a="http://schemas.openxmlformats.org/drawingml/2006/main">
              <a:ext uri="{FF2B5EF4-FFF2-40B4-BE49-F238E27FC236}">
                <a16:creationId xmlns:a16="http://schemas.microsoft.com/office/drawing/2014/main" id="{F2DFF1C5-86A6-4647-B71D-97095B9A72D8}"/>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95" name="Empatyzer SHORT — menu Następny krok">
            <a:extLst xmlns:a="http://schemas.openxmlformats.org/drawingml/2006/main">
              <a:ext uri="{FF2B5EF4-FFF2-40B4-BE49-F238E27FC236}">
                <a16:creationId xmlns:a16="http://schemas.microsoft.com/office/drawing/2014/main" id="{44AC4D73-37BE-42DF-80EE-3D45598E7AF0}"/>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6496" name="Empatyzer SHORT — separator menu">
            <a:extLst xmlns:a="http://schemas.openxmlformats.org/drawingml/2006/main">
              <a:ext uri="{FF2B5EF4-FFF2-40B4-BE49-F238E27FC236}">
                <a16:creationId xmlns:a16="http://schemas.microsoft.com/office/drawing/2014/main" id="{A82184DF-EE0B-41C1-9AC6-88EA7B0680D9}"/>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97" name="Empatyzer SHORT — menu Appendix">
            <a:extLst xmlns:a="http://schemas.openxmlformats.org/drawingml/2006/main">
              <a:ext uri="{FF2B5EF4-FFF2-40B4-BE49-F238E27FC236}">
                <a16:creationId xmlns:a16="http://schemas.microsoft.com/office/drawing/2014/main" id="{DCB04FBA-BA52-4659-9E94-1813C9C4F6E6}"/>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1895445028"/>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6590" name="Google Shape;6590;p142">
            <a:extLst xmlns:a="http://schemas.openxmlformats.org/drawingml/2006/main">
              <a:ext uri="{FF2B5EF4-FFF2-40B4-BE49-F238E27FC236}">
                <a16:creationId xmlns:a16="http://schemas.microsoft.com/office/drawing/2014/main" id="{ED28D06F-9E5D-44A4-9E4F-F4FA580DB33C}"/>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Możesz pytać o siebie, konkretną osobę, zespół, grupę projektową, dział, całą firmę albo o sam Empatyzer.</a:t>
            </a:r>
            <a:endParaRPr sz="1550"/>
          </a:p>
        </p:txBody>
      </p:sp>
      <p:sp>
        <p:nvSpPr>
          <p:cNvPr id="6591" name="Google Shape;6591;p142">
            <a:extLst xmlns:a="http://schemas.openxmlformats.org/drawingml/2006/main">
              <a:ext uri="{FF2B5EF4-FFF2-40B4-BE49-F238E27FC236}">
                <a16:creationId xmlns:a16="http://schemas.microsoft.com/office/drawing/2014/main" id="{3C915953-B70D-4903-9A6B-88018C1A890B}"/>
              </a:ext>
            </a:extLst>
          </p:cNvPr>
          <p:cNvSpPr>
            <a:spLocks xmlns:a="http://schemas.openxmlformats.org/drawingml/2006/main" noGrp="1"/>
          </p:cNvSpPr>
          <p:nvPr/>
        </p:nvSpPr>
        <p:spPr>
          <a:xfrm xmlns:a="http://schemas.openxmlformats.org/drawingml/2006/main">
            <a:off x="548640" y="1847088"/>
            <a:ext cx="5029200" cy="4352544"/>
          </a:xfrm>
          <a:prstGeom xmlns:a="http://schemas.openxmlformats.org/drawingml/2006/main" prst="roundRect">
            <a:avLst>
              <a:gd name="adj" fmla="val 2101"/>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592" name="Google Shape;6592;p142">
            <a:extLst xmlns:a="http://schemas.openxmlformats.org/drawingml/2006/main">
              <a:ext uri="{FF2B5EF4-FFF2-40B4-BE49-F238E27FC236}">
                <a16:creationId xmlns:a16="http://schemas.microsoft.com/office/drawing/2014/main" id="{62842678-79B2-4590-981D-D6F6D27E7F00}"/>
              </a:ext>
            </a:extLst>
          </p:cNvPr>
          <p:cNvSpPr>
            <a:spLocks xmlns:a="http://schemas.openxmlformats.org/drawingml/2006/main" noGrp="1"/>
          </p:cNvSpPr>
          <p:nvPr/>
        </p:nvSpPr>
        <p:spPr>
          <a:xfrm xmlns:a="http://schemas.openxmlformats.org/drawingml/2006/main">
            <a:off x="548640" y="1847088"/>
            <a:ext cx="5029200" cy="4352544"/>
          </a:xfrm>
          <a:prstGeom xmlns:a="http://schemas.openxmlformats.org/drawingml/2006/main" prst="roundRect">
            <a:avLst>
              <a:gd name="adj" fmla="val 2101"/>
            </a:avLst>
          </a:prstGeom>
          <a:solidFill xmlns:a="http://schemas.openxmlformats.org/drawingml/2006/main">
            <a:srgbClr val="FFFFFF"/>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593" name="Google Shape;6593;p142">
            <a:extLst xmlns:a="http://schemas.openxmlformats.org/drawingml/2006/main">
              <a:ext uri="{FF2B5EF4-FFF2-40B4-BE49-F238E27FC236}">
                <a16:creationId xmlns:a16="http://schemas.microsoft.com/office/drawing/2014/main" id="{4F7D0970-B5EB-4E38-A3E4-F491BB6963A3}"/>
              </a:ext>
            </a:extLst>
          </p:cNvPr>
          <p:cNvSpPr>
            <a:spLocks xmlns:a="http://schemas.openxmlformats.org/drawingml/2006/main" noGrp="1"/>
          </p:cNvSpPr>
          <p:nvPr/>
        </p:nvSpPr>
        <p:spPr>
          <a:xfrm xmlns:a="http://schemas.openxmlformats.org/drawingml/2006/main">
            <a:off x="548640" y="1847088"/>
            <a:ext cx="5029200" cy="475488"/>
          </a:xfrm>
          <a:prstGeom xmlns:a="http://schemas.openxmlformats.org/drawingml/2006/main" prst="rect">
            <a:avLst/>
          </a:prstGeom>
          <a:solidFill xmlns:a="http://schemas.openxmlformats.org/drawingml/2006/main">
            <a:srgbClr val="4F2854"/>
          </a:solidFill>
          <a:ln xmlns:a="http://schemas.openxmlformats.org/drawingml/2006/main" w="12700" cmpd="sng">
            <a:solidFill>
              <a:srgbClr val="4F2854"/>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595" name="Google Shape;6595;p142">
            <a:extLst xmlns:a="http://schemas.openxmlformats.org/drawingml/2006/main">
              <a:ext uri="{FF2B5EF4-FFF2-40B4-BE49-F238E27FC236}">
                <a16:creationId xmlns:a16="http://schemas.microsoft.com/office/drawing/2014/main" id="{0FF7B847-A96D-4B95-ADE7-541732FE574F}"/>
              </a:ext>
            </a:extLst>
          </p:cNvPr>
          <p:cNvSpPr>
            <a:spLocks xmlns:a="http://schemas.openxmlformats.org/drawingml/2006/main" noGrp="1"/>
          </p:cNvSpPr>
          <p:nvPr/>
        </p:nvSpPr>
        <p:spPr>
          <a:xfrm xmlns:a="http://schemas.openxmlformats.org/drawingml/2006/main">
            <a:off x="1097280" y="1847088"/>
            <a:ext cx="4206240" cy="4754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200"/>
              <a:buFont typeface="Calibri"/>
              <a:buNone/>
            </a:pPr>
            <a:r>
              <a:rPr sz="1200" b="1" u="none">
                <a:solidFill>
                  <a:srgbClr val="FFFFFF"/>
                </a:solidFill>
                <a:latin typeface="Calibri"/>
                <a:ea typeface="Calibri"/>
                <a:cs typeface="Calibri"/>
              </a:rPr>
              <a:t>Porozmawiaj z Em</a:t>
            </a:r>
            <a:endParaRPr sz="1200"/>
          </a:p>
        </p:txBody>
      </p:sp>
      <p:sp>
        <p:nvSpPr>
          <p:cNvPr id="6596" name="Google Shape;6596;p142">
            <a:extLst xmlns:a="http://schemas.openxmlformats.org/drawingml/2006/main">
              <a:ext uri="{FF2B5EF4-FFF2-40B4-BE49-F238E27FC236}">
                <a16:creationId xmlns:a16="http://schemas.microsoft.com/office/drawing/2014/main" id="{8B5798D5-1114-4929-935E-3E13A90253E6}"/>
              </a:ext>
            </a:extLst>
          </p:cNvPr>
          <p:cNvSpPr>
            <a:spLocks xmlns:a="http://schemas.openxmlformats.org/drawingml/2006/main" noGrp="1"/>
          </p:cNvSpPr>
          <p:nvPr/>
        </p:nvSpPr>
        <p:spPr>
          <a:xfrm xmlns:a="http://schemas.openxmlformats.org/drawingml/2006/main">
            <a:off x="804672" y="2532888"/>
            <a:ext cx="4087463" cy="628841"/>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54850" tIns="45700" rIns="54850" bIns="45700" anchor="ctr">
            <a:noAutofit/>
          </a:bodyPr>
          <a:lstStyle xmlns:a="http://schemas.openxmlformats.org/drawingml/2006/main"/>
          <a:p xmlns:a="http://schemas.openxmlformats.org/drawingml/2006/main">
            <a:pPr marL="0" marR="0" lvl="0" indent="0" algn="l">
              <a:spcBef>
                <a:spcPts val="0"/>
              </a:spcBef>
              <a:spcAft>
                <a:spcPts val="0"/>
              </a:spcAft>
              <a:buNone/>
              <a:defRPr sz="900">
                <a:solidFill>
                  <a:srgbClr val="2D2D2D"/>
                </a:solidFill>
                <a:latin typeface="Calibri"/>
                <a:ea typeface="Calibri"/>
                <a:cs typeface="Calibri"/>
              </a:defRPr>
            </a:pPr>
            <a:r>
              <a:rPr sz="900" b="0" i="1" u="none">
                <a:solidFill>
                  <a:srgbClr val="2D2D2D"/>
                </a:solidFill>
                <a:latin typeface="Calibri"/>
                <a:ea typeface="Calibri"/>
                <a:cs typeface="Calibri"/>
              </a:rPr>
              <a:t>Operator znowu zrobił błąd i cała zmiana potem poprawiała. Jak z nim pogadać, żeby nie było awantury?</a:t>
            </a:r>
            <a:endParaRPr/>
          </a:p>
        </p:txBody>
      </p:sp>
      <p:sp>
        <p:nvSpPr>
          <p:cNvPr id="6597" name="Google Shape;6597;p142">
            <a:extLst xmlns:a="http://schemas.openxmlformats.org/drawingml/2006/main">
              <a:ext uri="{FF2B5EF4-FFF2-40B4-BE49-F238E27FC236}">
                <a16:creationId xmlns:a16="http://schemas.microsoft.com/office/drawing/2014/main" id="{E8454EA7-1D3F-424E-9419-1AC79F9A30E0}"/>
              </a:ext>
            </a:extLst>
          </p:cNvPr>
          <p:cNvSpPr>
            <a:spLocks xmlns:a="http://schemas.openxmlformats.org/drawingml/2006/main" noGrp="1"/>
          </p:cNvSpPr>
          <p:nvPr/>
        </p:nvSpPr>
        <p:spPr>
          <a:xfrm xmlns:a="http://schemas.openxmlformats.org/drawingml/2006/main">
            <a:off x="969264" y="2532888"/>
            <a:ext cx="4171950" cy="6286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850"/>
              <a:buFont typeface="Calibri"/>
              <a:buNone/>
            </a:pPr>
            <a:r>
              <a:rPr sz="850" u="none">
                <a:solidFill>
                  <a:srgbClr val="2D2D2D"/>
                </a:solidFill>
                <a:latin typeface="Calibri"/>
                <a:ea typeface="Calibri"/>
                <a:cs typeface="Calibri"/>
              </a:rPr>
              <a:t/>
            </a:r>
            <a:endParaRPr sz="1150"/>
          </a:p>
        </p:txBody>
      </p:sp>
      <p:sp>
        <p:nvSpPr>
          <p:cNvPr id="6598" name="Google Shape;6598;p142">
            <a:extLst xmlns:a="http://schemas.openxmlformats.org/drawingml/2006/main">
              <a:ext uri="{FF2B5EF4-FFF2-40B4-BE49-F238E27FC236}">
                <a16:creationId xmlns:a16="http://schemas.microsoft.com/office/drawing/2014/main" id="{CD4D974E-F35D-4E95-97DE-37192D49F745}"/>
              </a:ext>
            </a:extLst>
          </p:cNvPr>
          <p:cNvSpPr>
            <a:spLocks xmlns:a="http://schemas.openxmlformats.org/drawingml/2006/main" noGrp="1"/>
          </p:cNvSpPr>
          <p:nvPr/>
        </p:nvSpPr>
        <p:spPr>
          <a:xfrm xmlns:a="http://schemas.openxmlformats.org/drawingml/2006/main">
            <a:off x="1362456" y="3337560"/>
            <a:ext cx="4023265" cy="2571750"/>
          </a:xfrm>
          <a:prstGeom xmlns:a="http://schemas.openxmlformats.org/drawingml/2006/main" prst="roundRect">
            <a:avLst>
              <a:gd name="adj" fmla="val 4785"/>
            </a:avLst>
          </a:prstGeom>
          <a:solidFill xmlns:a="http://schemas.openxmlformats.org/drawingml/2006/main">
            <a:srgbClr val="4F2854"/>
          </a:solidFill>
          <a:ln xmlns:a="http://schemas.openxmlformats.org/drawingml/2006/main" w="12700" cmpd="sng">
            <a:solidFill>
              <a:srgbClr val="4F2854"/>
            </a:solidFill>
            <a:prstDash val="solid"/>
            <a:headEnd type="none" w="sm" len="sm"/>
            <a:tailEnd type="none" w="sm" len="sm"/>
          </a:ln>
        </p:spPr>
        <p:txBody>
          <a:bodyPr xmlns:a="http://schemas.openxmlformats.org/drawingml/2006/main" spcFirstLastPara="1" wrap="square" lIns="73150" tIns="45700" rIns="73150" bIns="36575" anchor="t">
            <a:noAutofit/>
          </a:bodyPr>
          <a:lstStyle xmlns:a="http://schemas.openxmlformats.org/drawingml/2006/main"/>
          <a:p xmlns:a="http://schemas.openxmlformats.org/drawingml/2006/main">
            <a:pPr marL="0" marR="0" lvl="0" indent="0" algn="l">
              <a:spcBef>
                <a:spcPts val="0"/>
              </a:spcBef>
              <a:spcAft>
                <a:spcPts val="0"/>
              </a:spcAft>
              <a:buNone/>
              <a:defRPr sz="848">
                <a:solidFill>
                  <a:srgbClr val="FFFFFF"/>
                </a:solidFill>
                <a:latin typeface="Calibri"/>
                <a:ea typeface="Calibri"/>
                <a:cs typeface="Calibri"/>
              </a:defRPr>
            </a:pPr>
            <a:r>
              <a:rPr sz="848" b="0" i="1" u="none">
                <a:solidFill>
                  <a:srgbClr val="FFFFFF"/>
                </a:solidFill>
                <a:latin typeface="Calibri"/>
                <a:ea typeface="Calibri"/>
                <a:cs typeface="Calibri"/>
              </a:rPr>
              <a:t>Tu uważałabym na Twój odruch, żeby zacząć od słowa «znowu», bo po tej sytuacji cały zespół miał dodatkową pracę. Dla Ciebie to nazwanie odpowiedzialności. Operator może jednak usłyszeć ocenę całej swojej pracy i zacząć bronić się warunkami, tempem albo działaniem poprzedniej zmiany. Rozmowa szybko zamieni się wtedy w spór o winę.
Zacznij od ustalonego faktu i jego skutku dla zespołu. Oddziel rozmowę o zachowaniu od ustalania kwestii technicznych, które pozostają w procedurze jakościowej. Zapytaj, jak on widział tę sytuację i co sprawiło, że nie wykonał uzgodnionego sprawdzenia. Potem jasno nazwij oczekiwanie dotyczące odpowiedzialności i zgłaszania problemów.
Możesz powiedzieć: «W tej sytuacji nie zostało wykonane uzgodnione sprawdzenie, a cały zespół musiał później poprawiać produkt. Chcę najpierw usłyszeć, jak Ty widziałeś ten moment. Potem ustalmy, jak masz zgłosić wątpliwość albo problem, żebyśmy nie wracali do tej sytuacji».</a:t>
            </a:r>
            <a:endParaRPr/>
          </a:p>
        </p:txBody>
      </p:sp>
      <p:sp>
        <p:nvSpPr>
          <p:cNvPr id="6599" name="Google Shape;6599;p142">
            <a:extLst xmlns:a="http://schemas.openxmlformats.org/drawingml/2006/main">
              <a:ext uri="{FF2B5EF4-FFF2-40B4-BE49-F238E27FC236}">
                <a16:creationId xmlns:a16="http://schemas.microsoft.com/office/drawing/2014/main" id="{000A8A4D-DD04-4090-9A9E-9A985A4975E1}"/>
              </a:ext>
            </a:extLst>
          </p:cNvPr>
          <p:cNvSpPr>
            <a:spLocks xmlns:a="http://schemas.openxmlformats.org/drawingml/2006/main" noGrp="1"/>
          </p:cNvSpPr>
          <p:nvPr/>
        </p:nvSpPr>
        <p:spPr>
          <a:xfrm xmlns:a="http://schemas.openxmlformats.org/drawingml/2006/main">
            <a:off x="1261872" y="3630168"/>
            <a:ext cx="3602736"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B9A9C1"/>
              </a:buClr>
              <a:buSzPts val="800"/>
              <a:buFont typeface="Calibri"/>
              <a:buNone/>
            </a:pPr>
            <a:r>
              <a:rPr sz="800" b="1" u="none">
                <a:solidFill>
                  <a:srgbClr val="B9A9C1"/>
                </a:solidFill>
                <a:latin typeface="Calibri"/>
                <a:ea typeface="Calibri"/>
                <a:cs typeface="Calibri"/>
              </a:rPr>
              <a:t/>
            </a:r>
            <a:endParaRPr sz="800"/>
          </a:p>
        </p:txBody>
      </p:sp>
      <p:sp>
        <p:nvSpPr>
          <p:cNvPr id="6600" name="Google Shape;6600;p142">
            <a:extLst xmlns:a="http://schemas.openxmlformats.org/drawingml/2006/main">
              <a:ext uri="{FF2B5EF4-FFF2-40B4-BE49-F238E27FC236}">
                <a16:creationId xmlns:a16="http://schemas.microsoft.com/office/drawing/2014/main" id="{74B50A3B-45D4-469C-A682-D5CB8E8DF129}"/>
              </a:ext>
            </a:extLst>
          </p:cNvPr>
          <p:cNvSpPr>
            <a:spLocks xmlns:a="http://schemas.openxmlformats.org/drawingml/2006/main" noGrp="1"/>
          </p:cNvSpPr>
          <p:nvPr/>
        </p:nvSpPr>
        <p:spPr>
          <a:xfrm xmlns:a="http://schemas.openxmlformats.org/drawingml/2006/main">
            <a:off x="1261872" y="3922776"/>
            <a:ext cx="3602736" cy="128930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54850" tIns="27425" rIns="54850" bIns="27425"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FFFFFF"/>
              </a:buClr>
              <a:buSzPts val="675"/>
              <a:buFont typeface="Calibri"/>
              <a:buNone/>
            </a:pPr>
            <a:r>
              <a:rPr sz="675" u="none">
                <a:solidFill>
                  <a:srgbClr val="FFFFFF"/>
                </a:solidFill>
                <a:latin typeface="Calibri"/>
                <a:ea typeface="Calibri"/>
                <a:cs typeface="Calibri"/>
              </a:rPr>
              <a:t/>
            </a:r>
            <a:endParaRPr/>
          </a:p>
        </p:txBody>
      </p:sp>
      <p:sp>
        <p:nvSpPr>
          <p:cNvPr id="6601" name="Google Shape;6601;p142">
            <a:extLst xmlns:a="http://schemas.openxmlformats.org/drawingml/2006/main">
              <a:ext uri="{FF2B5EF4-FFF2-40B4-BE49-F238E27FC236}">
                <a16:creationId xmlns:a16="http://schemas.microsoft.com/office/drawing/2014/main" id="{C69CE4C3-D5F6-4FA2-B688-37FA75117E11}"/>
              </a:ext>
            </a:extLst>
          </p:cNvPr>
          <p:cNvSpPr>
            <a:spLocks xmlns:a="http://schemas.openxmlformats.org/drawingml/2006/main" noGrp="1"/>
          </p:cNvSpPr>
          <p:nvPr/>
        </p:nvSpPr>
        <p:spPr>
          <a:xfrm xmlns:a="http://schemas.openxmlformats.org/drawingml/2006/main">
            <a:off x="548640" y="5907024"/>
            <a:ext cx="5029200" cy="2743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6E6873"/>
              </a:buClr>
              <a:buSzPts val="900"/>
              <a:buFont typeface="Calibri"/>
              <a:buNone/>
            </a:pPr>
            <a:r>
              <a:rPr sz="900" u="none">
                <a:solidFill>
                  <a:srgbClr val="6E6873"/>
                </a:solidFill>
                <a:latin typeface="Calibri"/>
                <a:ea typeface="Calibri"/>
                <a:cs typeface="Calibri"/>
              </a:rPr>
              <a:t/>
            </a:r>
            <a:endParaRPr sz="900"/>
          </a:p>
        </p:txBody>
      </p:sp>
      <p:sp>
        <p:nvSpPr>
          <p:cNvPr id="6602" name="Google Shape;6602;p142">
            <a:extLst xmlns:a="http://schemas.openxmlformats.org/drawingml/2006/main">
              <a:ext uri="{FF2B5EF4-FFF2-40B4-BE49-F238E27FC236}">
                <a16:creationId xmlns:a16="http://schemas.microsoft.com/office/drawing/2014/main" id="{50ED9AF3-C7DF-4894-B1BF-FE1E92DBEBE2}"/>
              </a:ext>
            </a:extLst>
          </p:cNvPr>
          <p:cNvSpPr>
            <a:spLocks xmlns:a="http://schemas.openxmlformats.org/drawingml/2006/main" noGrp="1"/>
          </p:cNvSpPr>
          <p:nvPr/>
        </p:nvSpPr>
        <p:spPr>
          <a:xfrm xmlns:a="http://schemas.openxmlformats.org/drawingml/2006/main">
            <a:off x="6080760" y="1865376"/>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604" name="Google Shape;6604;p142">
            <a:extLst xmlns:a="http://schemas.openxmlformats.org/drawingml/2006/main">
              <a:ext uri="{FF2B5EF4-FFF2-40B4-BE49-F238E27FC236}">
                <a16:creationId xmlns:a16="http://schemas.microsoft.com/office/drawing/2014/main" id="{974385FA-5E33-4226-B884-AF4E6C71E296}"/>
              </a:ext>
            </a:extLst>
          </p:cNvPr>
          <p:cNvSpPr>
            <a:spLocks xmlns:a="http://schemas.openxmlformats.org/drawingml/2006/main" noGrp="1"/>
          </p:cNvSpPr>
          <p:nvPr/>
        </p:nvSpPr>
        <p:spPr>
          <a:xfrm xmlns:a="http://schemas.openxmlformats.org/drawingml/2006/main">
            <a:off x="6647688" y="1883664"/>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Rozumie Ciebie i sytuację</a:t>
            </a:r>
            <a:endParaRPr sz="1450"/>
          </a:p>
        </p:txBody>
      </p:sp>
      <p:sp>
        <p:nvSpPr>
          <p:cNvPr id="6605" name="Google Shape;6605;p142">
            <a:extLst xmlns:a="http://schemas.openxmlformats.org/drawingml/2006/main">
              <a:ext uri="{FF2B5EF4-FFF2-40B4-BE49-F238E27FC236}">
                <a16:creationId xmlns:a16="http://schemas.microsoft.com/office/drawing/2014/main" id="{36C3953D-9063-47BB-9F53-82AD6A6AEBE7}"/>
              </a:ext>
            </a:extLst>
          </p:cNvPr>
          <p:cNvSpPr>
            <a:spLocks xmlns:a="http://schemas.openxmlformats.org/drawingml/2006/main" noGrp="1"/>
          </p:cNvSpPr>
          <p:nvPr/>
        </p:nvSpPr>
        <p:spPr>
          <a:xfrm xmlns:a="http://schemas.openxmlformats.org/drawingml/2006/main">
            <a:off x="6647688" y="2231136"/>
            <a:ext cx="4995367" cy="8656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Em rozpoznaje Twój naturalny sposób działania, cel rozmowy i napięcie, które może się pojawić.</a:t>
            </a:r>
            <a:endParaRPr sz="1250"/>
          </a:p>
        </p:txBody>
      </p:sp>
      <p:sp>
        <p:nvSpPr>
          <p:cNvPr id="6606" name="Google Shape;6606;p142">
            <a:extLst xmlns:a="http://schemas.openxmlformats.org/drawingml/2006/main">
              <a:ext uri="{FF2B5EF4-FFF2-40B4-BE49-F238E27FC236}">
                <a16:creationId xmlns:a16="http://schemas.microsoft.com/office/drawing/2014/main" id="{770A3A99-228A-4C51-B051-5088B491BB01}"/>
              </a:ext>
            </a:extLst>
          </p:cNvPr>
          <p:cNvSpPr>
            <a:spLocks xmlns:a="http://schemas.openxmlformats.org/drawingml/2006/main" noGrp="1"/>
          </p:cNvSpPr>
          <p:nvPr/>
        </p:nvSpPr>
        <p:spPr>
          <a:xfrm xmlns:a="http://schemas.openxmlformats.org/drawingml/2006/main">
            <a:off x="6080760" y="3133344"/>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608" name="Google Shape;6608;p142">
            <a:extLst xmlns:a="http://schemas.openxmlformats.org/drawingml/2006/main">
              <a:ext uri="{FF2B5EF4-FFF2-40B4-BE49-F238E27FC236}">
                <a16:creationId xmlns:a16="http://schemas.microsoft.com/office/drawing/2014/main" id="{E8CFB759-6F62-4AE7-92CA-F8AC1A40D142}"/>
              </a:ext>
            </a:extLst>
          </p:cNvPr>
          <p:cNvSpPr>
            <a:spLocks xmlns:a="http://schemas.openxmlformats.org/drawingml/2006/main" noGrp="1"/>
          </p:cNvSpPr>
          <p:nvPr/>
        </p:nvSpPr>
        <p:spPr>
          <a:xfrm xmlns:a="http://schemas.openxmlformats.org/drawingml/2006/main">
            <a:off x="6647688" y="3151632"/>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Uwzględnia konkretną osobę</a:t>
            </a:r>
            <a:endParaRPr sz="1450"/>
          </a:p>
        </p:txBody>
      </p:sp>
      <p:sp>
        <p:nvSpPr>
          <p:cNvPr id="6609" name="Google Shape;6609;p142">
            <a:extLst xmlns:a="http://schemas.openxmlformats.org/drawingml/2006/main">
              <a:ext uri="{FF2B5EF4-FFF2-40B4-BE49-F238E27FC236}">
                <a16:creationId xmlns:a16="http://schemas.microsoft.com/office/drawing/2014/main" id="{92445D10-9F81-47DD-AFAE-2967A837AB5A}"/>
              </a:ext>
            </a:extLst>
          </p:cNvPr>
          <p:cNvSpPr>
            <a:spLocks xmlns:a="http://schemas.openxmlformats.org/drawingml/2006/main" noGrp="1"/>
          </p:cNvSpPr>
          <p:nvPr/>
        </p:nvSpPr>
        <p:spPr>
          <a:xfrm xmlns:a="http://schemas.openxmlformats.org/drawingml/2006/main">
            <a:off x="6647688" y="3499104"/>
            <a:ext cx="4995367" cy="8656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Wyjaśnia, dlaczego pierwszy odruch może nie zadziałać właśnie w rozmowie z tą osobą.</a:t>
            </a:r>
            <a:endParaRPr sz="1250"/>
          </a:p>
        </p:txBody>
      </p:sp>
      <p:sp>
        <p:nvSpPr>
          <p:cNvPr id="6610" name="Google Shape;6610;p142">
            <a:extLst xmlns:a="http://schemas.openxmlformats.org/drawingml/2006/main">
              <a:ext uri="{FF2B5EF4-FFF2-40B4-BE49-F238E27FC236}">
                <a16:creationId xmlns:a16="http://schemas.microsoft.com/office/drawing/2014/main" id="{CF014F6C-C1FB-4D10-9BB1-E0B02F6E39AA}"/>
              </a:ext>
            </a:extLst>
          </p:cNvPr>
          <p:cNvSpPr>
            <a:spLocks xmlns:a="http://schemas.openxmlformats.org/drawingml/2006/main" noGrp="1"/>
          </p:cNvSpPr>
          <p:nvPr/>
        </p:nvSpPr>
        <p:spPr>
          <a:xfrm xmlns:a="http://schemas.openxmlformats.org/drawingml/2006/main">
            <a:off x="6080760" y="4401312"/>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612" name="Google Shape;6612;p142">
            <a:extLst xmlns:a="http://schemas.openxmlformats.org/drawingml/2006/main">
              <a:ext uri="{FF2B5EF4-FFF2-40B4-BE49-F238E27FC236}">
                <a16:creationId xmlns:a16="http://schemas.microsoft.com/office/drawing/2014/main" id="{75026C81-7BB8-4B9F-9751-41DF89638929}"/>
              </a:ext>
            </a:extLst>
          </p:cNvPr>
          <p:cNvSpPr>
            <a:spLocks xmlns:a="http://schemas.openxmlformats.org/drawingml/2006/main" noGrp="1"/>
          </p:cNvSpPr>
          <p:nvPr/>
        </p:nvSpPr>
        <p:spPr>
          <a:xfrm xmlns:a="http://schemas.openxmlformats.org/drawingml/2006/main">
            <a:off x="6647688" y="4419600"/>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Podaje sposób i słowa</a:t>
            </a:r>
            <a:endParaRPr sz="1450"/>
          </a:p>
        </p:txBody>
      </p:sp>
      <p:sp>
        <p:nvSpPr>
          <p:cNvPr id="6613" name="Google Shape;6613;p142">
            <a:extLst xmlns:a="http://schemas.openxmlformats.org/drawingml/2006/main">
              <a:ext uri="{FF2B5EF4-FFF2-40B4-BE49-F238E27FC236}">
                <a16:creationId xmlns:a16="http://schemas.microsoft.com/office/drawing/2014/main" id="{E2944C74-52D5-402D-BCB3-4157F0B830AC}"/>
              </a:ext>
            </a:extLst>
          </p:cNvPr>
          <p:cNvSpPr>
            <a:spLocks xmlns:a="http://schemas.openxmlformats.org/drawingml/2006/main" noGrp="1"/>
          </p:cNvSpPr>
          <p:nvPr/>
        </p:nvSpPr>
        <p:spPr>
          <a:xfrm xmlns:a="http://schemas.openxmlformats.org/drawingml/2006/main">
            <a:off x="6647688" y="4767072"/>
            <a:ext cx="4995367" cy="8656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Proponuje przebieg rozmowy i zdanie, od którego można zacząć. Ostateczną decyzję podejmuje człowiek.</a:t>
            </a:r>
            <a:endParaRPr sz="1250"/>
          </a:p>
        </p:txBody>
      </p:sp>
      <p:sp>
        <p:nvSpPr>
          <p:cNvPr id="6614" name="Google Shape;6614;p142">
            <a:extLst xmlns:a="http://schemas.openxmlformats.org/drawingml/2006/main">
              <a:ext uri="{FF2B5EF4-FFF2-40B4-BE49-F238E27FC236}">
                <a16:creationId xmlns:a16="http://schemas.microsoft.com/office/drawing/2014/main" id="{9EC36213-D4B1-4957-A05D-87D81663980A}"/>
              </a:ext>
            </a:extLst>
          </p:cNvPr>
          <p:cNvSpPr>
            <a:spLocks xmlns:a="http://schemas.openxmlformats.org/drawingml/2006/main" noGrp="1"/>
          </p:cNvSpPr>
          <p:nvPr/>
        </p:nvSpPr>
        <p:spPr>
          <a:xfrm xmlns:a="http://schemas.openxmlformats.org/drawingml/2006/main">
            <a:off x="6080760" y="5724144"/>
            <a:ext cx="5562295" cy="4114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4F2854"/>
              </a:buClr>
              <a:buSzPts val="1800"/>
              <a:buFont typeface="Calibri"/>
              <a:buNone/>
            </a:pPr>
            <a:r>
              <a:rPr sz="1800" b="1" u="none">
                <a:solidFill>
                  <a:srgbClr val="4F2854"/>
                </a:solidFill>
                <a:latin typeface="Calibri"/>
                <a:ea typeface="Calibri"/>
                <a:cs typeface="Calibri"/>
              </a:rPr>
              <a:t>Nie zgaduj. Pytaj Em.</a:t>
            </a:r>
            <a:endParaRPr sz="1800"/>
          </a:p>
        </p:txBody>
      </p:sp>
      <p:pic>
        <p:nvPicPr>
          <p:cNvPr id="6686" name="Google Shape;6615;p142"/>
          <p:cNvPicPr>
            <a:picLocks xmlns:a="http://schemas.openxmlformats.org/drawingml/2006/main" noChangeAspect="1"/>
          </p:cNvPicPr>
          <p:nvPr/>
        </p:nvPicPr>
        <p:blipFill rotWithShape="1">
          <a:blip xmlns:r="http://schemas.openxmlformats.org/officeDocument/2006/relationships" xmlns:a="http://schemas.openxmlformats.org/drawingml/2006/main" r:embed="Re728a92a7eac49c0">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6617" name="Google Shape;6617;p142">
            <a:extLst xmlns:a="http://schemas.openxmlformats.org/drawingml/2006/main">
              <a:ext uri="{FF2B5EF4-FFF2-40B4-BE49-F238E27FC236}">
                <a16:creationId xmlns:a16="http://schemas.microsoft.com/office/drawing/2014/main" id="{93B87469-C9F3-4B5E-ABAE-535942191276}"/>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6688" name="Google Shape;6594;p142"/>
          <p:cNvPicPr>
            <a:picLocks xmlns:a="http://schemas.openxmlformats.org/drawingml/2006/main" noChangeAspect="1"/>
          </p:cNvPicPr>
          <p:nvPr/>
        </p:nvPicPr>
        <p:blipFill>
          <a:blip xmlns:r="http://schemas.openxmlformats.org/officeDocument/2006/relationships" xmlns:a="http://schemas.openxmlformats.org/drawingml/2006/main" r:embed="R9f7e0a6c92a44d83"/>
          <a:srcRect xmlns:a="http://schemas.openxmlformats.org/drawingml/2006/main" l="0" t="0" r="0" b="0"/>
          <a:stretch xmlns:a="http://schemas.openxmlformats.org/drawingml/2006/main"/>
        </p:blipFill>
        <p:spPr>
          <a:xfrm xmlns:a="http://schemas.openxmlformats.org/drawingml/2006/main">
            <a:off x="749808" y="1965960"/>
            <a:ext cx="237744" cy="237744"/>
          </a:xfrm>
          <a:prstGeom xmlns:a="http://schemas.openxmlformats.org/drawingml/2006/main" prst="rect">
            <a:avLst/>
          </a:prstGeom>
        </p:spPr>
      </p:pic>
      <p:pic>
        <p:nvPicPr>
          <p:cNvPr id="6689" name="Google Shape;6603;p142"/>
          <p:cNvPicPr>
            <a:picLocks xmlns:a="http://schemas.openxmlformats.org/drawingml/2006/main" noChangeAspect="1"/>
          </p:cNvPicPr>
          <p:nvPr/>
        </p:nvPicPr>
        <p:blipFill>
          <a:blip xmlns:r="http://schemas.openxmlformats.org/officeDocument/2006/relationships" xmlns:a="http://schemas.openxmlformats.org/drawingml/2006/main" r:embed="Rbd29937becc74532"/>
          <a:srcRect xmlns:a="http://schemas.openxmlformats.org/drawingml/2006/main" l="0" t="0" r="0" b="0"/>
          <a:stretch xmlns:a="http://schemas.openxmlformats.org/drawingml/2006/main"/>
        </p:blipFill>
        <p:spPr>
          <a:xfrm xmlns:a="http://schemas.openxmlformats.org/drawingml/2006/main">
            <a:off x="6163056" y="1947672"/>
            <a:ext cx="219456" cy="219456"/>
          </a:xfrm>
          <a:prstGeom xmlns:a="http://schemas.openxmlformats.org/drawingml/2006/main" prst="rect">
            <a:avLst/>
          </a:prstGeom>
        </p:spPr>
      </p:pic>
      <p:pic>
        <p:nvPicPr>
          <p:cNvPr id="6690" name="Google Shape;6607;p142"/>
          <p:cNvPicPr>
            <a:picLocks xmlns:a="http://schemas.openxmlformats.org/drawingml/2006/main" noChangeAspect="1"/>
          </p:cNvPicPr>
          <p:nvPr/>
        </p:nvPicPr>
        <p:blipFill>
          <a:blip xmlns:r="http://schemas.openxmlformats.org/officeDocument/2006/relationships" xmlns:a="http://schemas.openxmlformats.org/drawingml/2006/main" r:embed="Rf7fa33f1a1f640eb"/>
          <a:srcRect xmlns:a="http://schemas.openxmlformats.org/drawingml/2006/main" l="0" t="0" r="0" b="0"/>
          <a:stretch xmlns:a="http://schemas.openxmlformats.org/drawingml/2006/main"/>
        </p:blipFill>
        <p:spPr>
          <a:xfrm xmlns:a="http://schemas.openxmlformats.org/drawingml/2006/main">
            <a:off x="6163056" y="3215640"/>
            <a:ext cx="219456" cy="219456"/>
          </a:xfrm>
          <a:prstGeom xmlns:a="http://schemas.openxmlformats.org/drawingml/2006/main" prst="rect">
            <a:avLst/>
          </a:prstGeom>
        </p:spPr>
      </p:pic>
      <p:pic>
        <p:nvPicPr>
          <p:cNvPr id="6691" name="Google Shape;6611;p142"/>
          <p:cNvPicPr>
            <a:picLocks xmlns:a="http://schemas.openxmlformats.org/drawingml/2006/main" noChangeAspect="1"/>
          </p:cNvPicPr>
          <p:nvPr/>
        </p:nvPicPr>
        <p:blipFill>
          <a:blip xmlns:r="http://schemas.openxmlformats.org/officeDocument/2006/relationships" xmlns:a="http://schemas.openxmlformats.org/drawingml/2006/main" r:embed="R154656bf24654c05"/>
          <a:srcRect xmlns:a="http://schemas.openxmlformats.org/drawingml/2006/main" l="0" t="0" r="0" b="0"/>
          <a:stretch xmlns:a="http://schemas.openxmlformats.org/drawingml/2006/main"/>
        </p:blipFill>
        <p:spPr>
          <a:xfrm xmlns:a="http://schemas.openxmlformats.org/drawingml/2006/main">
            <a:off x="6163056" y="4483608"/>
            <a:ext cx="219456" cy="219456"/>
          </a:xfrm>
          <a:prstGeom xmlns:a="http://schemas.openxmlformats.org/drawingml/2006/main" prst="rect">
            <a:avLst/>
          </a:prstGeom>
        </p:spPr>
      </p:pic>
      <p:sp>
        <p:nvSpPr>
          <p:cNvPr id="6647" name="Empatyzer SHORT — menu Problem">
            <a:extLst xmlns:a="http://schemas.openxmlformats.org/drawingml/2006/main">
              <a:ext uri="{FF2B5EF4-FFF2-40B4-BE49-F238E27FC236}">
                <a16:creationId xmlns:a16="http://schemas.microsoft.com/office/drawing/2014/main" id="{16CF3C48-D386-4A3F-AC8E-6B60095405BD}"/>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6648" name="Empatyzer SHORT — separator menu">
            <a:extLst xmlns:a="http://schemas.openxmlformats.org/drawingml/2006/main">
              <a:ext uri="{FF2B5EF4-FFF2-40B4-BE49-F238E27FC236}">
                <a16:creationId xmlns:a16="http://schemas.microsoft.com/office/drawing/2014/main" id="{4ADB5DB4-F871-44F8-983C-059D4AF00D47}"/>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49" name="Empatyzer SHORT — menu Przykłady">
            <a:extLst xmlns:a="http://schemas.openxmlformats.org/drawingml/2006/main">
              <a:ext uri="{FF2B5EF4-FFF2-40B4-BE49-F238E27FC236}">
                <a16:creationId xmlns:a16="http://schemas.microsoft.com/office/drawing/2014/main" id="{7E1C7B11-1B6E-406A-8440-0E256A84789D}"/>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6650" name="Empatyzer SHORT — separator menu">
            <a:extLst xmlns:a="http://schemas.openxmlformats.org/drawingml/2006/main">
              <a:ext uri="{FF2B5EF4-FFF2-40B4-BE49-F238E27FC236}">
                <a16:creationId xmlns:a16="http://schemas.microsoft.com/office/drawing/2014/main" id="{51F42DB0-FBD7-43EE-88EE-FC5F0A5084C0}"/>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51" name="Empatyzer SHORT — aktywna sekcja Rozmowa z Em">
            <a:extLst xmlns:a="http://schemas.openxmlformats.org/drawingml/2006/main">
              <a:ext uri="{FF2B5EF4-FFF2-40B4-BE49-F238E27FC236}">
                <a16:creationId xmlns:a16="http://schemas.microsoft.com/office/drawing/2014/main" id="{930D82A2-557B-4916-9D4C-5F0EB46CF70D}"/>
              </a:ext>
            </a:extLst>
          </p:cNvPr>
          <p:cNvSpPr>
            <a:spLocks xmlns:a="http://schemas.openxmlformats.org/drawingml/2006/main" noGrp="1"/>
          </p:cNvSpPr>
          <p:nvPr/>
        </p:nvSpPr>
        <p:spPr>
          <a:xfrm xmlns:a="http://schemas.openxmlformats.org/drawingml/2006/main">
            <a:off x="2260854" y="260604"/>
            <a:ext cx="106680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6652" name="Empatyzer SHORT — menu Rozmowa z Em">
            <a:extLst xmlns:a="http://schemas.openxmlformats.org/drawingml/2006/main">
              <a:ext uri="{FF2B5EF4-FFF2-40B4-BE49-F238E27FC236}">
                <a16:creationId xmlns:a16="http://schemas.microsoft.com/office/drawing/2014/main" id="{17A03331-6747-4105-BA10-A5551B61B2A9}"/>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Rozmowa z Em</a:t>
            </a:r>
          </a:p>
        </p:txBody>
      </p:sp>
      <p:sp>
        <p:nvSpPr>
          <p:cNvPr id="6653" name="Empatyzer SHORT — separator menu">
            <a:extLst xmlns:a="http://schemas.openxmlformats.org/drawingml/2006/main">
              <a:ext uri="{FF2B5EF4-FFF2-40B4-BE49-F238E27FC236}">
                <a16:creationId xmlns:a16="http://schemas.microsoft.com/office/drawing/2014/main" id="{6C9F7690-12CD-48B4-8BD6-5CD6FF24B8EB}"/>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54" name="Empatyzer SHORT — menu Dowody">
            <a:extLst xmlns:a="http://schemas.openxmlformats.org/drawingml/2006/main">
              <a:ext uri="{FF2B5EF4-FFF2-40B4-BE49-F238E27FC236}">
                <a16:creationId xmlns:a16="http://schemas.microsoft.com/office/drawing/2014/main" id="{CA497EC3-E583-4209-A2AA-996A147FCD66}"/>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6655" name="Empatyzer SHORT — separator menu">
            <a:extLst xmlns:a="http://schemas.openxmlformats.org/drawingml/2006/main">
              <a:ext uri="{FF2B5EF4-FFF2-40B4-BE49-F238E27FC236}">
                <a16:creationId xmlns:a16="http://schemas.microsoft.com/office/drawing/2014/main" id="{7CCB2649-C547-4822-92A0-E0B65E771274}"/>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56" name="Empatyzer SHORT — menu Empatyzer">
            <a:extLst xmlns:a="http://schemas.openxmlformats.org/drawingml/2006/main">
              <a:ext uri="{FF2B5EF4-FFF2-40B4-BE49-F238E27FC236}">
                <a16:creationId xmlns:a16="http://schemas.microsoft.com/office/drawing/2014/main" id="{77BAB7CF-68CC-46C2-B8D1-6DC3A1AAC2A6}"/>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6657" name="Empatyzer SHORT — separator menu">
            <a:extLst xmlns:a="http://schemas.openxmlformats.org/drawingml/2006/main">
              <a:ext uri="{FF2B5EF4-FFF2-40B4-BE49-F238E27FC236}">
                <a16:creationId xmlns:a16="http://schemas.microsoft.com/office/drawing/2014/main" id="{695358C6-A8D9-4C58-BC7B-D4FD2B8B1293}"/>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58" name="Empatyzer SHORT — menu Zastosowania">
            <a:extLst xmlns:a="http://schemas.openxmlformats.org/drawingml/2006/main">
              <a:ext uri="{FF2B5EF4-FFF2-40B4-BE49-F238E27FC236}">
                <a16:creationId xmlns:a16="http://schemas.microsoft.com/office/drawing/2014/main" id="{FD7B8022-20E3-4EBC-8AF0-0CCB0110EF0B}"/>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6659" name="Empatyzer SHORT — separator menu">
            <a:extLst xmlns:a="http://schemas.openxmlformats.org/drawingml/2006/main">
              <a:ext uri="{FF2B5EF4-FFF2-40B4-BE49-F238E27FC236}">
                <a16:creationId xmlns:a16="http://schemas.microsoft.com/office/drawing/2014/main" id="{012C738E-956E-4BAC-A617-6AFB662FDA97}"/>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60" name="Empatyzer SHORT — menu Prywatność">
            <a:extLst xmlns:a="http://schemas.openxmlformats.org/drawingml/2006/main">
              <a:ext uri="{FF2B5EF4-FFF2-40B4-BE49-F238E27FC236}">
                <a16:creationId xmlns:a16="http://schemas.microsoft.com/office/drawing/2014/main" id="{2D54B394-529B-4846-9DAE-4ED901B3CE58}"/>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6661" name="Empatyzer SHORT — separator menu">
            <a:extLst xmlns:a="http://schemas.openxmlformats.org/drawingml/2006/main">
              <a:ext uri="{FF2B5EF4-FFF2-40B4-BE49-F238E27FC236}">
                <a16:creationId xmlns:a16="http://schemas.microsoft.com/office/drawing/2014/main" id="{3995F9E9-ACE3-4F96-AE15-268869A260C4}"/>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62" name="Empatyzer SHORT — menu Następny krok">
            <a:extLst xmlns:a="http://schemas.openxmlformats.org/drawingml/2006/main">
              <a:ext uri="{FF2B5EF4-FFF2-40B4-BE49-F238E27FC236}">
                <a16:creationId xmlns:a16="http://schemas.microsoft.com/office/drawing/2014/main" id="{216A8D61-717F-4A40-A71F-9AA478507552}"/>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6663" name="Empatyzer SHORT — separator menu">
            <a:extLst xmlns:a="http://schemas.openxmlformats.org/drawingml/2006/main">
              <a:ext uri="{FF2B5EF4-FFF2-40B4-BE49-F238E27FC236}">
                <a16:creationId xmlns:a16="http://schemas.microsoft.com/office/drawing/2014/main" id="{E815AE7F-290B-477C-8231-B6AA92AE4302}"/>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64" name="Empatyzer SHORT — menu Appendix">
            <a:extLst xmlns:a="http://schemas.openxmlformats.org/drawingml/2006/main">
              <a:ext uri="{FF2B5EF4-FFF2-40B4-BE49-F238E27FC236}">
                <a16:creationId xmlns:a16="http://schemas.microsoft.com/office/drawing/2014/main" id="{6BC037DE-1D2F-4C76-949E-B7A7ADC7C068}"/>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1771226131"/>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7090" name="Google Shape;7090;p151">
            <a:extLst xmlns:a="http://schemas.openxmlformats.org/drawingml/2006/main">
              <a:ext uri="{FF2B5EF4-FFF2-40B4-BE49-F238E27FC236}">
                <a16:creationId xmlns:a16="http://schemas.microsoft.com/office/drawing/2014/main" id="{7F1C4612-84AE-4EB6-BF08-B2AEAE89905B}"/>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350"/>
              <a:buFont typeface="Calibri"/>
              <a:buNone/>
              <a:defRPr sz="1400">
                <a:solidFill>
                  <a:srgbClr val="241C28"/>
                </a:solidFill>
                <a:latin typeface="Calibri"/>
                <a:ea typeface="Calibri"/>
                <a:cs typeface="Calibri"/>
              </a:defRPr>
            </a:pPr>
            <a:r>
              <a:rPr sz="1400" b="0" u="none">
                <a:solidFill>
                  <a:srgbClr val="241C28"/>
                </a:solidFill>
                <a:latin typeface="Calibri"/>
                <a:ea typeface="Calibri"/>
                <a:cs typeface="Calibri"/>
              </a:rPr>
              <a:t>Tak oceniają Empatyzer użytkownicy oraz osoby prowadzące trudne rozmowy z zespołami.</a:t>
            </a:r>
            <a:endParaRPr sz="1550"/>
          </a:p>
        </p:txBody>
      </p:sp>
      <p:sp>
        <p:nvSpPr>
          <p:cNvPr id="7091" name="Google Shape;7091;p151">
            <a:extLst xmlns:a="http://schemas.openxmlformats.org/drawingml/2006/main">
              <a:ext uri="{FF2B5EF4-FFF2-40B4-BE49-F238E27FC236}">
                <a16:creationId xmlns:a16="http://schemas.microsoft.com/office/drawing/2014/main" id="{C479FB00-B87F-4DB1-A1DC-89B03F58B8B3}"/>
              </a:ext>
            </a:extLst>
          </p:cNvPr>
          <p:cNvSpPr>
            <a:spLocks xmlns:a="http://schemas.openxmlformats.org/drawingml/2006/main" noGrp="1"/>
          </p:cNvSpPr>
          <p:nvPr/>
        </p:nvSpPr>
        <p:spPr>
          <a:xfrm xmlns:a="http://schemas.openxmlformats.org/drawingml/2006/main">
            <a:off x="548640" y="1737360"/>
            <a:ext cx="210312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4F2854"/>
              </a:buClr>
              <a:buSzPts val="3400"/>
              <a:buFont typeface="Calibri"/>
              <a:buNone/>
            </a:pPr>
            <a:r>
              <a:rPr sz="3400" b="1" u="none">
                <a:solidFill>
                  <a:srgbClr val="4F2854"/>
                </a:solidFill>
                <a:latin typeface="Calibri"/>
                <a:ea typeface="Calibri"/>
                <a:cs typeface="Calibri"/>
              </a:rPr>
              <a:t>77%</a:t>
            </a:r>
            <a:endParaRPr sz="3400"/>
          </a:p>
        </p:txBody>
      </p:sp>
      <p:sp>
        <p:nvSpPr>
          <p:cNvPr id="7092" name="Google Shape;7092;p151">
            <a:extLst xmlns:a="http://schemas.openxmlformats.org/drawingml/2006/main">
              <a:ext uri="{FF2B5EF4-FFF2-40B4-BE49-F238E27FC236}">
                <a16:creationId xmlns:a16="http://schemas.microsoft.com/office/drawing/2014/main" id="{2C1BD27D-7890-4B62-B3D2-0D95FE6CAE62}"/>
              </a:ext>
            </a:extLst>
          </p:cNvPr>
          <p:cNvSpPr>
            <a:spLocks xmlns:a="http://schemas.openxmlformats.org/drawingml/2006/main" noGrp="1"/>
          </p:cNvSpPr>
          <p:nvPr/>
        </p:nvSpPr>
        <p:spPr>
          <a:xfrm xmlns:a="http://schemas.openxmlformats.org/drawingml/2006/main">
            <a:off x="548640" y="2414016"/>
            <a:ext cx="2103120"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użytkowników poleciłoby Empatyzer</a:t>
            </a:r>
            <a:endParaRPr sz="1200"/>
          </a:p>
        </p:txBody>
      </p:sp>
      <p:sp>
        <p:nvSpPr>
          <p:cNvPr id="7093" name="Google Shape;7093;p151">
            <a:extLst xmlns:a="http://schemas.openxmlformats.org/drawingml/2006/main">
              <a:ext uri="{FF2B5EF4-FFF2-40B4-BE49-F238E27FC236}">
                <a16:creationId xmlns:a16="http://schemas.microsoft.com/office/drawing/2014/main" id="{47182DD5-70B8-4206-B899-644E41186517}"/>
              </a:ext>
            </a:extLst>
          </p:cNvPr>
          <p:cNvSpPr>
            <a:spLocks xmlns:a="http://schemas.openxmlformats.org/drawingml/2006/main" noGrp="1"/>
          </p:cNvSpPr>
          <p:nvPr/>
        </p:nvSpPr>
        <p:spPr>
          <a:xfrm xmlns:a="http://schemas.openxmlformats.org/drawingml/2006/main">
            <a:off x="2816352" y="1737360"/>
            <a:ext cx="210312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239886"/>
              </a:buClr>
              <a:buSzPts val="3400"/>
              <a:buFont typeface="Calibri"/>
              <a:buNone/>
            </a:pPr>
            <a:r>
              <a:rPr sz="3400" b="1" u="none">
                <a:solidFill>
                  <a:srgbClr val="239886"/>
                </a:solidFill>
                <a:latin typeface="Calibri"/>
                <a:ea typeface="Calibri"/>
                <a:cs typeface="Calibri"/>
              </a:rPr>
              <a:t>73%</a:t>
            </a:r>
            <a:endParaRPr sz="3400"/>
          </a:p>
        </p:txBody>
      </p:sp>
      <p:sp>
        <p:nvSpPr>
          <p:cNvPr id="7094" name="Google Shape;7094;p151">
            <a:extLst xmlns:a="http://schemas.openxmlformats.org/drawingml/2006/main">
              <a:ext uri="{FF2B5EF4-FFF2-40B4-BE49-F238E27FC236}">
                <a16:creationId xmlns:a16="http://schemas.microsoft.com/office/drawing/2014/main" id="{8B582E18-7C45-4A45-8091-6EDE4A1C9FEB}"/>
              </a:ext>
            </a:extLst>
          </p:cNvPr>
          <p:cNvSpPr>
            <a:spLocks xmlns:a="http://schemas.openxmlformats.org/drawingml/2006/main" noGrp="1"/>
          </p:cNvSpPr>
          <p:nvPr/>
        </p:nvSpPr>
        <p:spPr>
          <a:xfrm xmlns:a="http://schemas.openxmlformats.org/drawingml/2006/main">
            <a:off x="2816352" y="2414016"/>
            <a:ext cx="2103120"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użytkowników jest zadowolonych z wdrożenia</a:t>
            </a:r>
            <a:endParaRPr sz="1200"/>
          </a:p>
        </p:txBody>
      </p:sp>
      <p:sp>
        <p:nvSpPr>
          <p:cNvPr id="7095" name="Google Shape;7095;p151">
            <a:extLst xmlns:a="http://schemas.openxmlformats.org/drawingml/2006/main">
              <a:ext uri="{FF2B5EF4-FFF2-40B4-BE49-F238E27FC236}">
                <a16:creationId xmlns:a16="http://schemas.microsoft.com/office/drawing/2014/main" id="{5310F011-8206-44F0-B992-572B503AA1A0}"/>
              </a:ext>
            </a:extLst>
          </p:cNvPr>
          <p:cNvSpPr>
            <a:spLocks xmlns:a="http://schemas.openxmlformats.org/drawingml/2006/main" noGrp="1"/>
          </p:cNvSpPr>
          <p:nvPr/>
        </p:nvSpPr>
        <p:spPr>
          <a:xfrm xmlns:a="http://schemas.openxmlformats.org/drawingml/2006/main">
            <a:off x="5084064" y="1737360"/>
            <a:ext cx="210312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4E458B"/>
              </a:buClr>
              <a:buSzPts val="3400"/>
              <a:buFont typeface="Calibri"/>
              <a:buNone/>
            </a:pPr>
            <a:r>
              <a:rPr sz="3400" b="1" u="none">
                <a:solidFill>
                  <a:srgbClr val="4E458B"/>
                </a:solidFill>
                <a:latin typeface="Calibri"/>
                <a:ea typeface="Calibri"/>
                <a:cs typeface="Calibri"/>
              </a:rPr>
              <a:t>59%</a:t>
            </a:r>
            <a:endParaRPr sz="3400"/>
          </a:p>
        </p:txBody>
      </p:sp>
      <p:sp>
        <p:nvSpPr>
          <p:cNvPr id="7096" name="Google Shape;7096;p151">
            <a:extLst xmlns:a="http://schemas.openxmlformats.org/drawingml/2006/main">
              <a:ext uri="{FF2B5EF4-FFF2-40B4-BE49-F238E27FC236}">
                <a16:creationId xmlns:a16="http://schemas.microsoft.com/office/drawing/2014/main" id="{E84378A8-0DF4-413F-BDD5-974E0F806EEF}"/>
              </a:ext>
            </a:extLst>
          </p:cNvPr>
          <p:cNvSpPr>
            <a:spLocks xmlns:a="http://schemas.openxmlformats.org/drawingml/2006/main" noGrp="1"/>
          </p:cNvSpPr>
          <p:nvPr/>
        </p:nvSpPr>
        <p:spPr>
          <a:xfrm xmlns:a="http://schemas.openxmlformats.org/drawingml/2006/main">
            <a:off x="5084064" y="2414016"/>
            <a:ext cx="2103120"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użytkowników zauważyło wzrost kompetencji</a:t>
            </a:r>
            <a:endParaRPr sz="1200"/>
          </a:p>
        </p:txBody>
      </p:sp>
      <p:sp>
        <p:nvSpPr>
          <p:cNvPr id="7097" name="Google Shape;7097;p151">
            <a:extLst xmlns:a="http://schemas.openxmlformats.org/drawingml/2006/main">
              <a:ext uri="{FF2B5EF4-FFF2-40B4-BE49-F238E27FC236}">
                <a16:creationId xmlns:a16="http://schemas.microsoft.com/office/drawing/2014/main" id="{3E5B89DC-A87B-407B-AF9E-E12CB800F830}"/>
              </a:ext>
            </a:extLst>
          </p:cNvPr>
          <p:cNvSpPr>
            <a:spLocks xmlns:a="http://schemas.openxmlformats.org/drawingml/2006/main" noGrp="1"/>
          </p:cNvSpPr>
          <p:nvPr/>
        </p:nvSpPr>
        <p:spPr>
          <a:xfrm xmlns:a="http://schemas.openxmlformats.org/drawingml/2006/main">
            <a:off x="548640" y="2926080"/>
            <a:ext cx="65836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6E6873"/>
              </a:buClr>
              <a:buSzPts val="900"/>
              <a:buFont typeface="Calibri"/>
              <a:buNone/>
            </a:pPr>
            <a:r>
              <a:rPr sz="900" u="none">
                <a:solidFill>
                  <a:srgbClr val="6E6873"/>
                </a:solidFill>
                <a:latin typeface="Calibri"/>
                <a:ea typeface="Calibri"/>
                <a:cs typeface="Calibri"/>
              </a:rPr>
              <a:t>Badania użytkowników i wdrożeń Empatyzera</a:t>
            </a:r>
            <a:endParaRPr sz="900"/>
          </a:p>
        </p:txBody>
      </p:sp>
      <p:sp>
        <p:nvSpPr>
          <p:cNvPr id="7098" name="Google Shape;7098;p151">
            <a:extLst xmlns:a="http://schemas.openxmlformats.org/drawingml/2006/main">
              <a:ext uri="{FF2B5EF4-FFF2-40B4-BE49-F238E27FC236}">
                <a16:creationId xmlns:a16="http://schemas.microsoft.com/office/drawing/2014/main" id="{C8BCE98F-269F-41AC-B680-D651BE94D50E}"/>
              </a:ext>
            </a:extLst>
          </p:cNvPr>
          <p:cNvSpPr>
            <a:spLocks xmlns:a="http://schemas.openxmlformats.org/drawingml/2006/main" noGrp="1"/>
          </p:cNvSpPr>
          <p:nvPr/>
        </p:nvSpPr>
        <p:spPr>
          <a:xfrm xmlns:a="http://schemas.openxmlformats.org/drawingml/2006/main">
            <a:off x="7626096" y="1737360"/>
            <a:ext cx="4016959" cy="1280160"/>
          </a:xfrm>
          <a:prstGeom xmlns:a="http://schemas.openxmlformats.org/drawingml/2006/main" prst="roundRect">
            <a:avLst>
              <a:gd name="adj" fmla="val 7143"/>
            </a:avLst>
          </a:prstGeom>
          <a:solidFill xmlns:a="http://schemas.openxmlformats.org/drawingml/2006/main">
            <a:srgbClr val="FFF8E0"/>
          </a:solidFill>
          <a:ln xmlns:a="http://schemas.openxmlformats.org/drawingml/2006/main" w="12700" cmpd="sng">
            <a:solidFill>
              <a:srgbClr val="FFF8E0"/>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7099" name="Google Shape;7099;p151">
            <a:extLst xmlns:a="http://schemas.openxmlformats.org/drawingml/2006/main">
              <a:ext uri="{FF2B5EF4-FFF2-40B4-BE49-F238E27FC236}">
                <a16:creationId xmlns:a16="http://schemas.microsoft.com/office/drawing/2014/main" id="{A04D4C1F-BE91-4E07-AFCB-8141634DCBC4}"/>
              </a:ext>
            </a:extLst>
          </p:cNvPr>
          <p:cNvSpPr>
            <a:spLocks xmlns:a="http://schemas.openxmlformats.org/drawingml/2006/main" noGrp="1"/>
          </p:cNvSpPr>
          <p:nvPr/>
        </p:nvSpPr>
        <p:spPr>
          <a:xfrm xmlns:a="http://schemas.openxmlformats.org/drawingml/2006/main">
            <a:off x="7882128" y="1737360"/>
            <a:ext cx="1371600" cy="12801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F2854"/>
              </a:buClr>
              <a:buSzPts val="2800"/>
              <a:buFont typeface="Calibri"/>
              <a:buNone/>
            </a:pPr>
            <a:r>
              <a:rPr sz="2800" b="1" u="none">
                <a:solidFill>
                  <a:srgbClr val="4F2854"/>
                </a:solidFill>
                <a:latin typeface="Calibri"/>
                <a:ea typeface="Calibri"/>
                <a:cs typeface="Calibri"/>
              </a:rPr>
              <a:t>5,0/5</a:t>
            </a:r>
            <a:endParaRPr sz="2800"/>
          </a:p>
        </p:txBody>
      </p:sp>
      <p:pic>
        <p:nvPicPr>
          <p:cNvPr id="7187" name="Google Shape;7100;p151"/>
          <p:cNvPicPr>
            <a:picLocks xmlns:a="http://schemas.openxmlformats.org/drawingml/2006/main" noChangeAspect="1"/>
          </p:cNvPicPr>
          <p:nvPr/>
        </p:nvPicPr>
        <p:blipFill rotWithShape="1">
          <a:blip xmlns:r="http://schemas.openxmlformats.org/officeDocument/2006/relationships" xmlns:a="http://schemas.openxmlformats.org/drawingml/2006/main" r:embed="Rb8fe9efa4a934b50">
            <a:alphaModFix/>
          </a:blip>
          <a:srcRect xmlns:a="http://schemas.openxmlformats.org/drawingml/2006/main" l="0" t="0" r="0" b="0"/>
          <a:stretch xmlns:a="http://schemas.openxmlformats.org/drawingml/2006/main"/>
        </p:blipFill>
        <p:spPr>
          <a:xfrm xmlns:a="http://schemas.openxmlformats.org/drawingml/2006/main">
            <a:off x="9272016" y="2039112"/>
            <a:ext cx="173736" cy="173736"/>
          </a:xfrm>
          <a:prstGeom xmlns:a="http://schemas.openxmlformats.org/drawingml/2006/main" prst="rect">
            <a:avLst/>
          </a:prstGeom>
          <a:ln xmlns:a="http://schemas.openxmlformats.org/drawingml/2006/main">
            <a:noFill/>
          </a:ln>
        </p:spPr>
      </p:pic>
      <p:pic>
        <p:nvPicPr>
          <p:cNvPr id="7188" name="Google Shape;7101;p151"/>
          <p:cNvPicPr>
            <a:picLocks xmlns:a="http://schemas.openxmlformats.org/drawingml/2006/main" noChangeAspect="1"/>
          </p:cNvPicPr>
          <p:nvPr/>
        </p:nvPicPr>
        <p:blipFill rotWithShape="1">
          <a:blip xmlns:r="http://schemas.openxmlformats.org/officeDocument/2006/relationships" xmlns:a="http://schemas.openxmlformats.org/drawingml/2006/main" r:embed="Rb8fe9efa4a934b50">
            <a:alphaModFix/>
          </a:blip>
          <a:srcRect xmlns:a="http://schemas.openxmlformats.org/drawingml/2006/main" l="0" t="0" r="0" b="0"/>
          <a:stretch xmlns:a="http://schemas.openxmlformats.org/drawingml/2006/main"/>
        </p:blipFill>
        <p:spPr>
          <a:xfrm xmlns:a="http://schemas.openxmlformats.org/drawingml/2006/main">
            <a:off x="9491472" y="2039112"/>
            <a:ext cx="173736" cy="173736"/>
          </a:xfrm>
          <a:prstGeom xmlns:a="http://schemas.openxmlformats.org/drawingml/2006/main" prst="rect">
            <a:avLst/>
          </a:prstGeom>
          <a:ln xmlns:a="http://schemas.openxmlformats.org/drawingml/2006/main">
            <a:noFill/>
          </a:ln>
        </p:spPr>
      </p:pic>
      <p:pic>
        <p:nvPicPr>
          <p:cNvPr id="7189" name="Google Shape;7102;p151"/>
          <p:cNvPicPr>
            <a:picLocks xmlns:a="http://schemas.openxmlformats.org/drawingml/2006/main" noChangeAspect="1"/>
          </p:cNvPicPr>
          <p:nvPr/>
        </p:nvPicPr>
        <p:blipFill rotWithShape="1">
          <a:blip xmlns:r="http://schemas.openxmlformats.org/officeDocument/2006/relationships" xmlns:a="http://schemas.openxmlformats.org/drawingml/2006/main" r:embed="Rb8fe9efa4a934b50">
            <a:alphaModFix/>
          </a:blip>
          <a:srcRect xmlns:a="http://schemas.openxmlformats.org/drawingml/2006/main" l="0" t="0" r="0" b="0"/>
          <a:stretch xmlns:a="http://schemas.openxmlformats.org/drawingml/2006/main"/>
        </p:blipFill>
        <p:spPr>
          <a:xfrm xmlns:a="http://schemas.openxmlformats.org/drawingml/2006/main">
            <a:off x="9710928" y="2039112"/>
            <a:ext cx="173736" cy="173736"/>
          </a:xfrm>
          <a:prstGeom xmlns:a="http://schemas.openxmlformats.org/drawingml/2006/main" prst="rect">
            <a:avLst/>
          </a:prstGeom>
          <a:ln xmlns:a="http://schemas.openxmlformats.org/drawingml/2006/main">
            <a:noFill/>
          </a:ln>
        </p:spPr>
      </p:pic>
      <p:pic>
        <p:nvPicPr>
          <p:cNvPr id="7190" name="Google Shape;7103;p151"/>
          <p:cNvPicPr>
            <a:picLocks xmlns:a="http://schemas.openxmlformats.org/drawingml/2006/main" noChangeAspect="1"/>
          </p:cNvPicPr>
          <p:nvPr/>
        </p:nvPicPr>
        <p:blipFill rotWithShape="1">
          <a:blip xmlns:r="http://schemas.openxmlformats.org/officeDocument/2006/relationships" xmlns:a="http://schemas.openxmlformats.org/drawingml/2006/main" r:embed="Rb8fe9efa4a934b50">
            <a:alphaModFix/>
          </a:blip>
          <a:srcRect xmlns:a="http://schemas.openxmlformats.org/drawingml/2006/main" l="0" t="0" r="0" b="0"/>
          <a:stretch xmlns:a="http://schemas.openxmlformats.org/drawingml/2006/main"/>
        </p:blipFill>
        <p:spPr>
          <a:xfrm xmlns:a="http://schemas.openxmlformats.org/drawingml/2006/main">
            <a:off x="9930384" y="2039112"/>
            <a:ext cx="173736" cy="173736"/>
          </a:xfrm>
          <a:prstGeom xmlns:a="http://schemas.openxmlformats.org/drawingml/2006/main" prst="rect">
            <a:avLst/>
          </a:prstGeom>
          <a:ln xmlns:a="http://schemas.openxmlformats.org/drawingml/2006/main">
            <a:noFill/>
          </a:ln>
        </p:spPr>
      </p:pic>
      <p:pic>
        <p:nvPicPr>
          <p:cNvPr id="7191" name="Google Shape;7104;p151"/>
          <p:cNvPicPr>
            <a:picLocks xmlns:a="http://schemas.openxmlformats.org/drawingml/2006/main" noChangeAspect="1"/>
          </p:cNvPicPr>
          <p:nvPr/>
        </p:nvPicPr>
        <p:blipFill rotWithShape="1">
          <a:blip xmlns:r="http://schemas.openxmlformats.org/officeDocument/2006/relationships" xmlns:a="http://schemas.openxmlformats.org/drawingml/2006/main" r:embed="Rb8fe9efa4a934b50">
            <a:alphaModFix/>
          </a:blip>
          <a:srcRect xmlns:a="http://schemas.openxmlformats.org/drawingml/2006/main" l="0" t="0" r="0" b="0"/>
          <a:stretch xmlns:a="http://schemas.openxmlformats.org/drawingml/2006/main"/>
        </p:blipFill>
        <p:spPr>
          <a:xfrm xmlns:a="http://schemas.openxmlformats.org/drawingml/2006/main">
            <a:off x="10149840" y="2039112"/>
            <a:ext cx="173736" cy="173736"/>
          </a:xfrm>
          <a:prstGeom xmlns:a="http://schemas.openxmlformats.org/drawingml/2006/main" prst="rect">
            <a:avLst/>
          </a:prstGeom>
          <a:ln xmlns:a="http://schemas.openxmlformats.org/drawingml/2006/main">
            <a:noFill/>
          </a:ln>
        </p:spPr>
      </p:pic>
      <p:sp>
        <p:nvSpPr>
          <p:cNvPr id="7105" name="Google Shape;7105;p151">
            <a:extLst xmlns:a="http://schemas.openxmlformats.org/drawingml/2006/main">
              <a:ext uri="{FF2B5EF4-FFF2-40B4-BE49-F238E27FC236}">
                <a16:creationId xmlns:a16="http://schemas.microsoft.com/office/drawing/2014/main" id="{AC6E77E1-8FA6-45F4-80EE-AAA98F375FA7}"/>
              </a:ext>
            </a:extLst>
          </p:cNvPr>
          <p:cNvSpPr>
            <a:spLocks xmlns:a="http://schemas.openxmlformats.org/drawingml/2006/main" noGrp="1"/>
          </p:cNvSpPr>
          <p:nvPr/>
        </p:nvSpPr>
        <p:spPr>
          <a:xfrm xmlns:a="http://schemas.openxmlformats.org/drawingml/2006/main">
            <a:off x="9272016" y="2286000"/>
            <a:ext cx="2188159"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150"/>
              <a:buFont typeface="Calibri"/>
              <a:buNone/>
            </a:pPr>
            <a:r>
              <a:rPr sz="1150" b="1" u="none">
                <a:solidFill>
                  <a:srgbClr val="241C28"/>
                </a:solidFill>
                <a:latin typeface="Calibri"/>
                <a:ea typeface="Calibri"/>
                <a:cs typeface="Calibri"/>
              </a:rPr>
              <a:t>w opiniach na Capterra</a:t>
            </a:r>
            <a:endParaRPr sz="1150"/>
          </a:p>
        </p:txBody>
      </p:sp>
      <p:sp>
        <p:nvSpPr>
          <p:cNvPr id="7106" name="Google Shape;7106;p151">
            <a:extLst xmlns:a="http://schemas.openxmlformats.org/drawingml/2006/main">
              <a:ext uri="{FF2B5EF4-FFF2-40B4-BE49-F238E27FC236}">
                <a16:creationId xmlns:a16="http://schemas.microsoft.com/office/drawing/2014/main" id="{683B94A2-9486-4D07-A764-8C9290BB1A18}"/>
              </a:ext>
            </a:extLst>
          </p:cNvPr>
          <p:cNvSpPr>
            <a:spLocks xmlns:a="http://schemas.openxmlformats.org/drawingml/2006/main" noGrp="1"/>
          </p:cNvSpPr>
          <p:nvPr/>
        </p:nvSpPr>
        <p:spPr>
          <a:xfrm xmlns:a="http://schemas.openxmlformats.org/drawingml/2006/main">
            <a:off x="9272016" y="2542032"/>
            <a:ext cx="2188159" cy="2377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6E6873"/>
              </a:buClr>
              <a:buSzPts val="900"/>
              <a:buFont typeface="Calibri"/>
              <a:buNone/>
            </a:pPr>
            <a:r>
              <a:rPr sz="900" u="none">
                <a:solidFill>
                  <a:srgbClr val="6E6873"/>
                </a:solidFill>
                <a:latin typeface="Calibri"/>
                <a:ea typeface="Calibri"/>
                <a:cs typeface="Calibri"/>
              </a:rPr>
              <a:t>opinie z 2026 r.</a:t>
            </a:r>
            <a:endParaRPr sz="900"/>
          </a:p>
        </p:txBody>
      </p:sp>
      <p:sp>
        <p:nvSpPr>
          <p:cNvPr id="7107" name="Google Shape;7107;p151">
            <a:extLst xmlns:a="http://schemas.openxmlformats.org/drawingml/2006/main">
              <a:ext uri="{FF2B5EF4-FFF2-40B4-BE49-F238E27FC236}">
                <a16:creationId xmlns:a16="http://schemas.microsoft.com/office/drawing/2014/main" id="{45670437-5E42-4ECD-BDEC-3E8BED6844FA}"/>
              </a:ext>
            </a:extLst>
          </p:cNvPr>
          <p:cNvSpPr>
            <a:spLocks xmlns:a="http://schemas.openxmlformats.org/drawingml/2006/main" noGrp="1"/>
          </p:cNvSpPr>
          <p:nvPr/>
        </p:nvSpPr>
        <p:spPr>
          <a:xfrm xmlns:a="http://schemas.openxmlformats.org/drawingml/2006/main">
            <a:off x="548640" y="3145536"/>
            <a:ext cx="5419192" cy="2176272"/>
          </a:xfrm>
          <a:prstGeom xmlns:a="http://schemas.openxmlformats.org/drawingml/2006/main" prst="roundRect">
            <a:avLst>
              <a:gd name="adj" fmla="val 4202"/>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7108" name="Google Shape;7108;p151">
            <a:extLst xmlns:a="http://schemas.openxmlformats.org/drawingml/2006/main">
              <a:ext uri="{FF2B5EF4-FFF2-40B4-BE49-F238E27FC236}">
                <a16:creationId xmlns:a16="http://schemas.microsoft.com/office/drawing/2014/main" id="{5B405479-3466-45EB-9223-A34102254FFF}"/>
              </a:ext>
            </a:extLst>
          </p:cNvPr>
          <p:cNvSpPr>
            <a:spLocks xmlns:a="http://schemas.openxmlformats.org/drawingml/2006/main" noGrp="1"/>
          </p:cNvSpPr>
          <p:nvPr/>
        </p:nvSpPr>
        <p:spPr>
          <a:xfrm xmlns:a="http://schemas.openxmlformats.org/drawingml/2006/main">
            <a:off x="822960" y="3419856"/>
            <a:ext cx="4870552" cy="112471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2000"/>
              </a:lnSpc>
              <a:spcBef>
                <a:spcPts val="0"/>
              </a:spcBef>
              <a:spcAft>
                <a:spcPts val="0"/>
              </a:spcAft>
              <a:buClr>
                <a:srgbClr val="2D2D2D"/>
              </a:buClr>
              <a:buSzPts val="850"/>
              <a:buFont typeface="Calibri"/>
              <a:buNone/>
            </a:pPr>
            <a:r>
              <a:rPr sz="850" b="0" u="none">
                <a:solidFill>
                  <a:srgbClr val="2D2D2D"/>
                </a:solidFill>
                <a:latin typeface="Calibri"/>
                <a:ea typeface="Calibri"/>
                <a:cs typeface="Calibri"/>
              </a:rPr>
              <a:t>„Jako zajęty menedżer traciłem za dużo czasu na nieporozumienia w komunikacji. Empatyzer pokazuje, jak ująć trudną rozmowę dla konkretnej osoby.”</a:t>
            </a:r>
            <a:endParaRPr sz="1200"/>
          </a:p>
        </p:txBody>
      </p:sp>
      <p:sp>
        <p:nvSpPr>
          <p:cNvPr id="7109" name="Google Shape;7109;p151">
            <a:extLst xmlns:a="http://schemas.openxmlformats.org/drawingml/2006/main">
              <a:ext uri="{FF2B5EF4-FFF2-40B4-BE49-F238E27FC236}">
                <a16:creationId xmlns:a16="http://schemas.microsoft.com/office/drawing/2014/main" id="{EF86E216-EB65-40D6-ABAB-A03777B6FB78}"/>
              </a:ext>
            </a:extLst>
          </p:cNvPr>
          <p:cNvSpPr>
            <a:spLocks xmlns:a="http://schemas.openxmlformats.org/drawingml/2006/main" noGrp="1"/>
          </p:cNvSpPr>
          <p:nvPr/>
        </p:nvSpPr>
        <p:spPr>
          <a:xfrm xmlns:a="http://schemas.openxmlformats.org/drawingml/2006/main">
            <a:off x="822960" y="4617720"/>
            <a:ext cx="4870552"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4F2854"/>
              </a:buClr>
              <a:buSzPts val="580"/>
              <a:buFont typeface="Calibri"/>
              <a:buNone/>
            </a:pPr>
            <a:r>
              <a:rPr sz="580" b="1" u="none">
                <a:solidFill>
                  <a:srgbClr val="4F2854"/>
                </a:solidFill>
                <a:latin typeface="Calibri"/>
                <a:ea typeface="Calibri"/>
                <a:cs typeface="Calibri"/>
              </a:rPr>
              <a:t>Jakub P., CEO, branża IT; opinia na Capterra, marzec 2026 (tłum. z ang.)</a:t>
            </a:r>
            <a:endParaRPr sz="950"/>
          </a:p>
        </p:txBody>
      </p:sp>
      <p:sp>
        <p:nvSpPr>
          <p:cNvPr id="7110" name="Google Shape;7110;p151">
            <a:extLst xmlns:a="http://schemas.openxmlformats.org/drawingml/2006/main">
              <a:ext uri="{FF2B5EF4-FFF2-40B4-BE49-F238E27FC236}">
                <a16:creationId xmlns:a16="http://schemas.microsoft.com/office/drawing/2014/main" id="{5B49725A-B46D-42DF-8F54-74EBFD20CCEB}"/>
              </a:ext>
            </a:extLst>
          </p:cNvPr>
          <p:cNvSpPr>
            <a:spLocks xmlns:a="http://schemas.openxmlformats.org/drawingml/2006/main" noGrp="1"/>
          </p:cNvSpPr>
          <p:nvPr/>
        </p:nvSpPr>
        <p:spPr>
          <a:xfrm xmlns:a="http://schemas.openxmlformats.org/drawingml/2006/main">
            <a:off x="6223864" y="3145536"/>
            <a:ext cx="5419192" cy="2176272"/>
          </a:xfrm>
          <a:prstGeom xmlns:a="http://schemas.openxmlformats.org/drawingml/2006/main" prst="roundRect">
            <a:avLst>
              <a:gd name="adj" fmla="val 4202"/>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7111" name="Google Shape;7111;p151">
            <a:extLst xmlns:a="http://schemas.openxmlformats.org/drawingml/2006/main">
              <a:ext uri="{FF2B5EF4-FFF2-40B4-BE49-F238E27FC236}">
                <a16:creationId xmlns:a16="http://schemas.microsoft.com/office/drawing/2014/main" id="{AFD56460-9003-4C09-AAAD-18292DC443A9}"/>
              </a:ext>
            </a:extLst>
          </p:cNvPr>
          <p:cNvSpPr>
            <a:spLocks xmlns:a="http://schemas.openxmlformats.org/drawingml/2006/main" noGrp="1"/>
          </p:cNvSpPr>
          <p:nvPr/>
        </p:nvSpPr>
        <p:spPr>
          <a:xfrm xmlns:a="http://schemas.openxmlformats.org/drawingml/2006/main">
            <a:off x="6498184" y="3419856"/>
            <a:ext cx="4870552" cy="112471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2000"/>
              </a:lnSpc>
              <a:spcBef>
                <a:spcPts val="0"/>
              </a:spcBef>
              <a:spcAft>
                <a:spcPts val="0"/>
              </a:spcAft>
              <a:buClr>
                <a:srgbClr val="2D2D2D"/>
              </a:buClr>
              <a:buSzPts val="850"/>
              <a:buFont typeface="Calibri"/>
              <a:buNone/>
            </a:pPr>
            <a:r>
              <a:rPr sz="850" b="0" u="none">
                <a:solidFill>
                  <a:srgbClr val="2D2D2D"/>
                </a:solidFill>
                <a:latin typeface="Calibri"/>
                <a:ea typeface="Calibri"/>
                <a:cs typeface="Calibri"/>
              </a:rPr>
              <a:t>„Przed trudnymi rozmowami czuję się spokojniej, bo mam w głowie strukturę. Ograniczył napięcia i poprawki w zespole.”</a:t>
            </a:r>
            <a:endParaRPr sz="1200"/>
          </a:p>
        </p:txBody>
      </p:sp>
      <p:sp>
        <p:nvSpPr>
          <p:cNvPr id="7112" name="Google Shape;7112;p151">
            <a:extLst xmlns:a="http://schemas.openxmlformats.org/drawingml/2006/main">
              <a:ext uri="{FF2B5EF4-FFF2-40B4-BE49-F238E27FC236}">
                <a16:creationId xmlns:a16="http://schemas.microsoft.com/office/drawing/2014/main" id="{791281EA-FCE4-4D85-8690-43DDE7F03987}"/>
              </a:ext>
            </a:extLst>
          </p:cNvPr>
          <p:cNvSpPr>
            <a:spLocks xmlns:a="http://schemas.openxmlformats.org/drawingml/2006/main" noGrp="1"/>
          </p:cNvSpPr>
          <p:nvPr/>
        </p:nvSpPr>
        <p:spPr>
          <a:xfrm xmlns:a="http://schemas.openxmlformats.org/drawingml/2006/main">
            <a:off x="6498184" y="4617720"/>
            <a:ext cx="4870552"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A698"/>
              </a:buClr>
              <a:buSzPts val="580"/>
              <a:buFont typeface="Calibri"/>
              <a:buNone/>
            </a:pPr>
            <a:r>
              <a:rPr sz="580" b="1" u="none">
                <a:solidFill>
                  <a:srgbClr val="2DA698"/>
                </a:solidFill>
                <a:latin typeface="Calibri"/>
                <a:ea typeface="Calibri"/>
                <a:cs typeface="Calibri"/>
              </a:rPr>
              <a:t>Anna T., associate, fundusz inwestycyjny; opinia na Capterra, luty 2026 (tłum. z ang.)</a:t>
            </a:r>
            <a:endParaRPr sz="950"/>
          </a:p>
        </p:txBody>
      </p:sp>
      <p:sp>
        <p:nvSpPr>
          <p:cNvPr id="7113" name="Google Shape;7113;p151">
            <a:extLst xmlns:a="http://schemas.openxmlformats.org/drawingml/2006/main">
              <a:ext uri="{FF2B5EF4-FFF2-40B4-BE49-F238E27FC236}">
                <a16:creationId xmlns:a16="http://schemas.microsoft.com/office/drawing/2014/main" id="{D3A01F1B-012C-4629-94A8-9F89C5E1F6BE}"/>
              </a:ext>
            </a:extLst>
          </p:cNvPr>
          <p:cNvSpPr>
            <a:spLocks xmlns:a="http://schemas.openxmlformats.org/drawingml/2006/main" noGrp="1"/>
          </p:cNvSpPr>
          <p:nvPr/>
        </p:nvSpPr>
        <p:spPr>
          <a:xfrm xmlns:a="http://schemas.openxmlformats.org/drawingml/2006/main">
            <a:off x="548640" y="5559552"/>
            <a:ext cx="1463040" cy="2743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6E6873"/>
              </a:buClr>
              <a:buSzPts val="800"/>
              <a:buFont typeface="Calibri"/>
              <a:buNone/>
            </a:pPr>
            <a:r>
              <a:rPr sz="800" b="1" u="none">
                <a:solidFill>
                  <a:srgbClr val="6E6873"/>
                </a:solidFill>
                <a:latin typeface="Calibri"/>
                <a:ea typeface="Calibri"/>
                <a:cs typeface="Calibri"/>
              </a:rPr>
              <a:t>ZAUFALI NAM</a:t>
            </a:r>
            <a:endParaRPr sz="800"/>
          </a:p>
        </p:txBody>
      </p:sp>
      <p:pic>
        <p:nvPicPr>
          <p:cNvPr id="7201" name="Google Shape;7114;p151"/>
          <p:cNvPicPr>
            <a:picLocks xmlns:a="http://schemas.openxmlformats.org/drawingml/2006/main" noChangeAspect="1"/>
          </p:cNvPicPr>
          <p:nvPr/>
        </p:nvPicPr>
        <p:blipFill rotWithShape="1">
          <a:blip xmlns:r="http://schemas.openxmlformats.org/officeDocument/2006/relationships" xmlns:a="http://schemas.openxmlformats.org/drawingml/2006/main" r:embed="R11b532f79d6a4ff4">
            <a:alphaModFix/>
          </a:blip>
          <a:srcRect xmlns:a="http://schemas.openxmlformats.org/drawingml/2006/main" l="0" t="0" r="0" b="0"/>
          <a:stretch xmlns:a="http://schemas.openxmlformats.org/drawingml/2006/main"/>
        </p:blipFill>
        <p:spPr>
          <a:xfrm xmlns:a="http://schemas.openxmlformats.org/drawingml/2006/main">
            <a:off x="2011680" y="5582805"/>
            <a:ext cx="1012648" cy="268413"/>
          </a:xfrm>
          <a:prstGeom xmlns:a="http://schemas.openxmlformats.org/drawingml/2006/main" prst="rect">
            <a:avLst/>
          </a:prstGeom>
          <a:ln xmlns:a="http://schemas.openxmlformats.org/drawingml/2006/main">
            <a:noFill/>
          </a:ln>
        </p:spPr>
      </p:pic>
      <p:pic>
        <p:nvPicPr>
          <p:cNvPr id="7202" name="Google Shape;7115;p151"/>
          <p:cNvPicPr>
            <a:picLocks xmlns:a="http://schemas.openxmlformats.org/drawingml/2006/main" noChangeAspect="1"/>
          </p:cNvPicPr>
          <p:nvPr/>
        </p:nvPicPr>
        <p:blipFill rotWithShape="1">
          <a:blip xmlns:r="http://schemas.openxmlformats.org/officeDocument/2006/relationships" xmlns:a="http://schemas.openxmlformats.org/drawingml/2006/main" r:embed="Rb249cc61dfa14308">
            <a:alphaModFix/>
          </a:blip>
          <a:srcRect xmlns:a="http://schemas.openxmlformats.org/drawingml/2006/main" l="0" t="0" r="0" b="0"/>
          <a:stretch xmlns:a="http://schemas.openxmlformats.org/drawingml/2006/main"/>
        </p:blipFill>
        <p:spPr>
          <a:xfrm xmlns:a="http://schemas.openxmlformats.org/drawingml/2006/main">
            <a:off x="4139916" y="5541264"/>
            <a:ext cx="351495" cy="351495"/>
          </a:xfrm>
          <a:prstGeom xmlns:a="http://schemas.openxmlformats.org/drawingml/2006/main" prst="rect">
            <a:avLst/>
          </a:prstGeom>
          <a:ln xmlns:a="http://schemas.openxmlformats.org/drawingml/2006/main">
            <a:noFill/>
          </a:ln>
        </p:spPr>
      </p:pic>
      <p:pic>
        <p:nvPicPr>
          <p:cNvPr id="7203" name="Google Shape;7116;p151"/>
          <p:cNvPicPr>
            <a:picLocks xmlns:a="http://schemas.openxmlformats.org/drawingml/2006/main" noChangeAspect="1"/>
          </p:cNvPicPr>
          <p:nvPr/>
        </p:nvPicPr>
        <p:blipFill rotWithShape="1">
          <a:blip xmlns:r="http://schemas.openxmlformats.org/officeDocument/2006/relationships" xmlns:a="http://schemas.openxmlformats.org/drawingml/2006/main" r:embed="R163965e612a347ce">
            <a:alphaModFix/>
          </a:blip>
          <a:srcRect xmlns:a="http://schemas.openxmlformats.org/drawingml/2006/main" l="0" t="0" r="0" b="0"/>
          <a:stretch xmlns:a="http://schemas.openxmlformats.org/drawingml/2006/main"/>
        </p:blipFill>
        <p:spPr>
          <a:xfrm xmlns:a="http://schemas.openxmlformats.org/drawingml/2006/main">
            <a:off x="5607000" y="5541264"/>
            <a:ext cx="322737" cy="351495"/>
          </a:xfrm>
          <a:prstGeom xmlns:a="http://schemas.openxmlformats.org/drawingml/2006/main" prst="rect">
            <a:avLst/>
          </a:prstGeom>
          <a:ln xmlns:a="http://schemas.openxmlformats.org/drawingml/2006/main">
            <a:noFill/>
          </a:ln>
        </p:spPr>
      </p:pic>
      <p:pic>
        <p:nvPicPr>
          <p:cNvPr id="7204" name="Google Shape;7117;p151"/>
          <p:cNvPicPr>
            <a:picLocks xmlns:a="http://schemas.openxmlformats.org/drawingml/2006/main" noChangeAspect="1"/>
          </p:cNvPicPr>
          <p:nvPr/>
        </p:nvPicPr>
        <p:blipFill rotWithShape="1">
          <a:blip xmlns:r="http://schemas.openxmlformats.org/officeDocument/2006/relationships" xmlns:a="http://schemas.openxmlformats.org/drawingml/2006/main" r:embed="R0d9ce91c5e3849dd">
            <a:alphaModFix/>
          </a:blip>
          <a:srcRect xmlns:a="http://schemas.openxmlformats.org/drawingml/2006/main" l="0" t="0" r="0" b="0"/>
          <a:stretch xmlns:a="http://schemas.openxmlformats.org/drawingml/2006/main"/>
        </p:blipFill>
        <p:spPr>
          <a:xfrm xmlns:a="http://schemas.openxmlformats.org/drawingml/2006/main">
            <a:off x="7045325" y="5595948"/>
            <a:ext cx="1122586" cy="242126"/>
          </a:xfrm>
          <a:prstGeom xmlns:a="http://schemas.openxmlformats.org/drawingml/2006/main" prst="rect">
            <a:avLst/>
          </a:prstGeom>
          <a:ln xmlns:a="http://schemas.openxmlformats.org/drawingml/2006/main">
            <a:noFill/>
          </a:ln>
        </p:spPr>
      </p:pic>
      <p:pic>
        <p:nvPicPr>
          <p:cNvPr id="7205" name="Google Shape;7118;p151"/>
          <p:cNvPicPr>
            <a:picLocks xmlns:a="http://schemas.openxmlformats.org/drawingml/2006/main" noChangeAspect="1"/>
          </p:cNvPicPr>
          <p:nvPr/>
        </p:nvPicPr>
        <p:blipFill rotWithShape="1">
          <a:blip xmlns:r="http://schemas.openxmlformats.org/officeDocument/2006/relationships" xmlns:a="http://schemas.openxmlformats.org/drawingml/2006/main" r:embed="Rd87999d5943b455e">
            <a:alphaModFix/>
          </a:blip>
          <a:srcRect xmlns:a="http://schemas.openxmlformats.org/drawingml/2006/main" l="0" t="0" r="0" b="0"/>
          <a:stretch xmlns:a="http://schemas.openxmlformats.org/drawingml/2006/main"/>
        </p:blipFill>
        <p:spPr>
          <a:xfrm xmlns:a="http://schemas.openxmlformats.org/drawingml/2006/main">
            <a:off x="9283499" y="5565006"/>
            <a:ext cx="894070" cy="304012"/>
          </a:xfrm>
          <a:prstGeom xmlns:a="http://schemas.openxmlformats.org/drawingml/2006/main" prst="rect">
            <a:avLst/>
          </a:prstGeom>
          <a:ln xmlns:a="http://schemas.openxmlformats.org/drawingml/2006/main">
            <a:noFill/>
          </a:ln>
        </p:spPr>
      </p:pic>
      <p:pic>
        <p:nvPicPr>
          <p:cNvPr id="7206" name="Google Shape;7119;p151"/>
          <p:cNvPicPr>
            <a:picLocks xmlns:a="http://schemas.openxmlformats.org/drawingml/2006/main" noChangeAspect="1"/>
          </p:cNvPicPr>
          <p:nvPr/>
        </p:nvPicPr>
        <p:blipFill rotWithShape="1">
          <a:blip xmlns:r="http://schemas.openxmlformats.org/officeDocument/2006/relationships" xmlns:a="http://schemas.openxmlformats.org/drawingml/2006/main" r:embed="R2d969dbc9e734780">
            <a:alphaModFix/>
          </a:blip>
          <a:srcRect xmlns:a="http://schemas.openxmlformats.org/drawingml/2006/main" l="0" t="0" r="0" b="0"/>
          <a:stretch xmlns:a="http://schemas.openxmlformats.org/drawingml/2006/main"/>
        </p:blipFill>
        <p:spPr>
          <a:xfrm xmlns:a="http://schemas.openxmlformats.org/drawingml/2006/main">
            <a:off x="11293158" y="5541264"/>
            <a:ext cx="349898" cy="351495"/>
          </a:xfrm>
          <a:prstGeom xmlns:a="http://schemas.openxmlformats.org/drawingml/2006/main" prst="rect">
            <a:avLst/>
          </a:prstGeom>
          <a:ln xmlns:a="http://schemas.openxmlformats.org/drawingml/2006/main">
            <a:noFill/>
          </a:ln>
        </p:spPr>
      </p:pic>
      <p:pic>
        <p:nvPicPr>
          <p:cNvPr id="7207" name="Google Shape;7120;p151"/>
          <p:cNvPicPr>
            <a:picLocks xmlns:a="http://schemas.openxmlformats.org/drawingml/2006/main" noChangeAspect="1"/>
          </p:cNvPicPr>
          <p:nvPr/>
        </p:nvPicPr>
        <p:blipFill rotWithShape="1">
          <a:blip xmlns:r="http://schemas.openxmlformats.org/officeDocument/2006/relationships" xmlns:a="http://schemas.openxmlformats.org/drawingml/2006/main" r:embed="Re2312817f0d44083">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7122" name="Google Shape;7122;p151">
            <a:extLst xmlns:a="http://schemas.openxmlformats.org/drawingml/2006/main">
              <a:ext uri="{FF2B5EF4-FFF2-40B4-BE49-F238E27FC236}">
                <a16:creationId xmlns:a16="http://schemas.microsoft.com/office/drawing/2014/main" id="{2D9FC51E-A7E1-4782-9C76-ECF0BCD52699}"/>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7159" name="Empatyzer SHORT — menu Problem">
            <a:extLst xmlns:a="http://schemas.openxmlformats.org/drawingml/2006/main">
              <a:ext uri="{FF2B5EF4-FFF2-40B4-BE49-F238E27FC236}">
                <a16:creationId xmlns:a16="http://schemas.microsoft.com/office/drawing/2014/main" id="{0322F119-9CEE-4FEC-A752-0764539BD7E8}"/>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7160" name="Empatyzer SHORT — separator menu">
            <a:extLst xmlns:a="http://schemas.openxmlformats.org/drawingml/2006/main">
              <a:ext uri="{FF2B5EF4-FFF2-40B4-BE49-F238E27FC236}">
                <a16:creationId xmlns:a16="http://schemas.microsoft.com/office/drawing/2014/main" id="{7CD3D5A6-94F0-4A6C-9FC2-FA0EBC9DD02E}"/>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61" name="Empatyzer SHORT — menu Przykłady">
            <a:extLst xmlns:a="http://schemas.openxmlformats.org/drawingml/2006/main">
              <a:ext uri="{FF2B5EF4-FFF2-40B4-BE49-F238E27FC236}">
                <a16:creationId xmlns:a16="http://schemas.microsoft.com/office/drawing/2014/main" id="{BA742CD8-230E-41EC-81E7-D0E0EF91FA9A}"/>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7162" name="Empatyzer SHORT — separator menu">
            <a:extLst xmlns:a="http://schemas.openxmlformats.org/drawingml/2006/main">
              <a:ext uri="{FF2B5EF4-FFF2-40B4-BE49-F238E27FC236}">
                <a16:creationId xmlns:a16="http://schemas.microsoft.com/office/drawing/2014/main" id="{C16F76AF-9849-4D66-A6AA-B2E91BA4654A}"/>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63" name="Empatyzer SHORT — menu Rozmowa z Em">
            <a:extLst xmlns:a="http://schemas.openxmlformats.org/drawingml/2006/main">
              <a:ext uri="{FF2B5EF4-FFF2-40B4-BE49-F238E27FC236}">
                <a16:creationId xmlns:a16="http://schemas.microsoft.com/office/drawing/2014/main" id="{2C82F256-CC98-45A3-84E5-9DF9CAA4C26A}"/>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7164" name="Empatyzer SHORT — separator menu">
            <a:extLst xmlns:a="http://schemas.openxmlformats.org/drawingml/2006/main">
              <a:ext uri="{FF2B5EF4-FFF2-40B4-BE49-F238E27FC236}">
                <a16:creationId xmlns:a16="http://schemas.microsoft.com/office/drawing/2014/main" id="{744B7201-8D05-478F-BFC1-31BF4ED9D7AE}"/>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65" name="Empatyzer SHORT — aktywna sekcja Dowody">
            <a:extLst xmlns:a="http://schemas.openxmlformats.org/drawingml/2006/main">
              <a:ext uri="{FF2B5EF4-FFF2-40B4-BE49-F238E27FC236}">
                <a16:creationId xmlns:a16="http://schemas.microsoft.com/office/drawing/2014/main" id="{7E4129E2-3FCF-4D3B-8FB4-D98D44352C9E}"/>
              </a:ext>
            </a:extLst>
          </p:cNvPr>
          <p:cNvSpPr>
            <a:spLocks xmlns:a="http://schemas.openxmlformats.org/drawingml/2006/main" noGrp="1"/>
          </p:cNvSpPr>
          <p:nvPr/>
        </p:nvSpPr>
        <p:spPr>
          <a:xfrm xmlns:a="http://schemas.openxmlformats.org/drawingml/2006/main">
            <a:off x="3492246" y="260604"/>
            <a:ext cx="62865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7166" name="Empatyzer SHORT — menu Dowody">
            <a:extLst xmlns:a="http://schemas.openxmlformats.org/drawingml/2006/main">
              <a:ext uri="{FF2B5EF4-FFF2-40B4-BE49-F238E27FC236}">
                <a16:creationId xmlns:a16="http://schemas.microsoft.com/office/drawing/2014/main" id="{DDE1AC51-DA7E-42A8-BB60-901ABCF25B52}"/>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Dowody</a:t>
            </a:r>
          </a:p>
        </p:txBody>
      </p:sp>
      <p:sp>
        <p:nvSpPr>
          <p:cNvPr id="7167" name="Empatyzer SHORT — separator menu">
            <a:extLst xmlns:a="http://schemas.openxmlformats.org/drawingml/2006/main">
              <a:ext uri="{FF2B5EF4-FFF2-40B4-BE49-F238E27FC236}">
                <a16:creationId xmlns:a16="http://schemas.microsoft.com/office/drawing/2014/main" id="{321E9E73-AF38-495B-9A90-DB517D961F8A}"/>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68" name="Empatyzer SHORT — menu Empatyzer">
            <a:extLst xmlns:a="http://schemas.openxmlformats.org/drawingml/2006/main">
              <a:ext uri="{FF2B5EF4-FFF2-40B4-BE49-F238E27FC236}">
                <a16:creationId xmlns:a16="http://schemas.microsoft.com/office/drawing/2014/main" id="{C4870D4C-9368-49F3-90D0-83BCA530CCA3}"/>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7169" name="Empatyzer SHORT — separator menu">
            <a:extLst xmlns:a="http://schemas.openxmlformats.org/drawingml/2006/main">
              <a:ext uri="{FF2B5EF4-FFF2-40B4-BE49-F238E27FC236}">
                <a16:creationId xmlns:a16="http://schemas.microsoft.com/office/drawing/2014/main" id="{5E1C232C-15B9-4235-B4D2-9B64737291CB}"/>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70" name="Empatyzer SHORT — menu Zastosowania">
            <a:extLst xmlns:a="http://schemas.openxmlformats.org/drawingml/2006/main">
              <a:ext uri="{FF2B5EF4-FFF2-40B4-BE49-F238E27FC236}">
                <a16:creationId xmlns:a16="http://schemas.microsoft.com/office/drawing/2014/main" id="{6F63A9F2-297A-4510-B01E-5C714BC3B6E3}"/>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7171" name="Empatyzer SHORT — separator menu">
            <a:extLst xmlns:a="http://schemas.openxmlformats.org/drawingml/2006/main">
              <a:ext uri="{FF2B5EF4-FFF2-40B4-BE49-F238E27FC236}">
                <a16:creationId xmlns:a16="http://schemas.microsoft.com/office/drawing/2014/main" id="{915689F8-E884-4AEE-8ED9-9B3C6761C589}"/>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72" name="Empatyzer SHORT — menu Prywatność">
            <a:extLst xmlns:a="http://schemas.openxmlformats.org/drawingml/2006/main">
              <a:ext uri="{FF2B5EF4-FFF2-40B4-BE49-F238E27FC236}">
                <a16:creationId xmlns:a16="http://schemas.microsoft.com/office/drawing/2014/main" id="{65D0CA9B-5793-4811-B473-690F2B7912C9}"/>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7173" name="Empatyzer SHORT — separator menu">
            <a:extLst xmlns:a="http://schemas.openxmlformats.org/drawingml/2006/main">
              <a:ext uri="{FF2B5EF4-FFF2-40B4-BE49-F238E27FC236}">
                <a16:creationId xmlns:a16="http://schemas.microsoft.com/office/drawing/2014/main" id="{4AD54360-D72C-418D-9AB9-12784A85B337}"/>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74" name="Empatyzer SHORT — menu Następny krok">
            <a:extLst xmlns:a="http://schemas.openxmlformats.org/drawingml/2006/main">
              <a:ext uri="{FF2B5EF4-FFF2-40B4-BE49-F238E27FC236}">
                <a16:creationId xmlns:a16="http://schemas.microsoft.com/office/drawing/2014/main" id="{B060E60F-F5D0-4B7E-B3AE-3B02F0EAAE27}"/>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7175" name="Empatyzer SHORT — separator menu">
            <a:extLst xmlns:a="http://schemas.openxmlformats.org/drawingml/2006/main">
              <a:ext uri="{FF2B5EF4-FFF2-40B4-BE49-F238E27FC236}">
                <a16:creationId xmlns:a16="http://schemas.microsoft.com/office/drawing/2014/main" id="{E888C5EE-F0F1-4217-9C07-88170F7405AB}"/>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76" name="Empatyzer SHORT — menu Appendix">
            <a:extLst xmlns:a="http://schemas.openxmlformats.org/drawingml/2006/main">
              <a:ext uri="{FF2B5EF4-FFF2-40B4-BE49-F238E27FC236}">
                <a16:creationId xmlns:a16="http://schemas.microsoft.com/office/drawing/2014/main" id="{8C45A8AA-5105-42E7-A24B-E05F9D6D601C}"/>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847650316"/>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6531" name="Google Shape;6531;p141">
            <a:extLst xmlns:a="http://schemas.openxmlformats.org/drawingml/2006/main">
              <a:ext uri="{FF2B5EF4-FFF2-40B4-BE49-F238E27FC236}">
                <a16:creationId xmlns:a16="http://schemas.microsoft.com/office/drawing/2014/main" id="{FA2D569F-1389-4BD8-AEB7-FD4CB677386B}"/>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pPr>
            <a:r>
              <a:rPr sz="1550" u="none">
                <a:solidFill>
                  <a:srgbClr val="241C28"/>
                </a:solidFill>
                <a:latin typeface="Calibri"/>
                <a:ea typeface="Calibri"/>
                <a:cs typeface="Calibri"/>
              </a:rPr>
              <a:t/>
            </a:r>
            <a:endParaRPr sz="1550"/>
          </a:p>
        </p:txBody>
      </p:sp>
      <p:sp>
        <p:nvSpPr>
          <p:cNvPr id="6532" name="Google Shape;6532;p141">
            <a:extLst xmlns:a="http://schemas.openxmlformats.org/drawingml/2006/main">
              <a:ext uri="{FF2B5EF4-FFF2-40B4-BE49-F238E27FC236}">
                <a16:creationId xmlns:a16="http://schemas.microsoft.com/office/drawing/2014/main" id="{546F3C3C-B8B5-4FC0-88A9-40659745252A}"/>
              </a:ext>
            </a:extLst>
          </p:cNvPr>
          <p:cNvSpPr>
            <a:spLocks xmlns:a="http://schemas.openxmlformats.org/drawingml/2006/main" noGrp="1"/>
          </p:cNvSpPr>
          <p:nvPr/>
        </p:nvSpPr>
        <p:spPr>
          <a:xfrm xmlns:a="http://schemas.openxmlformats.org/drawingml/2006/main">
            <a:off x="548640" y="2084832"/>
            <a:ext cx="3539642" cy="2578608"/>
          </a:xfrm>
          <a:prstGeom xmlns:a="http://schemas.openxmlformats.org/drawingml/2006/main" prst="roundRect">
            <a:avLst>
              <a:gd name="adj" fmla="val 3546"/>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533" name="Google Shape;6533;p141">
            <a:extLst xmlns:a="http://schemas.openxmlformats.org/drawingml/2006/main">
              <a:ext uri="{FF2B5EF4-FFF2-40B4-BE49-F238E27FC236}">
                <a16:creationId xmlns:a16="http://schemas.microsoft.com/office/drawing/2014/main" id="{3C55AD36-CF9A-4633-89B6-7A77F7842FB7}"/>
              </a:ext>
            </a:extLst>
          </p:cNvPr>
          <p:cNvSpPr>
            <a:spLocks xmlns:a="http://schemas.openxmlformats.org/drawingml/2006/main" noGrp="1"/>
          </p:cNvSpPr>
          <p:nvPr/>
        </p:nvSpPr>
        <p:spPr>
          <a:xfrm xmlns:a="http://schemas.openxmlformats.org/drawingml/2006/main">
            <a:off x="822960"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535" name="Google Shape;6535;p141">
            <a:extLst xmlns:a="http://schemas.openxmlformats.org/drawingml/2006/main">
              <a:ext uri="{FF2B5EF4-FFF2-40B4-BE49-F238E27FC236}">
                <a16:creationId xmlns:a16="http://schemas.microsoft.com/office/drawing/2014/main" id="{E1B078CE-04F8-4223-B565-482C5980FEE9}"/>
              </a:ext>
            </a:extLst>
          </p:cNvPr>
          <p:cNvSpPr>
            <a:spLocks xmlns:a="http://schemas.openxmlformats.org/drawingml/2006/main" noGrp="1"/>
          </p:cNvSpPr>
          <p:nvPr/>
        </p:nvSpPr>
        <p:spPr>
          <a:xfrm xmlns:a="http://schemas.openxmlformats.org/drawingml/2006/main">
            <a:off x="1371600" y="2404872"/>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F2854"/>
              </a:buClr>
              <a:buSzPts val="850"/>
              <a:buFont typeface="Calibri"/>
              <a:buNone/>
            </a:pPr>
            <a:r>
              <a:rPr sz="850" b="1" u="none">
                <a:solidFill>
                  <a:srgbClr val="4F2854"/>
                </a:solidFill>
                <a:latin typeface="Calibri"/>
                <a:ea typeface="Calibri"/>
                <a:cs typeface="Calibri"/>
              </a:rPr>
              <a:t>KROK 1</a:t>
            </a:r>
            <a:endParaRPr sz="850"/>
          </a:p>
        </p:txBody>
      </p:sp>
      <p:sp>
        <p:nvSpPr>
          <p:cNvPr id="6536" name="Google Shape;6536;p141">
            <a:extLst xmlns:a="http://schemas.openxmlformats.org/drawingml/2006/main">
              <a:ext uri="{FF2B5EF4-FFF2-40B4-BE49-F238E27FC236}">
                <a16:creationId xmlns:a16="http://schemas.microsoft.com/office/drawing/2014/main" id="{DB7D522D-5958-4AC3-87C5-02A9A09E4AC7}"/>
              </a:ext>
            </a:extLst>
          </p:cNvPr>
          <p:cNvSpPr>
            <a:spLocks xmlns:a="http://schemas.openxmlformats.org/drawingml/2006/main" noGrp="1"/>
          </p:cNvSpPr>
          <p:nvPr/>
        </p:nvSpPr>
        <p:spPr>
          <a:xfrm xmlns:a="http://schemas.openxmlformats.org/drawingml/2006/main">
            <a:off x="822960" y="2962656"/>
            <a:ext cx="2991002" cy="3027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600"/>
              <a:buFont typeface="Calibri"/>
              <a:buNone/>
            </a:pPr>
            <a:r>
              <a:rPr sz="1600" b="1" u="none">
                <a:solidFill>
                  <a:srgbClr val="241C28"/>
                </a:solidFill>
                <a:latin typeface="Calibri"/>
                <a:ea typeface="Calibri"/>
                <a:cs typeface="Calibri"/>
              </a:rPr>
              <a:t>Diagnoza</a:t>
            </a:r>
            <a:endParaRPr sz="1600"/>
          </a:p>
        </p:txBody>
      </p:sp>
      <p:sp>
        <p:nvSpPr>
          <p:cNvPr id="6537" name="Google Shape;6537;p141">
            <a:extLst xmlns:a="http://schemas.openxmlformats.org/drawingml/2006/main">
              <a:ext uri="{FF2B5EF4-FFF2-40B4-BE49-F238E27FC236}">
                <a16:creationId xmlns:a16="http://schemas.microsoft.com/office/drawing/2014/main" id="{F0C16CEC-8EA8-4426-BB73-1D3B001FB2CA}"/>
              </a:ext>
            </a:extLst>
          </p:cNvPr>
          <p:cNvSpPr>
            <a:spLocks xmlns:a="http://schemas.openxmlformats.org/drawingml/2006/main" noGrp="1"/>
          </p:cNvSpPr>
          <p:nvPr/>
        </p:nvSpPr>
        <p:spPr>
          <a:xfrm xmlns:a="http://schemas.openxmlformats.org/drawingml/2006/main">
            <a:off x="822960" y="3338576"/>
            <a:ext cx="2991002" cy="116027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Jednorazowy kwestionariusz opisuje cechy, talenty, motywatory i napięcia. Pokazuje też osobę na tle zespołu i organizacji.</a:t>
            </a:r>
            <a:endParaRPr sz="1250"/>
          </a:p>
        </p:txBody>
      </p:sp>
      <p:sp>
        <p:nvSpPr>
          <p:cNvPr id="6538" name="Google Shape;6538;p141">
            <a:extLst xmlns:a="http://schemas.openxmlformats.org/drawingml/2006/main">
              <a:ext uri="{FF2B5EF4-FFF2-40B4-BE49-F238E27FC236}">
                <a16:creationId xmlns:a16="http://schemas.microsoft.com/office/drawing/2014/main" id="{B668F707-ED6B-48A0-A4F6-4F0880ECC19A}"/>
              </a:ext>
            </a:extLst>
          </p:cNvPr>
          <p:cNvSpPr>
            <a:spLocks xmlns:a="http://schemas.openxmlformats.org/drawingml/2006/main" noGrp="1"/>
          </p:cNvSpPr>
          <p:nvPr/>
        </p:nvSpPr>
        <p:spPr>
          <a:xfrm xmlns:a="http://schemas.openxmlformats.org/drawingml/2006/main">
            <a:off x="4326026" y="2084832"/>
            <a:ext cx="3539642" cy="2578608"/>
          </a:xfrm>
          <a:prstGeom xmlns:a="http://schemas.openxmlformats.org/drawingml/2006/main" prst="roundRect">
            <a:avLst>
              <a:gd name="adj" fmla="val 3546"/>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539" name="Google Shape;6539;p141">
            <a:extLst xmlns:a="http://schemas.openxmlformats.org/drawingml/2006/main">
              <a:ext uri="{FF2B5EF4-FFF2-40B4-BE49-F238E27FC236}">
                <a16:creationId xmlns:a16="http://schemas.microsoft.com/office/drawing/2014/main" id="{B1D124B2-1C8D-4735-88F7-CDC239A07CD6}"/>
              </a:ext>
            </a:extLst>
          </p:cNvPr>
          <p:cNvSpPr>
            <a:spLocks xmlns:a="http://schemas.openxmlformats.org/drawingml/2006/main" noGrp="1"/>
          </p:cNvSpPr>
          <p:nvPr/>
        </p:nvSpPr>
        <p:spPr>
          <a:xfrm xmlns:a="http://schemas.openxmlformats.org/drawingml/2006/main">
            <a:off x="4600346"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541" name="Google Shape;6541;p141">
            <a:extLst xmlns:a="http://schemas.openxmlformats.org/drawingml/2006/main">
              <a:ext uri="{FF2B5EF4-FFF2-40B4-BE49-F238E27FC236}">
                <a16:creationId xmlns:a16="http://schemas.microsoft.com/office/drawing/2014/main" id="{D7976C7D-4501-4019-B1DD-056AA9F306DD}"/>
              </a:ext>
            </a:extLst>
          </p:cNvPr>
          <p:cNvSpPr>
            <a:spLocks xmlns:a="http://schemas.openxmlformats.org/drawingml/2006/main" noGrp="1"/>
          </p:cNvSpPr>
          <p:nvPr/>
        </p:nvSpPr>
        <p:spPr>
          <a:xfrm xmlns:a="http://schemas.openxmlformats.org/drawingml/2006/main">
            <a:off x="5148986" y="2404872"/>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39886"/>
              </a:buClr>
              <a:buSzPts val="850"/>
              <a:buFont typeface="Calibri"/>
              <a:buNone/>
            </a:pPr>
            <a:r>
              <a:rPr sz="850" b="1" u="none">
                <a:solidFill>
                  <a:srgbClr val="239886"/>
                </a:solidFill>
                <a:latin typeface="Calibri"/>
                <a:ea typeface="Calibri"/>
                <a:cs typeface="Calibri"/>
              </a:rPr>
              <a:t>KROK 2</a:t>
            </a:r>
            <a:endParaRPr sz="850"/>
          </a:p>
        </p:txBody>
      </p:sp>
      <p:sp>
        <p:nvSpPr>
          <p:cNvPr id="6542" name="Google Shape;6542;p141">
            <a:extLst xmlns:a="http://schemas.openxmlformats.org/drawingml/2006/main">
              <a:ext uri="{FF2B5EF4-FFF2-40B4-BE49-F238E27FC236}">
                <a16:creationId xmlns:a16="http://schemas.microsoft.com/office/drawing/2014/main" id="{C964D2DD-FAF5-4DF8-AAC7-62B69A851D4C}"/>
              </a:ext>
            </a:extLst>
          </p:cNvPr>
          <p:cNvSpPr>
            <a:spLocks xmlns:a="http://schemas.openxmlformats.org/drawingml/2006/main" noGrp="1"/>
          </p:cNvSpPr>
          <p:nvPr/>
        </p:nvSpPr>
        <p:spPr>
          <a:xfrm xmlns:a="http://schemas.openxmlformats.org/drawingml/2006/main">
            <a:off x="4600346" y="2962656"/>
            <a:ext cx="2991002" cy="3027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600"/>
              <a:buFont typeface="Calibri"/>
              <a:buNone/>
            </a:pPr>
            <a:r>
              <a:rPr sz="1600" b="1" u="none">
                <a:solidFill>
                  <a:srgbClr val="241C28"/>
                </a:solidFill>
                <a:latin typeface="Calibri"/>
                <a:ea typeface="Calibri"/>
                <a:cs typeface="Calibri"/>
              </a:rPr>
              <a:t>Rozmowa z Em</a:t>
            </a:r>
            <a:endParaRPr sz="1600"/>
          </a:p>
        </p:txBody>
      </p:sp>
      <p:sp>
        <p:nvSpPr>
          <p:cNvPr id="6543" name="Google Shape;6543;p141">
            <a:extLst xmlns:a="http://schemas.openxmlformats.org/drawingml/2006/main">
              <a:ext uri="{FF2B5EF4-FFF2-40B4-BE49-F238E27FC236}">
                <a16:creationId xmlns:a16="http://schemas.microsoft.com/office/drawing/2014/main" id="{106D9323-D4C8-42B6-829C-7ED5A877BFFB}"/>
              </a:ext>
            </a:extLst>
          </p:cNvPr>
          <p:cNvSpPr>
            <a:spLocks xmlns:a="http://schemas.openxmlformats.org/drawingml/2006/main" noGrp="1"/>
          </p:cNvSpPr>
          <p:nvPr/>
        </p:nvSpPr>
        <p:spPr>
          <a:xfrm xmlns:a="http://schemas.openxmlformats.org/drawingml/2006/main">
            <a:off x="4600346" y="3338576"/>
            <a:ext cx="2991002" cy="116027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Em pomaga przygotować rozmowę z konkretną osobą, zespołem albo działem dokładnie wtedy, gdy pojawia się potrzeba.</a:t>
            </a:r>
            <a:endParaRPr sz="1250"/>
          </a:p>
        </p:txBody>
      </p:sp>
      <p:sp>
        <p:nvSpPr>
          <p:cNvPr id="6544" name="Google Shape;6544;p141">
            <a:extLst xmlns:a="http://schemas.openxmlformats.org/drawingml/2006/main">
              <a:ext uri="{FF2B5EF4-FFF2-40B4-BE49-F238E27FC236}">
                <a16:creationId xmlns:a16="http://schemas.microsoft.com/office/drawing/2014/main" id="{6837EC63-F91F-43CB-A898-BB5F1E9293E0}"/>
              </a:ext>
            </a:extLst>
          </p:cNvPr>
          <p:cNvSpPr>
            <a:spLocks xmlns:a="http://schemas.openxmlformats.org/drawingml/2006/main" noGrp="1"/>
          </p:cNvSpPr>
          <p:nvPr/>
        </p:nvSpPr>
        <p:spPr>
          <a:xfrm xmlns:a="http://schemas.openxmlformats.org/drawingml/2006/main">
            <a:off x="8103413" y="2084832"/>
            <a:ext cx="3539642" cy="2578608"/>
          </a:xfrm>
          <a:prstGeom xmlns:a="http://schemas.openxmlformats.org/drawingml/2006/main" prst="roundRect">
            <a:avLst>
              <a:gd name="adj" fmla="val 3546"/>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545" name="Google Shape;6545;p141">
            <a:extLst xmlns:a="http://schemas.openxmlformats.org/drawingml/2006/main">
              <a:ext uri="{FF2B5EF4-FFF2-40B4-BE49-F238E27FC236}">
                <a16:creationId xmlns:a16="http://schemas.microsoft.com/office/drawing/2014/main" id="{EBDEACC0-E5E1-43CC-9EBC-44008DC39709}"/>
              </a:ext>
            </a:extLst>
          </p:cNvPr>
          <p:cNvSpPr>
            <a:spLocks xmlns:a="http://schemas.openxmlformats.org/drawingml/2006/main" noGrp="1"/>
          </p:cNvSpPr>
          <p:nvPr/>
        </p:nvSpPr>
        <p:spPr>
          <a:xfrm xmlns:a="http://schemas.openxmlformats.org/drawingml/2006/main">
            <a:off x="8377733"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547" name="Google Shape;6547;p141">
            <a:extLst xmlns:a="http://schemas.openxmlformats.org/drawingml/2006/main">
              <a:ext uri="{FF2B5EF4-FFF2-40B4-BE49-F238E27FC236}">
                <a16:creationId xmlns:a16="http://schemas.microsoft.com/office/drawing/2014/main" id="{307006E7-5907-4739-8E54-B256E18833FA}"/>
              </a:ext>
            </a:extLst>
          </p:cNvPr>
          <p:cNvSpPr>
            <a:spLocks xmlns:a="http://schemas.openxmlformats.org/drawingml/2006/main" noGrp="1"/>
          </p:cNvSpPr>
          <p:nvPr/>
        </p:nvSpPr>
        <p:spPr>
          <a:xfrm xmlns:a="http://schemas.openxmlformats.org/drawingml/2006/main">
            <a:off x="8926373" y="2404872"/>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E458B"/>
              </a:buClr>
              <a:buSzPts val="850"/>
              <a:buFont typeface="Calibri"/>
              <a:buNone/>
            </a:pPr>
            <a:r>
              <a:rPr sz="850" b="1" u="none">
                <a:solidFill>
                  <a:srgbClr val="4E458B"/>
                </a:solidFill>
                <a:latin typeface="Calibri"/>
                <a:ea typeface="Calibri"/>
                <a:cs typeface="Calibri"/>
              </a:rPr>
              <a:t>KROK 3</a:t>
            </a:r>
            <a:endParaRPr sz="850"/>
          </a:p>
        </p:txBody>
      </p:sp>
      <p:sp>
        <p:nvSpPr>
          <p:cNvPr id="6548" name="Google Shape;6548;p141">
            <a:extLst xmlns:a="http://schemas.openxmlformats.org/drawingml/2006/main">
              <a:ext uri="{FF2B5EF4-FFF2-40B4-BE49-F238E27FC236}">
                <a16:creationId xmlns:a16="http://schemas.microsoft.com/office/drawing/2014/main" id="{AA2740D3-F6F1-4CE6-9934-D75FC0D5302E}"/>
              </a:ext>
            </a:extLst>
          </p:cNvPr>
          <p:cNvSpPr>
            <a:spLocks xmlns:a="http://schemas.openxmlformats.org/drawingml/2006/main" noGrp="1"/>
          </p:cNvSpPr>
          <p:nvPr/>
        </p:nvSpPr>
        <p:spPr>
          <a:xfrm xmlns:a="http://schemas.openxmlformats.org/drawingml/2006/main">
            <a:off x="8377733" y="2962656"/>
            <a:ext cx="2991002" cy="3027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600"/>
              <a:buFont typeface="Calibri"/>
              <a:buNone/>
            </a:pPr>
            <a:r>
              <a:rPr sz="1600" b="1" u="none">
                <a:solidFill>
                  <a:srgbClr val="241C28"/>
                </a:solidFill>
                <a:latin typeface="Calibri"/>
                <a:ea typeface="Calibri"/>
                <a:cs typeface="Calibri"/>
              </a:rPr>
              <a:t>Mikrolekcje</a:t>
            </a:r>
            <a:endParaRPr sz="1600"/>
          </a:p>
        </p:txBody>
      </p:sp>
      <p:sp>
        <p:nvSpPr>
          <p:cNvPr id="6549" name="Google Shape;6549;p141">
            <a:extLst xmlns:a="http://schemas.openxmlformats.org/drawingml/2006/main">
              <a:ext uri="{FF2B5EF4-FFF2-40B4-BE49-F238E27FC236}">
                <a16:creationId xmlns:a16="http://schemas.microsoft.com/office/drawing/2014/main" id="{63538EF4-8171-4CAA-85C5-9AF155C37C7B}"/>
              </a:ext>
            </a:extLst>
          </p:cNvPr>
          <p:cNvSpPr>
            <a:spLocks xmlns:a="http://schemas.openxmlformats.org/drawingml/2006/main" noGrp="1"/>
          </p:cNvSpPr>
          <p:nvPr/>
        </p:nvSpPr>
        <p:spPr>
          <a:xfrm xmlns:a="http://schemas.openxmlformats.org/drawingml/2006/main">
            <a:off x="8377733" y="3338576"/>
            <a:ext cx="2991002" cy="116027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Dwie krótkie lekcje w tygodniu, dobrane do osoby, jej roli i ludzi, z którymi pracuje.</a:t>
            </a:r>
            <a:endParaRPr sz="1250"/>
          </a:p>
        </p:txBody>
      </p:sp>
      <p:sp>
        <p:nvSpPr>
          <p:cNvPr id="6550" name="Google Shape;6550;p141">
            <a:extLst xmlns:a="http://schemas.openxmlformats.org/drawingml/2006/main">
              <a:ext uri="{FF2B5EF4-FFF2-40B4-BE49-F238E27FC236}">
                <a16:creationId xmlns:a16="http://schemas.microsoft.com/office/drawing/2014/main" id="{93353982-83B1-443B-8BCE-6ED9DF15E00D}"/>
              </a:ext>
            </a:extLst>
          </p:cNvPr>
          <p:cNvSpPr>
            <a:spLocks xmlns:a="http://schemas.openxmlformats.org/drawingml/2006/main" noGrp="1"/>
          </p:cNvSpPr>
          <p:nvPr/>
        </p:nvSpPr>
        <p:spPr>
          <a:xfrm xmlns:a="http://schemas.openxmlformats.org/drawingml/2006/main">
            <a:off x="548640" y="4882896"/>
            <a:ext cx="11094415" cy="786384"/>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551" name="Google Shape;6551;p141">
            <a:extLst xmlns:a="http://schemas.openxmlformats.org/drawingml/2006/main">
              <a:ext uri="{FF2B5EF4-FFF2-40B4-BE49-F238E27FC236}">
                <a16:creationId xmlns:a16="http://schemas.microsoft.com/office/drawing/2014/main" id="{96BDB3F8-8BA7-463B-9450-68A91831B969}"/>
              </a:ext>
            </a:extLst>
          </p:cNvPr>
          <p:cNvSpPr>
            <a:spLocks xmlns:a="http://schemas.openxmlformats.org/drawingml/2006/main" noGrp="1"/>
          </p:cNvSpPr>
          <p:nvPr/>
        </p:nvSpPr>
        <p:spPr>
          <a:xfrm xmlns:a="http://schemas.openxmlformats.org/drawingml/2006/main">
            <a:off x="1371600" y="4882896"/>
            <a:ext cx="9978847" cy="7863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Każdy widzi własną diagnozę oraz siebie na tle zespołu, działu i organizacji. Rozmowy z Em pozostają prywatne. Mikrolekcje są spersonalizowane.</a:t>
            </a:r>
            <a:endParaRPr sz="1300"/>
          </a:p>
        </p:txBody>
      </p:sp>
      <p:sp>
        <p:nvSpPr>
          <p:cNvPr id="6552" name="Google Shape;6552;p141">
            <a:extLst xmlns:a="http://schemas.openxmlformats.org/drawingml/2006/main">
              <a:ext uri="{FF2B5EF4-FFF2-40B4-BE49-F238E27FC236}">
                <a16:creationId xmlns:a16="http://schemas.microsoft.com/office/drawing/2014/main" id="{A538DA40-6408-4410-978C-D533B022C481}"/>
              </a:ext>
            </a:extLst>
          </p:cNvPr>
          <p:cNvSpPr>
            <a:spLocks xmlns:a="http://schemas.openxmlformats.org/drawingml/2006/main" noGrp="1"/>
          </p:cNvSpPr>
          <p:nvPr/>
        </p:nvSpPr>
        <p:spPr>
          <a:xfrm xmlns:a="http://schemas.openxmlformats.org/drawingml/2006/main">
            <a:off x="548640" y="5815584"/>
            <a:ext cx="11094415"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1200"/>
              <a:buFont typeface="Calibri"/>
              <a:buNone/>
            </a:pPr>
            <a:r>
              <a:rPr sz="1200" u="none">
                <a:solidFill>
                  <a:srgbClr val="6E6873"/>
                </a:solidFill>
                <a:latin typeface="Calibri"/>
                <a:ea typeface="Calibri"/>
                <a:cs typeface="Calibri"/>
              </a:rPr>
              <a:t>Empatyzer nie mierzy wydajności i nie służy do formalnej oceny pracowników. Pomaga przygotować rozmowy między ludźmi.</a:t>
            </a:r>
            <a:endParaRPr sz="1200"/>
          </a:p>
        </p:txBody>
      </p:sp>
      <p:pic>
        <p:nvPicPr>
          <p:cNvPr id="6624" name="Google Shape;6553;p141"/>
          <p:cNvPicPr>
            <a:picLocks xmlns:a="http://schemas.openxmlformats.org/drawingml/2006/main" noChangeAspect="1"/>
          </p:cNvPicPr>
          <p:nvPr/>
        </p:nvPicPr>
        <p:blipFill rotWithShape="1">
          <a:blip xmlns:r="http://schemas.openxmlformats.org/officeDocument/2006/relationships" xmlns:a="http://schemas.openxmlformats.org/drawingml/2006/main" r:embed="Rc3bf1361ec084777">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6555" name="Google Shape;6555;p141">
            <a:extLst xmlns:a="http://schemas.openxmlformats.org/drawingml/2006/main">
              <a:ext uri="{FF2B5EF4-FFF2-40B4-BE49-F238E27FC236}">
                <a16:creationId xmlns:a16="http://schemas.microsoft.com/office/drawing/2014/main" id="{1FE7A502-1129-4A5C-8E31-BFB230931301}"/>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6580" name="Google Shape;6580;p141">
            <a:extLst xmlns:a="http://schemas.openxmlformats.org/drawingml/2006/main">
              <a:ext uri="{FF2B5EF4-FFF2-40B4-BE49-F238E27FC236}">
                <a16:creationId xmlns:a16="http://schemas.microsoft.com/office/drawing/2014/main" id="{8681790A-138E-4A0D-A6D5-78A5E3DF29F4}"/>
              </a:ext>
            </a:extLst>
          </p:cNvPr>
          <p:cNvSpPr>
            <a:spLocks xmlns:a="http://schemas.openxmlformats.org/drawingml/2006/main" noGrp="1"/>
          </p:cNvSpPr>
          <p:nvPr/>
        </p:nvSpPr>
        <p:spPr>
          <a:xfrm xmlns:a="http://schemas.openxmlformats.org/drawingml/2006/main">
            <a:off x="859536" y="5257799"/>
            <a:ext cx="41148" cy="146304"/>
          </a:xfrm>
          <a:prstGeom xmlns:a="http://schemas.openxmlformats.org/drawingml/2006/main" prst="rect">
            <a:avLst/>
          </a:prstGeom>
          <a:solidFill xmlns:a="http://schemas.openxmlformats.org/drawingml/2006/main">
            <a:srgbClr val="A67B00"/>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6581" name="Google Shape;6581;p141">
            <a:extLst xmlns:a="http://schemas.openxmlformats.org/drawingml/2006/main">
              <a:ext uri="{FF2B5EF4-FFF2-40B4-BE49-F238E27FC236}">
                <a16:creationId xmlns:a16="http://schemas.microsoft.com/office/drawing/2014/main" id="{4A5552FE-6BAF-4424-B31E-85DD1168F011}"/>
              </a:ext>
            </a:extLst>
          </p:cNvPr>
          <p:cNvSpPr>
            <a:spLocks xmlns:a="http://schemas.openxmlformats.org/drawingml/2006/main" noGrp="1"/>
          </p:cNvSpPr>
          <p:nvPr/>
        </p:nvSpPr>
        <p:spPr>
          <a:xfrm xmlns:a="http://schemas.openxmlformats.org/drawingml/2006/main">
            <a:off x="932688" y="5184647"/>
            <a:ext cx="41148" cy="219456"/>
          </a:xfrm>
          <a:prstGeom xmlns:a="http://schemas.openxmlformats.org/drawingml/2006/main" prst="rect">
            <a:avLst/>
          </a:prstGeom>
          <a:solidFill xmlns:a="http://schemas.openxmlformats.org/drawingml/2006/main">
            <a:srgbClr val="A67B00"/>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6582" name="Google Shape;6582;p141">
            <a:extLst xmlns:a="http://schemas.openxmlformats.org/drawingml/2006/main">
              <a:ext uri="{FF2B5EF4-FFF2-40B4-BE49-F238E27FC236}">
                <a16:creationId xmlns:a16="http://schemas.microsoft.com/office/drawing/2014/main" id="{5547C0E6-AD61-44B7-A92E-D016176219C3}"/>
              </a:ext>
            </a:extLst>
          </p:cNvPr>
          <p:cNvSpPr>
            <a:spLocks xmlns:a="http://schemas.openxmlformats.org/drawingml/2006/main" noGrp="1"/>
          </p:cNvSpPr>
          <p:nvPr/>
        </p:nvSpPr>
        <p:spPr>
          <a:xfrm xmlns:a="http://schemas.openxmlformats.org/drawingml/2006/main">
            <a:off x="1005839" y="5120640"/>
            <a:ext cx="41148" cy="283464"/>
          </a:xfrm>
          <a:prstGeom xmlns:a="http://schemas.openxmlformats.org/drawingml/2006/main" prst="rect">
            <a:avLst/>
          </a:prstGeom>
          <a:solidFill xmlns:a="http://schemas.openxmlformats.org/drawingml/2006/main">
            <a:srgbClr val="A67B00"/>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6629" name="Google Shape;6534;p141"/>
          <p:cNvPicPr>
            <a:picLocks xmlns:a="http://schemas.openxmlformats.org/drawingml/2006/main" noChangeAspect="1"/>
          </p:cNvPicPr>
          <p:nvPr/>
        </p:nvPicPr>
        <p:blipFill>
          <a:blip xmlns:r="http://schemas.openxmlformats.org/officeDocument/2006/relationships" xmlns:a="http://schemas.openxmlformats.org/drawingml/2006/main" r:embed="Rcc022d6460c347f3"/>
          <a:srcRect xmlns:a="http://schemas.openxmlformats.org/drawingml/2006/main" l="0" t="0" r="0" b="0"/>
          <a:stretch xmlns:a="http://schemas.openxmlformats.org/drawingml/2006/main"/>
        </p:blipFill>
        <p:spPr>
          <a:xfrm xmlns:a="http://schemas.openxmlformats.org/drawingml/2006/main">
            <a:off x="923544" y="2459736"/>
            <a:ext cx="219456" cy="219456"/>
          </a:xfrm>
          <a:prstGeom xmlns:a="http://schemas.openxmlformats.org/drawingml/2006/main" prst="rect">
            <a:avLst/>
          </a:prstGeom>
        </p:spPr>
      </p:pic>
      <p:pic>
        <p:nvPicPr>
          <p:cNvPr id="6630" name="Google Shape;6540;p141"/>
          <p:cNvPicPr>
            <a:picLocks xmlns:a="http://schemas.openxmlformats.org/drawingml/2006/main" noChangeAspect="1"/>
          </p:cNvPicPr>
          <p:nvPr/>
        </p:nvPicPr>
        <p:blipFill>
          <a:blip xmlns:r="http://schemas.openxmlformats.org/officeDocument/2006/relationships" xmlns:a="http://schemas.openxmlformats.org/drawingml/2006/main" r:embed="Rf23f264833324bcf"/>
          <a:srcRect xmlns:a="http://schemas.openxmlformats.org/drawingml/2006/main" l="0" t="0" r="0" b="0"/>
          <a:stretch xmlns:a="http://schemas.openxmlformats.org/drawingml/2006/main"/>
        </p:blipFill>
        <p:spPr>
          <a:xfrm xmlns:a="http://schemas.openxmlformats.org/drawingml/2006/main">
            <a:off x="4700930" y="2459736"/>
            <a:ext cx="219456" cy="219456"/>
          </a:xfrm>
          <a:prstGeom xmlns:a="http://schemas.openxmlformats.org/drawingml/2006/main" prst="rect">
            <a:avLst/>
          </a:prstGeom>
        </p:spPr>
      </p:pic>
      <p:pic>
        <p:nvPicPr>
          <p:cNvPr id="6631" name="Google Shape;6546;p141"/>
          <p:cNvPicPr>
            <a:picLocks xmlns:a="http://schemas.openxmlformats.org/drawingml/2006/main" noChangeAspect="1"/>
          </p:cNvPicPr>
          <p:nvPr/>
        </p:nvPicPr>
        <p:blipFill>
          <a:blip xmlns:r="http://schemas.openxmlformats.org/officeDocument/2006/relationships" xmlns:a="http://schemas.openxmlformats.org/drawingml/2006/main" r:embed="R30c9f12e08434b31"/>
          <a:srcRect xmlns:a="http://schemas.openxmlformats.org/drawingml/2006/main" l="0" t="0" r="0" b="0"/>
          <a:stretch xmlns:a="http://schemas.openxmlformats.org/drawingml/2006/main"/>
        </p:blipFill>
        <p:spPr>
          <a:xfrm xmlns:a="http://schemas.openxmlformats.org/drawingml/2006/main">
            <a:off x="8478317" y="2459736"/>
            <a:ext cx="219456" cy="219456"/>
          </a:xfrm>
          <a:prstGeom xmlns:a="http://schemas.openxmlformats.org/drawingml/2006/main" prst="rect">
            <a:avLst/>
          </a:prstGeom>
        </p:spPr>
      </p:pic>
      <p:sp>
        <p:nvSpPr>
          <p:cNvPr id="6587" name="Empatyzer SHORT — menu Problem">
            <a:extLst xmlns:a="http://schemas.openxmlformats.org/drawingml/2006/main">
              <a:ext uri="{FF2B5EF4-FFF2-40B4-BE49-F238E27FC236}">
                <a16:creationId xmlns:a16="http://schemas.microsoft.com/office/drawing/2014/main" id="{FA1AB861-288B-4712-A2E4-4AE9D253A9A1}"/>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6588" name="Empatyzer SHORT — separator menu">
            <a:extLst xmlns:a="http://schemas.openxmlformats.org/drawingml/2006/main">
              <a:ext uri="{FF2B5EF4-FFF2-40B4-BE49-F238E27FC236}">
                <a16:creationId xmlns:a16="http://schemas.microsoft.com/office/drawing/2014/main" id="{D3ACD376-1EA2-4561-BC7B-630822C93061}"/>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589" name="Empatyzer SHORT — menu Przykłady">
            <a:extLst xmlns:a="http://schemas.openxmlformats.org/drawingml/2006/main">
              <a:ext uri="{FF2B5EF4-FFF2-40B4-BE49-F238E27FC236}">
                <a16:creationId xmlns:a16="http://schemas.microsoft.com/office/drawing/2014/main" id="{84DA34E4-866B-438C-92E5-BC411E9A8EAB}"/>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6590" name="Empatyzer SHORT — separator menu">
            <a:extLst xmlns:a="http://schemas.openxmlformats.org/drawingml/2006/main">
              <a:ext uri="{FF2B5EF4-FFF2-40B4-BE49-F238E27FC236}">
                <a16:creationId xmlns:a16="http://schemas.microsoft.com/office/drawing/2014/main" id="{E74092B8-B53F-4C72-A1E4-15A472C2BAAC}"/>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591" name="Empatyzer SHORT — menu Rozmowa z Em">
            <a:extLst xmlns:a="http://schemas.openxmlformats.org/drawingml/2006/main">
              <a:ext uri="{FF2B5EF4-FFF2-40B4-BE49-F238E27FC236}">
                <a16:creationId xmlns:a16="http://schemas.microsoft.com/office/drawing/2014/main" id="{8CE83272-8D29-4A76-AAC0-3F1AF08A7C83}"/>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6592" name="Empatyzer SHORT — separator menu">
            <a:extLst xmlns:a="http://schemas.openxmlformats.org/drawingml/2006/main">
              <a:ext uri="{FF2B5EF4-FFF2-40B4-BE49-F238E27FC236}">
                <a16:creationId xmlns:a16="http://schemas.microsoft.com/office/drawing/2014/main" id="{8EDBF8CF-D1CA-414A-BC34-6A785D0D4015}"/>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593" name="Empatyzer SHORT — menu Dowody">
            <a:extLst xmlns:a="http://schemas.openxmlformats.org/drawingml/2006/main">
              <a:ext uri="{FF2B5EF4-FFF2-40B4-BE49-F238E27FC236}">
                <a16:creationId xmlns:a16="http://schemas.microsoft.com/office/drawing/2014/main" id="{820338D4-3475-43E6-BF8D-5A4DA4D3F7A3}"/>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6594" name="Empatyzer SHORT — separator menu">
            <a:extLst xmlns:a="http://schemas.openxmlformats.org/drawingml/2006/main">
              <a:ext uri="{FF2B5EF4-FFF2-40B4-BE49-F238E27FC236}">
                <a16:creationId xmlns:a16="http://schemas.microsoft.com/office/drawing/2014/main" id="{BFFAD90F-2992-4403-B9DB-868B0353B3FC}"/>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595" name="Empatyzer SHORT — aktywna sekcja Empatyzer">
            <a:extLst xmlns:a="http://schemas.openxmlformats.org/drawingml/2006/main">
              <a:ext uri="{FF2B5EF4-FFF2-40B4-BE49-F238E27FC236}">
                <a16:creationId xmlns:a16="http://schemas.microsoft.com/office/drawing/2014/main" id="{370A3E72-F8D8-4AF0-B34B-E5C9DEAF9FE1}"/>
              </a:ext>
            </a:extLst>
          </p:cNvPr>
          <p:cNvSpPr>
            <a:spLocks xmlns:a="http://schemas.openxmlformats.org/drawingml/2006/main" noGrp="1"/>
          </p:cNvSpPr>
          <p:nvPr/>
        </p:nvSpPr>
        <p:spPr>
          <a:xfrm xmlns:a="http://schemas.openxmlformats.org/drawingml/2006/main">
            <a:off x="4285488" y="260604"/>
            <a:ext cx="78105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6596" name="Empatyzer SHORT — menu Empatyzer">
            <a:extLst xmlns:a="http://schemas.openxmlformats.org/drawingml/2006/main">
              <a:ext uri="{FF2B5EF4-FFF2-40B4-BE49-F238E27FC236}">
                <a16:creationId xmlns:a16="http://schemas.microsoft.com/office/drawing/2014/main" id="{FAB0E5F0-E38C-423D-AF35-6263BF853B12}"/>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Empatyzer</a:t>
            </a:r>
          </a:p>
        </p:txBody>
      </p:sp>
      <p:sp>
        <p:nvSpPr>
          <p:cNvPr id="6597" name="Empatyzer SHORT — separator menu">
            <a:extLst xmlns:a="http://schemas.openxmlformats.org/drawingml/2006/main">
              <a:ext uri="{FF2B5EF4-FFF2-40B4-BE49-F238E27FC236}">
                <a16:creationId xmlns:a16="http://schemas.microsoft.com/office/drawing/2014/main" id="{C2D34D65-36C1-4942-A05C-E1C087CDDAA8}"/>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598" name="Empatyzer SHORT — menu Zastosowania">
            <a:extLst xmlns:a="http://schemas.openxmlformats.org/drawingml/2006/main">
              <a:ext uri="{FF2B5EF4-FFF2-40B4-BE49-F238E27FC236}">
                <a16:creationId xmlns:a16="http://schemas.microsoft.com/office/drawing/2014/main" id="{C5C4BD9D-5B97-4312-B7D9-8B2BB39EE7D8}"/>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6599" name="Empatyzer SHORT — separator menu">
            <a:extLst xmlns:a="http://schemas.openxmlformats.org/drawingml/2006/main">
              <a:ext uri="{FF2B5EF4-FFF2-40B4-BE49-F238E27FC236}">
                <a16:creationId xmlns:a16="http://schemas.microsoft.com/office/drawing/2014/main" id="{F2488ABE-4D0A-4896-A128-75F7872B2A90}"/>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00" name="Empatyzer SHORT — menu Prywatność">
            <a:extLst xmlns:a="http://schemas.openxmlformats.org/drawingml/2006/main">
              <a:ext uri="{FF2B5EF4-FFF2-40B4-BE49-F238E27FC236}">
                <a16:creationId xmlns:a16="http://schemas.microsoft.com/office/drawing/2014/main" id="{6B665EB9-DB7E-4C7F-A58C-66970DF12F77}"/>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6601" name="Empatyzer SHORT — separator menu">
            <a:extLst xmlns:a="http://schemas.openxmlformats.org/drawingml/2006/main">
              <a:ext uri="{FF2B5EF4-FFF2-40B4-BE49-F238E27FC236}">
                <a16:creationId xmlns:a16="http://schemas.microsoft.com/office/drawing/2014/main" id="{653F9EDA-4936-4A6B-AE43-D35E84E528C5}"/>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02" name="Empatyzer SHORT — menu Następny krok">
            <a:extLst xmlns:a="http://schemas.openxmlformats.org/drawingml/2006/main">
              <a:ext uri="{FF2B5EF4-FFF2-40B4-BE49-F238E27FC236}">
                <a16:creationId xmlns:a16="http://schemas.microsoft.com/office/drawing/2014/main" id="{A0D5C392-7C9A-4FAD-BF7A-BEC771D620FC}"/>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6603" name="Empatyzer SHORT — separator menu">
            <a:extLst xmlns:a="http://schemas.openxmlformats.org/drawingml/2006/main">
              <a:ext uri="{FF2B5EF4-FFF2-40B4-BE49-F238E27FC236}">
                <a16:creationId xmlns:a16="http://schemas.microsoft.com/office/drawing/2014/main" id="{F42D5FDC-5444-40ED-B3F8-DB3F9A2E520A}"/>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04" name="Empatyzer SHORT — menu Appendix">
            <a:extLst xmlns:a="http://schemas.openxmlformats.org/drawingml/2006/main">
              <a:ext uri="{FF2B5EF4-FFF2-40B4-BE49-F238E27FC236}">
                <a16:creationId xmlns:a16="http://schemas.microsoft.com/office/drawing/2014/main" id="{BDF6F54F-CB46-491C-A1E4-5F5D997BAAC0}"/>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1239469600"/>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6852" name="Google Shape;6852;p147">
            <a:extLst xmlns:a="http://schemas.openxmlformats.org/drawingml/2006/main">
              <a:ext uri="{FF2B5EF4-FFF2-40B4-BE49-F238E27FC236}">
                <a16:creationId xmlns:a16="http://schemas.microsoft.com/office/drawing/2014/main" id="{C70F5368-3DE1-48B9-91AA-056818D15137}"/>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40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Przed konkretną rozmową Em pomaga Ci jasno nazwać problem, sprawdzić własny odruch i przygotować sposób rozpoczęcia rozmowy.</a:t>
            </a:r>
            <a:endParaRPr sz="1550"/>
          </a:p>
        </p:txBody>
      </p:sp>
      <p:sp>
        <p:nvSpPr>
          <p:cNvPr id="6853" name="Google Shape;6853;p147">
            <a:extLst xmlns:a="http://schemas.openxmlformats.org/drawingml/2006/main">
              <a:ext uri="{FF2B5EF4-FFF2-40B4-BE49-F238E27FC236}">
                <a16:creationId xmlns:a16="http://schemas.microsoft.com/office/drawing/2014/main" id="{B501394A-8B47-474C-B83C-FB91A18E16E2}"/>
              </a:ext>
            </a:extLst>
          </p:cNvPr>
          <p:cNvSpPr>
            <a:spLocks xmlns:a="http://schemas.openxmlformats.org/drawingml/2006/main" noGrp="1"/>
          </p:cNvSpPr>
          <p:nvPr/>
        </p:nvSpPr>
        <p:spPr>
          <a:xfrm xmlns:a="http://schemas.openxmlformats.org/drawingml/2006/main">
            <a:off x="548640" y="2084832"/>
            <a:ext cx="3551834" cy="1481328"/>
          </a:xfrm>
          <a:prstGeom xmlns:a="http://schemas.openxmlformats.org/drawingml/2006/main" prst="roundRect">
            <a:avLst>
              <a:gd name="adj" fmla="val 6173"/>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855" name="Google Shape;6855;p147">
            <a:extLst xmlns:a="http://schemas.openxmlformats.org/drawingml/2006/main">
              <a:ext uri="{FF2B5EF4-FFF2-40B4-BE49-F238E27FC236}">
                <a16:creationId xmlns:a16="http://schemas.microsoft.com/office/drawing/2014/main" id="{00EF77D1-CB33-4497-9794-AD1E33DF67BC}"/>
              </a:ext>
            </a:extLst>
          </p:cNvPr>
          <p:cNvSpPr>
            <a:spLocks xmlns:a="http://schemas.openxmlformats.org/drawingml/2006/main" noGrp="1"/>
          </p:cNvSpPr>
          <p:nvPr/>
        </p:nvSpPr>
        <p:spPr>
          <a:xfrm xmlns:a="http://schemas.openxmlformats.org/drawingml/2006/main">
            <a:off x="1133856" y="2286000"/>
            <a:ext cx="2747162" cy="264033"/>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Feedback</a:t>
            </a:r>
            <a:endParaRPr sz="1350"/>
          </a:p>
        </p:txBody>
      </p:sp>
      <p:sp>
        <p:nvSpPr>
          <p:cNvPr id="6856" name="Google Shape;6856;p147">
            <a:extLst xmlns:a="http://schemas.openxmlformats.org/drawingml/2006/main">
              <a:ext uri="{FF2B5EF4-FFF2-40B4-BE49-F238E27FC236}">
                <a16:creationId xmlns:a16="http://schemas.microsoft.com/office/drawing/2014/main" id="{60EAAE92-5DD1-44DC-B912-1B2644B4E2E1}"/>
              </a:ext>
            </a:extLst>
          </p:cNvPr>
          <p:cNvSpPr>
            <a:spLocks xmlns:a="http://schemas.openxmlformats.org/drawingml/2006/main" noGrp="1"/>
          </p:cNvSpPr>
          <p:nvPr/>
        </p:nvSpPr>
        <p:spPr>
          <a:xfrm xmlns:a="http://schemas.openxmlformats.org/drawingml/2006/main">
            <a:off x="768096" y="2623185"/>
            <a:ext cx="3112922" cy="833247"/>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150"/>
              <a:buFont typeface="Calibri"/>
              <a:buNone/>
            </a:pPr>
            <a:r>
              <a:rPr sz="1150" u="none">
                <a:solidFill>
                  <a:srgbClr val="241C28"/>
                </a:solidFill>
                <a:latin typeface="Calibri"/>
                <a:ea typeface="Calibri"/>
                <a:cs typeface="Calibri"/>
              </a:rPr>
              <a:t>Jak powiedzieć temu człowiekowi coś trudnego tak, żeby to zrozumiał i nie zaczął się bronić.</a:t>
            </a:r>
            <a:endParaRPr sz="1150"/>
          </a:p>
        </p:txBody>
      </p:sp>
      <p:sp>
        <p:nvSpPr>
          <p:cNvPr id="6857" name="Google Shape;6857;p147">
            <a:extLst xmlns:a="http://schemas.openxmlformats.org/drawingml/2006/main">
              <a:ext uri="{FF2B5EF4-FFF2-40B4-BE49-F238E27FC236}">
                <a16:creationId xmlns:a16="http://schemas.microsoft.com/office/drawing/2014/main" id="{89A9C6B0-3643-4E75-A2AA-956125253C8E}"/>
              </a:ext>
            </a:extLst>
          </p:cNvPr>
          <p:cNvSpPr>
            <a:spLocks xmlns:a="http://schemas.openxmlformats.org/drawingml/2006/main" noGrp="1"/>
          </p:cNvSpPr>
          <p:nvPr/>
        </p:nvSpPr>
        <p:spPr>
          <a:xfrm xmlns:a="http://schemas.openxmlformats.org/drawingml/2006/main">
            <a:off x="4319930" y="2084832"/>
            <a:ext cx="3551834" cy="1481328"/>
          </a:xfrm>
          <a:prstGeom xmlns:a="http://schemas.openxmlformats.org/drawingml/2006/main" prst="roundRect">
            <a:avLst>
              <a:gd name="adj" fmla="val 6173"/>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859" name="Google Shape;6859;p147">
            <a:extLst xmlns:a="http://schemas.openxmlformats.org/drawingml/2006/main">
              <a:ext uri="{FF2B5EF4-FFF2-40B4-BE49-F238E27FC236}">
                <a16:creationId xmlns:a16="http://schemas.microsoft.com/office/drawing/2014/main" id="{56193071-8D62-4B11-90B4-AA0D00E168D9}"/>
              </a:ext>
            </a:extLst>
          </p:cNvPr>
          <p:cNvSpPr>
            <a:spLocks xmlns:a="http://schemas.openxmlformats.org/drawingml/2006/main" noGrp="1"/>
          </p:cNvSpPr>
          <p:nvPr/>
        </p:nvSpPr>
        <p:spPr>
          <a:xfrm xmlns:a="http://schemas.openxmlformats.org/drawingml/2006/main">
            <a:off x="4905146" y="2286000"/>
            <a:ext cx="2747162" cy="264033"/>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Nowy brygadzista</a:t>
            </a:r>
            <a:endParaRPr sz="1350"/>
          </a:p>
        </p:txBody>
      </p:sp>
      <p:sp>
        <p:nvSpPr>
          <p:cNvPr id="6860" name="Google Shape;6860;p147">
            <a:extLst xmlns:a="http://schemas.openxmlformats.org/drawingml/2006/main">
              <a:ext uri="{FF2B5EF4-FFF2-40B4-BE49-F238E27FC236}">
                <a16:creationId xmlns:a16="http://schemas.microsoft.com/office/drawing/2014/main" id="{DF646DC2-CF42-46EA-8E39-0B1D5C90804C}"/>
              </a:ext>
            </a:extLst>
          </p:cNvPr>
          <p:cNvSpPr>
            <a:spLocks xmlns:a="http://schemas.openxmlformats.org/drawingml/2006/main" noGrp="1"/>
          </p:cNvSpPr>
          <p:nvPr/>
        </p:nvSpPr>
        <p:spPr>
          <a:xfrm xmlns:a="http://schemas.openxmlformats.org/drawingml/2006/main">
            <a:off x="4539386" y="2623185"/>
            <a:ext cx="3112922" cy="833247"/>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150"/>
              <a:buFont typeface="Calibri"/>
              <a:buNone/>
            </a:pPr>
            <a:r>
              <a:rPr sz="1150" u="none">
                <a:solidFill>
                  <a:srgbClr val="241C28"/>
                </a:solidFill>
                <a:latin typeface="Calibri"/>
                <a:ea typeface="Calibri"/>
                <a:cs typeface="Calibri"/>
              </a:rPr>
              <a:t>Co zmienia się w rozmowach z dawnymi kolegami, gdy zaczynasz nimi kierować.</a:t>
            </a:r>
            <a:endParaRPr sz="1150"/>
          </a:p>
        </p:txBody>
      </p:sp>
      <p:sp>
        <p:nvSpPr>
          <p:cNvPr id="6861" name="Google Shape;6861;p147">
            <a:extLst xmlns:a="http://schemas.openxmlformats.org/drawingml/2006/main">
              <a:ext uri="{FF2B5EF4-FFF2-40B4-BE49-F238E27FC236}">
                <a16:creationId xmlns:a16="http://schemas.microsoft.com/office/drawing/2014/main" id="{846A2C6E-7F70-4449-94CC-969CA3C42048}"/>
              </a:ext>
            </a:extLst>
          </p:cNvPr>
          <p:cNvSpPr>
            <a:spLocks xmlns:a="http://schemas.openxmlformats.org/drawingml/2006/main" noGrp="1"/>
          </p:cNvSpPr>
          <p:nvPr/>
        </p:nvSpPr>
        <p:spPr>
          <a:xfrm xmlns:a="http://schemas.openxmlformats.org/drawingml/2006/main">
            <a:off x="8091221" y="2084832"/>
            <a:ext cx="3551834" cy="1481328"/>
          </a:xfrm>
          <a:prstGeom xmlns:a="http://schemas.openxmlformats.org/drawingml/2006/main" prst="roundRect">
            <a:avLst>
              <a:gd name="adj" fmla="val 6173"/>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863" name="Google Shape;6863;p147">
            <a:extLst xmlns:a="http://schemas.openxmlformats.org/drawingml/2006/main">
              <a:ext uri="{FF2B5EF4-FFF2-40B4-BE49-F238E27FC236}">
                <a16:creationId xmlns:a16="http://schemas.microsoft.com/office/drawing/2014/main" id="{3423A43F-F4D0-4AEB-AF93-90D1D6934110}"/>
              </a:ext>
            </a:extLst>
          </p:cNvPr>
          <p:cNvSpPr>
            <a:spLocks xmlns:a="http://schemas.openxmlformats.org/drawingml/2006/main" noGrp="1"/>
          </p:cNvSpPr>
          <p:nvPr/>
        </p:nvSpPr>
        <p:spPr>
          <a:xfrm xmlns:a="http://schemas.openxmlformats.org/drawingml/2006/main">
            <a:off x="8676437" y="2286000"/>
            <a:ext cx="2747162" cy="47320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Rozmowa z doświadczonym fachowcem</a:t>
            </a:r>
            <a:endParaRPr sz="1350"/>
          </a:p>
        </p:txBody>
      </p:sp>
      <p:sp>
        <p:nvSpPr>
          <p:cNvPr id="6864" name="Google Shape;6864;p147">
            <a:extLst xmlns:a="http://schemas.openxmlformats.org/drawingml/2006/main">
              <a:ext uri="{FF2B5EF4-FFF2-40B4-BE49-F238E27FC236}">
                <a16:creationId xmlns:a16="http://schemas.microsoft.com/office/drawing/2014/main" id="{4EE49908-B98A-43CA-96F8-F27C14ACDDF6}"/>
              </a:ext>
            </a:extLst>
          </p:cNvPr>
          <p:cNvSpPr>
            <a:spLocks xmlns:a="http://schemas.openxmlformats.org/drawingml/2006/main" noGrp="1"/>
          </p:cNvSpPr>
          <p:nvPr/>
        </p:nvSpPr>
        <p:spPr>
          <a:xfrm xmlns:a="http://schemas.openxmlformats.org/drawingml/2006/main">
            <a:off x="8310677" y="2832354"/>
            <a:ext cx="3112922" cy="62407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150"/>
              <a:buFont typeface="Calibri"/>
              <a:buNone/>
            </a:pPr>
            <a:r>
              <a:rPr sz="1150" u="none">
                <a:solidFill>
                  <a:srgbClr val="241C28"/>
                </a:solidFill>
                <a:latin typeface="Calibri"/>
                <a:ea typeface="Calibri"/>
                <a:cs typeface="Calibri"/>
              </a:rPr>
              <a:t>Jak rozmawiać z kimś o większym stażu i autorytecie technicznym, nie podważając jego pozycji.</a:t>
            </a:r>
            <a:endParaRPr sz="1150"/>
          </a:p>
        </p:txBody>
      </p:sp>
      <p:sp>
        <p:nvSpPr>
          <p:cNvPr id="6865" name="Google Shape;6865;p147">
            <a:extLst xmlns:a="http://schemas.openxmlformats.org/drawingml/2006/main">
              <a:ext uri="{FF2B5EF4-FFF2-40B4-BE49-F238E27FC236}">
                <a16:creationId xmlns:a16="http://schemas.microsoft.com/office/drawing/2014/main" id="{9B51A1DE-07BB-4CE2-9C37-30721B854362}"/>
              </a:ext>
            </a:extLst>
          </p:cNvPr>
          <p:cNvSpPr>
            <a:spLocks xmlns:a="http://schemas.openxmlformats.org/drawingml/2006/main" noGrp="1"/>
          </p:cNvSpPr>
          <p:nvPr/>
        </p:nvSpPr>
        <p:spPr>
          <a:xfrm xmlns:a="http://schemas.openxmlformats.org/drawingml/2006/main">
            <a:off x="548640" y="3749040"/>
            <a:ext cx="3551834" cy="1481328"/>
          </a:xfrm>
          <a:prstGeom xmlns:a="http://schemas.openxmlformats.org/drawingml/2006/main" prst="roundRect">
            <a:avLst>
              <a:gd name="adj" fmla="val 6173"/>
            </a:avLst>
          </a:prstGeom>
          <a:solidFill xmlns:a="http://schemas.openxmlformats.org/drawingml/2006/main">
            <a:srgbClr val="FFEFF3"/>
          </a:solidFill>
          <a:ln xmlns:a="http://schemas.openxmlformats.org/drawingml/2006/main" w="12700" cmpd="sng">
            <a:solidFill>
              <a:srgbClr val="FFEF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867" name="Google Shape;6867;p147">
            <a:extLst xmlns:a="http://schemas.openxmlformats.org/drawingml/2006/main">
              <a:ext uri="{FF2B5EF4-FFF2-40B4-BE49-F238E27FC236}">
                <a16:creationId xmlns:a16="http://schemas.microsoft.com/office/drawing/2014/main" id="{9649327E-85DC-4FF6-A101-AD1F6FA36F90}"/>
              </a:ext>
            </a:extLst>
          </p:cNvPr>
          <p:cNvSpPr>
            <a:spLocks xmlns:a="http://schemas.openxmlformats.org/drawingml/2006/main" noGrp="1"/>
          </p:cNvSpPr>
          <p:nvPr/>
        </p:nvSpPr>
        <p:spPr>
          <a:xfrm xmlns:a="http://schemas.openxmlformats.org/drawingml/2006/main">
            <a:off x="1133856" y="3950208"/>
            <a:ext cx="2747162" cy="264033"/>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Wdrożenie nowej osoby</a:t>
            </a:r>
            <a:endParaRPr sz="1350"/>
          </a:p>
        </p:txBody>
      </p:sp>
      <p:sp>
        <p:nvSpPr>
          <p:cNvPr id="6868" name="Google Shape;6868;p147">
            <a:extLst xmlns:a="http://schemas.openxmlformats.org/drawingml/2006/main">
              <a:ext uri="{FF2B5EF4-FFF2-40B4-BE49-F238E27FC236}">
                <a16:creationId xmlns:a16="http://schemas.microsoft.com/office/drawing/2014/main" id="{7BB2A150-7763-4681-A655-9AB87FF8543D}"/>
              </a:ext>
            </a:extLst>
          </p:cNvPr>
          <p:cNvSpPr>
            <a:spLocks xmlns:a="http://schemas.openxmlformats.org/drawingml/2006/main" noGrp="1"/>
          </p:cNvSpPr>
          <p:nvPr/>
        </p:nvSpPr>
        <p:spPr>
          <a:xfrm xmlns:a="http://schemas.openxmlformats.org/drawingml/2006/main">
            <a:off x="768096" y="4287393"/>
            <a:ext cx="3112922" cy="833247"/>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150"/>
              <a:buFont typeface="Calibri"/>
              <a:buNone/>
            </a:pPr>
            <a:r>
              <a:rPr sz="1150" u="none">
                <a:solidFill>
                  <a:srgbClr val="241C28"/>
                </a:solidFill>
                <a:latin typeface="Calibri"/>
                <a:ea typeface="Calibri"/>
                <a:cs typeface="Calibri"/>
              </a:rPr>
              <a:t>Jak prowadzić pierwsze rozmowy z nowym pracownikiem, żeby wiedział, czego oczekujesz. Część techniczna wdrożenia zostaje w instrukcjach.</a:t>
            </a:r>
            <a:endParaRPr sz="1150"/>
          </a:p>
        </p:txBody>
      </p:sp>
      <p:sp>
        <p:nvSpPr>
          <p:cNvPr id="6869" name="Google Shape;6869;p147">
            <a:extLst xmlns:a="http://schemas.openxmlformats.org/drawingml/2006/main">
              <a:ext uri="{FF2B5EF4-FFF2-40B4-BE49-F238E27FC236}">
                <a16:creationId xmlns:a16="http://schemas.microsoft.com/office/drawing/2014/main" id="{1A59462E-40AF-4CBC-B5C6-C6F6C0F63410}"/>
              </a:ext>
            </a:extLst>
          </p:cNvPr>
          <p:cNvSpPr>
            <a:spLocks xmlns:a="http://schemas.openxmlformats.org/drawingml/2006/main" noGrp="1"/>
          </p:cNvSpPr>
          <p:nvPr/>
        </p:nvSpPr>
        <p:spPr>
          <a:xfrm xmlns:a="http://schemas.openxmlformats.org/drawingml/2006/main">
            <a:off x="4319930" y="3749040"/>
            <a:ext cx="3551834" cy="1481328"/>
          </a:xfrm>
          <a:prstGeom xmlns:a="http://schemas.openxmlformats.org/drawingml/2006/main" prst="roundRect">
            <a:avLst>
              <a:gd name="adj" fmla="val 6173"/>
            </a:avLst>
          </a:prstGeom>
          <a:solidFill xmlns:a="http://schemas.openxmlformats.org/drawingml/2006/main">
            <a:srgbClr val="EDF6FA"/>
          </a:solidFill>
          <a:ln xmlns:a="http://schemas.openxmlformats.org/drawingml/2006/main" w="12700" cmpd="sng">
            <a:solidFill>
              <a:srgbClr val="EDF6FA"/>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871" name="Google Shape;6871;p147">
            <a:extLst xmlns:a="http://schemas.openxmlformats.org/drawingml/2006/main">
              <a:ext uri="{FF2B5EF4-FFF2-40B4-BE49-F238E27FC236}">
                <a16:creationId xmlns:a16="http://schemas.microsoft.com/office/drawing/2014/main" id="{AABDFA5D-DF0A-471F-8DD9-F9159F8114A9}"/>
              </a:ext>
            </a:extLst>
          </p:cNvPr>
          <p:cNvSpPr>
            <a:spLocks xmlns:a="http://schemas.openxmlformats.org/drawingml/2006/main" noGrp="1"/>
          </p:cNvSpPr>
          <p:nvPr/>
        </p:nvSpPr>
        <p:spPr>
          <a:xfrm xmlns:a="http://schemas.openxmlformats.org/drawingml/2006/main">
            <a:off x="4905146" y="3950208"/>
            <a:ext cx="2747162" cy="264033"/>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Spór między funkcjami</a:t>
            </a:r>
            <a:endParaRPr sz="1350"/>
          </a:p>
        </p:txBody>
      </p:sp>
      <p:sp>
        <p:nvSpPr>
          <p:cNvPr id="6872" name="Google Shape;6872;p147">
            <a:extLst xmlns:a="http://schemas.openxmlformats.org/drawingml/2006/main">
              <a:ext uri="{FF2B5EF4-FFF2-40B4-BE49-F238E27FC236}">
                <a16:creationId xmlns:a16="http://schemas.microsoft.com/office/drawing/2014/main" id="{AA2DE18A-6739-4B5E-8CF1-2F9C96C911A9}"/>
              </a:ext>
            </a:extLst>
          </p:cNvPr>
          <p:cNvSpPr>
            <a:spLocks xmlns:a="http://schemas.openxmlformats.org/drawingml/2006/main" noGrp="1"/>
          </p:cNvSpPr>
          <p:nvPr/>
        </p:nvSpPr>
        <p:spPr>
          <a:xfrm xmlns:a="http://schemas.openxmlformats.org/drawingml/2006/main">
            <a:off x="4539386" y="4287393"/>
            <a:ext cx="3112922" cy="833247"/>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150"/>
              <a:buFont typeface="Calibri"/>
              <a:buNone/>
            </a:pPr>
            <a:r>
              <a:rPr sz="1150" u="none">
                <a:solidFill>
                  <a:srgbClr val="241C28"/>
                </a:solidFill>
                <a:latin typeface="Calibri"/>
                <a:ea typeface="Calibri"/>
                <a:cs typeface="Calibri"/>
              </a:rPr>
              <a:t>Jak rozmawiać, gdy różnica odpowiedzialności jest już jasna, ale napięcie między ludźmi zaczyna utrudniać współpracę.</a:t>
            </a:r>
            <a:endParaRPr sz="1150"/>
          </a:p>
        </p:txBody>
      </p:sp>
      <p:sp>
        <p:nvSpPr>
          <p:cNvPr id="6873" name="Google Shape;6873;p147">
            <a:extLst xmlns:a="http://schemas.openxmlformats.org/drawingml/2006/main">
              <a:ext uri="{FF2B5EF4-FFF2-40B4-BE49-F238E27FC236}">
                <a16:creationId xmlns:a16="http://schemas.microsoft.com/office/drawing/2014/main" id="{3DC7938A-12B5-4DCD-955C-2BC0C9482930}"/>
              </a:ext>
            </a:extLst>
          </p:cNvPr>
          <p:cNvSpPr>
            <a:spLocks xmlns:a="http://schemas.openxmlformats.org/drawingml/2006/main" noGrp="1"/>
          </p:cNvSpPr>
          <p:nvPr/>
        </p:nvSpPr>
        <p:spPr>
          <a:xfrm xmlns:a="http://schemas.openxmlformats.org/drawingml/2006/main">
            <a:off x="8091221" y="3749040"/>
            <a:ext cx="3551834" cy="1481328"/>
          </a:xfrm>
          <a:prstGeom xmlns:a="http://schemas.openxmlformats.org/drawingml/2006/main" prst="roundRect">
            <a:avLst>
              <a:gd name="adj" fmla="val 6173"/>
            </a:avLst>
          </a:prstGeom>
          <a:solidFill xmlns:a="http://schemas.openxmlformats.org/drawingml/2006/main">
            <a:srgbClr val="FFF8E0"/>
          </a:solidFill>
          <a:ln xmlns:a="http://schemas.openxmlformats.org/drawingml/2006/main" w="12700" cmpd="sng">
            <a:solidFill>
              <a:srgbClr val="FFF8E0"/>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875" name="Google Shape;6875;p147">
            <a:extLst xmlns:a="http://schemas.openxmlformats.org/drawingml/2006/main">
              <a:ext uri="{FF2B5EF4-FFF2-40B4-BE49-F238E27FC236}">
                <a16:creationId xmlns:a16="http://schemas.microsoft.com/office/drawing/2014/main" id="{8EC2E63C-F1E8-43EC-8CFD-89CD7D99F9E4}"/>
              </a:ext>
            </a:extLst>
          </p:cNvPr>
          <p:cNvSpPr>
            <a:spLocks xmlns:a="http://schemas.openxmlformats.org/drawingml/2006/main" noGrp="1"/>
          </p:cNvSpPr>
          <p:nvPr/>
        </p:nvSpPr>
        <p:spPr>
          <a:xfrm xmlns:a="http://schemas.openxmlformats.org/drawingml/2006/main">
            <a:off x="8676437" y="3950208"/>
            <a:ext cx="2747162" cy="264033"/>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Zmiana grafiku</a:t>
            </a:r>
            <a:endParaRPr sz="1350"/>
          </a:p>
        </p:txBody>
      </p:sp>
      <p:sp>
        <p:nvSpPr>
          <p:cNvPr id="6876" name="Google Shape;6876;p147">
            <a:extLst xmlns:a="http://schemas.openxmlformats.org/drawingml/2006/main">
              <a:ext uri="{FF2B5EF4-FFF2-40B4-BE49-F238E27FC236}">
                <a16:creationId xmlns:a16="http://schemas.microsoft.com/office/drawing/2014/main" id="{93600486-D6BA-4E0B-BAB5-8DB7FCFB7FBC}"/>
              </a:ext>
            </a:extLst>
          </p:cNvPr>
          <p:cNvSpPr>
            <a:spLocks xmlns:a="http://schemas.openxmlformats.org/drawingml/2006/main" noGrp="1"/>
          </p:cNvSpPr>
          <p:nvPr/>
        </p:nvSpPr>
        <p:spPr>
          <a:xfrm xmlns:a="http://schemas.openxmlformats.org/drawingml/2006/main">
            <a:off x="8310677" y="4287393"/>
            <a:ext cx="3112922" cy="833247"/>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150"/>
              <a:buFont typeface="Calibri"/>
              <a:buNone/>
            </a:pPr>
            <a:r>
              <a:rPr sz="1150" u="none">
                <a:solidFill>
                  <a:srgbClr val="241C28"/>
                </a:solidFill>
                <a:latin typeface="Calibri"/>
                <a:ea typeface="Calibri"/>
                <a:cs typeface="Calibri"/>
              </a:rPr>
              <a:t>Jak jasno przekazać decyzję o sobocie, nadgodzinach albo przesunięciu na inną linię, nie obiecując niczego, na co nie masz wpływu.</a:t>
            </a:r>
            <a:endParaRPr sz="1150"/>
          </a:p>
        </p:txBody>
      </p:sp>
      <p:sp>
        <p:nvSpPr>
          <p:cNvPr id="6877" name="Google Shape;6877;p147">
            <a:extLst xmlns:a="http://schemas.openxmlformats.org/drawingml/2006/main">
              <a:ext uri="{FF2B5EF4-FFF2-40B4-BE49-F238E27FC236}">
                <a16:creationId xmlns:a16="http://schemas.microsoft.com/office/drawing/2014/main" id="{CD5C7022-C7C3-457E-9DE9-9ABC9D06BB45}"/>
              </a:ext>
            </a:extLst>
          </p:cNvPr>
          <p:cNvSpPr>
            <a:spLocks xmlns:a="http://schemas.openxmlformats.org/drawingml/2006/main" noGrp="1"/>
          </p:cNvSpPr>
          <p:nvPr/>
        </p:nvSpPr>
        <p:spPr>
          <a:xfrm xmlns:a="http://schemas.openxmlformats.org/drawingml/2006/main">
            <a:off x="548640" y="5468112"/>
            <a:ext cx="11094415" cy="731520"/>
          </a:xfrm>
          <a:prstGeom xmlns:a="http://schemas.openxmlformats.org/drawingml/2006/main" prst="roundRect">
            <a:avLst>
              <a:gd name="adj" fmla="val 12500"/>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879" name="Google Shape;6879;p147">
            <a:extLst xmlns:a="http://schemas.openxmlformats.org/drawingml/2006/main">
              <a:ext uri="{FF2B5EF4-FFF2-40B4-BE49-F238E27FC236}">
                <a16:creationId xmlns:a16="http://schemas.microsoft.com/office/drawing/2014/main" id="{909F6B8E-ED1F-4AC7-BE7A-E97B6821297E}"/>
              </a:ext>
            </a:extLst>
          </p:cNvPr>
          <p:cNvSpPr>
            <a:spLocks xmlns:a="http://schemas.openxmlformats.org/drawingml/2006/main" noGrp="1"/>
          </p:cNvSpPr>
          <p:nvPr/>
        </p:nvSpPr>
        <p:spPr>
          <a:xfrm xmlns:a="http://schemas.openxmlformats.org/drawingml/2006/main">
            <a:off x="1371600" y="5468112"/>
            <a:ext cx="9978847" cy="7315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Em pomaga przygotować rozmowę z konkretną osobą. Nie zastępuje decyzji przełożonego.</a:t>
            </a:r>
            <a:endParaRPr sz="1350"/>
          </a:p>
        </p:txBody>
      </p:sp>
      <p:pic>
        <p:nvPicPr>
          <p:cNvPr id="6954" name="Google Shape;6880;p147"/>
          <p:cNvPicPr>
            <a:picLocks xmlns:a="http://schemas.openxmlformats.org/drawingml/2006/main" noChangeAspect="1"/>
          </p:cNvPicPr>
          <p:nvPr/>
        </p:nvPicPr>
        <p:blipFill rotWithShape="1">
          <a:blip xmlns:r="http://schemas.openxmlformats.org/officeDocument/2006/relationships" xmlns:a="http://schemas.openxmlformats.org/drawingml/2006/main" r:embed="Rb832fd16a3a0476f">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6882" name="Google Shape;6882;p147">
            <a:extLst xmlns:a="http://schemas.openxmlformats.org/drawingml/2006/main">
              <a:ext uri="{FF2B5EF4-FFF2-40B4-BE49-F238E27FC236}">
                <a16:creationId xmlns:a16="http://schemas.microsoft.com/office/drawing/2014/main" id="{1D04A4D8-8F5F-47CD-AFAB-6FD2756A6281}"/>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6956" name="Google Shape;6854;p147"/>
          <p:cNvPicPr>
            <a:picLocks xmlns:a="http://schemas.openxmlformats.org/drawingml/2006/main" noChangeAspect="1"/>
          </p:cNvPicPr>
          <p:nvPr/>
        </p:nvPicPr>
        <p:blipFill>
          <a:blip xmlns:r="http://schemas.openxmlformats.org/officeDocument/2006/relationships" xmlns:a="http://schemas.openxmlformats.org/drawingml/2006/main" r:embed="Rdfea609c601e47c0"/>
          <a:srcRect xmlns:a="http://schemas.openxmlformats.org/drawingml/2006/main" l="0" t="0" r="0" b="0"/>
          <a:stretch xmlns:a="http://schemas.openxmlformats.org/drawingml/2006/main"/>
        </p:blipFill>
        <p:spPr>
          <a:xfrm xmlns:a="http://schemas.openxmlformats.org/drawingml/2006/main">
            <a:off x="768096" y="2322576"/>
            <a:ext cx="256032" cy="256032"/>
          </a:xfrm>
          <a:prstGeom xmlns:a="http://schemas.openxmlformats.org/drawingml/2006/main" prst="rect">
            <a:avLst/>
          </a:prstGeom>
        </p:spPr>
      </p:pic>
      <p:pic>
        <p:nvPicPr>
          <p:cNvPr id="6957" name="Google Shape;6858;p147"/>
          <p:cNvPicPr>
            <a:picLocks xmlns:a="http://schemas.openxmlformats.org/drawingml/2006/main" noChangeAspect="1"/>
          </p:cNvPicPr>
          <p:nvPr/>
        </p:nvPicPr>
        <p:blipFill>
          <a:blip xmlns:r="http://schemas.openxmlformats.org/officeDocument/2006/relationships" xmlns:a="http://schemas.openxmlformats.org/drawingml/2006/main" r:embed="R05bd2b78cbba465b"/>
          <a:srcRect xmlns:a="http://schemas.openxmlformats.org/drawingml/2006/main" l="0" t="0" r="0" b="0"/>
          <a:stretch xmlns:a="http://schemas.openxmlformats.org/drawingml/2006/main"/>
        </p:blipFill>
        <p:spPr>
          <a:xfrm xmlns:a="http://schemas.openxmlformats.org/drawingml/2006/main">
            <a:off x="4539386" y="2322576"/>
            <a:ext cx="256032" cy="256032"/>
          </a:xfrm>
          <a:prstGeom xmlns:a="http://schemas.openxmlformats.org/drawingml/2006/main" prst="rect">
            <a:avLst/>
          </a:prstGeom>
        </p:spPr>
      </p:pic>
      <p:pic>
        <p:nvPicPr>
          <p:cNvPr id="6958" name="Google Shape;6862;p147"/>
          <p:cNvPicPr>
            <a:picLocks xmlns:a="http://schemas.openxmlformats.org/drawingml/2006/main" noChangeAspect="1"/>
          </p:cNvPicPr>
          <p:nvPr/>
        </p:nvPicPr>
        <p:blipFill>
          <a:blip xmlns:r="http://schemas.openxmlformats.org/officeDocument/2006/relationships" xmlns:a="http://schemas.openxmlformats.org/drawingml/2006/main" r:embed="Ra5fe61be306d4c0e"/>
          <a:srcRect xmlns:a="http://schemas.openxmlformats.org/drawingml/2006/main" l="0" t="0" r="0" b="0"/>
          <a:stretch xmlns:a="http://schemas.openxmlformats.org/drawingml/2006/main"/>
        </p:blipFill>
        <p:spPr>
          <a:xfrm xmlns:a="http://schemas.openxmlformats.org/drawingml/2006/main">
            <a:off x="8310677" y="2322576"/>
            <a:ext cx="256032" cy="256032"/>
          </a:xfrm>
          <a:prstGeom xmlns:a="http://schemas.openxmlformats.org/drawingml/2006/main" prst="rect">
            <a:avLst/>
          </a:prstGeom>
        </p:spPr>
      </p:pic>
      <p:pic>
        <p:nvPicPr>
          <p:cNvPr id="6959" name="Google Shape;6866;p147"/>
          <p:cNvPicPr>
            <a:picLocks xmlns:a="http://schemas.openxmlformats.org/drawingml/2006/main" noChangeAspect="1"/>
          </p:cNvPicPr>
          <p:nvPr/>
        </p:nvPicPr>
        <p:blipFill>
          <a:blip xmlns:r="http://schemas.openxmlformats.org/officeDocument/2006/relationships" xmlns:a="http://schemas.openxmlformats.org/drawingml/2006/main" r:embed="R7e130a42e8e342c0"/>
          <a:srcRect xmlns:a="http://schemas.openxmlformats.org/drawingml/2006/main" l="0" t="0" r="0" b="0"/>
          <a:stretch xmlns:a="http://schemas.openxmlformats.org/drawingml/2006/main"/>
        </p:blipFill>
        <p:spPr>
          <a:xfrm xmlns:a="http://schemas.openxmlformats.org/drawingml/2006/main">
            <a:off x="768096" y="3986784"/>
            <a:ext cx="256032" cy="256032"/>
          </a:xfrm>
          <a:prstGeom xmlns:a="http://schemas.openxmlformats.org/drawingml/2006/main" prst="rect">
            <a:avLst/>
          </a:prstGeom>
        </p:spPr>
      </p:pic>
      <p:pic>
        <p:nvPicPr>
          <p:cNvPr id="6960" name="Google Shape;6870;p147"/>
          <p:cNvPicPr>
            <a:picLocks xmlns:a="http://schemas.openxmlformats.org/drawingml/2006/main" noChangeAspect="1"/>
          </p:cNvPicPr>
          <p:nvPr/>
        </p:nvPicPr>
        <p:blipFill>
          <a:blip xmlns:r="http://schemas.openxmlformats.org/officeDocument/2006/relationships" xmlns:a="http://schemas.openxmlformats.org/drawingml/2006/main" r:embed="Rff2a50e0d1814375"/>
          <a:srcRect xmlns:a="http://schemas.openxmlformats.org/drawingml/2006/main" l="0" t="0" r="0" b="0"/>
          <a:stretch xmlns:a="http://schemas.openxmlformats.org/drawingml/2006/main"/>
        </p:blipFill>
        <p:spPr>
          <a:xfrm xmlns:a="http://schemas.openxmlformats.org/drawingml/2006/main">
            <a:off x="4539386" y="3986784"/>
            <a:ext cx="256032" cy="256032"/>
          </a:xfrm>
          <a:prstGeom xmlns:a="http://schemas.openxmlformats.org/drawingml/2006/main" prst="rect">
            <a:avLst/>
          </a:prstGeom>
        </p:spPr>
      </p:pic>
      <p:pic>
        <p:nvPicPr>
          <p:cNvPr id="6961" name="Google Shape;6874;p147"/>
          <p:cNvPicPr>
            <a:picLocks xmlns:a="http://schemas.openxmlformats.org/drawingml/2006/main" noChangeAspect="1"/>
          </p:cNvPicPr>
          <p:nvPr/>
        </p:nvPicPr>
        <p:blipFill>
          <a:blip xmlns:r="http://schemas.openxmlformats.org/officeDocument/2006/relationships" xmlns:a="http://schemas.openxmlformats.org/drawingml/2006/main" r:embed="R5c6e5124a4ec4bc8"/>
          <a:srcRect xmlns:a="http://schemas.openxmlformats.org/drawingml/2006/main" l="0" t="0" r="0" b="0"/>
          <a:stretch xmlns:a="http://schemas.openxmlformats.org/drawingml/2006/main"/>
        </p:blipFill>
        <p:spPr>
          <a:xfrm xmlns:a="http://schemas.openxmlformats.org/drawingml/2006/main">
            <a:off x="8310677" y="3986784"/>
            <a:ext cx="256032" cy="256032"/>
          </a:xfrm>
          <a:prstGeom xmlns:a="http://schemas.openxmlformats.org/drawingml/2006/main" prst="rect">
            <a:avLst/>
          </a:prstGeom>
        </p:spPr>
      </p:pic>
      <p:pic>
        <p:nvPicPr>
          <p:cNvPr id="6962" name="Google Shape;6878;p147"/>
          <p:cNvPicPr>
            <a:picLocks xmlns:a="http://schemas.openxmlformats.org/drawingml/2006/main" noChangeAspect="1"/>
          </p:cNvPicPr>
          <p:nvPr/>
        </p:nvPicPr>
        <p:blipFill>
          <a:blip xmlns:r="http://schemas.openxmlformats.org/officeDocument/2006/relationships" xmlns:a="http://schemas.openxmlformats.org/drawingml/2006/main" r:embed="Ra817c03a64284899"/>
          <a:srcRect xmlns:a="http://schemas.openxmlformats.org/drawingml/2006/main" l="0" t="0" r="0" b="0"/>
          <a:stretch xmlns:a="http://schemas.openxmlformats.org/drawingml/2006/main"/>
        </p:blipFill>
        <p:spPr>
          <a:xfrm xmlns:a="http://schemas.openxmlformats.org/drawingml/2006/main">
            <a:off x="841248" y="5678424"/>
            <a:ext cx="310896" cy="310896"/>
          </a:xfrm>
          <a:prstGeom xmlns:a="http://schemas.openxmlformats.org/drawingml/2006/main" prst="rect">
            <a:avLst/>
          </a:prstGeom>
        </p:spPr>
      </p:pic>
      <p:sp>
        <p:nvSpPr>
          <p:cNvPr id="6915" name="Empatyzer SHORT — menu Problem">
            <a:extLst xmlns:a="http://schemas.openxmlformats.org/drawingml/2006/main">
              <a:ext uri="{FF2B5EF4-FFF2-40B4-BE49-F238E27FC236}">
                <a16:creationId xmlns:a16="http://schemas.microsoft.com/office/drawing/2014/main" id="{8ABED62A-7FB6-474C-B939-A0A4E359DC61}"/>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6916" name="Empatyzer SHORT — separator menu">
            <a:extLst xmlns:a="http://schemas.openxmlformats.org/drawingml/2006/main">
              <a:ext uri="{FF2B5EF4-FFF2-40B4-BE49-F238E27FC236}">
                <a16:creationId xmlns:a16="http://schemas.microsoft.com/office/drawing/2014/main" id="{CA389AB3-32DD-4FCF-B7A4-DA3775D077FB}"/>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917" name="Empatyzer SHORT — menu Przykłady">
            <a:extLst xmlns:a="http://schemas.openxmlformats.org/drawingml/2006/main">
              <a:ext uri="{FF2B5EF4-FFF2-40B4-BE49-F238E27FC236}">
                <a16:creationId xmlns:a16="http://schemas.microsoft.com/office/drawing/2014/main" id="{5C9CC47A-E656-45B9-9534-06B58A681B3B}"/>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6918" name="Empatyzer SHORT — separator menu">
            <a:extLst xmlns:a="http://schemas.openxmlformats.org/drawingml/2006/main">
              <a:ext uri="{FF2B5EF4-FFF2-40B4-BE49-F238E27FC236}">
                <a16:creationId xmlns:a16="http://schemas.microsoft.com/office/drawing/2014/main" id="{4C54D60F-EA77-4FDA-9651-2C444CA71F1D}"/>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919" name="Empatyzer SHORT — menu Rozmowa z Em">
            <a:extLst xmlns:a="http://schemas.openxmlformats.org/drawingml/2006/main">
              <a:ext uri="{FF2B5EF4-FFF2-40B4-BE49-F238E27FC236}">
                <a16:creationId xmlns:a16="http://schemas.microsoft.com/office/drawing/2014/main" id="{E11F1BB7-4940-47A7-A1DA-245DBFEAB913}"/>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6920" name="Empatyzer SHORT — separator menu">
            <a:extLst xmlns:a="http://schemas.openxmlformats.org/drawingml/2006/main">
              <a:ext uri="{FF2B5EF4-FFF2-40B4-BE49-F238E27FC236}">
                <a16:creationId xmlns:a16="http://schemas.microsoft.com/office/drawing/2014/main" id="{9230A39C-CC99-400B-9E04-347D166156BE}"/>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921" name="Empatyzer SHORT — menu Dowody">
            <a:extLst xmlns:a="http://schemas.openxmlformats.org/drawingml/2006/main">
              <a:ext uri="{FF2B5EF4-FFF2-40B4-BE49-F238E27FC236}">
                <a16:creationId xmlns:a16="http://schemas.microsoft.com/office/drawing/2014/main" id="{BB85182E-A2DF-401F-B6CB-7F25CA91F6E0}"/>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6922" name="Empatyzer SHORT — separator menu">
            <a:extLst xmlns:a="http://schemas.openxmlformats.org/drawingml/2006/main">
              <a:ext uri="{FF2B5EF4-FFF2-40B4-BE49-F238E27FC236}">
                <a16:creationId xmlns:a16="http://schemas.microsoft.com/office/drawing/2014/main" id="{DC520E7A-A64A-4D14-96DC-0BC24FB92C1A}"/>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923" name="Empatyzer SHORT — menu Empatyzer">
            <a:extLst xmlns:a="http://schemas.openxmlformats.org/drawingml/2006/main">
              <a:ext uri="{FF2B5EF4-FFF2-40B4-BE49-F238E27FC236}">
                <a16:creationId xmlns:a16="http://schemas.microsoft.com/office/drawing/2014/main" id="{D1C074E2-0D7A-43D1-94A1-EEB5847DBFA9}"/>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6924" name="Empatyzer SHORT — separator menu">
            <a:extLst xmlns:a="http://schemas.openxmlformats.org/drawingml/2006/main">
              <a:ext uri="{FF2B5EF4-FFF2-40B4-BE49-F238E27FC236}">
                <a16:creationId xmlns:a16="http://schemas.microsoft.com/office/drawing/2014/main" id="{A764586C-EACD-4861-B1BF-C46F7475B25E}"/>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925" name="Empatyzer SHORT — aktywna sekcja Zastosowania">
            <a:extLst xmlns:a="http://schemas.openxmlformats.org/drawingml/2006/main">
              <a:ext uri="{FF2B5EF4-FFF2-40B4-BE49-F238E27FC236}">
                <a16:creationId xmlns:a16="http://schemas.microsoft.com/office/drawing/2014/main" id="{0A620413-992A-4991-AD57-18AB2561B037}"/>
              </a:ext>
            </a:extLst>
          </p:cNvPr>
          <p:cNvSpPr>
            <a:spLocks xmlns:a="http://schemas.openxmlformats.org/drawingml/2006/main" noGrp="1"/>
          </p:cNvSpPr>
          <p:nvPr/>
        </p:nvSpPr>
        <p:spPr>
          <a:xfrm xmlns:a="http://schemas.openxmlformats.org/drawingml/2006/main">
            <a:off x="5231130" y="260604"/>
            <a:ext cx="100965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6926" name="Empatyzer SHORT — menu Zastosowania">
            <a:extLst xmlns:a="http://schemas.openxmlformats.org/drawingml/2006/main">
              <a:ext uri="{FF2B5EF4-FFF2-40B4-BE49-F238E27FC236}">
                <a16:creationId xmlns:a16="http://schemas.microsoft.com/office/drawing/2014/main" id="{3708F2F2-94A3-4D68-BD9E-62BBD165D2D8}"/>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Zastosowania</a:t>
            </a:r>
          </a:p>
        </p:txBody>
      </p:sp>
      <p:sp>
        <p:nvSpPr>
          <p:cNvPr id="6927" name="Empatyzer SHORT — separator menu">
            <a:extLst xmlns:a="http://schemas.openxmlformats.org/drawingml/2006/main">
              <a:ext uri="{FF2B5EF4-FFF2-40B4-BE49-F238E27FC236}">
                <a16:creationId xmlns:a16="http://schemas.microsoft.com/office/drawing/2014/main" id="{AAAC2CF8-0613-4104-84B0-34700594159A}"/>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928" name="Empatyzer SHORT — menu Prywatność">
            <a:extLst xmlns:a="http://schemas.openxmlformats.org/drawingml/2006/main">
              <a:ext uri="{FF2B5EF4-FFF2-40B4-BE49-F238E27FC236}">
                <a16:creationId xmlns:a16="http://schemas.microsoft.com/office/drawing/2014/main" id="{3B15E44D-0526-47AA-9030-C4281FB2C484}"/>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6929" name="Empatyzer SHORT — separator menu">
            <a:extLst xmlns:a="http://schemas.openxmlformats.org/drawingml/2006/main">
              <a:ext uri="{FF2B5EF4-FFF2-40B4-BE49-F238E27FC236}">
                <a16:creationId xmlns:a16="http://schemas.microsoft.com/office/drawing/2014/main" id="{6C7D6B4D-5434-4D4E-B1D0-669767694F3D}"/>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930" name="Empatyzer SHORT — menu Następny krok">
            <a:extLst xmlns:a="http://schemas.openxmlformats.org/drawingml/2006/main">
              <a:ext uri="{FF2B5EF4-FFF2-40B4-BE49-F238E27FC236}">
                <a16:creationId xmlns:a16="http://schemas.microsoft.com/office/drawing/2014/main" id="{EEFA9FA8-EF00-4DFB-BFA0-5DD1962D2EA0}"/>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6931" name="Empatyzer SHORT — separator menu">
            <a:extLst xmlns:a="http://schemas.openxmlformats.org/drawingml/2006/main">
              <a:ext uri="{FF2B5EF4-FFF2-40B4-BE49-F238E27FC236}">
                <a16:creationId xmlns:a16="http://schemas.microsoft.com/office/drawing/2014/main" id="{BDA6583C-AD3C-4D92-9FF6-5306835D0E32}"/>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932" name="Empatyzer SHORT — menu Appendix">
            <a:extLst xmlns:a="http://schemas.openxmlformats.org/drawingml/2006/main">
              <a:ext uri="{FF2B5EF4-FFF2-40B4-BE49-F238E27FC236}">
                <a16:creationId xmlns:a16="http://schemas.microsoft.com/office/drawing/2014/main" id="{3BA1737A-2D3C-4307-BA51-0E6780C6FE81}"/>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268433020"/>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7039" name="Google Shape;7039;p150">
            <a:extLst xmlns:a="http://schemas.openxmlformats.org/drawingml/2006/main">
              <a:ext uri="{FF2B5EF4-FFF2-40B4-BE49-F238E27FC236}">
                <a16:creationId xmlns:a16="http://schemas.microsoft.com/office/drawing/2014/main" id="{CE073B80-D8BB-4FE0-A090-BD8C0D7CB700}"/>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40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Rozmowy z Em są prywatne. Organizacja nie czyta pytań ani odpowiedzi, a dane są przechowywane w Unii Europejskiej.</a:t>
            </a:r>
            <a:endParaRPr sz="1550"/>
          </a:p>
        </p:txBody>
      </p:sp>
      <p:sp>
        <p:nvSpPr>
          <p:cNvPr id="7040" name="Google Shape;7040;p150">
            <a:extLst xmlns:a="http://schemas.openxmlformats.org/drawingml/2006/main">
              <a:ext uri="{FF2B5EF4-FFF2-40B4-BE49-F238E27FC236}">
                <a16:creationId xmlns:a16="http://schemas.microsoft.com/office/drawing/2014/main" id="{78A22076-E65B-469F-AECE-1714F03581E3}"/>
              </a:ext>
            </a:extLst>
          </p:cNvPr>
          <p:cNvSpPr>
            <a:spLocks xmlns:a="http://schemas.openxmlformats.org/drawingml/2006/main" noGrp="1"/>
          </p:cNvSpPr>
          <p:nvPr/>
        </p:nvSpPr>
        <p:spPr>
          <a:xfrm xmlns:a="http://schemas.openxmlformats.org/drawingml/2006/main">
            <a:off x="548640" y="2084832"/>
            <a:ext cx="3703320" cy="3236976"/>
          </a:xfrm>
          <a:prstGeom xmlns:a="http://schemas.openxmlformats.org/drawingml/2006/main" prst="roundRect">
            <a:avLst>
              <a:gd name="adj" fmla="val 2825"/>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7041" name="Google Shape;7041;p150">
            <a:extLst xmlns:a="http://schemas.openxmlformats.org/drawingml/2006/main">
              <a:ext uri="{FF2B5EF4-FFF2-40B4-BE49-F238E27FC236}">
                <a16:creationId xmlns:a16="http://schemas.microsoft.com/office/drawing/2014/main" id="{E4378FE6-0E50-4236-8978-7E29C8FAC643}"/>
              </a:ext>
            </a:extLst>
          </p:cNvPr>
          <p:cNvSpPr>
            <a:spLocks xmlns:a="http://schemas.openxmlformats.org/drawingml/2006/main" noGrp="1"/>
          </p:cNvSpPr>
          <p:nvPr/>
        </p:nvSpPr>
        <p:spPr>
          <a:xfrm xmlns:a="http://schemas.openxmlformats.org/drawingml/2006/main">
            <a:off x="822960" y="2359152"/>
            <a:ext cx="402336" cy="402336"/>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7043" name="Google Shape;7043;p150">
            <a:extLst xmlns:a="http://schemas.openxmlformats.org/drawingml/2006/main">
              <a:ext uri="{FF2B5EF4-FFF2-40B4-BE49-F238E27FC236}">
                <a16:creationId xmlns:a16="http://schemas.microsoft.com/office/drawing/2014/main" id="{07F9D181-4748-43BD-AA22-6AAE338C8E82}"/>
              </a:ext>
            </a:extLst>
          </p:cNvPr>
          <p:cNvSpPr>
            <a:spLocks xmlns:a="http://schemas.openxmlformats.org/drawingml/2006/main" noGrp="1"/>
          </p:cNvSpPr>
          <p:nvPr/>
        </p:nvSpPr>
        <p:spPr>
          <a:xfrm xmlns:a="http://schemas.openxmlformats.org/drawingml/2006/main">
            <a:off x="1353312" y="2359152"/>
            <a:ext cx="2624328" cy="40233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Kto czego nie widzi</a:t>
            </a:r>
            <a:endParaRPr sz="1450"/>
          </a:p>
        </p:txBody>
      </p:sp>
      <p:sp>
        <p:nvSpPr>
          <p:cNvPr id="7044" name="Google Shape;7044;p150">
            <a:extLst xmlns:a="http://schemas.openxmlformats.org/drawingml/2006/main">
              <a:ext uri="{FF2B5EF4-FFF2-40B4-BE49-F238E27FC236}">
                <a16:creationId xmlns:a16="http://schemas.microsoft.com/office/drawing/2014/main" id="{6C21CDDC-5318-4D4B-BE10-BB80BD39B736}"/>
              </a:ext>
            </a:extLst>
          </p:cNvPr>
          <p:cNvSpPr>
            <a:spLocks xmlns:a="http://schemas.openxmlformats.org/drawingml/2006/main" noGrp="1"/>
          </p:cNvSpPr>
          <p:nvPr/>
        </p:nvSpPr>
        <p:spPr>
          <a:xfrm xmlns:a="http://schemas.openxmlformats.org/drawingml/2006/main">
            <a:off x="822960" y="2926080"/>
            <a:ext cx="3154680" cy="224942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190500" indent="-114300" algn="l">
              <a:spcAft>
                <a:spcPts val="240"/>
              </a:spcAft>
              <a:buChar char="•"/>
            </a:pPr>
            <a:r>
              <a:rPr sz="1200">
                <a:solidFill>
                  <a:srgbClr val="27222B"/>
                </a:solidFill>
                <a:latin typeface="Arial"/>
                <a:ea typeface="Arial"/>
                <a:cs typeface="Arial"/>
              </a:rPr>
              <a:t>Przełożeni, administratorzy i inni użytkownicy nie widzą cudzych rozmów z Em.</a:t>
            </a:r>
          </a:p>
          <a:p xmlns:a="http://schemas.openxmlformats.org/drawingml/2006/main">
            <a:pPr marL="190500" indent="-114300" algn="l">
              <a:spcAft>
                <a:spcPts val="240"/>
              </a:spcAft>
              <a:buChar char="•"/>
            </a:pPr>
            <a:r>
              <a:rPr sz="1200">
                <a:solidFill>
                  <a:srgbClr val="27222B"/>
                </a:solidFill>
                <a:latin typeface="Arial"/>
                <a:ea typeface="Arial"/>
                <a:cs typeface="Arial"/>
              </a:rPr>
              <a:t>Osoba, o którą ktoś pyta, nie widzi pytania ani odpowiedzi.</a:t>
            </a:r>
          </a:p>
          <a:p xmlns:a="http://schemas.openxmlformats.org/drawingml/2006/main">
            <a:pPr marL="190500" indent="-114300" algn="l">
              <a:spcAft>
                <a:spcPts val="240"/>
              </a:spcAft>
              <a:buChar char="•"/>
            </a:pPr>
            <a:r>
              <a:rPr sz="1200">
                <a:solidFill>
                  <a:srgbClr val="27222B"/>
                </a:solidFill>
                <a:latin typeface="Arial"/>
                <a:ea typeface="Arial"/>
                <a:cs typeface="Arial"/>
              </a:rPr>
              <a:t>Pełny wynik należy do pracownika; inni widzą tylko wskazówki potrzebne do współpracy.</a:t>
            </a:r>
          </a:p>
          <a:p xmlns:a="http://schemas.openxmlformats.org/drawingml/2006/main">
            <a:pPr marL="190500" indent="-114300" algn="l">
              <a:spcAft>
                <a:spcPts val="240"/>
              </a:spcAft>
              <a:buChar char="•"/>
            </a:pPr>
            <a:r>
              <a:rPr sz="1200">
                <a:solidFill>
                  <a:srgbClr val="27222B"/>
                </a:solidFill>
                <a:latin typeface="Arial"/>
                <a:ea typeface="Arial"/>
                <a:cs typeface="Arial"/>
              </a:rPr>
              <a:t>Administrator widzi konta, strukturę i statystyki zbiorcze, ale nie rozmowy ani pełne wyniki.</a:t>
            </a:r>
          </a:p>
        </p:txBody>
      </p:sp>
      <p:sp>
        <p:nvSpPr>
          <p:cNvPr id="7045" name="Google Shape;7045;p150">
            <a:extLst xmlns:a="http://schemas.openxmlformats.org/drawingml/2006/main">
              <a:ext uri="{FF2B5EF4-FFF2-40B4-BE49-F238E27FC236}">
                <a16:creationId xmlns:a16="http://schemas.microsoft.com/office/drawing/2014/main" id="{6A729EE7-7296-4012-9814-DB94855EA1A2}"/>
              </a:ext>
            </a:extLst>
          </p:cNvPr>
          <p:cNvSpPr>
            <a:spLocks xmlns:a="http://schemas.openxmlformats.org/drawingml/2006/main" noGrp="1"/>
          </p:cNvSpPr>
          <p:nvPr/>
        </p:nvSpPr>
        <p:spPr>
          <a:xfrm xmlns:a="http://schemas.openxmlformats.org/drawingml/2006/main">
            <a:off x="4507992" y="2084832"/>
            <a:ext cx="3703320" cy="3236976"/>
          </a:xfrm>
          <a:prstGeom xmlns:a="http://schemas.openxmlformats.org/drawingml/2006/main" prst="roundRect">
            <a:avLst>
              <a:gd name="adj" fmla="val 2825"/>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7046" name="Google Shape;7046;p150">
            <a:extLst xmlns:a="http://schemas.openxmlformats.org/drawingml/2006/main">
              <a:ext uri="{FF2B5EF4-FFF2-40B4-BE49-F238E27FC236}">
                <a16:creationId xmlns:a16="http://schemas.microsoft.com/office/drawing/2014/main" id="{C89F61A8-2DD5-4970-8DA9-FD040E0DD9B2}"/>
              </a:ext>
            </a:extLst>
          </p:cNvPr>
          <p:cNvSpPr>
            <a:spLocks xmlns:a="http://schemas.openxmlformats.org/drawingml/2006/main" noGrp="1"/>
          </p:cNvSpPr>
          <p:nvPr/>
        </p:nvSpPr>
        <p:spPr>
          <a:xfrm xmlns:a="http://schemas.openxmlformats.org/drawingml/2006/main">
            <a:off x="4782312" y="2359152"/>
            <a:ext cx="402336" cy="402336"/>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7048" name="Google Shape;7048;p150">
            <a:extLst xmlns:a="http://schemas.openxmlformats.org/drawingml/2006/main">
              <a:ext uri="{FF2B5EF4-FFF2-40B4-BE49-F238E27FC236}">
                <a16:creationId xmlns:a16="http://schemas.microsoft.com/office/drawing/2014/main" id="{CFBC5D62-20DB-4FEB-8B1A-710D79C54459}"/>
              </a:ext>
            </a:extLst>
          </p:cNvPr>
          <p:cNvSpPr>
            <a:spLocks xmlns:a="http://schemas.openxmlformats.org/drawingml/2006/main" noGrp="1"/>
          </p:cNvSpPr>
          <p:nvPr/>
        </p:nvSpPr>
        <p:spPr>
          <a:xfrm xmlns:a="http://schemas.openxmlformats.org/drawingml/2006/main">
            <a:off x="5312664" y="2359152"/>
            <a:ext cx="2624328" cy="40233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Dane i zabezpieczenia</a:t>
            </a:r>
            <a:endParaRPr sz="1450"/>
          </a:p>
        </p:txBody>
      </p:sp>
      <p:sp>
        <p:nvSpPr>
          <p:cNvPr id="7049" name="Google Shape;7049;p150">
            <a:extLst xmlns:a="http://schemas.openxmlformats.org/drawingml/2006/main">
              <a:ext uri="{FF2B5EF4-FFF2-40B4-BE49-F238E27FC236}">
                <a16:creationId xmlns:a16="http://schemas.microsoft.com/office/drawing/2014/main" id="{2C05DD0F-053F-4203-8B58-3CA8A4458C49}"/>
              </a:ext>
            </a:extLst>
          </p:cNvPr>
          <p:cNvSpPr>
            <a:spLocks xmlns:a="http://schemas.openxmlformats.org/drawingml/2006/main" noGrp="1"/>
          </p:cNvSpPr>
          <p:nvPr/>
        </p:nvSpPr>
        <p:spPr>
          <a:xfrm xmlns:a="http://schemas.openxmlformats.org/drawingml/2006/main">
            <a:off x="4782312" y="2926080"/>
            <a:ext cx="3154680" cy="224942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190500" indent="-114300" algn="l">
              <a:spcAft>
                <a:spcPts val="240"/>
              </a:spcAft>
              <a:buChar char="•"/>
            </a:pPr>
            <a:r>
              <a:rPr sz="1200">
                <a:solidFill>
                  <a:srgbClr val="27222B"/>
                </a:solidFill>
                <a:latin typeface="Arial"/>
                <a:ea typeface="Arial"/>
                <a:cs typeface="Arial"/>
              </a:rPr>
              <a:t>Dane są przechowywane w Unii Europejskiej, na infrastrukturze AWS.</a:t>
            </a:r>
          </a:p>
          <a:p xmlns:a="http://schemas.openxmlformats.org/drawingml/2006/main">
            <a:pPr marL="190500" indent="-114300" algn="l">
              <a:spcAft>
                <a:spcPts val="240"/>
              </a:spcAft>
              <a:buChar char="•"/>
            </a:pPr>
            <a:r>
              <a:rPr sz="1200">
                <a:solidFill>
                  <a:srgbClr val="27222B"/>
                </a:solidFill>
                <a:latin typeface="Arial"/>
                <a:ea typeface="Arial"/>
                <a:cs typeface="Arial"/>
              </a:rPr>
              <a:t>Połączenia HTTPS, szyfrowanie podczas przechowywania i automatyczne wylogowanie po 5 minutach bezczynności.</a:t>
            </a:r>
          </a:p>
          <a:p xmlns:a="http://schemas.openxmlformats.org/drawingml/2006/main">
            <a:pPr marL="190500" indent="-114300" algn="l">
              <a:spcAft>
                <a:spcPts val="240"/>
              </a:spcAft>
              <a:buChar char="•"/>
            </a:pPr>
            <a:r>
              <a:rPr sz="1200">
                <a:solidFill>
                  <a:srgbClr val="27222B"/>
                </a:solidFill>
                <a:latin typeface="Arial"/>
                <a:ea typeface="Arial"/>
                <a:cs typeface="Arial"/>
              </a:rPr>
              <a:t>Empatyzer nie ocenia pracowników, nie tworzy rankingów i nie służy do decyzji kadrowych.</a:t>
            </a:r>
          </a:p>
          <a:p xmlns:a="http://schemas.openxmlformats.org/drawingml/2006/main">
            <a:pPr marL="190500" indent="-114300" algn="l">
              <a:spcAft>
                <a:spcPts val="240"/>
              </a:spcAft>
              <a:buChar char="•"/>
            </a:pPr>
            <a:r>
              <a:rPr sz="1200">
                <a:solidFill>
                  <a:srgbClr val="27222B"/>
                </a:solidFill>
                <a:latin typeface="Arial"/>
                <a:ea typeface="Arial"/>
                <a:cs typeface="Arial"/>
              </a:rPr>
              <a:t>Konto można usunąć, a profil należy do osoby, nie do organizacji.</a:t>
            </a:r>
          </a:p>
        </p:txBody>
      </p:sp>
      <p:sp>
        <p:nvSpPr>
          <p:cNvPr id="7050" name="Google Shape;7050;p150">
            <a:extLst xmlns:a="http://schemas.openxmlformats.org/drawingml/2006/main">
              <a:ext uri="{FF2B5EF4-FFF2-40B4-BE49-F238E27FC236}">
                <a16:creationId xmlns:a16="http://schemas.microsoft.com/office/drawing/2014/main" id="{D984B98C-ACF8-46FB-8FFC-B3D988686F0E}"/>
              </a:ext>
            </a:extLst>
          </p:cNvPr>
          <p:cNvSpPr>
            <a:spLocks xmlns:a="http://schemas.openxmlformats.org/drawingml/2006/main" noGrp="1"/>
          </p:cNvSpPr>
          <p:nvPr/>
        </p:nvSpPr>
        <p:spPr>
          <a:xfrm xmlns:a="http://schemas.openxmlformats.org/drawingml/2006/main">
            <a:off x="8467344" y="2084832"/>
            <a:ext cx="3175711" cy="2871216"/>
          </a:xfrm>
          <a:prstGeom xmlns:a="http://schemas.openxmlformats.org/drawingml/2006/main" prst="rect">
            <a:avLst/>
          </a:prstGeom>
          <a:solidFill xmlns:a="http://schemas.openxmlformats.org/drawingml/2006/main">
            <a:srgbClr val="FFFFFF"/>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pic>
        <p:nvPicPr>
          <p:cNvPr id="7116" name="Google Shape;7051;p150"/>
          <p:cNvPicPr>
            <a:picLocks xmlns:a="http://schemas.openxmlformats.org/drawingml/2006/main" noChangeAspect="1"/>
          </p:cNvPicPr>
          <p:nvPr/>
        </p:nvPicPr>
        <p:blipFill rotWithShape="1">
          <a:blip xmlns:r="http://schemas.openxmlformats.org/officeDocument/2006/relationships" xmlns:a="http://schemas.openxmlformats.org/drawingml/2006/main" r:embed="R860ae3e553894a1f">
            <a:alphaModFix/>
          </a:blip>
          <a:srcRect xmlns:a="http://schemas.openxmlformats.org/drawingml/2006/main" l="34200" t="7300" r="9300" b="62600"/>
          <a:stretch xmlns:a="http://schemas.openxmlformats.org/drawingml/2006/main"/>
        </p:blipFill>
        <p:spPr>
          <a:xfrm xmlns:a="http://schemas.openxmlformats.org/drawingml/2006/main" rot="0">
            <a:off x="8467344" y="2304288"/>
            <a:ext cx="3175711" cy="2476500"/>
          </a:xfrm>
          <a:prstGeom xmlns:a="http://schemas.openxmlformats.org/drawingml/2006/main" prst="rect">
            <a:avLst/>
          </a:prstGeom>
          <a:ln xmlns:a="http://schemas.openxmlformats.org/drawingml/2006/main">
            <a:noFill/>
          </a:ln>
        </p:spPr>
      </p:pic>
      <p:sp>
        <p:nvSpPr>
          <p:cNvPr id="7052" name="Google Shape;7052;p150">
            <a:extLst xmlns:a="http://schemas.openxmlformats.org/drawingml/2006/main">
              <a:ext uri="{FF2B5EF4-FFF2-40B4-BE49-F238E27FC236}">
                <a16:creationId xmlns:a16="http://schemas.microsoft.com/office/drawing/2014/main" id="{60299A71-1BD9-4ED8-A1F6-27FEB5D4D428}"/>
              </a:ext>
            </a:extLst>
          </p:cNvPr>
          <p:cNvSpPr>
            <a:spLocks xmlns:a="http://schemas.openxmlformats.org/drawingml/2006/main" noGrp="1"/>
          </p:cNvSpPr>
          <p:nvPr/>
        </p:nvSpPr>
        <p:spPr>
          <a:xfrm xmlns:a="http://schemas.openxmlformats.org/drawingml/2006/main">
            <a:off x="8467344" y="4855464"/>
            <a:ext cx="3175711" cy="5029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Pytania o prywatność, na które odpowiada Em w aplikacji.</a:t>
            </a:r>
            <a:endParaRPr sz="900"/>
          </a:p>
        </p:txBody>
      </p:sp>
      <p:sp>
        <p:nvSpPr>
          <p:cNvPr id="7053" name="Google Shape;7053;p150">
            <a:extLst xmlns:a="http://schemas.openxmlformats.org/drawingml/2006/main">
              <a:ext uri="{FF2B5EF4-FFF2-40B4-BE49-F238E27FC236}">
                <a16:creationId xmlns:a16="http://schemas.microsoft.com/office/drawing/2014/main" id="{B5D13FC0-DF44-4219-92A4-8F8E3991BFA1}"/>
              </a:ext>
            </a:extLst>
          </p:cNvPr>
          <p:cNvSpPr>
            <a:spLocks xmlns:a="http://schemas.openxmlformats.org/drawingml/2006/main" noGrp="1"/>
          </p:cNvSpPr>
          <p:nvPr/>
        </p:nvSpPr>
        <p:spPr>
          <a:xfrm xmlns:a="http://schemas.openxmlformats.org/drawingml/2006/main">
            <a:off x="548640" y="5541264"/>
            <a:ext cx="11094415" cy="658368"/>
          </a:xfrm>
          <a:prstGeom xmlns:a="http://schemas.openxmlformats.org/drawingml/2006/main" prst="roundRect">
            <a:avLst>
              <a:gd name="adj" fmla="val 13889"/>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7055" name="Google Shape;7055;p150">
            <a:extLst xmlns:a="http://schemas.openxmlformats.org/drawingml/2006/main">
              <a:ext uri="{FF2B5EF4-FFF2-40B4-BE49-F238E27FC236}">
                <a16:creationId xmlns:a16="http://schemas.microsoft.com/office/drawing/2014/main" id="{8E0D228F-B989-4062-8DE5-217D309F1663}"/>
              </a:ext>
            </a:extLst>
          </p:cNvPr>
          <p:cNvSpPr>
            <a:spLocks xmlns:a="http://schemas.openxmlformats.org/drawingml/2006/main" noGrp="1"/>
          </p:cNvSpPr>
          <p:nvPr/>
        </p:nvSpPr>
        <p:spPr>
          <a:xfrm xmlns:a="http://schemas.openxmlformats.org/drawingml/2006/main">
            <a:off x="1371600" y="5541264"/>
            <a:ext cx="9978847"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Rozmowy są prywatne, ale nie anonimowe: zapisują się na koncie użytkownika i widzi je tylko on.</a:t>
            </a:r>
            <a:endParaRPr sz="1300"/>
          </a:p>
        </p:txBody>
      </p:sp>
      <p:pic>
        <p:nvPicPr>
          <p:cNvPr id="7120" name="Google Shape;7056;p150"/>
          <p:cNvPicPr>
            <a:picLocks xmlns:a="http://schemas.openxmlformats.org/drawingml/2006/main" noChangeAspect="1"/>
          </p:cNvPicPr>
          <p:nvPr/>
        </p:nvPicPr>
        <p:blipFill rotWithShape="1">
          <a:blip xmlns:r="http://schemas.openxmlformats.org/officeDocument/2006/relationships" xmlns:a="http://schemas.openxmlformats.org/drawingml/2006/main" r:embed="R4adc4f6704334491">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7058" name="Google Shape;7058;p150">
            <a:extLst xmlns:a="http://schemas.openxmlformats.org/drawingml/2006/main">
              <a:ext uri="{FF2B5EF4-FFF2-40B4-BE49-F238E27FC236}">
                <a16:creationId xmlns:a16="http://schemas.microsoft.com/office/drawing/2014/main" id="{5A5EFBE3-6192-4558-91CB-AD8CACEE8F9F}"/>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7122" name="Google Shape;7042;p150"/>
          <p:cNvPicPr>
            <a:picLocks xmlns:a="http://schemas.openxmlformats.org/drawingml/2006/main" noChangeAspect="1"/>
          </p:cNvPicPr>
          <p:nvPr/>
        </p:nvPicPr>
        <p:blipFill>
          <a:blip xmlns:r="http://schemas.openxmlformats.org/officeDocument/2006/relationships" xmlns:a="http://schemas.openxmlformats.org/drawingml/2006/main" r:embed="Rca1877f5cdfb4b3a"/>
          <a:srcRect xmlns:a="http://schemas.openxmlformats.org/drawingml/2006/main" l="0" t="0" r="0" b="0"/>
          <a:stretch xmlns:a="http://schemas.openxmlformats.org/drawingml/2006/main"/>
        </p:blipFill>
        <p:spPr>
          <a:xfrm xmlns:a="http://schemas.openxmlformats.org/drawingml/2006/main">
            <a:off x="923544" y="2459736"/>
            <a:ext cx="201168" cy="201168"/>
          </a:xfrm>
          <a:prstGeom xmlns:a="http://schemas.openxmlformats.org/drawingml/2006/main" prst="rect">
            <a:avLst/>
          </a:prstGeom>
        </p:spPr>
      </p:pic>
      <p:pic>
        <p:nvPicPr>
          <p:cNvPr id="7123" name="Google Shape;7047;p150"/>
          <p:cNvPicPr>
            <a:picLocks xmlns:a="http://schemas.openxmlformats.org/drawingml/2006/main" noChangeAspect="1"/>
          </p:cNvPicPr>
          <p:nvPr/>
        </p:nvPicPr>
        <p:blipFill>
          <a:blip xmlns:r="http://schemas.openxmlformats.org/officeDocument/2006/relationships" xmlns:a="http://schemas.openxmlformats.org/drawingml/2006/main" r:embed="Rc452500ccbb1488a"/>
          <a:srcRect xmlns:a="http://schemas.openxmlformats.org/drawingml/2006/main" l="0" t="0" r="0" b="0"/>
          <a:stretch xmlns:a="http://schemas.openxmlformats.org/drawingml/2006/main"/>
        </p:blipFill>
        <p:spPr>
          <a:xfrm xmlns:a="http://schemas.openxmlformats.org/drawingml/2006/main">
            <a:off x="4882896" y="2459736"/>
            <a:ext cx="201168" cy="201168"/>
          </a:xfrm>
          <a:prstGeom xmlns:a="http://schemas.openxmlformats.org/drawingml/2006/main" prst="rect">
            <a:avLst/>
          </a:prstGeom>
        </p:spPr>
      </p:pic>
      <p:pic>
        <p:nvPicPr>
          <p:cNvPr id="7124" name="Google Shape;7054;p150"/>
          <p:cNvPicPr>
            <a:picLocks xmlns:a="http://schemas.openxmlformats.org/drawingml/2006/main" noChangeAspect="1"/>
          </p:cNvPicPr>
          <p:nvPr/>
        </p:nvPicPr>
        <p:blipFill>
          <a:blip xmlns:r="http://schemas.openxmlformats.org/officeDocument/2006/relationships" xmlns:a="http://schemas.openxmlformats.org/drawingml/2006/main" r:embed="R89857f1641fe4e7a"/>
          <a:srcRect xmlns:a="http://schemas.openxmlformats.org/drawingml/2006/main" l="0" t="0" r="0" b="0"/>
          <a:stretch xmlns:a="http://schemas.openxmlformats.org/drawingml/2006/main"/>
        </p:blipFill>
        <p:spPr>
          <a:xfrm xmlns:a="http://schemas.openxmlformats.org/drawingml/2006/main">
            <a:off x="841248" y="5715000"/>
            <a:ext cx="310896" cy="310896"/>
          </a:xfrm>
          <a:prstGeom xmlns:a="http://schemas.openxmlformats.org/drawingml/2006/main" prst="rect">
            <a:avLst/>
          </a:prstGeom>
        </p:spPr>
      </p:pic>
      <p:sp>
        <p:nvSpPr>
          <p:cNvPr id="7088" name="Empatyzer SHORT — menu Problem">
            <a:extLst xmlns:a="http://schemas.openxmlformats.org/drawingml/2006/main">
              <a:ext uri="{FF2B5EF4-FFF2-40B4-BE49-F238E27FC236}">
                <a16:creationId xmlns:a16="http://schemas.microsoft.com/office/drawing/2014/main" id="{69B42367-2D96-426F-BA63-787F869B45D3}"/>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7089" name="Empatyzer SHORT — separator menu">
            <a:extLst xmlns:a="http://schemas.openxmlformats.org/drawingml/2006/main">
              <a:ext uri="{FF2B5EF4-FFF2-40B4-BE49-F238E27FC236}">
                <a16:creationId xmlns:a16="http://schemas.microsoft.com/office/drawing/2014/main" id="{E790C7C0-E77B-4BA9-BCA1-E67760263FB4}"/>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090" name="Empatyzer SHORT — menu Przykłady">
            <a:extLst xmlns:a="http://schemas.openxmlformats.org/drawingml/2006/main">
              <a:ext uri="{FF2B5EF4-FFF2-40B4-BE49-F238E27FC236}">
                <a16:creationId xmlns:a16="http://schemas.microsoft.com/office/drawing/2014/main" id="{79590693-E5BC-4912-BA9B-39786D3E52AE}"/>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7091" name="Empatyzer SHORT — separator menu">
            <a:extLst xmlns:a="http://schemas.openxmlformats.org/drawingml/2006/main">
              <a:ext uri="{FF2B5EF4-FFF2-40B4-BE49-F238E27FC236}">
                <a16:creationId xmlns:a16="http://schemas.microsoft.com/office/drawing/2014/main" id="{83800FCA-3016-47A1-9BB5-50ECFB159D9D}"/>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092" name="Empatyzer SHORT — menu Rozmowa z Em">
            <a:extLst xmlns:a="http://schemas.openxmlformats.org/drawingml/2006/main">
              <a:ext uri="{FF2B5EF4-FFF2-40B4-BE49-F238E27FC236}">
                <a16:creationId xmlns:a16="http://schemas.microsoft.com/office/drawing/2014/main" id="{CF33F30D-9E76-4704-89FD-28CCD2F343DC}"/>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7093" name="Empatyzer SHORT — separator menu">
            <a:extLst xmlns:a="http://schemas.openxmlformats.org/drawingml/2006/main">
              <a:ext uri="{FF2B5EF4-FFF2-40B4-BE49-F238E27FC236}">
                <a16:creationId xmlns:a16="http://schemas.microsoft.com/office/drawing/2014/main" id="{510ED9FD-740C-4FA0-80BD-ADDAE0E71E40}"/>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094" name="Empatyzer SHORT — menu Dowody">
            <a:extLst xmlns:a="http://schemas.openxmlformats.org/drawingml/2006/main">
              <a:ext uri="{FF2B5EF4-FFF2-40B4-BE49-F238E27FC236}">
                <a16:creationId xmlns:a16="http://schemas.microsoft.com/office/drawing/2014/main" id="{A3504256-7E10-4B05-8908-2B01D8302E81}"/>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7095" name="Empatyzer SHORT — separator menu">
            <a:extLst xmlns:a="http://schemas.openxmlformats.org/drawingml/2006/main">
              <a:ext uri="{FF2B5EF4-FFF2-40B4-BE49-F238E27FC236}">
                <a16:creationId xmlns:a16="http://schemas.microsoft.com/office/drawing/2014/main" id="{EAE11A56-7619-46F2-A1AB-211957AA37BD}"/>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096" name="Empatyzer SHORT — menu Empatyzer">
            <a:extLst xmlns:a="http://schemas.openxmlformats.org/drawingml/2006/main">
              <a:ext uri="{FF2B5EF4-FFF2-40B4-BE49-F238E27FC236}">
                <a16:creationId xmlns:a16="http://schemas.microsoft.com/office/drawing/2014/main" id="{6F59718C-03F3-463C-871F-B84731EE2069}"/>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7097" name="Empatyzer SHORT — separator menu">
            <a:extLst xmlns:a="http://schemas.openxmlformats.org/drawingml/2006/main">
              <a:ext uri="{FF2B5EF4-FFF2-40B4-BE49-F238E27FC236}">
                <a16:creationId xmlns:a16="http://schemas.microsoft.com/office/drawing/2014/main" id="{BE29DBBD-87AA-4413-8554-3BA1402EEE61}"/>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098" name="Empatyzer SHORT — menu Zastosowania">
            <a:extLst xmlns:a="http://schemas.openxmlformats.org/drawingml/2006/main">
              <a:ext uri="{FF2B5EF4-FFF2-40B4-BE49-F238E27FC236}">
                <a16:creationId xmlns:a16="http://schemas.microsoft.com/office/drawing/2014/main" id="{FFE0DEA5-A63E-4D70-B5DA-4C4E8205F164}"/>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7099" name="Empatyzer SHORT — separator menu">
            <a:extLst xmlns:a="http://schemas.openxmlformats.org/drawingml/2006/main">
              <a:ext uri="{FF2B5EF4-FFF2-40B4-BE49-F238E27FC236}">
                <a16:creationId xmlns:a16="http://schemas.microsoft.com/office/drawing/2014/main" id="{55E8992E-D290-48BD-85D8-2178F8495226}"/>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00" name="Empatyzer SHORT — aktywna sekcja Prywatność">
            <a:extLst xmlns:a="http://schemas.openxmlformats.org/drawingml/2006/main">
              <a:ext uri="{FF2B5EF4-FFF2-40B4-BE49-F238E27FC236}">
                <a16:creationId xmlns:a16="http://schemas.microsoft.com/office/drawing/2014/main" id="{A40A0443-BEF0-478B-86B7-FF91F0BF90B9}"/>
              </a:ext>
            </a:extLst>
          </p:cNvPr>
          <p:cNvSpPr>
            <a:spLocks xmlns:a="http://schemas.openxmlformats.org/drawingml/2006/main" noGrp="1"/>
          </p:cNvSpPr>
          <p:nvPr/>
        </p:nvSpPr>
        <p:spPr>
          <a:xfrm xmlns:a="http://schemas.openxmlformats.org/drawingml/2006/main">
            <a:off x="6405372" y="260604"/>
            <a:ext cx="78105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7101" name="Empatyzer SHORT — menu Prywatność">
            <a:extLst xmlns:a="http://schemas.openxmlformats.org/drawingml/2006/main">
              <a:ext uri="{FF2B5EF4-FFF2-40B4-BE49-F238E27FC236}">
                <a16:creationId xmlns:a16="http://schemas.microsoft.com/office/drawing/2014/main" id="{FCF8B3E7-CCAB-426E-909F-DEACAAB801D0}"/>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Prywatność</a:t>
            </a:r>
          </a:p>
        </p:txBody>
      </p:sp>
      <p:sp>
        <p:nvSpPr>
          <p:cNvPr id="7102" name="Empatyzer SHORT — separator menu">
            <a:extLst xmlns:a="http://schemas.openxmlformats.org/drawingml/2006/main">
              <a:ext uri="{FF2B5EF4-FFF2-40B4-BE49-F238E27FC236}">
                <a16:creationId xmlns:a16="http://schemas.microsoft.com/office/drawing/2014/main" id="{11A95A07-4FC1-45EE-8270-24447BB3D687}"/>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03" name="Empatyzer SHORT — menu Następny krok">
            <a:extLst xmlns:a="http://schemas.openxmlformats.org/drawingml/2006/main">
              <a:ext uri="{FF2B5EF4-FFF2-40B4-BE49-F238E27FC236}">
                <a16:creationId xmlns:a16="http://schemas.microsoft.com/office/drawing/2014/main" id="{64E9368D-A444-4AAB-89A3-F36CCA435921}"/>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7104" name="Empatyzer SHORT — separator menu">
            <a:extLst xmlns:a="http://schemas.openxmlformats.org/drawingml/2006/main">
              <a:ext uri="{FF2B5EF4-FFF2-40B4-BE49-F238E27FC236}">
                <a16:creationId xmlns:a16="http://schemas.microsoft.com/office/drawing/2014/main" id="{41884FBD-F27E-4EB1-BB30-CC36F7A729B7}"/>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05" name="Empatyzer SHORT — menu Appendix">
            <a:extLst xmlns:a="http://schemas.openxmlformats.org/drawingml/2006/main">
              <a:ext uri="{FF2B5EF4-FFF2-40B4-BE49-F238E27FC236}">
                <a16:creationId xmlns:a16="http://schemas.microsoft.com/office/drawing/2014/main" id="{1077C812-1B07-4596-A1F2-D63F73C935ED}"/>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1245064805"/>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7152" name="Google Shape;7152;p152">
            <a:extLst xmlns:a="http://schemas.openxmlformats.org/drawingml/2006/main">
              <a:ext uri="{FF2B5EF4-FFF2-40B4-BE49-F238E27FC236}">
                <a16:creationId xmlns:a16="http://schemas.microsoft.com/office/drawing/2014/main" id="{8DA12E3B-51A0-4CD6-A9BC-E6FEFA0A831D}"/>
              </a:ext>
            </a:extLst>
          </p:cNvPr>
          <p:cNvSpPr>
            <a:spLocks xmlns:a="http://schemas.openxmlformats.org/drawingml/2006/main" noGrp="1"/>
          </p:cNvSpPr>
          <p:nvPr/>
        </p:nvSpPr>
        <p:spPr>
          <a:xfrm xmlns:a="http://schemas.openxmlformats.org/drawingml/2006/main">
            <a:off x="731520" y="1097280"/>
            <a:ext cx="10058400"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850"/>
              <a:buFont typeface="Calibri"/>
              <a:buNone/>
            </a:pPr>
            <a:r>
              <a:rPr sz="850" b="1" u="none">
                <a:solidFill>
                  <a:srgbClr val="FFFFFF"/>
                </a:solidFill>
                <a:latin typeface="Calibri"/>
                <a:ea typeface="Calibri"/>
                <a:cs typeface="Calibri"/>
              </a:rPr>
              <a:t>ZAPROSZENIE DO KONTAKTU</a:t>
            </a:r>
            <a:endParaRPr sz="1000"/>
          </a:p>
        </p:txBody>
      </p:sp>
      <p:sp>
        <p:nvSpPr>
          <p:cNvPr id="7153" name="Google Shape;7153;p152">
            <a:extLst xmlns:a="http://schemas.openxmlformats.org/drawingml/2006/main">
              <a:ext uri="{FF2B5EF4-FFF2-40B4-BE49-F238E27FC236}">
                <a16:creationId xmlns:a16="http://schemas.microsoft.com/office/drawing/2014/main" id="{355F1087-E7B6-4118-94C0-6A592C4405C2}"/>
              </a:ext>
            </a:extLst>
          </p:cNvPr>
          <p:cNvSpPr>
            <a:spLocks xmlns:a="http://schemas.openxmlformats.org/drawingml/2006/main" noGrp="1"/>
          </p:cNvSpPr>
          <p:nvPr>
            <p:ph type="title" idx="0"/>
          </p:nvPr>
        </p:nvSpPr>
        <p:spPr>
          <a:xfrm xmlns:a="http://schemas.openxmlformats.org/drawingml/2006/main">
            <a:off x="731520" y="1481328"/>
            <a:ext cx="10058400"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lvl="0" indent="0" algn="l">
              <a:spcBef>
                <a:spcPts val="0"/>
              </a:spcBef>
              <a:spcAft>
                <a:spcPts val="0"/>
              </a:spcAft>
              <a:buClr>
                <a:srgbClr val="FFFFFF"/>
              </a:buClr>
              <a:buSzPts val="3200"/>
              <a:buFont typeface="Calibri"/>
              <a:buNone/>
            </a:pPr>
            <a:r>
              <a:rPr sz="3200" b="1" u="none">
                <a:solidFill>
                  <a:srgbClr val="FFFFFF"/>
                </a:solidFill>
                <a:latin typeface="Calibri"/>
                <a:ea typeface="Calibri"/>
                <a:cs typeface="Calibri"/>
              </a:rPr>
              <a:t>Wybierz jedną ze ścieżek</a:t>
            </a:r>
            <a:endParaRPr sz="4000"/>
          </a:p>
        </p:txBody>
      </p:sp>
      <p:sp>
        <p:nvSpPr>
          <p:cNvPr id="7154" name="Google Shape;7154;p152">
            <a:extLst xmlns:a="http://schemas.openxmlformats.org/drawingml/2006/main">
              <a:ext uri="{FF2B5EF4-FFF2-40B4-BE49-F238E27FC236}">
                <a16:creationId xmlns:a16="http://schemas.microsoft.com/office/drawing/2014/main" id="{18A0FAB8-AA52-427F-A464-AB4B56725866}"/>
              </a:ext>
            </a:extLst>
          </p:cNvPr>
          <p:cNvSpPr>
            <a:spLocks xmlns:a="http://schemas.openxmlformats.org/drawingml/2006/main" noGrp="1"/>
          </p:cNvSpPr>
          <p:nvPr/>
        </p:nvSpPr>
        <p:spPr>
          <a:xfrm xmlns:a="http://schemas.openxmlformats.org/drawingml/2006/main">
            <a:off x="731520" y="2514600"/>
            <a:ext cx="932688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0000"/>
              </a:lnSpc>
              <a:spcBef>
                <a:spcPts val="0"/>
              </a:spcBef>
              <a:spcAft>
                <a:spcPts val="0"/>
              </a:spcAft>
              <a:buClr>
                <a:srgbClr val="FFFFFF"/>
              </a:buClr>
              <a:buSzPts val="1300"/>
              <a:buFont typeface="Calibri"/>
              <a:buNone/>
            </a:pPr>
            <a:r>
              <a:rPr sz="1300" b="0" u="none">
                <a:solidFill>
                  <a:srgbClr val="FFFFFF"/>
                </a:solidFill>
                <a:latin typeface="Calibri"/>
                <a:ea typeface="Calibri"/>
                <a:cs typeface="Calibri"/>
              </a:rPr>
              <a:t>Wybierz następny krok: zobacz Em na realnej rozmowie, sprawdź go samodzielnie albo porozmawiaj o wdrożeniu w jednym obszarze zakładu.</a:t>
            </a:r>
            <a:endParaRPr sz="1600"/>
          </a:p>
        </p:txBody>
      </p:sp>
      <p:sp>
        <p:nvSpPr>
          <p:cNvPr id="7155" name="Google Shape;7155;p152">
            <a:extLst xmlns:a="http://schemas.openxmlformats.org/drawingml/2006/main">
              <a:ext uri="{FF2B5EF4-FFF2-40B4-BE49-F238E27FC236}">
                <a16:creationId xmlns:a16="http://schemas.microsoft.com/office/drawing/2014/main" id="{EC640E29-869B-43BE-8E14-1E8CE1F12FE4}"/>
              </a:ext>
            </a:extLst>
          </p:cNvPr>
          <p:cNvSpPr>
            <a:spLocks xmlns:a="http://schemas.openxmlformats.org/drawingml/2006/main" noGrp="1"/>
          </p:cNvSpPr>
          <p:nvPr/>
        </p:nvSpPr>
        <p:spPr>
          <a:xfrm xmlns:a="http://schemas.openxmlformats.org/drawingml/2006/main">
            <a:off x="731520" y="3310128"/>
            <a:ext cx="3393338" cy="1572768"/>
          </a:xfrm>
          <a:prstGeom xmlns:a="http://schemas.openxmlformats.org/drawingml/2006/main" prst="roundRect">
            <a:avLst>
              <a:gd name="adj" fmla="val 5814"/>
            </a:avLst>
          </a:prstGeom>
          <a:solidFill xmlns:a="http://schemas.openxmlformats.org/drawingml/2006/main">
            <a:srgbClr val="FFFFFF">
              <a:alpha val="12157"/>
            </a:srgbClr>
          </a:solidFill>
          <a:ln xmlns:a="http://schemas.openxmlformats.org/drawingml/2006/main" w="9525" cmpd="sng">
            <a:solidFill>
              <a:srgbClr val="B9A9C1"/>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7157" name="Google Shape;7157;p152">
            <a:extLst xmlns:a="http://schemas.openxmlformats.org/drawingml/2006/main">
              <a:ext uri="{FF2B5EF4-FFF2-40B4-BE49-F238E27FC236}">
                <a16:creationId xmlns:a16="http://schemas.microsoft.com/office/drawing/2014/main" id="{79069ACE-468A-46BA-8980-AB2B344F9DAC}"/>
              </a:ext>
            </a:extLst>
          </p:cNvPr>
          <p:cNvSpPr>
            <a:spLocks xmlns:a="http://schemas.openxmlformats.org/drawingml/2006/main" noGrp="1"/>
          </p:cNvSpPr>
          <p:nvPr/>
        </p:nvSpPr>
        <p:spPr>
          <a:xfrm xmlns:a="http://schemas.openxmlformats.org/drawingml/2006/main">
            <a:off x="1408176" y="3566160"/>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050"/>
              <a:buFont typeface="Calibri"/>
              <a:buNone/>
            </a:pPr>
            <a:r>
              <a:rPr sz="1050" b="1" u="none">
                <a:solidFill>
                  <a:srgbClr val="FFFFFF"/>
                </a:solidFill>
                <a:latin typeface="Calibri"/>
                <a:ea typeface="Calibri"/>
                <a:cs typeface="Calibri"/>
              </a:rPr>
              <a:t>Umów demo</a:t>
            </a:r>
            <a:endParaRPr sz="1400"/>
          </a:p>
        </p:txBody>
      </p:sp>
      <p:sp>
        <p:nvSpPr>
          <p:cNvPr id="7158" name="Google Shape;7158;p152">
            <a:extLst xmlns:a="http://schemas.openxmlformats.org/drawingml/2006/main">
              <a:ext uri="{FF2B5EF4-FFF2-40B4-BE49-F238E27FC236}">
                <a16:creationId xmlns:a16="http://schemas.microsoft.com/office/drawing/2014/main" id="{E2AEBFE0-0D71-4592-A8AC-0EE18C27A4EE}"/>
              </a:ext>
            </a:extLst>
          </p:cNvPr>
          <p:cNvSpPr>
            <a:spLocks xmlns:a="http://schemas.openxmlformats.org/drawingml/2006/main" noGrp="1"/>
          </p:cNvSpPr>
          <p:nvPr/>
        </p:nvSpPr>
        <p:spPr>
          <a:xfrm xmlns:a="http://schemas.openxmlformats.org/drawingml/2006/main">
            <a:off x="1005840" y="4041648"/>
            <a:ext cx="2844698" cy="6949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FFFFFF"/>
              </a:buClr>
              <a:buSzPts val="918"/>
              <a:buFont typeface="Calibri"/>
              <a:buNone/>
            </a:pPr>
            <a:r>
              <a:rPr sz="919" b="0" u="none">
                <a:solidFill>
                  <a:srgbClr val="FFFFFF"/>
                </a:solidFill>
                <a:latin typeface="Calibri"/>
                <a:ea typeface="Calibri"/>
                <a:cs typeface="Calibri"/>
              </a:rPr>
              <a:t>W 30 minut przejdziemy przez rozmowę, którą naprawdę masz przed sobą.</a:t>
            </a:r>
            <a:endParaRPr sz="1150"/>
          </a:p>
        </p:txBody>
      </p:sp>
      <p:sp>
        <p:nvSpPr>
          <p:cNvPr id="7159" name="Google Shape;7159;p152">
            <a:extLst xmlns:a="http://schemas.openxmlformats.org/drawingml/2006/main">
              <a:ext uri="{FF2B5EF4-FFF2-40B4-BE49-F238E27FC236}">
                <a16:creationId xmlns:a16="http://schemas.microsoft.com/office/drawing/2014/main" id="{F50293EA-F1D3-42B5-9A48-B3656A483467}"/>
              </a:ext>
            </a:extLst>
          </p:cNvPr>
          <p:cNvSpPr>
            <a:spLocks xmlns:a="http://schemas.openxmlformats.org/drawingml/2006/main" noGrp="1"/>
          </p:cNvSpPr>
          <p:nvPr/>
        </p:nvSpPr>
        <p:spPr>
          <a:xfrm xmlns:a="http://schemas.openxmlformats.org/drawingml/2006/main">
            <a:off x="4399178" y="3310128"/>
            <a:ext cx="3393338" cy="1572768"/>
          </a:xfrm>
          <a:prstGeom xmlns:a="http://schemas.openxmlformats.org/drawingml/2006/main" prst="roundRect">
            <a:avLst>
              <a:gd name="adj" fmla="val 5814"/>
            </a:avLst>
          </a:prstGeom>
          <a:solidFill xmlns:a="http://schemas.openxmlformats.org/drawingml/2006/main">
            <a:srgbClr val="FFFFFF">
              <a:alpha val="12157"/>
            </a:srgbClr>
          </a:solidFill>
          <a:ln xmlns:a="http://schemas.openxmlformats.org/drawingml/2006/main" w="9525" cmpd="sng">
            <a:solidFill>
              <a:srgbClr val="B9A9C1"/>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7161" name="Google Shape;7161;p152">
            <a:extLst xmlns:a="http://schemas.openxmlformats.org/drawingml/2006/main">
              <a:ext uri="{FF2B5EF4-FFF2-40B4-BE49-F238E27FC236}">
                <a16:creationId xmlns:a16="http://schemas.microsoft.com/office/drawing/2014/main" id="{56EF4470-44ED-437C-B887-A8E8849852F5}"/>
              </a:ext>
            </a:extLst>
          </p:cNvPr>
          <p:cNvSpPr>
            <a:spLocks xmlns:a="http://schemas.openxmlformats.org/drawingml/2006/main" noGrp="1"/>
          </p:cNvSpPr>
          <p:nvPr/>
        </p:nvSpPr>
        <p:spPr>
          <a:xfrm xmlns:a="http://schemas.openxmlformats.org/drawingml/2006/main">
            <a:off x="5075834" y="3566160"/>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050"/>
              <a:buFont typeface="Calibri"/>
              <a:buNone/>
            </a:pPr>
            <a:r>
              <a:rPr sz="1050" b="1" u="none">
                <a:solidFill>
                  <a:srgbClr val="FFFFFF"/>
                </a:solidFill>
                <a:latin typeface="Calibri"/>
                <a:ea typeface="Calibri"/>
                <a:cs typeface="Calibri"/>
              </a:rPr>
              <a:t>Załóż bezpłatne konto</a:t>
            </a:r>
            <a:endParaRPr sz="1400"/>
          </a:p>
        </p:txBody>
      </p:sp>
      <p:sp>
        <p:nvSpPr>
          <p:cNvPr id="7162" name="Google Shape;7162;p152">
            <a:extLst xmlns:a="http://schemas.openxmlformats.org/drawingml/2006/main">
              <a:ext uri="{FF2B5EF4-FFF2-40B4-BE49-F238E27FC236}">
                <a16:creationId xmlns:a16="http://schemas.microsoft.com/office/drawing/2014/main" id="{E3C16C7F-447A-4832-AB0E-9B899816D8EE}"/>
              </a:ext>
            </a:extLst>
          </p:cNvPr>
          <p:cNvSpPr>
            <a:spLocks xmlns:a="http://schemas.openxmlformats.org/drawingml/2006/main" noGrp="1"/>
          </p:cNvSpPr>
          <p:nvPr/>
        </p:nvSpPr>
        <p:spPr>
          <a:xfrm xmlns:a="http://schemas.openxmlformats.org/drawingml/2006/main">
            <a:off x="4673498" y="4041648"/>
            <a:ext cx="2844698" cy="6949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FFFFFF"/>
              </a:buClr>
              <a:buSzPts val="918"/>
              <a:buFont typeface="Calibri"/>
              <a:buNone/>
            </a:pPr>
            <a:r>
              <a:rPr sz="919" b="0" u="none">
                <a:solidFill>
                  <a:srgbClr val="FFFFFF"/>
                </a:solidFill>
                <a:latin typeface="Calibri"/>
                <a:ea typeface="Calibri"/>
                <a:cs typeface="Calibri"/>
              </a:rPr>
              <a:t>Załóż konto na empatyzer.com. Pierwsze 3 osoby w organizacji korzystają bezpłatnie.</a:t>
            </a:r>
            <a:endParaRPr sz="1150"/>
          </a:p>
        </p:txBody>
      </p:sp>
      <p:sp>
        <p:nvSpPr>
          <p:cNvPr id="7163" name="Google Shape;7163;p152">
            <a:extLst xmlns:a="http://schemas.openxmlformats.org/drawingml/2006/main">
              <a:ext uri="{FF2B5EF4-FFF2-40B4-BE49-F238E27FC236}">
                <a16:creationId xmlns:a16="http://schemas.microsoft.com/office/drawing/2014/main" id="{E3FCC63D-5868-4E12-B200-386D28893352}"/>
              </a:ext>
            </a:extLst>
          </p:cNvPr>
          <p:cNvSpPr>
            <a:spLocks xmlns:a="http://schemas.openxmlformats.org/drawingml/2006/main" noGrp="1"/>
          </p:cNvSpPr>
          <p:nvPr/>
        </p:nvSpPr>
        <p:spPr>
          <a:xfrm xmlns:a="http://schemas.openxmlformats.org/drawingml/2006/main">
            <a:off x="8066837" y="3310128"/>
            <a:ext cx="3393338" cy="1572768"/>
          </a:xfrm>
          <a:prstGeom xmlns:a="http://schemas.openxmlformats.org/drawingml/2006/main" prst="roundRect">
            <a:avLst>
              <a:gd name="adj" fmla="val 5814"/>
            </a:avLst>
          </a:prstGeom>
          <a:solidFill xmlns:a="http://schemas.openxmlformats.org/drawingml/2006/main">
            <a:srgbClr val="FFFFFF">
              <a:alpha val="12157"/>
            </a:srgbClr>
          </a:solidFill>
          <a:ln xmlns:a="http://schemas.openxmlformats.org/drawingml/2006/main" w="9525" cmpd="sng">
            <a:solidFill>
              <a:srgbClr val="B9A9C1"/>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7165" name="Google Shape;7165;p152">
            <a:extLst xmlns:a="http://schemas.openxmlformats.org/drawingml/2006/main">
              <a:ext uri="{FF2B5EF4-FFF2-40B4-BE49-F238E27FC236}">
                <a16:creationId xmlns:a16="http://schemas.microsoft.com/office/drawing/2014/main" id="{8BEC13DE-9A93-4C7B-89B5-649C4A87930C}"/>
              </a:ext>
            </a:extLst>
          </p:cNvPr>
          <p:cNvSpPr>
            <a:spLocks xmlns:a="http://schemas.openxmlformats.org/drawingml/2006/main" noGrp="1"/>
          </p:cNvSpPr>
          <p:nvPr/>
        </p:nvSpPr>
        <p:spPr>
          <a:xfrm xmlns:a="http://schemas.openxmlformats.org/drawingml/2006/main">
            <a:off x="8743493" y="3566160"/>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050"/>
              <a:buFont typeface="Calibri"/>
              <a:buNone/>
            </a:pPr>
            <a:r>
              <a:rPr sz="1050" b="1" u="none">
                <a:solidFill>
                  <a:srgbClr val="FFFFFF"/>
                </a:solidFill>
                <a:latin typeface="Calibri"/>
                <a:ea typeface="Calibri"/>
                <a:cs typeface="Calibri"/>
              </a:rPr>
              <a:t>Porozmawiajmy o wdrożeniu</a:t>
            </a:r>
            <a:endParaRPr sz="1400"/>
          </a:p>
        </p:txBody>
      </p:sp>
      <p:sp>
        <p:nvSpPr>
          <p:cNvPr id="7166" name="Google Shape;7166;p152">
            <a:extLst xmlns:a="http://schemas.openxmlformats.org/drawingml/2006/main">
              <a:ext uri="{FF2B5EF4-FFF2-40B4-BE49-F238E27FC236}">
                <a16:creationId xmlns:a16="http://schemas.microsoft.com/office/drawing/2014/main" id="{C6F9C1EC-5027-4647-9205-8E6E1A46FDDA}"/>
              </a:ext>
            </a:extLst>
          </p:cNvPr>
          <p:cNvSpPr>
            <a:spLocks xmlns:a="http://schemas.openxmlformats.org/drawingml/2006/main" noGrp="1"/>
          </p:cNvSpPr>
          <p:nvPr/>
        </p:nvSpPr>
        <p:spPr>
          <a:xfrm xmlns:a="http://schemas.openxmlformats.org/drawingml/2006/main">
            <a:off x="8341157" y="4041648"/>
            <a:ext cx="2844698" cy="6949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FFFFFF"/>
              </a:buClr>
              <a:buSzPts val="780"/>
              <a:buFont typeface="Calibri"/>
              <a:buNone/>
            </a:pPr>
            <a:r>
              <a:rPr sz="780" b="0" u="none">
                <a:solidFill>
                  <a:srgbClr val="FFFFFF"/>
                </a:solidFill>
                <a:latin typeface="Calibri"/>
                <a:ea typeface="Calibri"/>
                <a:cs typeface="Calibri"/>
              </a:rPr>
              <a:t>Dostaniesz krótki materiał dla HR albo przełożonego: opis bezpieczeństwa, warunki licencji i prosty wariant startu w jednym obszarze zakładu.</a:t>
            </a:r>
            <a:endParaRPr sz="1150"/>
          </a:p>
        </p:txBody>
      </p:sp>
      <p:sp>
        <p:nvSpPr>
          <p:cNvPr id="7167" name="Google Shape;7167;p152">
            <a:extLst xmlns:a="http://schemas.openxmlformats.org/drawingml/2006/main">
              <a:ext uri="{FF2B5EF4-FFF2-40B4-BE49-F238E27FC236}">
                <a16:creationId xmlns:a16="http://schemas.microsoft.com/office/drawing/2014/main" id="{BCD20F68-04D4-4E5C-B074-FF1375570C78}"/>
              </a:ext>
            </a:extLst>
          </p:cNvPr>
          <p:cNvSpPr>
            <a:spLocks xmlns:a="http://schemas.openxmlformats.org/drawingml/2006/main" noGrp="1"/>
          </p:cNvSpPr>
          <p:nvPr/>
        </p:nvSpPr>
        <p:spPr>
          <a:xfrm xmlns:a="http://schemas.openxmlformats.org/drawingml/2006/main">
            <a:off x="731520" y="5230368"/>
            <a:ext cx="7315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1800"/>
              <a:buFont typeface="Calibri"/>
              <a:buNone/>
            </a:pPr>
            <a:r>
              <a:rPr sz="1800" b="1" u="none">
                <a:solidFill>
                  <a:srgbClr val="FFFFFF"/>
                </a:solidFill>
                <a:latin typeface="Calibri"/>
                <a:ea typeface="Calibri"/>
                <a:cs typeface="Calibri"/>
              </a:rPr>
              <a:t>Nie zgaduj. Pytaj Em.</a:t>
            </a:r>
            <a:endParaRPr sz="2200"/>
          </a:p>
        </p:txBody>
      </p:sp>
      <p:sp>
        <p:nvSpPr>
          <p:cNvPr id="7168" name="Google Shape;7168;p152">
            <a:extLst xmlns:a="http://schemas.openxmlformats.org/drawingml/2006/main">
              <a:ext uri="{FF2B5EF4-FFF2-40B4-BE49-F238E27FC236}">
                <a16:creationId xmlns:a16="http://schemas.microsoft.com/office/drawing/2014/main" id="{62A0F68D-00CF-4089-BB1B-54FFA34F6CF1}"/>
              </a:ext>
            </a:extLst>
          </p:cNvPr>
          <p:cNvSpPr>
            <a:spLocks xmlns:a="http://schemas.openxmlformats.org/drawingml/2006/main" noGrp="1"/>
          </p:cNvSpPr>
          <p:nvPr/>
        </p:nvSpPr>
        <p:spPr>
          <a:xfrm xmlns:a="http://schemas.openxmlformats.org/drawingml/2006/main">
            <a:off x="731520" y="5779008"/>
            <a:ext cx="9144000" cy="2743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1000"/>
              <a:buFont typeface="Calibri"/>
              <a:buNone/>
            </a:pPr>
            <a:r>
              <a:rPr sz="1000" b="0" u="none">
                <a:solidFill>
                  <a:srgbClr val="FFFFFF"/>
                </a:solidFill>
                <a:latin typeface="Calibri"/>
                <a:ea typeface="Calibri"/>
                <a:cs typeface="Calibri"/>
              </a:rPr>
              <a:t>Piotr Golczyk · piotr@empatyzer.com · +48 668 89 87 11</a:t>
            </a:r>
            <a:endParaRPr sz="1100"/>
          </a:p>
        </p:txBody>
      </p:sp>
      <p:pic>
        <p:nvPicPr>
          <p:cNvPr id="7207" name="Google Shape;7169;p152"/>
          <p:cNvPicPr>
            <a:picLocks xmlns:a="http://schemas.openxmlformats.org/drawingml/2006/main" noChangeAspect="1"/>
          </p:cNvPicPr>
          <p:nvPr/>
        </p:nvPicPr>
        <p:blipFill rotWithShape="1">
          <a:blip xmlns:r="http://schemas.openxmlformats.org/officeDocument/2006/relationships" xmlns:a="http://schemas.openxmlformats.org/drawingml/2006/main" r:embed="R3e433d1004c64b1c">
            <a:alphaModFix/>
          </a:blip>
          <a:srcRect xmlns:a="http://schemas.openxmlformats.org/drawingml/2006/main" l="0" t="0" r="0" b="0"/>
          <a:stretch xmlns:a="http://schemas.openxmlformats.org/drawingml/2006/main"/>
        </p:blipFill>
        <p:spPr>
          <a:xfrm xmlns:a="http://schemas.openxmlformats.org/drawingml/2006/main">
            <a:off x="9905695" y="6144768"/>
            <a:ext cx="1554480" cy="264899"/>
          </a:xfrm>
          <a:prstGeom xmlns:a="http://schemas.openxmlformats.org/drawingml/2006/main" prst="rect">
            <a:avLst/>
          </a:prstGeom>
          <a:ln xmlns:a="http://schemas.openxmlformats.org/drawingml/2006/main">
            <a:noFill/>
          </a:ln>
        </p:spPr>
      </p:pic>
      <p:sp>
        <p:nvSpPr>
          <p:cNvPr id="7170" name="Google Shape;7170;p152">
            <a:hlinkClick xmlns:r="http://schemas.openxmlformats.org/officeDocument/2006/relationships" xmlns:a="http://schemas.openxmlformats.org/drawingml/2006/main" r:id="Rda294b0500a24b2c" action="ppaction://hlinksldjump"/>
            <a:extLst xmlns:a="http://schemas.openxmlformats.org/drawingml/2006/main">
              <a:ext uri="{FF2B5EF4-FFF2-40B4-BE49-F238E27FC236}">
                <a16:creationId xmlns:a16="http://schemas.microsoft.com/office/drawing/2014/main" id="{196A1993-9928-4422-8087-FBFADF999FE7}"/>
              </a:ext>
            </a:extLst>
          </p:cNvPr>
          <p:cNvSpPr>
            <a:spLocks xmlns:a="http://schemas.openxmlformats.org/drawingml/2006/main" noGrp="1"/>
          </p:cNvSpPr>
          <p:nvPr/>
        </p:nvSpPr>
        <p:spPr>
          <a:xfrm xmlns:a="http://schemas.openxmlformats.org/drawingml/2006/main">
            <a:off x="9601200" y="1028700"/>
            <a:ext cx="1847850" cy="323850"/>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76200" tIns="0" rIns="76200" bIns="0" anchor="ctr">
            <a:noAutofit/>
          </a:bodyPr>
          <a:lstStyle xmlns:a="http://schemas.openxmlformats.org/drawingml/2006/main"/>
          <a:p xmlns:a="http://schemas.openxmlformats.org/drawingml/2006/main">
            <a:pPr marL="0" marR="0" lvl="0" indent="0" algn="ctr">
              <a:spcBef>
                <a:spcPts val="0"/>
              </a:spcBef>
              <a:spcAft>
                <a:spcPts val="0"/>
              </a:spcAft>
              <a:buNone/>
            </a:pPr>
            <a:r>
              <a:rPr sz="950" b="1" u="none">
                <a:solidFill>
                  <a:srgbClr val="4DB3C4"/>
                </a:solidFill>
                <a:latin typeface="Calibri"/>
                <a:ea typeface="Calibri"/>
                <a:cs typeface="Calibri"/>
              </a:rPr>
              <a:t>Od początku</a:t>
            </a:r>
            <a:endParaRPr/>
          </a:p>
        </p:txBody>
      </p:sp>
      <p:pic>
        <p:nvPicPr>
          <p:cNvPr id="7209" name="Google Shape;7156;p152"/>
          <p:cNvPicPr>
            <a:picLocks xmlns:a="http://schemas.openxmlformats.org/drawingml/2006/main" noChangeAspect="1"/>
          </p:cNvPicPr>
          <p:nvPr/>
        </p:nvPicPr>
        <p:blipFill>
          <a:blip xmlns:r="http://schemas.openxmlformats.org/officeDocument/2006/relationships" xmlns:a="http://schemas.openxmlformats.org/drawingml/2006/main" r:embed="Reb5c4226727f4c0c"/>
          <a:srcRect xmlns:a="http://schemas.openxmlformats.org/drawingml/2006/main" l="0" t="0" r="0" b="0"/>
          <a:stretch xmlns:a="http://schemas.openxmlformats.org/drawingml/2006/main"/>
        </p:blipFill>
        <p:spPr>
          <a:xfrm xmlns:a="http://schemas.openxmlformats.org/drawingml/2006/main">
            <a:off x="1005840" y="3584448"/>
            <a:ext cx="292608" cy="292608"/>
          </a:xfrm>
          <a:prstGeom xmlns:a="http://schemas.openxmlformats.org/drawingml/2006/main" prst="rect">
            <a:avLst/>
          </a:prstGeom>
        </p:spPr>
      </p:pic>
      <p:pic>
        <p:nvPicPr>
          <p:cNvPr id="7210" name="Google Shape;7160;p152"/>
          <p:cNvPicPr>
            <a:picLocks xmlns:a="http://schemas.openxmlformats.org/drawingml/2006/main" noChangeAspect="1"/>
          </p:cNvPicPr>
          <p:nvPr/>
        </p:nvPicPr>
        <p:blipFill>
          <a:blip xmlns:r="http://schemas.openxmlformats.org/officeDocument/2006/relationships" xmlns:a="http://schemas.openxmlformats.org/drawingml/2006/main" r:embed="Rf394c20305a24b5d"/>
          <a:srcRect xmlns:a="http://schemas.openxmlformats.org/drawingml/2006/main" l="0" t="0" r="0" b="0"/>
          <a:stretch xmlns:a="http://schemas.openxmlformats.org/drawingml/2006/main"/>
        </p:blipFill>
        <p:spPr>
          <a:xfrm xmlns:a="http://schemas.openxmlformats.org/drawingml/2006/main">
            <a:off x="4673498" y="3584448"/>
            <a:ext cx="292608" cy="292608"/>
          </a:xfrm>
          <a:prstGeom xmlns:a="http://schemas.openxmlformats.org/drawingml/2006/main" prst="rect">
            <a:avLst/>
          </a:prstGeom>
        </p:spPr>
      </p:pic>
      <p:pic>
        <p:nvPicPr>
          <p:cNvPr id="7211" name="Google Shape;7164;p152"/>
          <p:cNvPicPr>
            <a:picLocks xmlns:a="http://schemas.openxmlformats.org/drawingml/2006/main" noChangeAspect="1"/>
          </p:cNvPicPr>
          <p:nvPr/>
        </p:nvPicPr>
        <p:blipFill>
          <a:blip xmlns:r="http://schemas.openxmlformats.org/officeDocument/2006/relationships" xmlns:a="http://schemas.openxmlformats.org/drawingml/2006/main" r:embed="R915f4dafad544095"/>
          <a:srcRect xmlns:a="http://schemas.openxmlformats.org/drawingml/2006/main" l="0" t="0" r="0" b="0"/>
          <a:stretch xmlns:a="http://schemas.openxmlformats.org/drawingml/2006/main"/>
        </p:blipFill>
        <p:spPr>
          <a:xfrm xmlns:a="http://schemas.openxmlformats.org/drawingml/2006/main">
            <a:off x="8341157" y="3584448"/>
            <a:ext cx="292608" cy="292608"/>
          </a:xfrm>
          <a:prstGeom xmlns:a="http://schemas.openxmlformats.org/drawingml/2006/main" prst="rect">
            <a:avLst/>
          </a:prstGeom>
        </p:spPr>
      </p:pic>
      <p:sp>
        <p:nvSpPr>
          <p:cNvPr id="7175" name="Empatyzer SHORT — menu Problem">
            <a:extLst xmlns:a="http://schemas.openxmlformats.org/drawingml/2006/main">
              <a:ext uri="{FF2B5EF4-FFF2-40B4-BE49-F238E27FC236}">
                <a16:creationId xmlns:a16="http://schemas.microsoft.com/office/drawing/2014/main" id="{546E8F95-EEC5-46D3-8FE7-F1F36E9E24AA}"/>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Problem</a:t>
            </a:r>
          </a:p>
        </p:txBody>
      </p:sp>
      <p:sp>
        <p:nvSpPr>
          <p:cNvPr id="7176" name="Empatyzer SHORT — separator menu">
            <a:extLst xmlns:a="http://schemas.openxmlformats.org/drawingml/2006/main">
              <a:ext uri="{FF2B5EF4-FFF2-40B4-BE49-F238E27FC236}">
                <a16:creationId xmlns:a16="http://schemas.microsoft.com/office/drawing/2014/main" id="{8C9C9493-6AB0-461B-A653-B7E5A39AA5BF}"/>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7177" name="Empatyzer SHORT — menu Przykłady">
            <a:extLst xmlns:a="http://schemas.openxmlformats.org/drawingml/2006/main">
              <a:ext uri="{FF2B5EF4-FFF2-40B4-BE49-F238E27FC236}">
                <a16:creationId xmlns:a16="http://schemas.microsoft.com/office/drawing/2014/main" id="{AC87374A-5190-47A5-81F4-D4DC3C8806C7}"/>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Przykłady</a:t>
            </a:r>
          </a:p>
        </p:txBody>
      </p:sp>
      <p:sp>
        <p:nvSpPr>
          <p:cNvPr id="7178" name="Empatyzer SHORT — separator menu">
            <a:extLst xmlns:a="http://schemas.openxmlformats.org/drawingml/2006/main">
              <a:ext uri="{FF2B5EF4-FFF2-40B4-BE49-F238E27FC236}">
                <a16:creationId xmlns:a16="http://schemas.microsoft.com/office/drawing/2014/main" id="{4FA2BF85-6D41-454C-A871-9D43F0073AB9}"/>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7179" name="Empatyzer SHORT — menu Rozmowa z Em">
            <a:extLst xmlns:a="http://schemas.openxmlformats.org/drawingml/2006/main">
              <a:ext uri="{FF2B5EF4-FFF2-40B4-BE49-F238E27FC236}">
                <a16:creationId xmlns:a16="http://schemas.microsoft.com/office/drawing/2014/main" id="{FEA2911E-1069-468A-8A92-C6FC68F3C3F4}"/>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Rozmowa z Em</a:t>
            </a:r>
          </a:p>
        </p:txBody>
      </p:sp>
      <p:sp>
        <p:nvSpPr>
          <p:cNvPr id="7180" name="Empatyzer SHORT — separator menu">
            <a:extLst xmlns:a="http://schemas.openxmlformats.org/drawingml/2006/main">
              <a:ext uri="{FF2B5EF4-FFF2-40B4-BE49-F238E27FC236}">
                <a16:creationId xmlns:a16="http://schemas.microsoft.com/office/drawing/2014/main" id="{0BE318F9-2072-43D9-8C69-0A3A028C338A}"/>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7181" name="Empatyzer SHORT — menu Dowody">
            <a:extLst xmlns:a="http://schemas.openxmlformats.org/drawingml/2006/main">
              <a:ext uri="{FF2B5EF4-FFF2-40B4-BE49-F238E27FC236}">
                <a16:creationId xmlns:a16="http://schemas.microsoft.com/office/drawing/2014/main" id="{519500C0-6688-4196-9A74-D6D2B6D6EBF2}"/>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Dowody</a:t>
            </a:r>
          </a:p>
        </p:txBody>
      </p:sp>
      <p:sp>
        <p:nvSpPr>
          <p:cNvPr id="7182" name="Empatyzer SHORT — separator menu">
            <a:extLst xmlns:a="http://schemas.openxmlformats.org/drawingml/2006/main">
              <a:ext uri="{FF2B5EF4-FFF2-40B4-BE49-F238E27FC236}">
                <a16:creationId xmlns:a16="http://schemas.microsoft.com/office/drawing/2014/main" id="{239BA9B1-9BC4-443F-BFC4-BA633F0B1F27}"/>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7183" name="Empatyzer SHORT — menu Empatyzer">
            <a:extLst xmlns:a="http://schemas.openxmlformats.org/drawingml/2006/main">
              <a:ext uri="{FF2B5EF4-FFF2-40B4-BE49-F238E27FC236}">
                <a16:creationId xmlns:a16="http://schemas.microsoft.com/office/drawing/2014/main" id="{53E17C2F-400F-47FF-A360-B2DFBCDC1BCC}"/>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Empatyzer</a:t>
            </a:r>
          </a:p>
        </p:txBody>
      </p:sp>
      <p:sp>
        <p:nvSpPr>
          <p:cNvPr id="7184" name="Empatyzer SHORT — separator menu">
            <a:extLst xmlns:a="http://schemas.openxmlformats.org/drawingml/2006/main">
              <a:ext uri="{FF2B5EF4-FFF2-40B4-BE49-F238E27FC236}">
                <a16:creationId xmlns:a16="http://schemas.microsoft.com/office/drawing/2014/main" id="{6F8082CC-59C3-425A-B6F2-AA9ACD758290}"/>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7185" name="Empatyzer SHORT — menu Zastosowania">
            <a:extLst xmlns:a="http://schemas.openxmlformats.org/drawingml/2006/main">
              <a:ext uri="{FF2B5EF4-FFF2-40B4-BE49-F238E27FC236}">
                <a16:creationId xmlns:a16="http://schemas.microsoft.com/office/drawing/2014/main" id="{B23EDB7F-C2E2-4041-9399-73F03071AD8D}"/>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Zastosowania</a:t>
            </a:r>
          </a:p>
        </p:txBody>
      </p:sp>
      <p:sp>
        <p:nvSpPr>
          <p:cNvPr id="7186" name="Empatyzer SHORT — separator menu">
            <a:extLst xmlns:a="http://schemas.openxmlformats.org/drawingml/2006/main">
              <a:ext uri="{FF2B5EF4-FFF2-40B4-BE49-F238E27FC236}">
                <a16:creationId xmlns:a16="http://schemas.microsoft.com/office/drawing/2014/main" id="{19366130-0873-45AE-BCE4-070100F9B9D3}"/>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7187" name="Empatyzer SHORT — menu Prywatność">
            <a:extLst xmlns:a="http://schemas.openxmlformats.org/drawingml/2006/main">
              <a:ext uri="{FF2B5EF4-FFF2-40B4-BE49-F238E27FC236}">
                <a16:creationId xmlns:a16="http://schemas.microsoft.com/office/drawing/2014/main" id="{371868C8-8D42-47C9-AC9B-880CABC0A23E}"/>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Prywatność</a:t>
            </a:r>
          </a:p>
        </p:txBody>
      </p:sp>
      <p:sp>
        <p:nvSpPr>
          <p:cNvPr id="7188" name="Empatyzer SHORT — separator menu">
            <a:extLst xmlns:a="http://schemas.openxmlformats.org/drawingml/2006/main">
              <a:ext uri="{FF2B5EF4-FFF2-40B4-BE49-F238E27FC236}">
                <a16:creationId xmlns:a16="http://schemas.microsoft.com/office/drawing/2014/main" id="{BDFC4685-66DB-4F09-B03F-1AD1E736A544}"/>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7189" name="Empatyzer SHORT — aktywna sekcja Następny krok">
            <a:extLst xmlns:a="http://schemas.openxmlformats.org/drawingml/2006/main">
              <a:ext uri="{FF2B5EF4-FFF2-40B4-BE49-F238E27FC236}">
                <a16:creationId xmlns:a16="http://schemas.microsoft.com/office/drawing/2014/main" id="{15718E46-CBAA-4456-982A-15E67466F1EC}"/>
              </a:ext>
            </a:extLst>
          </p:cNvPr>
          <p:cNvSpPr>
            <a:spLocks xmlns:a="http://schemas.openxmlformats.org/drawingml/2006/main" noGrp="1"/>
          </p:cNvSpPr>
          <p:nvPr/>
        </p:nvSpPr>
        <p:spPr>
          <a:xfrm xmlns:a="http://schemas.openxmlformats.org/drawingml/2006/main">
            <a:off x="7351014" y="260604"/>
            <a:ext cx="102870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7190" name="Empatyzer SHORT — menu Następny krok">
            <a:extLst xmlns:a="http://schemas.openxmlformats.org/drawingml/2006/main">
              <a:ext uri="{FF2B5EF4-FFF2-40B4-BE49-F238E27FC236}">
                <a16:creationId xmlns:a16="http://schemas.microsoft.com/office/drawing/2014/main" id="{49845373-9E27-4D37-BC40-DE2952D13C25}"/>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Następny krok</a:t>
            </a:r>
          </a:p>
        </p:txBody>
      </p:sp>
      <p:sp>
        <p:nvSpPr>
          <p:cNvPr id="7191" name="Empatyzer SHORT — separator menu">
            <a:extLst xmlns:a="http://schemas.openxmlformats.org/drawingml/2006/main">
              <a:ext uri="{FF2B5EF4-FFF2-40B4-BE49-F238E27FC236}">
                <a16:creationId xmlns:a16="http://schemas.microsoft.com/office/drawing/2014/main" id="{60ABBFAF-66B3-437C-9CF7-AC9F8C3C4DE8}"/>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BFAFC1"/>
                </a:solidFill>
              </a:defRPr>
            </a:pPr>
            <a:r>
              <a:rPr sz="615">
                <a:solidFill>
                  <a:srgbClr val="BFAFC1"/>
                </a:solidFill>
              </a:rPr>
              <a:t>▸</a:t>
            </a:r>
          </a:p>
        </p:txBody>
      </p:sp>
      <p:sp>
        <p:nvSpPr>
          <p:cNvPr id="7192" name="Empatyzer SHORT — menu Appendix">
            <a:extLst xmlns:a="http://schemas.openxmlformats.org/drawingml/2006/main">
              <a:ext uri="{FF2B5EF4-FFF2-40B4-BE49-F238E27FC236}">
                <a16:creationId xmlns:a16="http://schemas.microsoft.com/office/drawing/2014/main" id="{38CBCD7F-E8E7-422A-AF5D-2DD59016CF9D}"/>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E7DCE8"/>
                </a:solidFill>
              </a:defRPr>
            </a:pPr>
            <a:r>
              <a:rPr sz="615" b="0">
                <a:solidFill>
                  <a:srgbClr val="E7DCE8"/>
                </a:solidFill>
              </a:rPr>
              <a:t>Appendix</a:t>
            </a:r>
          </a:p>
        </p:txBody>
      </p:sp>
    </p:spTree>
    <p:extLst>
      <p:ext uri="{BB962C8B-B14F-4D97-AF65-F5344CB8AC3E}">
        <p14:creationId xmlns:p14="http://schemas.microsoft.com/office/powerpoint/2010/main" val="302950235"/>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6393" name="Google Shape;6393;p138">
            <a:extLst xmlns:a="http://schemas.openxmlformats.org/drawingml/2006/main">
              <a:ext uri="{FF2B5EF4-FFF2-40B4-BE49-F238E27FC236}">
                <a16:creationId xmlns:a16="http://schemas.microsoft.com/office/drawing/2014/main" id="{3200450A-9D0A-49CD-8A3F-672B4397B92D}"/>
              </a:ext>
            </a:extLst>
          </p:cNvPr>
          <p:cNvSpPr>
            <a:spLocks xmlns:a="http://schemas.openxmlformats.org/drawingml/2006/main" noGrp="1"/>
          </p:cNvSpPr>
          <p:nvPr/>
        </p:nvSpPr>
        <p:spPr>
          <a:xfrm xmlns:a="http://schemas.openxmlformats.org/drawingml/2006/main">
            <a:off x="548640" y="2148840"/>
            <a:ext cx="82296" cy="2103120"/>
          </a:xfrm>
          <a:prstGeom xmlns:a="http://schemas.openxmlformats.org/drawingml/2006/main" prst="rect">
            <a:avLst/>
          </a:prstGeom>
          <a:solidFill xmlns:a="http://schemas.openxmlformats.org/drawingml/2006/main">
            <a:srgbClr val="FFCC00"/>
          </a:solidFill>
          <a:ln xmlns:a="http://schemas.openxmlformats.org/drawingml/2006/main" w="9525" cmpd="sng">
            <a:solidFill>
              <a:srgbClr val="FFCC00"/>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394" name="Google Shape;6394;p138">
            <a:extLst xmlns:a="http://schemas.openxmlformats.org/drawingml/2006/main">
              <a:ext uri="{FF2B5EF4-FFF2-40B4-BE49-F238E27FC236}">
                <a16:creationId xmlns:a16="http://schemas.microsoft.com/office/drawing/2014/main" id="{F660C956-A273-4EE0-AEF6-C1F153103AC8}"/>
              </a:ext>
            </a:extLst>
          </p:cNvPr>
          <p:cNvSpPr>
            <a:spLocks xmlns:a="http://schemas.openxmlformats.org/drawingml/2006/main" noGrp="1"/>
          </p:cNvSpPr>
          <p:nvPr>
            <p:ph type="title" idx="0"/>
          </p:nvPr>
        </p:nvSpPr>
        <p:spPr>
          <a:xfrm xmlns:a="http://schemas.openxmlformats.org/drawingml/2006/main">
            <a:off x="868680" y="2103120"/>
            <a:ext cx="10424160" cy="21945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3400"/>
              <a:buFont typeface="Calibri"/>
              <a:buNone/>
              <a:defRPr b="1">
                <a:solidFill>
                  <a:srgbClr val="4F2854"/>
                </a:solidFill>
                <a:latin typeface="Calibri"/>
                <a:ea typeface="Calibri"/>
                <a:cs typeface="Calibri"/>
              </a:defRPr>
            </a:pPr>
            <a:r>
              <a:rPr sz="3400" b="1" u="none">
                <a:solidFill>
                  <a:srgbClr val="4F2854"/>
                </a:solidFill>
                <a:latin typeface="Calibri"/>
                <a:ea typeface="Calibri"/>
                <a:cs typeface="Calibri"/>
              </a:rPr>
              <a:t>APPENDIX · MATERIAŁY DLA MENEDŻERA PRODUKCJI</a:t>
            </a:r>
            <a:endParaRPr sz="3400"/>
          </a:p>
        </p:txBody>
      </p:sp>
      <p:pic>
        <p:nvPicPr>
          <p:cNvPr id="6443" name="Google Shape;6395;p138"/>
          <p:cNvPicPr>
            <a:picLocks xmlns:a="http://schemas.openxmlformats.org/drawingml/2006/main" noChangeAspect="1"/>
          </p:cNvPicPr>
          <p:nvPr/>
        </p:nvPicPr>
        <p:blipFill rotWithShape="1">
          <a:blip xmlns:r="http://schemas.openxmlformats.org/officeDocument/2006/relationships" xmlns:a="http://schemas.openxmlformats.org/drawingml/2006/main" r:embed="Rff9ad4530e654d58">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6397" name="Google Shape;6397;p138">
            <a:extLst xmlns:a="http://schemas.openxmlformats.org/drawingml/2006/main">
              <a:ext uri="{FF2B5EF4-FFF2-40B4-BE49-F238E27FC236}">
                <a16:creationId xmlns:a16="http://schemas.microsoft.com/office/drawing/2014/main" id="{E5600C79-D903-43C4-BA9A-555AB8165345}"/>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6423" name="Empatyzer SHORT — menu Problem">
            <a:extLst xmlns:a="http://schemas.openxmlformats.org/drawingml/2006/main">
              <a:ext uri="{FF2B5EF4-FFF2-40B4-BE49-F238E27FC236}">
                <a16:creationId xmlns:a16="http://schemas.microsoft.com/office/drawing/2014/main" id="{9FB63DD2-57B1-4D5B-AA0F-1A4AA590C419}"/>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6424" name="Empatyzer SHORT — separator menu">
            <a:extLst xmlns:a="http://schemas.openxmlformats.org/drawingml/2006/main">
              <a:ext uri="{FF2B5EF4-FFF2-40B4-BE49-F238E27FC236}">
                <a16:creationId xmlns:a16="http://schemas.microsoft.com/office/drawing/2014/main" id="{4EB6E312-F6DA-4E60-B215-3B4F4548672C}"/>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25" name="Empatyzer SHORT — menu Przykłady">
            <a:extLst xmlns:a="http://schemas.openxmlformats.org/drawingml/2006/main">
              <a:ext uri="{FF2B5EF4-FFF2-40B4-BE49-F238E27FC236}">
                <a16:creationId xmlns:a16="http://schemas.microsoft.com/office/drawing/2014/main" id="{430D5AAA-484B-4DD3-91D4-AB8517D109E3}"/>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6426" name="Empatyzer SHORT — separator menu">
            <a:extLst xmlns:a="http://schemas.openxmlformats.org/drawingml/2006/main">
              <a:ext uri="{FF2B5EF4-FFF2-40B4-BE49-F238E27FC236}">
                <a16:creationId xmlns:a16="http://schemas.microsoft.com/office/drawing/2014/main" id="{B4B90692-3EE0-4423-905D-435237A2D954}"/>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27" name="Empatyzer SHORT — menu Rozmowa z Em">
            <a:extLst xmlns:a="http://schemas.openxmlformats.org/drawingml/2006/main">
              <a:ext uri="{FF2B5EF4-FFF2-40B4-BE49-F238E27FC236}">
                <a16:creationId xmlns:a16="http://schemas.microsoft.com/office/drawing/2014/main" id="{7C49096F-204E-4E56-A5DB-D8E9F65BEFEB}"/>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6428" name="Empatyzer SHORT — separator menu">
            <a:extLst xmlns:a="http://schemas.openxmlformats.org/drawingml/2006/main">
              <a:ext uri="{FF2B5EF4-FFF2-40B4-BE49-F238E27FC236}">
                <a16:creationId xmlns:a16="http://schemas.microsoft.com/office/drawing/2014/main" id="{A52BF7D5-1813-4A9D-B0D3-0C602FAD521D}"/>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29" name="Empatyzer SHORT — menu Dowody">
            <a:extLst xmlns:a="http://schemas.openxmlformats.org/drawingml/2006/main">
              <a:ext uri="{FF2B5EF4-FFF2-40B4-BE49-F238E27FC236}">
                <a16:creationId xmlns:a16="http://schemas.microsoft.com/office/drawing/2014/main" id="{71E6E02C-BB50-478C-B01C-1CAE6A3DC106}"/>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6430" name="Empatyzer SHORT — separator menu">
            <a:extLst xmlns:a="http://schemas.openxmlformats.org/drawingml/2006/main">
              <a:ext uri="{FF2B5EF4-FFF2-40B4-BE49-F238E27FC236}">
                <a16:creationId xmlns:a16="http://schemas.microsoft.com/office/drawing/2014/main" id="{AFF00C09-964C-482B-B7DE-8C06954597CD}"/>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31" name="Empatyzer SHORT — menu Empatyzer">
            <a:extLst xmlns:a="http://schemas.openxmlformats.org/drawingml/2006/main">
              <a:ext uri="{FF2B5EF4-FFF2-40B4-BE49-F238E27FC236}">
                <a16:creationId xmlns:a16="http://schemas.microsoft.com/office/drawing/2014/main" id="{AE3783B0-3E04-4AA0-84DC-E58202F3D68A}"/>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6432" name="Empatyzer SHORT — separator menu">
            <a:extLst xmlns:a="http://schemas.openxmlformats.org/drawingml/2006/main">
              <a:ext uri="{FF2B5EF4-FFF2-40B4-BE49-F238E27FC236}">
                <a16:creationId xmlns:a16="http://schemas.microsoft.com/office/drawing/2014/main" id="{DA7737EF-0A42-4098-B82D-5E550481394E}"/>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33" name="Empatyzer SHORT — menu Zastosowania">
            <a:extLst xmlns:a="http://schemas.openxmlformats.org/drawingml/2006/main">
              <a:ext uri="{FF2B5EF4-FFF2-40B4-BE49-F238E27FC236}">
                <a16:creationId xmlns:a16="http://schemas.microsoft.com/office/drawing/2014/main" id="{163A4789-53F6-4FD1-A32F-2E3187F0DD02}"/>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6434" name="Empatyzer SHORT — separator menu">
            <a:extLst xmlns:a="http://schemas.openxmlformats.org/drawingml/2006/main">
              <a:ext uri="{FF2B5EF4-FFF2-40B4-BE49-F238E27FC236}">
                <a16:creationId xmlns:a16="http://schemas.microsoft.com/office/drawing/2014/main" id="{C0CA324B-A709-40AF-A97C-B375E651923B}"/>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35" name="Empatyzer SHORT — menu Prywatność">
            <a:extLst xmlns:a="http://schemas.openxmlformats.org/drawingml/2006/main">
              <a:ext uri="{FF2B5EF4-FFF2-40B4-BE49-F238E27FC236}">
                <a16:creationId xmlns:a16="http://schemas.microsoft.com/office/drawing/2014/main" id="{525C5E6C-20DE-4DEB-A922-649329822F1E}"/>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6436" name="Empatyzer SHORT — separator menu">
            <a:extLst xmlns:a="http://schemas.openxmlformats.org/drawingml/2006/main">
              <a:ext uri="{FF2B5EF4-FFF2-40B4-BE49-F238E27FC236}">
                <a16:creationId xmlns:a16="http://schemas.microsoft.com/office/drawing/2014/main" id="{81EC81B7-FC21-4F83-B22D-698862964036}"/>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37" name="Empatyzer SHORT — menu Następny krok">
            <a:extLst xmlns:a="http://schemas.openxmlformats.org/drawingml/2006/main">
              <a:ext uri="{FF2B5EF4-FFF2-40B4-BE49-F238E27FC236}">
                <a16:creationId xmlns:a16="http://schemas.microsoft.com/office/drawing/2014/main" id="{D42F2FD3-8B82-4A1E-BFE2-A92074A54C28}"/>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6438" name="Empatyzer SHORT — separator menu">
            <a:extLst xmlns:a="http://schemas.openxmlformats.org/drawingml/2006/main">
              <a:ext uri="{FF2B5EF4-FFF2-40B4-BE49-F238E27FC236}">
                <a16:creationId xmlns:a16="http://schemas.microsoft.com/office/drawing/2014/main" id="{C8278E5B-D589-4885-8E0D-9524D46A03CE}"/>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439" name="Empatyzer SHORT — aktywna sekcja Appendix">
            <a:extLst xmlns:a="http://schemas.openxmlformats.org/drawingml/2006/main">
              <a:ext uri="{FF2B5EF4-FFF2-40B4-BE49-F238E27FC236}">
                <a16:creationId xmlns:a16="http://schemas.microsoft.com/office/drawing/2014/main" id="{7DE72E3C-E920-4686-B115-416BBD64C142}"/>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6440" name="Empatyzer SHORT — menu Appendix">
            <a:extLst xmlns:a="http://schemas.openxmlformats.org/drawingml/2006/main">
              <a:ext uri="{FF2B5EF4-FFF2-40B4-BE49-F238E27FC236}">
                <a16:creationId xmlns:a16="http://schemas.microsoft.com/office/drawing/2014/main" id="{348FD55C-FDC5-4FBA-BDA5-8388D440348D}"/>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Appendix</a:t>
            </a:r>
          </a:p>
        </p:txBody>
      </p:sp>
    </p:spTree>
    <p:extLst>
      <p:ext uri="{BB962C8B-B14F-4D97-AF65-F5344CB8AC3E}">
        <p14:creationId xmlns:p14="http://schemas.microsoft.com/office/powerpoint/2010/main" val="1389112961"/>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6799" name="Google Shape;6799;p146">
            <a:extLst xmlns:a="http://schemas.openxmlformats.org/drawingml/2006/main">
              <a:ext uri="{FF2B5EF4-FFF2-40B4-BE49-F238E27FC236}">
                <a16:creationId xmlns:a16="http://schemas.microsoft.com/office/drawing/2014/main" id="{7FEB06E9-46B1-4E85-9A76-27BE777B376A}"/>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Po roku organizacja może otrzymać unikalny raport o DNA organizacji: mapę cech, motywacji, predyspozycji i potencjalnych konfliktów. To gotowa instrukcja obsługi organizacji — pokazuje jej mocne i słabe strony oraz podpowiada, gdzie i jakie działania rozwojowe prowadzić.</a:t>
            </a:r>
            <a:endParaRPr sz="1550"/>
          </a:p>
        </p:txBody>
      </p:sp>
      <p:pic>
        <p:nvPicPr>
          <p:cNvPr id="6871" name="Google Shape;6800;p146"/>
          <p:cNvPicPr>
            <a:picLocks xmlns:a="http://schemas.openxmlformats.org/drawingml/2006/main" noChangeAspect="1"/>
          </p:cNvPicPr>
          <p:nvPr/>
        </p:nvPicPr>
        <p:blipFill rotWithShape="1">
          <a:blip xmlns:r="http://schemas.openxmlformats.org/officeDocument/2006/relationships" xmlns:a="http://schemas.openxmlformats.org/drawingml/2006/main" r:embed="R45fa05e9b675460c">
            <a:alphaModFix/>
          </a:blip>
          <a:srcRect xmlns:a="http://schemas.openxmlformats.org/drawingml/2006/main" l="0" t="0" r="0" b="0"/>
          <a:stretch xmlns:a="http://schemas.openxmlformats.org/drawingml/2006/main"/>
        </p:blipFill>
        <p:spPr>
          <a:xfrm xmlns:a="http://schemas.openxmlformats.org/drawingml/2006/main" rot="0" flipH="0" flipV="0">
            <a:off x="6653451" y="2263197"/>
            <a:ext cx="3825345" cy="2837202"/>
          </a:xfrm>
          <a:prstGeom xmlns:a="http://schemas.openxmlformats.org/drawingml/2006/main" prst="rect">
            <a:avLst/>
          </a:prstGeom>
          <a:ln xmlns:a="http://schemas.openxmlformats.org/drawingml/2006/main">
            <a:noFill/>
          </a:ln>
        </p:spPr>
      </p:pic>
      <p:sp>
        <p:nvSpPr>
          <p:cNvPr id="6801" name="Google Shape;6801;p146">
            <a:extLst xmlns:a="http://schemas.openxmlformats.org/drawingml/2006/main">
              <a:ext uri="{FF2B5EF4-FFF2-40B4-BE49-F238E27FC236}">
                <a16:creationId xmlns:a16="http://schemas.microsoft.com/office/drawing/2014/main" id="{2C8E762D-8397-49DB-9B1A-950AC8B83916}"/>
              </a:ext>
            </a:extLst>
          </p:cNvPr>
          <p:cNvSpPr>
            <a:spLocks xmlns:a="http://schemas.openxmlformats.org/drawingml/2006/main" noGrp="1"/>
          </p:cNvSpPr>
          <p:nvPr/>
        </p:nvSpPr>
        <p:spPr>
          <a:xfrm xmlns:a="http://schemas.openxmlformats.org/drawingml/2006/main">
            <a:off x="6613855" y="2084832"/>
            <a:ext cx="5029200" cy="2889504"/>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802" name="Google Shape;6802;p146">
            <a:extLst xmlns:a="http://schemas.openxmlformats.org/drawingml/2006/main">
              <a:ext uri="{FF2B5EF4-FFF2-40B4-BE49-F238E27FC236}">
                <a16:creationId xmlns:a16="http://schemas.microsoft.com/office/drawing/2014/main" id="{7457AB41-ABA0-4797-BCCF-7440F88916E3}"/>
              </a:ext>
            </a:extLst>
          </p:cNvPr>
          <p:cNvSpPr>
            <a:spLocks xmlns:a="http://schemas.openxmlformats.org/drawingml/2006/main" noGrp="1"/>
          </p:cNvSpPr>
          <p:nvPr/>
        </p:nvSpPr>
        <p:spPr>
          <a:xfrm xmlns:a="http://schemas.openxmlformats.org/drawingml/2006/main">
            <a:off x="6613874" y="5171027"/>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Przykładowe analizy zespołów, działów i zanonimizowanych profili: talenty, motywacje i potencjalne konflikty.</a:t>
            </a:r>
            <a:endParaRPr sz="900"/>
          </a:p>
        </p:txBody>
      </p:sp>
      <p:sp>
        <p:nvSpPr>
          <p:cNvPr id="6803" name="Google Shape;6803;p146">
            <a:extLst xmlns:a="http://schemas.openxmlformats.org/drawingml/2006/main">
              <a:ext uri="{FF2B5EF4-FFF2-40B4-BE49-F238E27FC236}">
                <a16:creationId xmlns:a16="http://schemas.microsoft.com/office/drawing/2014/main" id="{3DDD5AF8-BB8A-4A03-905D-68AB13A12A1D}"/>
              </a:ext>
            </a:extLst>
          </p:cNvPr>
          <p:cNvSpPr>
            <a:spLocks xmlns:a="http://schemas.openxmlformats.org/drawingml/2006/main" noGrp="1"/>
          </p:cNvSpPr>
          <p:nvPr/>
        </p:nvSpPr>
        <p:spPr>
          <a:xfrm xmlns:a="http://schemas.openxmlformats.org/drawingml/2006/main">
            <a:off x="54864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805" name="Google Shape;6805;p146">
            <a:extLst xmlns:a="http://schemas.openxmlformats.org/drawingml/2006/main">
              <a:ext uri="{FF2B5EF4-FFF2-40B4-BE49-F238E27FC236}">
                <a16:creationId xmlns:a16="http://schemas.microsoft.com/office/drawing/2014/main" id="{E0E8C207-C6D3-460D-9A57-CDB39095B08C}"/>
              </a:ext>
            </a:extLst>
          </p:cNvPr>
          <p:cNvSpPr>
            <a:spLocks xmlns:a="http://schemas.openxmlformats.org/drawingml/2006/main" noGrp="1"/>
          </p:cNvSpPr>
          <p:nvPr/>
        </p:nvSpPr>
        <p:spPr>
          <a:xfrm xmlns:a="http://schemas.openxmlformats.org/drawingml/2006/main">
            <a:off x="111556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Twój zespół na tle innych</a:t>
            </a:r>
            <a:endParaRPr sz="1450"/>
          </a:p>
        </p:txBody>
      </p:sp>
      <p:sp>
        <p:nvSpPr>
          <p:cNvPr id="6806" name="Google Shape;6806;p146">
            <a:extLst xmlns:a="http://schemas.openxmlformats.org/drawingml/2006/main">
              <a:ext uri="{FF2B5EF4-FFF2-40B4-BE49-F238E27FC236}">
                <a16:creationId xmlns:a16="http://schemas.microsoft.com/office/drawing/2014/main" id="{7D2284B4-387B-431B-95A9-C76D48F95176}"/>
              </a:ext>
            </a:extLst>
          </p:cNvPr>
          <p:cNvSpPr>
            <a:spLocks xmlns:a="http://schemas.openxmlformats.org/drawingml/2006/main" noGrp="1"/>
          </p:cNvSpPr>
          <p:nvPr/>
        </p:nvSpPr>
        <p:spPr>
          <a:xfrm xmlns:a="http://schemas.openxmlformats.org/drawingml/2006/main">
            <a:off x="1115568" y="2468880"/>
            <a:ext cx="4995367" cy="6888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Czy potrzebuje więcej porządku, czy więcej swobody, co go motywuje i jak reaguje na zmianę.</a:t>
            </a:r>
            <a:endParaRPr sz="1250"/>
          </a:p>
        </p:txBody>
      </p:sp>
      <p:sp>
        <p:nvSpPr>
          <p:cNvPr id="6807" name="Google Shape;6807;p146">
            <a:extLst xmlns:a="http://schemas.openxmlformats.org/drawingml/2006/main">
              <a:ext uri="{FF2B5EF4-FFF2-40B4-BE49-F238E27FC236}">
                <a16:creationId xmlns:a16="http://schemas.microsoft.com/office/drawing/2014/main" id="{BBF59CF6-2084-4878-A665-4951BCCB150A}"/>
              </a:ext>
            </a:extLst>
          </p:cNvPr>
          <p:cNvSpPr>
            <a:spLocks xmlns:a="http://schemas.openxmlformats.org/drawingml/2006/main" noGrp="1"/>
          </p:cNvSpPr>
          <p:nvPr/>
        </p:nvSpPr>
        <p:spPr>
          <a:xfrm xmlns:a="http://schemas.openxmlformats.org/drawingml/2006/main">
            <a:off x="548640" y="3194304"/>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809" name="Google Shape;6809;p146">
            <a:extLst xmlns:a="http://schemas.openxmlformats.org/drawingml/2006/main">
              <a:ext uri="{FF2B5EF4-FFF2-40B4-BE49-F238E27FC236}">
                <a16:creationId xmlns:a16="http://schemas.microsoft.com/office/drawing/2014/main" id="{ABC267F0-CF6B-4DAE-B9E8-E3BC5A494978}"/>
              </a:ext>
            </a:extLst>
          </p:cNvPr>
          <p:cNvSpPr>
            <a:spLocks xmlns:a="http://schemas.openxmlformats.org/drawingml/2006/main" noGrp="1"/>
          </p:cNvSpPr>
          <p:nvPr/>
        </p:nvSpPr>
        <p:spPr>
          <a:xfrm xmlns:a="http://schemas.openxmlformats.org/drawingml/2006/main">
            <a:off x="1115568" y="3212592"/>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Jak rozmawiać z sąsiednim zespołem</a:t>
            </a:r>
            <a:endParaRPr sz="1450"/>
          </a:p>
        </p:txBody>
      </p:sp>
      <p:sp>
        <p:nvSpPr>
          <p:cNvPr id="6810" name="Google Shape;6810;p146">
            <a:extLst xmlns:a="http://schemas.openxmlformats.org/drawingml/2006/main">
              <a:ext uri="{FF2B5EF4-FFF2-40B4-BE49-F238E27FC236}">
                <a16:creationId xmlns:a16="http://schemas.microsoft.com/office/drawing/2014/main" id="{0AFE9CDB-B7B4-4EDE-9F2D-FBDBF77BCE1D}"/>
              </a:ext>
            </a:extLst>
          </p:cNvPr>
          <p:cNvSpPr>
            <a:spLocks xmlns:a="http://schemas.openxmlformats.org/drawingml/2006/main" noGrp="1"/>
          </p:cNvSpPr>
          <p:nvPr/>
        </p:nvSpPr>
        <p:spPr>
          <a:xfrm xmlns:a="http://schemas.openxmlformats.org/drawingml/2006/main">
            <a:off x="1115568" y="3560064"/>
            <a:ext cx="4995367" cy="6888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Z czego biorą się powtarzające się spory i co ustalić na początku: cel, kto decyduje, jaki jest standard i kiedy eskalować.</a:t>
            </a:r>
            <a:endParaRPr sz="1250"/>
          </a:p>
        </p:txBody>
      </p:sp>
      <p:sp>
        <p:nvSpPr>
          <p:cNvPr id="6811" name="Google Shape;6811;p146">
            <a:extLst xmlns:a="http://schemas.openxmlformats.org/drawingml/2006/main">
              <a:ext uri="{FF2B5EF4-FFF2-40B4-BE49-F238E27FC236}">
                <a16:creationId xmlns:a16="http://schemas.microsoft.com/office/drawing/2014/main" id="{9F300F6A-E698-477A-A62D-C538568F7923}"/>
              </a:ext>
            </a:extLst>
          </p:cNvPr>
          <p:cNvSpPr>
            <a:spLocks xmlns:a="http://schemas.openxmlformats.org/drawingml/2006/main" noGrp="1"/>
          </p:cNvSpPr>
          <p:nvPr/>
        </p:nvSpPr>
        <p:spPr>
          <a:xfrm xmlns:a="http://schemas.openxmlformats.org/drawingml/2006/main">
            <a:off x="548640" y="4285488"/>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813" name="Google Shape;6813;p146">
            <a:extLst xmlns:a="http://schemas.openxmlformats.org/drawingml/2006/main">
              <a:ext uri="{FF2B5EF4-FFF2-40B4-BE49-F238E27FC236}">
                <a16:creationId xmlns:a16="http://schemas.microsoft.com/office/drawing/2014/main" id="{3D80FA5E-CA9A-4225-9BFD-4D142B399B71}"/>
              </a:ext>
            </a:extLst>
          </p:cNvPr>
          <p:cNvSpPr>
            <a:spLocks xmlns:a="http://schemas.openxmlformats.org/drawingml/2006/main" noGrp="1"/>
          </p:cNvSpPr>
          <p:nvPr/>
        </p:nvSpPr>
        <p:spPr>
          <a:xfrm xmlns:a="http://schemas.openxmlformats.org/drawingml/2006/main">
            <a:off x="1115568" y="4303776"/>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Jak przygotować zmianę</a:t>
            </a:r>
            <a:endParaRPr sz="1450"/>
          </a:p>
        </p:txBody>
      </p:sp>
      <p:sp>
        <p:nvSpPr>
          <p:cNvPr id="6814" name="Google Shape;6814;p146">
            <a:extLst xmlns:a="http://schemas.openxmlformats.org/drawingml/2006/main">
              <a:ext uri="{FF2B5EF4-FFF2-40B4-BE49-F238E27FC236}">
                <a16:creationId xmlns:a16="http://schemas.microsoft.com/office/drawing/2014/main" id="{0197ACF7-A874-4D80-9595-5711FADBA620}"/>
              </a:ext>
            </a:extLst>
          </p:cNvPr>
          <p:cNvSpPr>
            <a:spLocks xmlns:a="http://schemas.openxmlformats.org/drawingml/2006/main" noGrp="1"/>
          </p:cNvSpPr>
          <p:nvPr/>
        </p:nvSpPr>
        <p:spPr>
          <a:xfrm xmlns:a="http://schemas.openxmlformats.org/drawingml/2006/main">
            <a:off x="1115568" y="4651248"/>
            <a:ext cx="4995367" cy="6888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Co powiedzieć zespołowi, który potrzebuje konkretu, a co takiemu, który najpierw chce wiedzieć dlaczego.</a:t>
            </a:r>
            <a:endParaRPr sz="1250"/>
          </a:p>
        </p:txBody>
      </p:sp>
      <p:sp>
        <p:nvSpPr>
          <p:cNvPr id="6815" name="Google Shape;6815;p146">
            <a:extLst xmlns:a="http://schemas.openxmlformats.org/drawingml/2006/main">
              <a:ext uri="{FF2B5EF4-FFF2-40B4-BE49-F238E27FC236}">
                <a16:creationId xmlns:a16="http://schemas.microsoft.com/office/drawing/2014/main" id="{1482BCFF-0174-43DF-A509-DF311CFAA59C}"/>
              </a:ext>
            </a:extLst>
          </p:cNvPr>
          <p:cNvSpPr>
            <a:spLocks xmlns:a="http://schemas.openxmlformats.org/drawingml/2006/main" noGrp="1"/>
          </p:cNvSpPr>
          <p:nvPr/>
        </p:nvSpPr>
        <p:spPr>
          <a:xfrm xmlns:a="http://schemas.openxmlformats.org/drawingml/2006/main">
            <a:off x="548640" y="5541264"/>
            <a:ext cx="11094415" cy="658368"/>
          </a:xfrm>
          <a:prstGeom xmlns:a="http://schemas.openxmlformats.org/drawingml/2006/main" prst="roundRect">
            <a:avLst>
              <a:gd name="adj" fmla="val 13889"/>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817" name="Google Shape;6817;p146">
            <a:extLst xmlns:a="http://schemas.openxmlformats.org/drawingml/2006/main">
              <a:ext uri="{FF2B5EF4-FFF2-40B4-BE49-F238E27FC236}">
                <a16:creationId xmlns:a16="http://schemas.microsoft.com/office/drawing/2014/main" id="{7511339E-F06B-4B72-A7EF-03ABDED8DBF6}"/>
              </a:ext>
            </a:extLst>
          </p:cNvPr>
          <p:cNvSpPr>
            <a:spLocks xmlns:a="http://schemas.openxmlformats.org/drawingml/2006/main" noGrp="1"/>
          </p:cNvSpPr>
          <p:nvPr/>
        </p:nvSpPr>
        <p:spPr>
          <a:xfrm xmlns:a="http://schemas.openxmlformats.org/drawingml/2006/main">
            <a:off x="1371600" y="5541264"/>
            <a:ext cx="9978847"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50"/>
              <a:buFont typeface="Calibri"/>
              <a:buNone/>
            </a:pPr>
            <a:r>
              <a:rPr sz="1250" b="1" u="none">
                <a:solidFill>
                  <a:srgbClr val="241C28"/>
                </a:solidFill>
                <a:latin typeface="Calibri"/>
                <a:ea typeface="Calibri"/>
                <a:cs typeface="Calibri"/>
              </a:rPr>
              <a:t>Raport opisuje grupy i role, nie ocenia pojedynczych osób. Zamawia go organizacja, nie pojedynczy zespół.</a:t>
            </a:r>
            <a:endParaRPr sz="1250"/>
          </a:p>
        </p:txBody>
      </p:sp>
      <p:pic>
        <p:nvPicPr>
          <p:cNvPr id="6885" name="Google Shape;6818;p146"/>
          <p:cNvPicPr>
            <a:picLocks xmlns:a="http://schemas.openxmlformats.org/drawingml/2006/main" noChangeAspect="1"/>
          </p:cNvPicPr>
          <p:nvPr/>
        </p:nvPicPr>
        <p:blipFill rotWithShape="1">
          <a:blip xmlns:r="http://schemas.openxmlformats.org/officeDocument/2006/relationships" xmlns:a="http://schemas.openxmlformats.org/drawingml/2006/main" r:embed="R991f23706b2c4e56">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6820" name="Google Shape;6820;p146">
            <a:extLst xmlns:a="http://schemas.openxmlformats.org/drawingml/2006/main">
              <a:ext uri="{FF2B5EF4-FFF2-40B4-BE49-F238E27FC236}">
                <a16:creationId xmlns:a16="http://schemas.microsoft.com/office/drawing/2014/main" id="{FDE9A41E-B967-4F83-8677-355EAC3EFA51}"/>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6887" name=""/>
          <p:cNvPicPr>
            <a:picLocks xmlns:a="http://schemas.openxmlformats.org/drawingml/2006/main" noChangeAspect="1"/>
          </p:cNvPicPr>
          <p:nvPr/>
        </p:nvPicPr>
        <p:blipFill>
          <a:blip xmlns:r="http://schemas.openxmlformats.org/officeDocument/2006/relationships" xmlns:a="http://schemas.openxmlformats.org/drawingml/2006/main" r:embed="R223b0aefb2a54135"/>
          <a:srcRect xmlns:a="http://schemas.openxmlformats.org/drawingml/2006/main" l="0" t="12879" r="0" b="12879"/>
          <a:stretch xmlns:a="http://schemas.openxmlformats.org/drawingml/2006/main">
            <a:fillRect l="0" t="0" r="0" b="0"/>
          </a:stretch>
        </p:blipFill>
        <p:spPr>
          <a:xfrm xmlns:a="http://schemas.openxmlformats.org/drawingml/2006/main" rot="-5400000">
            <a:off x="9655054" y="3149775"/>
            <a:ext cx="2802398" cy="992696"/>
          </a:xfrm>
          <a:prstGeom xmlns:a="http://schemas.openxmlformats.org/drawingml/2006/main" prst="rect">
            <a:avLst/>
          </a:prstGeom>
        </p:spPr>
      </p:pic>
      <p:pic>
        <p:nvPicPr>
          <p:cNvPr id="6888" name="Google Shape;6804;p146"/>
          <p:cNvPicPr>
            <a:picLocks xmlns:a="http://schemas.openxmlformats.org/drawingml/2006/main" noChangeAspect="1"/>
          </p:cNvPicPr>
          <p:nvPr/>
        </p:nvPicPr>
        <p:blipFill>
          <a:blip xmlns:r="http://schemas.openxmlformats.org/officeDocument/2006/relationships" xmlns:a="http://schemas.openxmlformats.org/drawingml/2006/main" r:embed="Recb333818d694b86"/>
          <a:srcRect xmlns:a="http://schemas.openxmlformats.org/drawingml/2006/main" l="0" t="0" r="0" b="0"/>
          <a:stretch xmlns:a="http://schemas.openxmlformats.org/drawingml/2006/main"/>
        </p:blipFill>
        <p:spPr>
          <a:xfrm xmlns:a="http://schemas.openxmlformats.org/drawingml/2006/main">
            <a:off x="630936" y="2185416"/>
            <a:ext cx="219456" cy="219456"/>
          </a:xfrm>
          <a:prstGeom xmlns:a="http://schemas.openxmlformats.org/drawingml/2006/main" prst="rect">
            <a:avLst/>
          </a:prstGeom>
        </p:spPr>
      </p:pic>
      <p:pic>
        <p:nvPicPr>
          <p:cNvPr id="6889" name="Google Shape;6808;p146"/>
          <p:cNvPicPr>
            <a:picLocks xmlns:a="http://schemas.openxmlformats.org/drawingml/2006/main" noChangeAspect="1"/>
          </p:cNvPicPr>
          <p:nvPr/>
        </p:nvPicPr>
        <p:blipFill>
          <a:blip xmlns:r="http://schemas.openxmlformats.org/officeDocument/2006/relationships" xmlns:a="http://schemas.openxmlformats.org/drawingml/2006/main" r:embed="R612847c0064440d9"/>
          <a:srcRect xmlns:a="http://schemas.openxmlformats.org/drawingml/2006/main" l="0" t="0" r="0" b="0"/>
          <a:stretch xmlns:a="http://schemas.openxmlformats.org/drawingml/2006/main"/>
        </p:blipFill>
        <p:spPr>
          <a:xfrm xmlns:a="http://schemas.openxmlformats.org/drawingml/2006/main">
            <a:off x="630936" y="3276600"/>
            <a:ext cx="219456" cy="219456"/>
          </a:xfrm>
          <a:prstGeom xmlns:a="http://schemas.openxmlformats.org/drawingml/2006/main" prst="rect">
            <a:avLst/>
          </a:prstGeom>
        </p:spPr>
      </p:pic>
      <p:pic>
        <p:nvPicPr>
          <p:cNvPr id="6890" name="Google Shape;6812;p146"/>
          <p:cNvPicPr>
            <a:picLocks xmlns:a="http://schemas.openxmlformats.org/drawingml/2006/main" noChangeAspect="1"/>
          </p:cNvPicPr>
          <p:nvPr/>
        </p:nvPicPr>
        <p:blipFill>
          <a:blip xmlns:r="http://schemas.openxmlformats.org/officeDocument/2006/relationships" xmlns:a="http://schemas.openxmlformats.org/drawingml/2006/main" r:embed="R2570541b31544113"/>
          <a:srcRect xmlns:a="http://schemas.openxmlformats.org/drawingml/2006/main" l="0" t="0" r="0" b="0"/>
          <a:stretch xmlns:a="http://schemas.openxmlformats.org/drawingml/2006/main"/>
        </p:blipFill>
        <p:spPr>
          <a:xfrm xmlns:a="http://schemas.openxmlformats.org/drawingml/2006/main">
            <a:off x="630936" y="4367784"/>
            <a:ext cx="219456" cy="219456"/>
          </a:xfrm>
          <a:prstGeom xmlns:a="http://schemas.openxmlformats.org/drawingml/2006/main" prst="rect">
            <a:avLst/>
          </a:prstGeom>
        </p:spPr>
      </p:pic>
      <p:pic>
        <p:nvPicPr>
          <p:cNvPr id="6891" name="Google Shape;6816;p146"/>
          <p:cNvPicPr>
            <a:picLocks xmlns:a="http://schemas.openxmlformats.org/drawingml/2006/main" noChangeAspect="1"/>
          </p:cNvPicPr>
          <p:nvPr/>
        </p:nvPicPr>
        <p:blipFill>
          <a:blip xmlns:r="http://schemas.openxmlformats.org/officeDocument/2006/relationships" xmlns:a="http://schemas.openxmlformats.org/drawingml/2006/main" r:embed="R81da2781d6534bff"/>
          <a:srcRect xmlns:a="http://schemas.openxmlformats.org/drawingml/2006/main" l="0" t="0" r="0" b="0"/>
          <a:stretch xmlns:a="http://schemas.openxmlformats.org/drawingml/2006/main"/>
        </p:blipFill>
        <p:spPr>
          <a:xfrm xmlns:a="http://schemas.openxmlformats.org/drawingml/2006/main">
            <a:off x="841248" y="5715000"/>
            <a:ext cx="310896" cy="310896"/>
          </a:xfrm>
          <a:prstGeom xmlns:a="http://schemas.openxmlformats.org/drawingml/2006/main" prst="rect">
            <a:avLst/>
          </a:prstGeom>
        </p:spPr>
      </p:pic>
      <p:sp>
        <p:nvSpPr>
          <p:cNvPr id="6852" name="Empatyzer SHORT — menu Problem">
            <a:extLst xmlns:a="http://schemas.openxmlformats.org/drawingml/2006/main">
              <a:ext uri="{FF2B5EF4-FFF2-40B4-BE49-F238E27FC236}">
                <a16:creationId xmlns:a16="http://schemas.microsoft.com/office/drawing/2014/main" id="{C3464AE1-C11C-42AE-9053-C2C114BD11AC}"/>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6853" name="Empatyzer SHORT — separator menu">
            <a:extLst xmlns:a="http://schemas.openxmlformats.org/drawingml/2006/main">
              <a:ext uri="{FF2B5EF4-FFF2-40B4-BE49-F238E27FC236}">
                <a16:creationId xmlns:a16="http://schemas.microsoft.com/office/drawing/2014/main" id="{EB653C1F-FAAF-4DE7-8160-F943CA5DFB5E}"/>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854" name="Empatyzer SHORT — menu Przykłady">
            <a:extLst xmlns:a="http://schemas.openxmlformats.org/drawingml/2006/main">
              <a:ext uri="{FF2B5EF4-FFF2-40B4-BE49-F238E27FC236}">
                <a16:creationId xmlns:a16="http://schemas.microsoft.com/office/drawing/2014/main" id="{2E7CE012-C82F-47A1-B337-B95FDE687F72}"/>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6855" name="Empatyzer SHORT — separator menu">
            <a:extLst xmlns:a="http://schemas.openxmlformats.org/drawingml/2006/main">
              <a:ext uri="{FF2B5EF4-FFF2-40B4-BE49-F238E27FC236}">
                <a16:creationId xmlns:a16="http://schemas.microsoft.com/office/drawing/2014/main" id="{49ED40DB-8347-4E3D-A4DE-B3E97375A7DE}"/>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856" name="Empatyzer SHORT — menu Rozmowa z Em">
            <a:extLst xmlns:a="http://schemas.openxmlformats.org/drawingml/2006/main">
              <a:ext uri="{FF2B5EF4-FFF2-40B4-BE49-F238E27FC236}">
                <a16:creationId xmlns:a16="http://schemas.microsoft.com/office/drawing/2014/main" id="{C4B3D18C-2952-4916-AE12-2DB17495FF1B}"/>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6857" name="Empatyzer SHORT — separator menu">
            <a:extLst xmlns:a="http://schemas.openxmlformats.org/drawingml/2006/main">
              <a:ext uri="{FF2B5EF4-FFF2-40B4-BE49-F238E27FC236}">
                <a16:creationId xmlns:a16="http://schemas.microsoft.com/office/drawing/2014/main" id="{625CFF05-B8A6-4776-B08C-D072588F1FB9}"/>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858" name="Empatyzer SHORT — menu Dowody">
            <a:extLst xmlns:a="http://schemas.openxmlformats.org/drawingml/2006/main">
              <a:ext uri="{FF2B5EF4-FFF2-40B4-BE49-F238E27FC236}">
                <a16:creationId xmlns:a16="http://schemas.microsoft.com/office/drawing/2014/main" id="{82202C38-9622-49EC-9F36-54C45E013FFC}"/>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6859" name="Empatyzer SHORT — separator menu">
            <a:extLst xmlns:a="http://schemas.openxmlformats.org/drawingml/2006/main">
              <a:ext uri="{FF2B5EF4-FFF2-40B4-BE49-F238E27FC236}">
                <a16:creationId xmlns:a16="http://schemas.microsoft.com/office/drawing/2014/main" id="{994C5CFB-1E33-4A9A-A5FF-7F9C2BCBA115}"/>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860" name="Empatyzer SHORT — menu Empatyzer">
            <a:extLst xmlns:a="http://schemas.openxmlformats.org/drawingml/2006/main">
              <a:ext uri="{FF2B5EF4-FFF2-40B4-BE49-F238E27FC236}">
                <a16:creationId xmlns:a16="http://schemas.microsoft.com/office/drawing/2014/main" id="{4755097F-A26B-4A55-97F4-9F7C6EB6A5A6}"/>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6861" name="Empatyzer SHORT — separator menu">
            <a:extLst xmlns:a="http://schemas.openxmlformats.org/drawingml/2006/main">
              <a:ext uri="{FF2B5EF4-FFF2-40B4-BE49-F238E27FC236}">
                <a16:creationId xmlns:a16="http://schemas.microsoft.com/office/drawing/2014/main" id="{4E298062-52EF-4CFC-A604-AAF76F07ED27}"/>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862" name="Empatyzer SHORT — menu Zastosowania">
            <a:extLst xmlns:a="http://schemas.openxmlformats.org/drawingml/2006/main">
              <a:ext uri="{FF2B5EF4-FFF2-40B4-BE49-F238E27FC236}">
                <a16:creationId xmlns:a16="http://schemas.microsoft.com/office/drawing/2014/main" id="{D08AA407-A152-41B6-B6E3-3C5C8A640186}"/>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6863" name="Empatyzer SHORT — separator menu">
            <a:extLst xmlns:a="http://schemas.openxmlformats.org/drawingml/2006/main">
              <a:ext uri="{FF2B5EF4-FFF2-40B4-BE49-F238E27FC236}">
                <a16:creationId xmlns:a16="http://schemas.microsoft.com/office/drawing/2014/main" id="{4FDE8F89-726A-4841-B847-FC1CF727B921}"/>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864" name="Empatyzer SHORT — menu Prywatność">
            <a:extLst xmlns:a="http://schemas.openxmlformats.org/drawingml/2006/main">
              <a:ext uri="{FF2B5EF4-FFF2-40B4-BE49-F238E27FC236}">
                <a16:creationId xmlns:a16="http://schemas.microsoft.com/office/drawing/2014/main" id="{6662086D-08A1-44BA-8F51-2F94C008ED72}"/>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6865" name="Empatyzer SHORT — separator menu">
            <a:extLst xmlns:a="http://schemas.openxmlformats.org/drawingml/2006/main">
              <a:ext uri="{FF2B5EF4-FFF2-40B4-BE49-F238E27FC236}">
                <a16:creationId xmlns:a16="http://schemas.microsoft.com/office/drawing/2014/main" id="{3350FC70-0702-46E8-8A86-4D99AAADDE04}"/>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866" name="Empatyzer SHORT — menu Następny krok">
            <a:extLst xmlns:a="http://schemas.openxmlformats.org/drawingml/2006/main">
              <a:ext uri="{FF2B5EF4-FFF2-40B4-BE49-F238E27FC236}">
                <a16:creationId xmlns:a16="http://schemas.microsoft.com/office/drawing/2014/main" id="{524AFCF9-C44F-464E-AE9C-ABD3D73994F5}"/>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6867" name="Empatyzer SHORT — separator menu">
            <a:extLst xmlns:a="http://schemas.openxmlformats.org/drawingml/2006/main">
              <a:ext uri="{FF2B5EF4-FFF2-40B4-BE49-F238E27FC236}">
                <a16:creationId xmlns:a16="http://schemas.microsoft.com/office/drawing/2014/main" id="{39FF149E-DE56-4DBD-9D25-BA96C9F10A2A}"/>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868" name="Empatyzer SHORT — aktywna sekcja Appendix">
            <a:extLst xmlns:a="http://schemas.openxmlformats.org/drawingml/2006/main">
              <a:ext uri="{FF2B5EF4-FFF2-40B4-BE49-F238E27FC236}">
                <a16:creationId xmlns:a16="http://schemas.microsoft.com/office/drawing/2014/main" id="{9435CDFF-3EB7-4D4D-ACEC-278AFAED5BAE}"/>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6869" name="Empatyzer SHORT — menu Appendix">
            <a:extLst xmlns:a="http://schemas.openxmlformats.org/drawingml/2006/main">
              <a:ext uri="{FF2B5EF4-FFF2-40B4-BE49-F238E27FC236}">
                <a16:creationId xmlns:a16="http://schemas.microsoft.com/office/drawing/2014/main" id="{256712E7-76AC-4A73-8C49-1FDE0E3E3BD2}"/>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Appendix</a:t>
            </a:r>
          </a:p>
        </p:txBody>
      </p:sp>
    </p:spTree>
    <p:extLst>
      <p:ext uri="{BB962C8B-B14F-4D97-AF65-F5344CB8AC3E}">
        <p14:creationId xmlns:p14="http://schemas.microsoft.com/office/powerpoint/2010/main" val="319357188"/>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6976" name="Google Shape;6976;p149">
            <a:extLst xmlns:a="http://schemas.openxmlformats.org/drawingml/2006/main">
              <a:ext uri="{FF2B5EF4-FFF2-40B4-BE49-F238E27FC236}">
                <a16:creationId xmlns:a16="http://schemas.microsoft.com/office/drawing/2014/main" id="{31092D40-84A7-4207-858B-927D3E4980CF}"/>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33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Uruchomienie organizacji zwykle zajmuje kilka godzin, a pojedynczy użytkownik potrzebuje około 15 minut na start.</a:t>
            </a:r>
            <a:endParaRPr sz="1550"/>
          </a:p>
        </p:txBody>
      </p:sp>
      <p:sp>
        <p:nvSpPr>
          <p:cNvPr id="6977" name="Google Shape;6977;p149">
            <a:extLst xmlns:a="http://schemas.openxmlformats.org/drawingml/2006/main">
              <a:ext uri="{FF2B5EF4-FFF2-40B4-BE49-F238E27FC236}">
                <a16:creationId xmlns:a16="http://schemas.microsoft.com/office/drawing/2014/main" id="{0FC5648A-F7F9-4042-8F75-0E38C0544EA1}"/>
              </a:ext>
            </a:extLst>
          </p:cNvPr>
          <p:cNvSpPr>
            <a:spLocks xmlns:a="http://schemas.openxmlformats.org/drawingml/2006/main" noGrp="1"/>
          </p:cNvSpPr>
          <p:nvPr/>
        </p:nvSpPr>
        <p:spPr>
          <a:xfrm xmlns:a="http://schemas.openxmlformats.org/drawingml/2006/main">
            <a:off x="548640" y="2084832"/>
            <a:ext cx="2072579" cy="3090672"/>
          </a:xfrm>
          <a:prstGeom xmlns:a="http://schemas.openxmlformats.org/drawingml/2006/main" prst="roundRect">
            <a:avLst>
              <a:gd name="adj" fmla="val 4412"/>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78" name="Google Shape;6978;p149">
            <a:extLst xmlns:a="http://schemas.openxmlformats.org/drawingml/2006/main">
              <a:ext uri="{FF2B5EF4-FFF2-40B4-BE49-F238E27FC236}">
                <a16:creationId xmlns:a16="http://schemas.microsoft.com/office/drawing/2014/main" id="{2EE7B9CD-DA93-4744-B4CD-FAA1BD6B3AE9}"/>
              </a:ext>
            </a:extLst>
          </p:cNvPr>
          <p:cNvSpPr>
            <a:spLocks xmlns:a="http://schemas.openxmlformats.org/drawingml/2006/main" noGrp="1"/>
          </p:cNvSpPr>
          <p:nvPr/>
        </p:nvSpPr>
        <p:spPr>
          <a:xfrm xmlns:a="http://schemas.openxmlformats.org/drawingml/2006/main">
            <a:off x="786384"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79" name="Google Shape;6979;p149">
            <a:extLst xmlns:a="http://schemas.openxmlformats.org/drawingml/2006/main">
              <a:ext uri="{FF2B5EF4-FFF2-40B4-BE49-F238E27FC236}">
                <a16:creationId xmlns:a16="http://schemas.microsoft.com/office/drawing/2014/main" id="{F9692CC7-58A3-4347-A0E4-33101FD9AA42}"/>
              </a:ext>
            </a:extLst>
          </p:cNvPr>
          <p:cNvSpPr>
            <a:spLocks xmlns:a="http://schemas.openxmlformats.org/drawingml/2006/main" noGrp="1"/>
          </p:cNvSpPr>
          <p:nvPr/>
        </p:nvSpPr>
        <p:spPr>
          <a:xfrm xmlns:a="http://schemas.openxmlformats.org/drawingml/2006/main">
            <a:off x="786384"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4F2854"/>
              </a:buClr>
              <a:buSzPts val="1700"/>
              <a:buFont typeface="Calibri"/>
              <a:buNone/>
            </a:pPr>
            <a:r>
              <a:rPr sz="1700" b="1" u="none">
                <a:solidFill>
                  <a:srgbClr val="4F2854"/>
                </a:solidFill>
                <a:latin typeface="Calibri"/>
                <a:ea typeface="Calibri"/>
                <a:cs typeface="Calibri"/>
              </a:rPr>
              <a:t>1</a:t>
            </a:r>
            <a:endParaRPr sz="1700"/>
          </a:p>
        </p:txBody>
      </p:sp>
      <p:sp>
        <p:nvSpPr>
          <p:cNvPr id="6980" name="Google Shape;6980;p149">
            <a:extLst xmlns:a="http://schemas.openxmlformats.org/drawingml/2006/main">
              <a:ext uri="{FF2B5EF4-FFF2-40B4-BE49-F238E27FC236}">
                <a16:creationId xmlns:a16="http://schemas.microsoft.com/office/drawing/2014/main" id="{BFF182D5-BFA8-4A24-9845-663403E92399}"/>
              </a:ext>
            </a:extLst>
          </p:cNvPr>
          <p:cNvSpPr>
            <a:spLocks xmlns:a="http://schemas.openxmlformats.org/drawingml/2006/main" noGrp="1"/>
          </p:cNvSpPr>
          <p:nvPr/>
        </p:nvSpPr>
        <p:spPr>
          <a:xfrm xmlns:a="http://schemas.openxmlformats.org/drawingml/2006/main">
            <a:off x="786384" y="2926080"/>
            <a:ext cx="1597091" cy="279527"/>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Konto organizacji</a:t>
            </a:r>
            <a:endParaRPr sz="1450"/>
          </a:p>
        </p:txBody>
      </p:sp>
      <p:sp>
        <p:nvSpPr>
          <p:cNvPr id="6981" name="Google Shape;6981;p149">
            <a:extLst xmlns:a="http://schemas.openxmlformats.org/drawingml/2006/main">
              <a:ext uri="{FF2B5EF4-FFF2-40B4-BE49-F238E27FC236}">
                <a16:creationId xmlns:a16="http://schemas.microsoft.com/office/drawing/2014/main" id="{75C16EB2-DE82-41FD-9033-FF8F0275495F}"/>
              </a:ext>
            </a:extLst>
          </p:cNvPr>
          <p:cNvSpPr>
            <a:spLocks xmlns:a="http://schemas.openxmlformats.org/drawingml/2006/main" noGrp="1"/>
          </p:cNvSpPr>
          <p:nvPr/>
        </p:nvSpPr>
        <p:spPr>
          <a:xfrm xmlns:a="http://schemas.openxmlformats.org/drawingml/2006/main">
            <a:off x="786384" y="3278759"/>
            <a:ext cx="1597091" cy="1750441"/>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Administrator zakłada konto i wysyła zaproszenia mailem albo linkiem. Proste uruchomienie zajmuje mniej niż godzinę.</a:t>
            </a:r>
            <a:endParaRPr sz="1200"/>
          </a:p>
        </p:txBody>
      </p:sp>
      <p:sp>
        <p:nvSpPr>
          <p:cNvPr id="6982" name="Google Shape;6982;p149">
            <a:extLst xmlns:a="http://schemas.openxmlformats.org/drawingml/2006/main">
              <a:ext uri="{FF2B5EF4-FFF2-40B4-BE49-F238E27FC236}">
                <a16:creationId xmlns:a16="http://schemas.microsoft.com/office/drawing/2014/main" id="{22D116BE-B196-4BE1-A836-E0204D74D667}"/>
              </a:ext>
            </a:extLst>
          </p:cNvPr>
          <p:cNvSpPr>
            <a:spLocks xmlns:a="http://schemas.openxmlformats.org/drawingml/2006/main" noGrp="1"/>
          </p:cNvSpPr>
          <p:nvPr/>
        </p:nvSpPr>
        <p:spPr>
          <a:xfrm xmlns:a="http://schemas.openxmlformats.org/drawingml/2006/main">
            <a:off x="2804099" y="2084832"/>
            <a:ext cx="2072579" cy="3090672"/>
          </a:xfrm>
          <a:prstGeom xmlns:a="http://schemas.openxmlformats.org/drawingml/2006/main" prst="roundRect">
            <a:avLst>
              <a:gd name="adj" fmla="val 4412"/>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83" name="Google Shape;6983;p149">
            <a:extLst xmlns:a="http://schemas.openxmlformats.org/drawingml/2006/main">
              <a:ext uri="{FF2B5EF4-FFF2-40B4-BE49-F238E27FC236}">
                <a16:creationId xmlns:a16="http://schemas.microsoft.com/office/drawing/2014/main" id="{BC8BD0AC-FA1A-4B37-B351-8DADFFB12BDA}"/>
              </a:ext>
            </a:extLst>
          </p:cNvPr>
          <p:cNvSpPr>
            <a:spLocks xmlns:a="http://schemas.openxmlformats.org/drawingml/2006/main" noGrp="1"/>
          </p:cNvSpPr>
          <p:nvPr/>
        </p:nvSpPr>
        <p:spPr>
          <a:xfrm xmlns:a="http://schemas.openxmlformats.org/drawingml/2006/main">
            <a:off x="3041843"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84" name="Google Shape;6984;p149">
            <a:extLst xmlns:a="http://schemas.openxmlformats.org/drawingml/2006/main">
              <a:ext uri="{FF2B5EF4-FFF2-40B4-BE49-F238E27FC236}">
                <a16:creationId xmlns:a16="http://schemas.microsoft.com/office/drawing/2014/main" id="{EEBA4E75-32EC-4E55-B4DB-9C6D1752B9AB}"/>
              </a:ext>
            </a:extLst>
          </p:cNvPr>
          <p:cNvSpPr>
            <a:spLocks xmlns:a="http://schemas.openxmlformats.org/drawingml/2006/main" noGrp="1"/>
          </p:cNvSpPr>
          <p:nvPr/>
        </p:nvSpPr>
        <p:spPr>
          <a:xfrm xmlns:a="http://schemas.openxmlformats.org/drawingml/2006/main">
            <a:off x="3041843"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239886"/>
              </a:buClr>
              <a:buSzPts val="1700"/>
              <a:buFont typeface="Calibri"/>
              <a:buNone/>
            </a:pPr>
            <a:r>
              <a:rPr sz="1700" b="1" u="none">
                <a:solidFill>
                  <a:srgbClr val="239886"/>
                </a:solidFill>
                <a:latin typeface="Calibri"/>
                <a:ea typeface="Calibri"/>
                <a:cs typeface="Calibri"/>
              </a:rPr>
              <a:t>2</a:t>
            </a:r>
            <a:endParaRPr sz="1700"/>
          </a:p>
        </p:txBody>
      </p:sp>
      <p:sp>
        <p:nvSpPr>
          <p:cNvPr id="6985" name="Google Shape;6985;p149">
            <a:extLst xmlns:a="http://schemas.openxmlformats.org/drawingml/2006/main">
              <a:ext uri="{FF2B5EF4-FFF2-40B4-BE49-F238E27FC236}">
                <a16:creationId xmlns:a16="http://schemas.microsoft.com/office/drawing/2014/main" id="{46193B0F-9947-4DC4-A77E-6713407D33D1}"/>
              </a:ext>
            </a:extLst>
          </p:cNvPr>
          <p:cNvSpPr>
            <a:spLocks xmlns:a="http://schemas.openxmlformats.org/drawingml/2006/main" noGrp="1"/>
          </p:cNvSpPr>
          <p:nvPr/>
        </p:nvSpPr>
        <p:spPr>
          <a:xfrm xmlns:a="http://schemas.openxmlformats.org/drawingml/2006/main">
            <a:off x="3041809" y="2926080"/>
            <a:ext cx="1597057" cy="50415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D2D2D"/>
              </a:buClr>
              <a:buSzPts val="1150"/>
              <a:buFont typeface="Calibri"/>
              <a:buNone/>
              <a:defRPr sz="1450" b="1">
                <a:solidFill>
                  <a:srgbClr val="241C28"/>
                </a:solidFill>
                <a:latin typeface="Arial"/>
                <a:ea typeface="Arial"/>
                <a:cs typeface="Arial"/>
              </a:defRPr>
            </a:pPr>
            <a:r>
              <a:rPr sz="1450" b="1" u="none">
                <a:solidFill>
                  <a:srgbClr val="241C28"/>
                </a:solidFill>
                <a:latin typeface="Arial"/>
                <a:ea typeface="Arial"/>
                <a:cs typeface="Arial"/>
              </a:rPr>
              <a:t>Kwestionariusz jednokrotny</a:t>
            </a:r>
            <a:endParaRPr sz="1450"/>
          </a:p>
        </p:txBody>
      </p:sp>
      <p:sp>
        <p:nvSpPr>
          <p:cNvPr id="6986" name="Google Shape;6986;p149">
            <a:extLst xmlns:a="http://schemas.openxmlformats.org/drawingml/2006/main">
              <a:ext uri="{FF2B5EF4-FFF2-40B4-BE49-F238E27FC236}">
                <a16:creationId xmlns:a16="http://schemas.microsoft.com/office/drawing/2014/main" id="{F5A1F59D-BCDF-4350-970F-30A43B39164E}"/>
              </a:ext>
            </a:extLst>
          </p:cNvPr>
          <p:cNvSpPr>
            <a:spLocks xmlns:a="http://schemas.openxmlformats.org/drawingml/2006/main" noGrp="1"/>
          </p:cNvSpPr>
          <p:nvPr/>
        </p:nvSpPr>
        <p:spPr>
          <a:xfrm xmlns:a="http://schemas.openxmlformats.org/drawingml/2006/main">
            <a:off x="3041809" y="3503390"/>
            <a:ext cx="1597057" cy="152581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D2D2D"/>
              </a:buClr>
              <a:buSzPts val="735"/>
              <a:buFont typeface="Calibri"/>
              <a:buNone/>
            </a:pPr>
            <a:r>
              <a:rPr sz="735" b="0" u="none">
                <a:solidFill>
                  <a:srgbClr val="2D2D2D"/>
                </a:solidFill>
                <a:latin typeface="Calibri"/>
                <a:ea typeface="Calibri"/>
                <a:cs typeface="Calibri"/>
              </a:rPr>
              <a:t>Po wypełnieniu użytkownik od razu widzi diagnozę. Przy zmianie organizacji nie zaczyna od nowa.</a:t>
            </a:r>
            <a:endParaRPr sz="1200"/>
          </a:p>
        </p:txBody>
      </p:sp>
      <p:sp>
        <p:nvSpPr>
          <p:cNvPr id="6987" name="Google Shape;6987;p149">
            <a:extLst xmlns:a="http://schemas.openxmlformats.org/drawingml/2006/main">
              <a:ext uri="{FF2B5EF4-FFF2-40B4-BE49-F238E27FC236}">
                <a16:creationId xmlns:a16="http://schemas.microsoft.com/office/drawing/2014/main" id="{646AA5DB-B774-4DD1-ABE7-917312378760}"/>
              </a:ext>
            </a:extLst>
          </p:cNvPr>
          <p:cNvSpPr>
            <a:spLocks xmlns:a="http://schemas.openxmlformats.org/drawingml/2006/main" noGrp="1"/>
          </p:cNvSpPr>
          <p:nvPr/>
        </p:nvSpPr>
        <p:spPr>
          <a:xfrm xmlns:a="http://schemas.openxmlformats.org/drawingml/2006/main">
            <a:off x="5059558" y="2084832"/>
            <a:ext cx="2072579" cy="3090672"/>
          </a:xfrm>
          <a:prstGeom xmlns:a="http://schemas.openxmlformats.org/drawingml/2006/main" prst="roundRect">
            <a:avLst>
              <a:gd name="adj" fmla="val 4412"/>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88" name="Google Shape;6988;p149">
            <a:extLst xmlns:a="http://schemas.openxmlformats.org/drawingml/2006/main">
              <a:ext uri="{FF2B5EF4-FFF2-40B4-BE49-F238E27FC236}">
                <a16:creationId xmlns:a16="http://schemas.microsoft.com/office/drawing/2014/main" id="{DFD2CEC8-5194-498A-8CF0-9D9F8865C983}"/>
              </a:ext>
            </a:extLst>
          </p:cNvPr>
          <p:cNvSpPr>
            <a:spLocks xmlns:a="http://schemas.openxmlformats.org/drawingml/2006/main" noGrp="1"/>
          </p:cNvSpPr>
          <p:nvPr/>
        </p:nvSpPr>
        <p:spPr>
          <a:xfrm xmlns:a="http://schemas.openxmlformats.org/drawingml/2006/main">
            <a:off x="5297302"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89" name="Google Shape;6989;p149">
            <a:extLst xmlns:a="http://schemas.openxmlformats.org/drawingml/2006/main">
              <a:ext uri="{FF2B5EF4-FFF2-40B4-BE49-F238E27FC236}">
                <a16:creationId xmlns:a16="http://schemas.microsoft.com/office/drawing/2014/main" id="{9997A497-E7CA-449A-8E62-53975C620572}"/>
              </a:ext>
            </a:extLst>
          </p:cNvPr>
          <p:cNvSpPr>
            <a:spLocks xmlns:a="http://schemas.openxmlformats.org/drawingml/2006/main" noGrp="1"/>
          </p:cNvSpPr>
          <p:nvPr/>
        </p:nvSpPr>
        <p:spPr>
          <a:xfrm xmlns:a="http://schemas.openxmlformats.org/drawingml/2006/main">
            <a:off x="5297302"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4E458B"/>
              </a:buClr>
              <a:buSzPts val="1700"/>
              <a:buFont typeface="Calibri"/>
              <a:buNone/>
            </a:pPr>
            <a:r>
              <a:rPr sz="1700" b="1" u="none">
                <a:solidFill>
                  <a:srgbClr val="4E458B"/>
                </a:solidFill>
                <a:latin typeface="Calibri"/>
                <a:ea typeface="Calibri"/>
                <a:cs typeface="Calibri"/>
              </a:rPr>
              <a:t>3</a:t>
            </a:r>
            <a:endParaRPr sz="1700"/>
          </a:p>
        </p:txBody>
      </p:sp>
      <p:sp>
        <p:nvSpPr>
          <p:cNvPr id="6990" name="Google Shape;6990;p149">
            <a:extLst xmlns:a="http://schemas.openxmlformats.org/drawingml/2006/main">
              <a:ext uri="{FF2B5EF4-FFF2-40B4-BE49-F238E27FC236}">
                <a16:creationId xmlns:a16="http://schemas.microsoft.com/office/drawing/2014/main" id="{E60FCF21-9D68-4BDB-B239-905DBA6BD62C}"/>
              </a:ext>
            </a:extLst>
          </p:cNvPr>
          <p:cNvSpPr>
            <a:spLocks xmlns:a="http://schemas.openxmlformats.org/drawingml/2006/main" noGrp="1"/>
          </p:cNvSpPr>
          <p:nvPr/>
        </p:nvSpPr>
        <p:spPr>
          <a:xfrm xmlns:a="http://schemas.openxmlformats.org/drawingml/2006/main">
            <a:off x="5297302" y="2926080"/>
            <a:ext cx="1597091" cy="50419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Pierwsze pytanie do Em</a:t>
            </a:r>
            <a:endParaRPr sz="1450"/>
          </a:p>
        </p:txBody>
      </p:sp>
      <p:sp>
        <p:nvSpPr>
          <p:cNvPr id="6991" name="Google Shape;6991;p149">
            <a:extLst xmlns:a="http://schemas.openxmlformats.org/drawingml/2006/main">
              <a:ext uri="{FF2B5EF4-FFF2-40B4-BE49-F238E27FC236}">
                <a16:creationId xmlns:a16="http://schemas.microsoft.com/office/drawing/2014/main" id="{A784D6D6-70A3-4AE6-81BF-CB5EC5D88F7A}"/>
              </a:ext>
            </a:extLst>
          </p:cNvPr>
          <p:cNvSpPr>
            <a:spLocks xmlns:a="http://schemas.openxmlformats.org/drawingml/2006/main" noGrp="1"/>
          </p:cNvSpPr>
          <p:nvPr/>
        </p:nvSpPr>
        <p:spPr>
          <a:xfrm xmlns:a="http://schemas.openxmlformats.org/drawingml/2006/main">
            <a:off x="5297302" y="3503422"/>
            <a:ext cx="1597091" cy="152577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Od razu po diagnozie można zapytać Em o rozmowę, która czeka w tym tygodniu.</a:t>
            </a:r>
            <a:endParaRPr sz="1200"/>
          </a:p>
        </p:txBody>
      </p:sp>
      <p:sp>
        <p:nvSpPr>
          <p:cNvPr id="6992" name="Google Shape;6992;p149">
            <a:extLst xmlns:a="http://schemas.openxmlformats.org/drawingml/2006/main">
              <a:ext uri="{FF2B5EF4-FFF2-40B4-BE49-F238E27FC236}">
                <a16:creationId xmlns:a16="http://schemas.microsoft.com/office/drawing/2014/main" id="{23C3B718-A0FD-417F-A1B2-BD88227940D5}"/>
              </a:ext>
            </a:extLst>
          </p:cNvPr>
          <p:cNvSpPr>
            <a:spLocks xmlns:a="http://schemas.openxmlformats.org/drawingml/2006/main" noGrp="1"/>
          </p:cNvSpPr>
          <p:nvPr/>
        </p:nvSpPr>
        <p:spPr>
          <a:xfrm xmlns:a="http://schemas.openxmlformats.org/drawingml/2006/main">
            <a:off x="7315017" y="2084832"/>
            <a:ext cx="2072579" cy="3090672"/>
          </a:xfrm>
          <a:prstGeom xmlns:a="http://schemas.openxmlformats.org/drawingml/2006/main" prst="roundRect">
            <a:avLst>
              <a:gd name="adj" fmla="val 4412"/>
            </a:avLst>
          </a:prstGeom>
          <a:solidFill xmlns:a="http://schemas.openxmlformats.org/drawingml/2006/main">
            <a:srgbClr val="FFEFF3"/>
          </a:solidFill>
          <a:ln xmlns:a="http://schemas.openxmlformats.org/drawingml/2006/main" w="12700" cmpd="sng">
            <a:solidFill>
              <a:srgbClr val="FFEF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93" name="Google Shape;6993;p149">
            <a:extLst xmlns:a="http://schemas.openxmlformats.org/drawingml/2006/main">
              <a:ext uri="{FF2B5EF4-FFF2-40B4-BE49-F238E27FC236}">
                <a16:creationId xmlns:a16="http://schemas.microsoft.com/office/drawing/2014/main" id="{FE1CD2D9-0429-436A-B617-5C3A5556A342}"/>
              </a:ext>
            </a:extLst>
          </p:cNvPr>
          <p:cNvSpPr>
            <a:spLocks xmlns:a="http://schemas.openxmlformats.org/drawingml/2006/main" noGrp="1"/>
          </p:cNvSpPr>
          <p:nvPr/>
        </p:nvSpPr>
        <p:spPr>
          <a:xfrm xmlns:a="http://schemas.openxmlformats.org/drawingml/2006/main">
            <a:off x="7552761"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94" name="Google Shape;6994;p149">
            <a:extLst xmlns:a="http://schemas.openxmlformats.org/drawingml/2006/main">
              <a:ext uri="{FF2B5EF4-FFF2-40B4-BE49-F238E27FC236}">
                <a16:creationId xmlns:a16="http://schemas.microsoft.com/office/drawing/2014/main" id="{6D784D3C-9748-48F6-B986-6D137E42AA10}"/>
              </a:ext>
            </a:extLst>
          </p:cNvPr>
          <p:cNvSpPr>
            <a:spLocks xmlns:a="http://schemas.openxmlformats.org/drawingml/2006/main" noGrp="1"/>
          </p:cNvSpPr>
          <p:nvPr/>
        </p:nvSpPr>
        <p:spPr>
          <a:xfrm xmlns:a="http://schemas.openxmlformats.org/drawingml/2006/main">
            <a:off x="7552761"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FF3066"/>
              </a:buClr>
              <a:buSzPts val="1700"/>
              <a:buFont typeface="Calibri"/>
              <a:buNone/>
            </a:pPr>
            <a:r>
              <a:rPr sz="1700" b="1" u="none">
                <a:solidFill>
                  <a:srgbClr val="FF3066"/>
                </a:solidFill>
                <a:latin typeface="Calibri"/>
                <a:ea typeface="Calibri"/>
                <a:cs typeface="Calibri"/>
              </a:rPr>
              <a:t>4</a:t>
            </a:r>
            <a:endParaRPr sz="1700"/>
          </a:p>
        </p:txBody>
      </p:sp>
      <p:sp>
        <p:nvSpPr>
          <p:cNvPr id="6995" name="Google Shape;6995;p149">
            <a:extLst xmlns:a="http://schemas.openxmlformats.org/drawingml/2006/main">
              <a:ext uri="{FF2B5EF4-FFF2-40B4-BE49-F238E27FC236}">
                <a16:creationId xmlns:a16="http://schemas.microsoft.com/office/drawing/2014/main" id="{38B075C3-EE5C-45AB-ACA3-6971FEE22D8F}"/>
              </a:ext>
            </a:extLst>
          </p:cNvPr>
          <p:cNvSpPr>
            <a:spLocks xmlns:a="http://schemas.openxmlformats.org/drawingml/2006/main" noGrp="1"/>
          </p:cNvSpPr>
          <p:nvPr/>
        </p:nvSpPr>
        <p:spPr>
          <a:xfrm xmlns:a="http://schemas.openxmlformats.org/drawingml/2006/main">
            <a:off x="7552761" y="2926080"/>
            <a:ext cx="1597091" cy="50419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Dołączają kolejne osoby</a:t>
            </a:r>
            <a:endParaRPr sz="1450"/>
          </a:p>
        </p:txBody>
      </p:sp>
      <p:sp>
        <p:nvSpPr>
          <p:cNvPr id="6996" name="Google Shape;6996;p149">
            <a:extLst xmlns:a="http://schemas.openxmlformats.org/drawingml/2006/main">
              <a:ext uri="{FF2B5EF4-FFF2-40B4-BE49-F238E27FC236}">
                <a16:creationId xmlns:a16="http://schemas.microsoft.com/office/drawing/2014/main" id="{2DF84D98-B24C-456A-9E9C-7A01AA53D8FE}"/>
              </a:ext>
            </a:extLst>
          </p:cNvPr>
          <p:cNvSpPr>
            <a:spLocks xmlns:a="http://schemas.openxmlformats.org/drawingml/2006/main" noGrp="1"/>
          </p:cNvSpPr>
          <p:nvPr/>
        </p:nvSpPr>
        <p:spPr>
          <a:xfrm xmlns:a="http://schemas.openxmlformats.org/drawingml/2006/main">
            <a:off x="7552761" y="3503422"/>
            <a:ext cx="1597091" cy="152577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Z każdą osobą obraz zespołu robi się pełniejszy: dochodzą porównania w parach i na tle całej organizacji.</a:t>
            </a:r>
            <a:endParaRPr sz="1200"/>
          </a:p>
        </p:txBody>
      </p:sp>
      <p:sp>
        <p:nvSpPr>
          <p:cNvPr id="6997" name="Google Shape;6997;p149">
            <a:extLst xmlns:a="http://schemas.openxmlformats.org/drawingml/2006/main">
              <a:ext uri="{FF2B5EF4-FFF2-40B4-BE49-F238E27FC236}">
                <a16:creationId xmlns:a16="http://schemas.microsoft.com/office/drawing/2014/main" id="{18246BA3-6172-46E3-978C-637E379492D6}"/>
              </a:ext>
            </a:extLst>
          </p:cNvPr>
          <p:cNvSpPr>
            <a:spLocks xmlns:a="http://schemas.openxmlformats.org/drawingml/2006/main" noGrp="1"/>
          </p:cNvSpPr>
          <p:nvPr/>
        </p:nvSpPr>
        <p:spPr>
          <a:xfrm xmlns:a="http://schemas.openxmlformats.org/drawingml/2006/main">
            <a:off x="9570476" y="2084832"/>
            <a:ext cx="2072579" cy="3090672"/>
          </a:xfrm>
          <a:prstGeom xmlns:a="http://schemas.openxmlformats.org/drawingml/2006/main" prst="roundRect">
            <a:avLst>
              <a:gd name="adj" fmla="val 4412"/>
            </a:avLst>
          </a:prstGeom>
          <a:solidFill xmlns:a="http://schemas.openxmlformats.org/drawingml/2006/main">
            <a:srgbClr val="EDF6FA"/>
          </a:solidFill>
          <a:ln xmlns:a="http://schemas.openxmlformats.org/drawingml/2006/main" w="12700" cmpd="sng">
            <a:solidFill>
              <a:srgbClr val="EDF6FA"/>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98" name="Google Shape;6998;p149">
            <a:extLst xmlns:a="http://schemas.openxmlformats.org/drawingml/2006/main">
              <a:ext uri="{FF2B5EF4-FFF2-40B4-BE49-F238E27FC236}">
                <a16:creationId xmlns:a16="http://schemas.microsoft.com/office/drawing/2014/main" id="{2226F1B7-97E0-48EC-B19E-37B0B4CA41D3}"/>
              </a:ext>
            </a:extLst>
          </p:cNvPr>
          <p:cNvSpPr>
            <a:spLocks xmlns:a="http://schemas.openxmlformats.org/drawingml/2006/main" noGrp="1"/>
          </p:cNvSpPr>
          <p:nvPr/>
        </p:nvSpPr>
        <p:spPr>
          <a:xfrm xmlns:a="http://schemas.openxmlformats.org/drawingml/2006/main">
            <a:off x="9808220"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99" name="Google Shape;6999;p149">
            <a:extLst xmlns:a="http://schemas.openxmlformats.org/drawingml/2006/main">
              <a:ext uri="{FF2B5EF4-FFF2-40B4-BE49-F238E27FC236}">
                <a16:creationId xmlns:a16="http://schemas.microsoft.com/office/drawing/2014/main" id="{CA7D0126-F1F0-4441-88B3-B53FEF518CE6}"/>
              </a:ext>
            </a:extLst>
          </p:cNvPr>
          <p:cNvSpPr>
            <a:spLocks xmlns:a="http://schemas.openxmlformats.org/drawingml/2006/main" noGrp="1"/>
          </p:cNvSpPr>
          <p:nvPr/>
        </p:nvSpPr>
        <p:spPr>
          <a:xfrm xmlns:a="http://schemas.openxmlformats.org/drawingml/2006/main">
            <a:off x="9808220"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84C0D5"/>
              </a:buClr>
              <a:buSzPts val="1700"/>
              <a:buFont typeface="Calibri"/>
              <a:buNone/>
            </a:pPr>
            <a:r>
              <a:rPr sz="1700" b="1" u="none">
                <a:solidFill>
                  <a:srgbClr val="84C0D5"/>
                </a:solidFill>
                <a:latin typeface="Calibri"/>
                <a:ea typeface="Calibri"/>
                <a:cs typeface="Calibri"/>
              </a:rPr>
              <a:t>5</a:t>
            </a:r>
            <a:endParaRPr sz="1700"/>
          </a:p>
        </p:txBody>
      </p:sp>
      <p:sp>
        <p:nvSpPr>
          <p:cNvPr id="7000" name="Google Shape;7000;p149">
            <a:extLst xmlns:a="http://schemas.openxmlformats.org/drawingml/2006/main">
              <a:ext uri="{FF2B5EF4-FFF2-40B4-BE49-F238E27FC236}">
                <a16:creationId xmlns:a16="http://schemas.microsoft.com/office/drawing/2014/main" id="{F3C9B495-CAF6-413F-A3EE-889BB0CAC54F}"/>
              </a:ext>
            </a:extLst>
          </p:cNvPr>
          <p:cNvSpPr>
            <a:spLocks xmlns:a="http://schemas.openxmlformats.org/drawingml/2006/main" noGrp="1"/>
          </p:cNvSpPr>
          <p:nvPr/>
        </p:nvSpPr>
        <p:spPr>
          <a:xfrm xmlns:a="http://schemas.openxmlformats.org/drawingml/2006/main">
            <a:off x="9808220" y="2926080"/>
            <a:ext cx="1597091" cy="50419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Lekcje ruszają same</a:t>
            </a:r>
            <a:endParaRPr sz="1450"/>
          </a:p>
        </p:txBody>
      </p:sp>
      <p:sp>
        <p:nvSpPr>
          <p:cNvPr id="7001" name="Google Shape;7001;p149">
            <a:extLst xmlns:a="http://schemas.openxmlformats.org/drawingml/2006/main">
              <a:ext uri="{FF2B5EF4-FFF2-40B4-BE49-F238E27FC236}">
                <a16:creationId xmlns:a16="http://schemas.microsoft.com/office/drawing/2014/main" id="{268A529D-9ED7-4DF8-80A0-C873A02A3219}"/>
              </a:ext>
            </a:extLst>
          </p:cNvPr>
          <p:cNvSpPr>
            <a:spLocks xmlns:a="http://schemas.openxmlformats.org/drawingml/2006/main" noGrp="1"/>
          </p:cNvSpPr>
          <p:nvPr/>
        </p:nvSpPr>
        <p:spPr>
          <a:xfrm xmlns:a="http://schemas.openxmlformats.org/drawingml/2006/main">
            <a:off x="9808220" y="3503422"/>
            <a:ext cx="1597091" cy="152577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Dwie lekcje w tygodniu, bez wysyłki po stronie organizacji. Administrator widzi tylko, kto dołączył i kto wypełnił kwestionariusz.</a:t>
            </a:r>
            <a:endParaRPr sz="1200"/>
          </a:p>
        </p:txBody>
      </p:sp>
      <p:sp>
        <p:nvSpPr>
          <p:cNvPr id="7002" name="Google Shape;7002;p149">
            <a:extLst xmlns:a="http://schemas.openxmlformats.org/drawingml/2006/main">
              <a:ext uri="{FF2B5EF4-FFF2-40B4-BE49-F238E27FC236}">
                <a16:creationId xmlns:a16="http://schemas.microsoft.com/office/drawing/2014/main" id="{9E092CD6-77CA-4520-BB53-A048EA43A640}"/>
              </a:ext>
            </a:extLst>
          </p:cNvPr>
          <p:cNvSpPr>
            <a:spLocks xmlns:a="http://schemas.openxmlformats.org/drawingml/2006/main" noGrp="1"/>
          </p:cNvSpPr>
          <p:nvPr/>
        </p:nvSpPr>
        <p:spPr>
          <a:xfrm xmlns:a="http://schemas.openxmlformats.org/drawingml/2006/main">
            <a:off x="548640" y="5413248"/>
            <a:ext cx="11094415" cy="786384"/>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7004" name="Google Shape;7004;p149">
            <a:extLst xmlns:a="http://schemas.openxmlformats.org/drawingml/2006/main">
              <a:ext uri="{FF2B5EF4-FFF2-40B4-BE49-F238E27FC236}">
                <a16:creationId xmlns:a16="http://schemas.microsoft.com/office/drawing/2014/main" id="{2AF53A7A-568A-4004-A5D6-69E4280E5058}"/>
              </a:ext>
            </a:extLst>
          </p:cNvPr>
          <p:cNvSpPr>
            <a:spLocks xmlns:a="http://schemas.openxmlformats.org/drawingml/2006/main" noGrp="1"/>
          </p:cNvSpPr>
          <p:nvPr/>
        </p:nvSpPr>
        <p:spPr>
          <a:xfrm xmlns:a="http://schemas.openxmlformats.org/drawingml/2006/main">
            <a:off x="1371600" y="5413248"/>
            <a:ext cx="9978847" cy="7863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Licencja roczna na określoną liczbę osób. Można zacząć od jednego obszaru i dołączać kolejne osoby w trakcie roku.</a:t>
            </a:r>
            <a:endParaRPr sz="1300"/>
          </a:p>
        </p:txBody>
      </p:sp>
      <p:pic>
        <p:nvPicPr>
          <p:cNvPr id="7080" name="Google Shape;7005;p149"/>
          <p:cNvPicPr>
            <a:picLocks xmlns:a="http://schemas.openxmlformats.org/drawingml/2006/main" noChangeAspect="1"/>
          </p:cNvPicPr>
          <p:nvPr/>
        </p:nvPicPr>
        <p:blipFill rotWithShape="1">
          <a:blip xmlns:r="http://schemas.openxmlformats.org/officeDocument/2006/relationships" xmlns:a="http://schemas.openxmlformats.org/drawingml/2006/main" r:embed="R3104de0e5bcd478d">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7007" name="Google Shape;7007;p149">
            <a:extLst xmlns:a="http://schemas.openxmlformats.org/drawingml/2006/main">
              <a:ext uri="{FF2B5EF4-FFF2-40B4-BE49-F238E27FC236}">
                <a16:creationId xmlns:a16="http://schemas.microsoft.com/office/drawing/2014/main" id="{BA55FB84-3E7F-475C-9AAB-43B945BF507A}"/>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7082" name="Google Shape;7003;p149"/>
          <p:cNvPicPr>
            <a:picLocks xmlns:a="http://schemas.openxmlformats.org/drawingml/2006/main" noChangeAspect="1"/>
          </p:cNvPicPr>
          <p:nvPr/>
        </p:nvPicPr>
        <p:blipFill>
          <a:blip xmlns:r="http://schemas.openxmlformats.org/officeDocument/2006/relationships" xmlns:a="http://schemas.openxmlformats.org/drawingml/2006/main" r:embed="Rae2f69d814114dc7"/>
          <a:srcRect xmlns:a="http://schemas.openxmlformats.org/drawingml/2006/main" l="0" t="0" r="0" b="0"/>
          <a:stretch xmlns:a="http://schemas.openxmlformats.org/drawingml/2006/main"/>
        </p:blipFill>
        <p:spPr>
          <a:xfrm xmlns:a="http://schemas.openxmlformats.org/drawingml/2006/main">
            <a:off x="841248" y="5650992"/>
            <a:ext cx="310896" cy="310896"/>
          </a:xfrm>
          <a:prstGeom xmlns:a="http://schemas.openxmlformats.org/drawingml/2006/main" prst="rect">
            <a:avLst/>
          </a:prstGeom>
        </p:spPr>
      </p:pic>
      <p:sp>
        <p:nvSpPr>
          <p:cNvPr id="7034" name="Empatyzer SHORT — menu Problem">
            <a:extLst xmlns:a="http://schemas.openxmlformats.org/drawingml/2006/main">
              <a:ext uri="{FF2B5EF4-FFF2-40B4-BE49-F238E27FC236}">
                <a16:creationId xmlns:a16="http://schemas.microsoft.com/office/drawing/2014/main" id="{301B5064-4CDE-43C8-B83F-2AECD553D2D5}"/>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7035" name="Empatyzer SHORT — separator menu">
            <a:extLst xmlns:a="http://schemas.openxmlformats.org/drawingml/2006/main">
              <a:ext uri="{FF2B5EF4-FFF2-40B4-BE49-F238E27FC236}">
                <a16:creationId xmlns:a16="http://schemas.microsoft.com/office/drawing/2014/main" id="{1EC9512D-1C36-4768-97B9-93CE0AF493B1}"/>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036" name="Empatyzer SHORT — menu Przykłady">
            <a:extLst xmlns:a="http://schemas.openxmlformats.org/drawingml/2006/main">
              <a:ext uri="{FF2B5EF4-FFF2-40B4-BE49-F238E27FC236}">
                <a16:creationId xmlns:a16="http://schemas.microsoft.com/office/drawing/2014/main" id="{2E296CA8-EECD-4046-AA57-4159E3340A68}"/>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7037" name="Empatyzer SHORT — separator menu">
            <a:extLst xmlns:a="http://schemas.openxmlformats.org/drawingml/2006/main">
              <a:ext uri="{FF2B5EF4-FFF2-40B4-BE49-F238E27FC236}">
                <a16:creationId xmlns:a16="http://schemas.microsoft.com/office/drawing/2014/main" id="{72935292-24A7-4B27-BC4B-C68A78219846}"/>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038" name="Empatyzer SHORT — menu Rozmowa z Em">
            <a:extLst xmlns:a="http://schemas.openxmlformats.org/drawingml/2006/main">
              <a:ext uri="{FF2B5EF4-FFF2-40B4-BE49-F238E27FC236}">
                <a16:creationId xmlns:a16="http://schemas.microsoft.com/office/drawing/2014/main" id="{8B4EF82A-EAC2-42B8-9BE5-FA479225DBCD}"/>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7039" name="Empatyzer SHORT — separator menu">
            <a:extLst xmlns:a="http://schemas.openxmlformats.org/drawingml/2006/main">
              <a:ext uri="{FF2B5EF4-FFF2-40B4-BE49-F238E27FC236}">
                <a16:creationId xmlns:a16="http://schemas.microsoft.com/office/drawing/2014/main" id="{74163861-8FD8-4B64-92AA-CCB9431F9D22}"/>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040" name="Empatyzer SHORT — menu Dowody">
            <a:extLst xmlns:a="http://schemas.openxmlformats.org/drawingml/2006/main">
              <a:ext uri="{FF2B5EF4-FFF2-40B4-BE49-F238E27FC236}">
                <a16:creationId xmlns:a16="http://schemas.microsoft.com/office/drawing/2014/main" id="{CF8B1D91-4482-47EC-9A83-02528DBB2A5B}"/>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7041" name="Empatyzer SHORT — separator menu">
            <a:extLst xmlns:a="http://schemas.openxmlformats.org/drawingml/2006/main">
              <a:ext uri="{FF2B5EF4-FFF2-40B4-BE49-F238E27FC236}">
                <a16:creationId xmlns:a16="http://schemas.microsoft.com/office/drawing/2014/main" id="{FEAC061F-0D55-429F-B49D-FEC2831FE7B3}"/>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042" name="Empatyzer SHORT — menu Empatyzer">
            <a:extLst xmlns:a="http://schemas.openxmlformats.org/drawingml/2006/main">
              <a:ext uri="{FF2B5EF4-FFF2-40B4-BE49-F238E27FC236}">
                <a16:creationId xmlns:a16="http://schemas.microsoft.com/office/drawing/2014/main" id="{19618559-AC03-4544-9063-468DAB2BE59E}"/>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7043" name="Empatyzer SHORT — separator menu">
            <a:extLst xmlns:a="http://schemas.openxmlformats.org/drawingml/2006/main">
              <a:ext uri="{FF2B5EF4-FFF2-40B4-BE49-F238E27FC236}">
                <a16:creationId xmlns:a16="http://schemas.microsoft.com/office/drawing/2014/main" id="{24BB6BD2-AC20-4E2E-97F7-A1F0FD9F4480}"/>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044" name="Empatyzer SHORT — menu Zastosowania">
            <a:extLst xmlns:a="http://schemas.openxmlformats.org/drawingml/2006/main">
              <a:ext uri="{FF2B5EF4-FFF2-40B4-BE49-F238E27FC236}">
                <a16:creationId xmlns:a16="http://schemas.microsoft.com/office/drawing/2014/main" id="{0A7D88AF-7D3A-418D-B069-0453A2643578}"/>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7045" name="Empatyzer SHORT — separator menu">
            <a:extLst xmlns:a="http://schemas.openxmlformats.org/drawingml/2006/main">
              <a:ext uri="{FF2B5EF4-FFF2-40B4-BE49-F238E27FC236}">
                <a16:creationId xmlns:a16="http://schemas.microsoft.com/office/drawing/2014/main" id="{25BF38C1-CFC5-4EEC-A83C-215CF4D1A147}"/>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046" name="Empatyzer SHORT — menu Prywatność">
            <a:extLst xmlns:a="http://schemas.openxmlformats.org/drawingml/2006/main">
              <a:ext uri="{FF2B5EF4-FFF2-40B4-BE49-F238E27FC236}">
                <a16:creationId xmlns:a16="http://schemas.microsoft.com/office/drawing/2014/main" id="{3BA417A3-D7B9-470A-A123-700C8C77603A}"/>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7047" name="Empatyzer SHORT — separator menu">
            <a:extLst xmlns:a="http://schemas.openxmlformats.org/drawingml/2006/main">
              <a:ext uri="{FF2B5EF4-FFF2-40B4-BE49-F238E27FC236}">
                <a16:creationId xmlns:a16="http://schemas.microsoft.com/office/drawing/2014/main" id="{E50C5F69-9CBD-4A36-BCAF-8A904FE85BD7}"/>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048" name="Empatyzer SHORT — menu Następny krok">
            <a:extLst xmlns:a="http://schemas.openxmlformats.org/drawingml/2006/main">
              <a:ext uri="{FF2B5EF4-FFF2-40B4-BE49-F238E27FC236}">
                <a16:creationId xmlns:a16="http://schemas.microsoft.com/office/drawing/2014/main" id="{5641A0B6-9870-4983-8024-89960C3FAD34}"/>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7049" name="Empatyzer SHORT — separator menu">
            <a:extLst xmlns:a="http://schemas.openxmlformats.org/drawingml/2006/main">
              <a:ext uri="{FF2B5EF4-FFF2-40B4-BE49-F238E27FC236}">
                <a16:creationId xmlns:a16="http://schemas.microsoft.com/office/drawing/2014/main" id="{F073B641-EF13-43F4-ADED-2EC962390E0B}"/>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050" name="Empatyzer SHORT — aktywna sekcja Appendix">
            <a:extLst xmlns:a="http://schemas.openxmlformats.org/drawingml/2006/main">
              <a:ext uri="{FF2B5EF4-FFF2-40B4-BE49-F238E27FC236}">
                <a16:creationId xmlns:a16="http://schemas.microsoft.com/office/drawing/2014/main" id="{7AF5AAFC-4ED5-4D1E-9DD4-3A81546120C7}"/>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7051" name="Empatyzer SHORT — menu Appendix">
            <a:extLst xmlns:a="http://schemas.openxmlformats.org/drawingml/2006/main">
              <a:ext uri="{FF2B5EF4-FFF2-40B4-BE49-F238E27FC236}">
                <a16:creationId xmlns:a16="http://schemas.microsoft.com/office/drawing/2014/main" id="{F264E3F7-7FC8-4071-85F8-436DF8258DBB}"/>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Appendix</a:t>
            </a:r>
          </a:p>
        </p:txBody>
      </p:sp>
    </p:spTree>
    <p:extLst>
      <p:ext uri="{BB962C8B-B14F-4D97-AF65-F5344CB8AC3E}">
        <p14:creationId xmlns:p14="http://schemas.microsoft.com/office/powerpoint/2010/main" val="1121671149"/>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6482" name="Google Shape;6482;p140">
            <a:extLst xmlns:a="http://schemas.openxmlformats.org/drawingml/2006/main">
              <a:ext uri="{FF2B5EF4-FFF2-40B4-BE49-F238E27FC236}">
                <a16:creationId xmlns:a16="http://schemas.microsoft.com/office/drawing/2014/main" id="{BBB7E3B4-6902-4739-87F9-62ED21F3A822}"/>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Akademia lidera była pół roku temu. Kierownik produkcji odpowiada za plan, a HR nie może uczestniczyć w każdej rozmowie na każdej zmianie.</a:t>
            </a:r>
            <a:endParaRPr sz="1550"/>
          </a:p>
        </p:txBody>
      </p:sp>
      <p:sp>
        <p:nvSpPr>
          <p:cNvPr id="6483" name="Google Shape;6483;p140">
            <a:extLst xmlns:a="http://schemas.openxmlformats.org/drawingml/2006/main">
              <a:ext uri="{FF2B5EF4-FFF2-40B4-BE49-F238E27FC236}">
                <a16:creationId xmlns:a16="http://schemas.microsoft.com/office/drawing/2014/main" id="{771A07A2-BF04-4011-B246-3B520CC0F81E}"/>
              </a:ext>
            </a:extLst>
          </p:cNvPr>
          <p:cNvSpPr>
            <a:spLocks xmlns:a="http://schemas.openxmlformats.org/drawingml/2006/main" noGrp="1"/>
          </p:cNvSpPr>
          <p:nvPr/>
        </p:nvSpPr>
        <p:spPr>
          <a:xfrm xmlns:a="http://schemas.openxmlformats.org/drawingml/2006/main">
            <a:off x="548640" y="2084832"/>
            <a:ext cx="3474720"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6E6873"/>
              </a:buClr>
              <a:buSzPts val="850"/>
              <a:buFont typeface="Calibri"/>
              <a:buNone/>
            </a:pPr>
            <a:r>
              <a:rPr sz="850" b="1" u="none">
                <a:solidFill>
                  <a:srgbClr val="6E6873"/>
                </a:solidFill>
                <a:latin typeface="Calibri"/>
                <a:ea typeface="Calibri"/>
                <a:cs typeface="Calibri"/>
              </a:rPr>
              <a:t>CO MASZ DZIŚ</a:t>
            </a:r>
            <a:endParaRPr sz="850"/>
          </a:p>
        </p:txBody>
      </p:sp>
      <p:sp>
        <p:nvSpPr>
          <p:cNvPr id="6484" name="Google Shape;6484;p140">
            <a:extLst xmlns:a="http://schemas.openxmlformats.org/drawingml/2006/main">
              <a:ext uri="{FF2B5EF4-FFF2-40B4-BE49-F238E27FC236}">
                <a16:creationId xmlns:a16="http://schemas.microsoft.com/office/drawing/2014/main" id="{2639B39C-C013-48B5-BCCA-4C9B6D7414ED}"/>
              </a:ext>
            </a:extLst>
          </p:cNvPr>
          <p:cNvSpPr>
            <a:spLocks xmlns:a="http://schemas.openxmlformats.org/drawingml/2006/main" noGrp="1"/>
          </p:cNvSpPr>
          <p:nvPr/>
        </p:nvSpPr>
        <p:spPr>
          <a:xfrm xmlns:a="http://schemas.openxmlformats.org/drawingml/2006/main">
            <a:off x="4480560" y="2084832"/>
            <a:ext cx="7162495"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4F2854"/>
              </a:buClr>
              <a:buSzPts val="850"/>
              <a:buFont typeface="Calibri"/>
              <a:buNone/>
            </a:pPr>
            <a:r>
              <a:rPr sz="850" b="1" u="none">
                <a:solidFill>
                  <a:srgbClr val="4F2854"/>
                </a:solidFill>
                <a:latin typeface="Calibri"/>
                <a:ea typeface="Calibri"/>
                <a:cs typeface="Calibri"/>
              </a:rPr>
              <a:t>CZEGO TO NIE ROZWIĄZUJE</a:t>
            </a:r>
            <a:endParaRPr sz="850"/>
          </a:p>
        </p:txBody>
      </p:sp>
      <p:cxnSp>
        <p:nvCxnSpPr>
          <p:cNvPr id="6646" name="Google Shape;6485;p140"/>
          <p:cNvCxnSpPr/>
          <p:nvPr/>
        </p:nvCxnSpPr>
        <p:spPr>
          <a:xfrm xmlns:a="http://schemas.openxmlformats.org/drawingml/2006/main">
            <a:off x="548640" y="2359152"/>
            <a:ext cx="11094415" cy="0"/>
          </a:xfrm>
          <a:prstGeom xmlns:a="http://schemas.openxmlformats.org/drawingml/2006/main" prst="straightConnector1">
            <a:avLst/>
          </a:prstGeom>
          <a:ln xmlns:a="http://schemas.openxmlformats.org/drawingml/2006/main" w="9525" cap="flat">
            <a:solidFill>
              <a:srgbClr val="E4DEE7"/>
            </a:solidFill>
            <a:prstDash val="solid"/>
            <a:round/>
            <a:headEnd type="none" w="sm" len="sm"/>
            <a:tailEnd type="none" w="sm" len="sm"/>
          </a:ln>
        </p:spPr>
      </p:cxnSp>
      <p:sp>
        <p:nvSpPr>
          <p:cNvPr id="6486" name="Google Shape;6486;p140">
            <a:extLst xmlns:a="http://schemas.openxmlformats.org/drawingml/2006/main">
              <a:ext uri="{FF2B5EF4-FFF2-40B4-BE49-F238E27FC236}">
                <a16:creationId xmlns:a16="http://schemas.microsoft.com/office/drawing/2014/main" id="{95C5CD78-D6A5-4FAB-97E4-570D2696820D}"/>
              </a:ext>
            </a:extLst>
          </p:cNvPr>
          <p:cNvSpPr>
            <a:spLocks xmlns:a="http://schemas.openxmlformats.org/drawingml/2006/main" noGrp="1"/>
          </p:cNvSpPr>
          <p:nvPr/>
        </p:nvSpPr>
        <p:spPr>
          <a:xfrm xmlns:a="http://schemas.openxmlformats.org/drawingml/2006/main">
            <a:off x="548640" y="2478024"/>
            <a:ext cx="3474720"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Akademia lidera</a:t>
            </a:r>
            <a:endParaRPr sz="1450"/>
          </a:p>
        </p:txBody>
      </p:sp>
      <p:sp>
        <p:nvSpPr>
          <p:cNvPr id="6487" name="Google Shape;6487;p140">
            <a:extLst xmlns:a="http://schemas.openxmlformats.org/drawingml/2006/main">
              <a:ext uri="{FF2B5EF4-FFF2-40B4-BE49-F238E27FC236}">
                <a16:creationId xmlns:a16="http://schemas.microsoft.com/office/drawing/2014/main" id="{F41E7EB0-664B-472E-A6CE-782683B2D7E8}"/>
              </a:ext>
            </a:extLst>
          </p:cNvPr>
          <p:cNvSpPr>
            <a:spLocks xmlns:a="http://schemas.openxmlformats.org/drawingml/2006/main" noGrp="1"/>
          </p:cNvSpPr>
          <p:nvPr/>
        </p:nvSpPr>
        <p:spPr>
          <a:xfrm xmlns:a="http://schemas.openxmlformats.org/drawingml/2006/main">
            <a:off x="4480560" y="2478024"/>
            <a:ext cx="7162495"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Daje wspólne zasady i ramy. Nie przygotowuje jednak konkretnej rozmowy z konkretną osobą wtedy, gdy sytuacja już się wydarza.</a:t>
            </a:r>
            <a:endParaRPr sz="1250"/>
          </a:p>
        </p:txBody>
      </p:sp>
      <p:cxnSp>
        <p:nvCxnSpPr>
          <p:cNvPr id="6649" name="Google Shape;6488;p140"/>
          <p:cNvCxnSpPr/>
          <p:nvPr/>
        </p:nvCxnSpPr>
        <p:spPr>
          <a:xfrm xmlns:a="http://schemas.openxmlformats.org/drawingml/2006/main">
            <a:off x="548640" y="3163824"/>
            <a:ext cx="11094415" cy="0"/>
          </a:xfrm>
          <a:prstGeom xmlns:a="http://schemas.openxmlformats.org/drawingml/2006/main" prst="straightConnector1">
            <a:avLst/>
          </a:prstGeom>
          <a:ln xmlns:a="http://schemas.openxmlformats.org/drawingml/2006/main" w="9525" cap="flat">
            <a:solidFill>
              <a:srgbClr val="E4DEE7"/>
            </a:solidFill>
            <a:prstDash val="solid"/>
            <a:round/>
            <a:headEnd type="none" w="sm" len="sm"/>
            <a:tailEnd type="none" w="sm" len="sm"/>
          </a:ln>
        </p:spPr>
      </p:cxnSp>
      <p:sp>
        <p:nvSpPr>
          <p:cNvPr id="6489" name="Google Shape;6489;p140">
            <a:extLst xmlns:a="http://schemas.openxmlformats.org/drawingml/2006/main">
              <a:ext uri="{FF2B5EF4-FFF2-40B4-BE49-F238E27FC236}">
                <a16:creationId xmlns:a16="http://schemas.microsoft.com/office/drawing/2014/main" id="{7FC5713E-E8CC-40F6-8FC9-16E248846AB4}"/>
              </a:ext>
            </a:extLst>
          </p:cNvPr>
          <p:cNvSpPr>
            <a:spLocks xmlns:a="http://schemas.openxmlformats.org/drawingml/2006/main" noGrp="1"/>
          </p:cNvSpPr>
          <p:nvPr/>
        </p:nvSpPr>
        <p:spPr>
          <a:xfrm xmlns:a="http://schemas.openxmlformats.org/drawingml/2006/main">
            <a:off x="548640" y="3282696"/>
            <a:ext cx="3474720"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Rada kierownika produkcji albo HR</a:t>
            </a:r>
            <a:endParaRPr sz="1450"/>
          </a:p>
        </p:txBody>
      </p:sp>
      <p:sp>
        <p:nvSpPr>
          <p:cNvPr id="6490" name="Google Shape;6490;p140">
            <a:extLst xmlns:a="http://schemas.openxmlformats.org/drawingml/2006/main">
              <a:ext uri="{FF2B5EF4-FFF2-40B4-BE49-F238E27FC236}">
                <a16:creationId xmlns:a16="http://schemas.microsoft.com/office/drawing/2014/main" id="{525F7B97-6305-4A9A-B4B8-8B33BB20A45B}"/>
              </a:ext>
            </a:extLst>
          </p:cNvPr>
          <p:cNvSpPr>
            <a:spLocks xmlns:a="http://schemas.openxmlformats.org/drawingml/2006/main" noGrp="1"/>
          </p:cNvSpPr>
          <p:nvPr/>
        </p:nvSpPr>
        <p:spPr>
          <a:xfrm xmlns:a="http://schemas.openxmlformats.org/drawingml/2006/main">
            <a:off x="4480560" y="3282696"/>
            <a:ext cx="7162495"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Pomaga, ale wymaga włączenia kolejnej osoby. Nie każda codzienna sytuacja wymaga od razu konsultacji z przełożonym albo HR.</a:t>
            </a:r>
            <a:endParaRPr sz="1250"/>
          </a:p>
        </p:txBody>
      </p:sp>
      <p:cxnSp>
        <p:nvCxnSpPr>
          <p:cNvPr id="6652" name="Google Shape;6491;p140"/>
          <p:cNvCxnSpPr/>
          <p:nvPr/>
        </p:nvCxnSpPr>
        <p:spPr>
          <a:xfrm xmlns:a="http://schemas.openxmlformats.org/drawingml/2006/main">
            <a:off x="548640" y="3968496"/>
            <a:ext cx="11094415" cy="0"/>
          </a:xfrm>
          <a:prstGeom xmlns:a="http://schemas.openxmlformats.org/drawingml/2006/main" prst="straightConnector1">
            <a:avLst/>
          </a:prstGeom>
          <a:ln xmlns:a="http://schemas.openxmlformats.org/drawingml/2006/main" w="9525" cap="flat">
            <a:solidFill>
              <a:srgbClr val="E4DEE7"/>
            </a:solidFill>
            <a:prstDash val="solid"/>
            <a:round/>
            <a:headEnd type="none" w="sm" len="sm"/>
            <a:tailEnd type="none" w="sm" len="sm"/>
          </a:ln>
        </p:spPr>
      </p:cxnSp>
      <p:sp>
        <p:nvSpPr>
          <p:cNvPr id="6492" name="Google Shape;6492;p140">
            <a:extLst xmlns:a="http://schemas.openxmlformats.org/drawingml/2006/main">
              <a:ext uri="{FF2B5EF4-FFF2-40B4-BE49-F238E27FC236}">
                <a16:creationId xmlns:a16="http://schemas.microsoft.com/office/drawing/2014/main" id="{E2ECB282-CF1E-4ED1-866A-B00E3A3193AC}"/>
              </a:ext>
            </a:extLst>
          </p:cNvPr>
          <p:cNvSpPr>
            <a:spLocks xmlns:a="http://schemas.openxmlformats.org/drawingml/2006/main" noGrp="1"/>
          </p:cNvSpPr>
          <p:nvPr/>
        </p:nvSpPr>
        <p:spPr>
          <a:xfrm xmlns:a="http://schemas.openxmlformats.org/drawingml/2006/main">
            <a:off x="548640" y="4087368"/>
            <a:ext cx="3474720"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Doświadczenie techniczne</a:t>
            </a:r>
            <a:endParaRPr sz="1450"/>
          </a:p>
        </p:txBody>
      </p:sp>
      <p:sp>
        <p:nvSpPr>
          <p:cNvPr id="6493" name="Google Shape;6493;p140">
            <a:extLst xmlns:a="http://schemas.openxmlformats.org/drawingml/2006/main">
              <a:ext uri="{FF2B5EF4-FFF2-40B4-BE49-F238E27FC236}">
                <a16:creationId xmlns:a16="http://schemas.microsoft.com/office/drawing/2014/main" id="{BC2A823D-DF76-4F51-A8EF-80A82CC34CAD}"/>
              </a:ext>
            </a:extLst>
          </p:cNvPr>
          <p:cNvSpPr>
            <a:spLocks xmlns:a="http://schemas.openxmlformats.org/drawingml/2006/main" noGrp="1"/>
          </p:cNvSpPr>
          <p:nvPr/>
        </p:nvSpPr>
        <p:spPr>
          <a:xfrm xmlns:a="http://schemas.openxmlformats.org/drawingml/2006/main">
            <a:off x="4480560" y="4087368"/>
            <a:ext cx="7162495"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Daje pewność w procesie produkcyjnym. Nie daje jednak gotowej odpowiedzi na każdą sytuację z konkretnym człowiekiem.</a:t>
            </a:r>
            <a:endParaRPr sz="1250"/>
          </a:p>
        </p:txBody>
      </p:sp>
      <p:sp>
        <p:nvSpPr>
          <p:cNvPr id="6494" name="Google Shape;6494;p140">
            <a:extLst xmlns:a="http://schemas.openxmlformats.org/drawingml/2006/main">
              <a:ext uri="{FF2B5EF4-FFF2-40B4-BE49-F238E27FC236}">
                <a16:creationId xmlns:a16="http://schemas.microsoft.com/office/drawing/2014/main" id="{585E54C0-E9F8-4956-AC32-F4209E93052B}"/>
              </a:ext>
            </a:extLst>
          </p:cNvPr>
          <p:cNvSpPr>
            <a:spLocks xmlns:a="http://schemas.openxmlformats.org/drawingml/2006/main" noGrp="1"/>
          </p:cNvSpPr>
          <p:nvPr/>
        </p:nvSpPr>
        <p:spPr>
          <a:xfrm xmlns:a="http://schemas.openxmlformats.org/drawingml/2006/main">
            <a:off x="548640" y="4974336"/>
            <a:ext cx="11094415" cy="1225296"/>
          </a:xfrm>
          <a:prstGeom xmlns:a="http://schemas.openxmlformats.org/drawingml/2006/main" prst="roundRect">
            <a:avLst>
              <a:gd name="adj" fmla="val 7463"/>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496" name="Google Shape;6496;p140">
            <a:extLst xmlns:a="http://schemas.openxmlformats.org/drawingml/2006/main">
              <a:ext uri="{FF2B5EF4-FFF2-40B4-BE49-F238E27FC236}">
                <a16:creationId xmlns:a16="http://schemas.microsoft.com/office/drawing/2014/main" id="{DA013C34-50AD-4EE0-B64D-332281802E55}"/>
              </a:ext>
            </a:extLst>
          </p:cNvPr>
          <p:cNvSpPr>
            <a:spLocks xmlns:a="http://schemas.openxmlformats.org/drawingml/2006/main" noGrp="1"/>
          </p:cNvSpPr>
          <p:nvPr/>
        </p:nvSpPr>
        <p:spPr>
          <a:xfrm xmlns:a="http://schemas.openxmlformats.org/drawingml/2006/main">
            <a:off x="1371600" y="4974336"/>
            <a:ext cx="9978847" cy="12252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400"/>
              <a:buFont typeface="Calibri"/>
              <a:buNone/>
              <a:defRPr sz="1200" b="1">
                <a:solidFill>
                  <a:srgbClr val="241C28"/>
                </a:solidFill>
                <a:latin typeface="Arial"/>
                <a:ea typeface="Arial"/>
                <a:cs typeface="Arial"/>
              </a:defRPr>
            </a:pPr>
            <a:r>
              <a:rPr sz="1200" b="1" u="none">
                <a:solidFill>
                  <a:srgbClr val="241C28"/>
                </a:solidFill>
                <a:latin typeface="Arial"/>
                <a:ea typeface="Arial"/>
                <a:cs typeface="Arial"/>
              </a:rPr>
              <a:t>Potrzebujesz drugiego spojrzenia na rozmowę, zanim ją przeprowadzisz: prywatnego, dostępnego także w telefonie i dopasowanego do Ciebie i do tego człowieka.</a:t>
            </a:r>
            <a:endParaRPr sz="1400"/>
          </a:p>
        </p:txBody>
      </p:sp>
      <p:pic>
        <p:nvPicPr>
          <p:cNvPr id="6657" name="Google Shape;6497;p140"/>
          <p:cNvPicPr>
            <a:picLocks xmlns:a="http://schemas.openxmlformats.org/drawingml/2006/main" noChangeAspect="1"/>
          </p:cNvPicPr>
          <p:nvPr/>
        </p:nvPicPr>
        <p:blipFill rotWithShape="1">
          <a:blip xmlns:r="http://schemas.openxmlformats.org/officeDocument/2006/relationships" xmlns:a="http://schemas.openxmlformats.org/drawingml/2006/main" r:embed="R19395c613e234e2e">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6499" name="Google Shape;6499;p140">
            <a:extLst xmlns:a="http://schemas.openxmlformats.org/drawingml/2006/main">
              <a:ext uri="{FF2B5EF4-FFF2-40B4-BE49-F238E27FC236}">
                <a16:creationId xmlns:a16="http://schemas.microsoft.com/office/drawing/2014/main" id="{751FB80D-A361-4E6D-B8B5-F29773E5FA0F}"/>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6659" name="Google Shape;6495;p140"/>
          <p:cNvPicPr>
            <a:picLocks xmlns:a="http://schemas.openxmlformats.org/drawingml/2006/main" noChangeAspect="1"/>
          </p:cNvPicPr>
          <p:nvPr/>
        </p:nvPicPr>
        <p:blipFill>
          <a:blip xmlns:r="http://schemas.openxmlformats.org/officeDocument/2006/relationships" xmlns:a="http://schemas.openxmlformats.org/drawingml/2006/main" r:embed="R28cdd235609e46df"/>
          <a:srcRect xmlns:a="http://schemas.openxmlformats.org/drawingml/2006/main" l="0" t="0" r="0" b="0"/>
          <a:stretch xmlns:a="http://schemas.openxmlformats.org/drawingml/2006/main"/>
        </p:blipFill>
        <p:spPr>
          <a:xfrm xmlns:a="http://schemas.openxmlformats.org/drawingml/2006/main" flipH="0" flipV="0">
            <a:off x="841248" y="5431536"/>
            <a:ext cx="310896" cy="310896"/>
          </a:xfrm>
          <a:prstGeom xmlns:a="http://schemas.openxmlformats.org/drawingml/2006/main" prst="rect">
            <a:avLst/>
          </a:prstGeom>
        </p:spPr>
      </p:pic>
      <p:sp>
        <p:nvSpPr>
          <p:cNvPr id="6625" name="Empatyzer SHORT — menu Problem">
            <a:extLst xmlns:a="http://schemas.openxmlformats.org/drawingml/2006/main">
              <a:ext uri="{FF2B5EF4-FFF2-40B4-BE49-F238E27FC236}">
                <a16:creationId xmlns:a16="http://schemas.microsoft.com/office/drawing/2014/main" id="{ADFDC508-2DF2-44B5-BB7B-24CC99F53AB5}"/>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6626" name="Empatyzer SHORT — separator menu">
            <a:extLst xmlns:a="http://schemas.openxmlformats.org/drawingml/2006/main">
              <a:ext uri="{FF2B5EF4-FFF2-40B4-BE49-F238E27FC236}">
                <a16:creationId xmlns:a16="http://schemas.microsoft.com/office/drawing/2014/main" id="{F20D8E6A-81E2-466B-AE6A-F55D7D9BAF84}"/>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27" name="Empatyzer SHORT — menu Przykłady">
            <a:extLst xmlns:a="http://schemas.openxmlformats.org/drawingml/2006/main">
              <a:ext uri="{FF2B5EF4-FFF2-40B4-BE49-F238E27FC236}">
                <a16:creationId xmlns:a16="http://schemas.microsoft.com/office/drawing/2014/main" id="{96443852-05FF-4304-BC7F-EC90CDFED4F5}"/>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6628" name="Empatyzer SHORT — separator menu">
            <a:extLst xmlns:a="http://schemas.openxmlformats.org/drawingml/2006/main">
              <a:ext uri="{FF2B5EF4-FFF2-40B4-BE49-F238E27FC236}">
                <a16:creationId xmlns:a16="http://schemas.microsoft.com/office/drawing/2014/main" id="{F3A9DCF5-49F9-4F20-9606-10EE093F8404}"/>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29" name="Empatyzer SHORT — menu Rozmowa z Em">
            <a:extLst xmlns:a="http://schemas.openxmlformats.org/drawingml/2006/main">
              <a:ext uri="{FF2B5EF4-FFF2-40B4-BE49-F238E27FC236}">
                <a16:creationId xmlns:a16="http://schemas.microsoft.com/office/drawing/2014/main" id="{0E7956F1-BE9D-4265-971D-3794D3821C82}"/>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6630" name="Empatyzer SHORT — separator menu">
            <a:extLst xmlns:a="http://schemas.openxmlformats.org/drawingml/2006/main">
              <a:ext uri="{FF2B5EF4-FFF2-40B4-BE49-F238E27FC236}">
                <a16:creationId xmlns:a16="http://schemas.microsoft.com/office/drawing/2014/main" id="{BFC206FE-56B4-4988-80A6-E3497CF98EF0}"/>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31" name="Empatyzer SHORT — menu Dowody">
            <a:extLst xmlns:a="http://schemas.openxmlformats.org/drawingml/2006/main">
              <a:ext uri="{FF2B5EF4-FFF2-40B4-BE49-F238E27FC236}">
                <a16:creationId xmlns:a16="http://schemas.microsoft.com/office/drawing/2014/main" id="{6ECD3353-F13B-4698-BB42-71DB9693BF8B}"/>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6632" name="Empatyzer SHORT — separator menu">
            <a:extLst xmlns:a="http://schemas.openxmlformats.org/drawingml/2006/main">
              <a:ext uri="{FF2B5EF4-FFF2-40B4-BE49-F238E27FC236}">
                <a16:creationId xmlns:a16="http://schemas.microsoft.com/office/drawing/2014/main" id="{9400D646-108C-4F38-BEA8-41F405FB846A}"/>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33" name="Empatyzer SHORT — menu Empatyzer">
            <a:extLst xmlns:a="http://schemas.openxmlformats.org/drawingml/2006/main">
              <a:ext uri="{FF2B5EF4-FFF2-40B4-BE49-F238E27FC236}">
                <a16:creationId xmlns:a16="http://schemas.microsoft.com/office/drawing/2014/main" id="{FBA60AC8-D7BE-4533-B518-8FA55068E601}"/>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6634" name="Empatyzer SHORT — separator menu">
            <a:extLst xmlns:a="http://schemas.openxmlformats.org/drawingml/2006/main">
              <a:ext uri="{FF2B5EF4-FFF2-40B4-BE49-F238E27FC236}">
                <a16:creationId xmlns:a16="http://schemas.microsoft.com/office/drawing/2014/main" id="{5FAF7456-0154-4D3F-AA07-C33DB86513C9}"/>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35" name="Empatyzer SHORT — menu Zastosowania">
            <a:extLst xmlns:a="http://schemas.openxmlformats.org/drawingml/2006/main">
              <a:ext uri="{FF2B5EF4-FFF2-40B4-BE49-F238E27FC236}">
                <a16:creationId xmlns:a16="http://schemas.microsoft.com/office/drawing/2014/main" id="{9A185A7F-1AA5-467C-A5F1-1E28398EA52F}"/>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6636" name="Empatyzer SHORT — separator menu">
            <a:extLst xmlns:a="http://schemas.openxmlformats.org/drawingml/2006/main">
              <a:ext uri="{FF2B5EF4-FFF2-40B4-BE49-F238E27FC236}">
                <a16:creationId xmlns:a16="http://schemas.microsoft.com/office/drawing/2014/main" id="{D1DDB733-605B-41E9-8AEF-7A8D779DBFAC}"/>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37" name="Empatyzer SHORT — menu Prywatność">
            <a:extLst xmlns:a="http://schemas.openxmlformats.org/drawingml/2006/main">
              <a:ext uri="{FF2B5EF4-FFF2-40B4-BE49-F238E27FC236}">
                <a16:creationId xmlns:a16="http://schemas.microsoft.com/office/drawing/2014/main" id="{0AF12A36-9B94-45D1-BB1B-344503C1759A}"/>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6638" name="Empatyzer SHORT — separator menu">
            <a:extLst xmlns:a="http://schemas.openxmlformats.org/drawingml/2006/main">
              <a:ext uri="{FF2B5EF4-FFF2-40B4-BE49-F238E27FC236}">
                <a16:creationId xmlns:a16="http://schemas.microsoft.com/office/drawing/2014/main" id="{DAC74FE3-64D3-4130-BBAB-05B6A817B92C}"/>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39" name="Empatyzer SHORT — menu Następny krok">
            <a:extLst xmlns:a="http://schemas.openxmlformats.org/drawingml/2006/main">
              <a:ext uri="{FF2B5EF4-FFF2-40B4-BE49-F238E27FC236}">
                <a16:creationId xmlns:a16="http://schemas.microsoft.com/office/drawing/2014/main" id="{21ABAF31-044C-43C2-B34F-9D4B0987ACFD}"/>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6640" name="Empatyzer SHORT — separator menu">
            <a:extLst xmlns:a="http://schemas.openxmlformats.org/drawingml/2006/main">
              <a:ext uri="{FF2B5EF4-FFF2-40B4-BE49-F238E27FC236}">
                <a16:creationId xmlns:a16="http://schemas.microsoft.com/office/drawing/2014/main" id="{64CA681E-F3E8-4057-B5E0-5FDFC4BAB08F}"/>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41" name="Empatyzer SHORT — aktywna sekcja Appendix">
            <a:extLst xmlns:a="http://schemas.openxmlformats.org/drawingml/2006/main">
              <a:ext uri="{FF2B5EF4-FFF2-40B4-BE49-F238E27FC236}">
                <a16:creationId xmlns:a16="http://schemas.microsoft.com/office/drawing/2014/main" id="{F7DD36AD-F8A1-4279-89A3-6B5B7DA78C67}"/>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6642" name="Empatyzer SHORT — menu Appendix">
            <a:extLst xmlns:a="http://schemas.openxmlformats.org/drawingml/2006/main">
              <a:ext uri="{FF2B5EF4-FFF2-40B4-BE49-F238E27FC236}">
                <a16:creationId xmlns:a16="http://schemas.microsoft.com/office/drawing/2014/main" id="{D6D647BB-F106-420F-998F-365F5457A55D}"/>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Appendix</a:t>
            </a:r>
          </a:p>
        </p:txBody>
      </p:sp>
    </p:spTree>
    <p:extLst>
      <p:ext uri="{BB962C8B-B14F-4D97-AF65-F5344CB8AC3E}">
        <p14:creationId xmlns:p14="http://schemas.microsoft.com/office/powerpoint/2010/main" val="697186839"/>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6649" name="Google Shape;6649;p143">
            <a:extLst xmlns:a="http://schemas.openxmlformats.org/drawingml/2006/main">
              <a:ext uri="{FF2B5EF4-FFF2-40B4-BE49-F238E27FC236}">
                <a16:creationId xmlns:a16="http://schemas.microsoft.com/office/drawing/2014/main" id="{597EF3AA-C3A7-4E27-BCA4-2C2DBA5EC1AE}"/>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Poznaj opis swoich cech, talentów i motywatorów oraz sytuacji, które mogą zwiększać napięcie. Zobacz mocne strony i ryzyka związane z każdą cechą.</a:t>
            </a:r>
            <a:endParaRPr sz="1550"/>
          </a:p>
        </p:txBody>
      </p:sp>
      <p:pic>
        <p:nvPicPr>
          <p:cNvPr id="6716" name="Google Shape;6650;p143"/>
          <p:cNvPicPr>
            <a:picLocks xmlns:a="http://schemas.openxmlformats.org/drawingml/2006/main" noChangeAspect="1"/>
          </p:cNvPicPr>
          <p:nvPr/>
        </p:nvPicPr>
        <p:blipFill rotWithShape="1">
          <a:blip xmlns:r="http://schemas.openxmlformats.org/officeDocument/2006/relationships" xmlns:a="http://schemas.openxmlformats.org/drawingml/2006/main" r:embed="R29498a8da9394adb">
            <a:alphaModFix/>
          </a:blip>
          <a:srcRect xmlns:a="http://schemas.openxmlformats.org/drawingml/2006/main" l="0" t="0" r="10" b="51272"/>
          <a:stretch xmlns:a="http://schemas.openxmlformats.org/drawingml/2006/main"/>
        </p:blipFill>
        <p:spPr>
          <a:xfrm xmlns:a="http://schemas.openxmlformats.org/drawingml/2006/main" flipH="0" flipV="0">
            <a:off x="6596000" y="2084825"/>
            <a:ext cx="5064901" cy="3730751"/>
          </a:xfrm>
          <a:prstGeom xmlns:a="http://schemas.openxmlformats.org/drawingml/2006/main" prst="rect">
            <a:avLst/>
          </a:prstGeom>
          <a:ln xmlns:a="http://schemas.openxmlformats.org/drawingml/2006/main">
            <a:noFill/>
          </a:ln>
        </p:spPr>
      </p:pic>
      <p:sp>
        <p:nvSpPr>
          <p:cNvPr id="6651" name="Google Shape;6651;p143">
            <a:extLst xmlns:a="http://schemas.openxmlformats.org/drawingml/2006/main">
              <a:ext uri="{FF2B5EF4-FFF2-40B4-BE49-F238E27FC236}">
                <a16:creationId xmlns:a16="http://schemas.microsoft.com/office/drawing/2014/main" id="{E9F16C5B-0CD2-4660-A47F-C312621B10E3}"/>
              </a:ext>
            </a:extLst>
          </p:cNvPr>
          <p:cNvSpPr>
            <a:spLocks xmlns:a="http://schemas.openxmlformats.org/drawingml/2006/main" noGrp="1"/>
          </p:cNvSpPr>
          <p:nvPr/>
        </p:nvSpPr>
        <p:spPr>
          <a:xfrm xmlns:a="http://schemas.openxmlformats.org/drawingml/2006/main">
            <a:off x="6613855" y="2084832"/>
            <a:ext cx="5029200" cy="3730752"/>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652" name="Google Shape;6652;p143">
            <a:extLst xmlns:a="http://schemas.openxmlformats.org/drawingml/2006/main">
              <a:ext uri="{FF2B5EF4-FFF2-40B4-BE49-F238E27FC236}">
                <a16:creationId xmlns:a16="http://schemas.microsoft.com/office/drawing/2014/main" id="{C11843D5-3CA9-447E-838F-A5A898D2F361}"/>
              </a:ext>
            </a:extLst>
          </p:cNvPr>
          <p:cNvSpPr>
            <a:spLocks xmlns:a="http://schemas.openxmlformats.org/drawingml/2006/main" noGrp="1"/>
          </p:cNvSpPr>
          <p:nvPr/>
        </p:nvSpPr>
        <p:spPr>
          <a:xfrm xmlns:a="http://schemas.openxmlformats.org/drawingml/2006/main">
            <a:off x="6613855" y="5870448"/>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Widok użytkownika: talenty i naturalne predyspozycje. Pełny wynik należy do osoby, która wypełniła kwestionariusz.</a:t>
            </a:r>
            <a:endParaRPr sz="900"/>
          </a:p>
        </p:txBody>
      </p:sp>
      <p:sp>
        <p:nvSpPr>
          <p:cNvPr id="6653" name="Google Shape;6653;p143">
            <a:extLst xmlns:a="http://schemas.openxmlformats.org/drawingml/2006/main">
              <a:ext uri="{FF2B5EF4-FFF2-40B4-BE49-F238E27FC236}">
                <a16:creationId xmlns:a16="http://schemas.microsoft.com/office/drawing/2014/main" id="{BBED3966-4D26-43D0-8C90-2CB9696A0674}"/>
              </a:ext>
            </a:extLst>
          </p:cNvPr>
          <p:cNvSpPr>
            <a:spLocks xmlns:a="http://schemas.openxmlformats.org/drawingml/2006/main" noGrp="1"/>
          </p:cNvSpPr>
          <p:nvPr/>
        </p:nvSpPr>
        <p:spPr>
          <a:xfrm xmlns:a="http://schemas.openxmlformats.org/drawingml/2006/main">
            <a:off x="54864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655" name="Google Shape;6655;p143">
            <a:extLst xmlns:a="http://schemas.openxmlformats.org/drawingml/2006/main">
              <a:ext uri="{FF2B5EF4-FFF2-40B4-BE49-F238E27FC236}">
                <a16:creationId xmlns:a16="http://schemas.microsoft.com/office/drawing/2014/main" id="{4188B2D3-F2D1-42BA-8CF3-8EBC3BDF9C7A}"/>
              </a:ext>
            </a:extLst>
          </p:cNvPr>
          <p:cNvSpPr>
            <a:spLocks xmlns:a="http://schemas.openxmlformats.org/drawingml/2006/main" noGrp="1"/>
          </p:cNvSpPr>
          <p:nvPr/>
        </p:nvSpPr>
        <p:spPr>
          <a:xfrm xmlns:a="http://schemas.openxmlformats.org/drawingml/2006/main">
            <a:off x="111556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Mocne strony i ryzyka</a:t>
            </a:r>
            <a:endParaRPr sz="1450"/>
          </a:p>
        </p:txBody>
      </p:sp>
      <p:sp>
        <p:nvSpPr>
          <p:cNvPr id="6656" name="Google Shape;6656;p143">
            <a:extLst xmlns:a="http://schemas.openxmlformats.org/drawingml/2006/main">
              <a:ext uri="{FF2B5EF4-FFF2-40B4-BE49-F238E27FC236}">
                <a16:creationId xmlns:a16="http://schemas.microsoft.com/office/drawing/2014/main" id="{CB3546C0-1E5B-4EBF-AF32-19B592D5ED59}"/>
              </a:ext>
            </a:extLst>
          </p:cNvPr>
          <p:cNvSpPr>
            <a:spLocks xmlns:a="http://schemas.openxmlformats.org/drawingml/2006/main" noGrp="1"/>
          </p:cNvSpPr>
          <p:nvPr/>
        </p:nvSpPr>
        <p:spPr>
          <a:xfrm xmlns:a="http://schemas.openxmlformats.org/drawingml/2006/main">
            <a:off x="1115568" y="24688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Diagnoza pokazuje, co dana cecha może ułatwiać, a w jakich sytuacjach może utrudniać działanie.</a:t>
            </a:r>
            <a:endParaRPr sz="1250"/>
          </a:p>
        </p:txBody>
      </p:sp>
      <p:sp>
        <p:nvSpPr>
          <p:cNvPr id="6657" name="Google Shape;6657;p143">
            <a:extLst xmlns:a="http://schemas.openxmlformats.org/drawingml/2006/main">
              <a:ext uri="{FF2B5EF4-FFF2-40B4-BE49-F238E27FC236}">
                <a16:creationId xmlns:a16="http://schemas.microsoft.com/office/drawing/2014/main" id="{C9374F37-140F-4F1B-9E4D-F13197A1E9A0}"/>
              </a:ext>
            </a:extLst>
          </p:cNvPr>
          <p:cNvSpPr>
            <a:spLocks xmlns:a="http://schemas.openxmlformats.org/drawingml/2006/main" noGrp="1"/>
          </p:cNvSpPr>
          <p:nvPr/>
        </p:nvSpPr>
        <p:spPr>
          <a:xfrm xmlns:a="http://schemas.openxmlformats.org/drawingml/2006/main">
            <a:off x="548640" y="3474720"/>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659" name="Google Shape;6659;p143">
            <a:extLst xmlns:a="http://schemas.openxmlformats.org/drawingml/2006/main">
              <a:ext uri="{FF2B5EF4-FFF2-40B4-BE49-F238E27FC236}">
                <a16:creationId xmlns:a16="http://schemas.microsoft.com/office/drawing/2014/main" id="{3E14ED68-C711-4712-83AF-599894CA3539}"/>
              </a:ext>
            </a:extLst>
          </p:cNvPr>
          <p:cNvSpPr>
            <a:spLocks xmlns:a="http://schemas.openxmlformats.org/drawingml/2006/main" noGrp="1"/>
          </p:cNvSpPr>
          <p:nvPr/>
        </p:nvSpPr>
        <p:spPr>
          <a:xfrm xmlns:a="http://schemas.openxmlformats.org/drawingml/2006/main">
            <a:off x="1115568" y="34930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Motywatory i napięcia</a:t>
            </a:r>
            <a:endParaRPr sz="1450"/>
          </a:p>
        </p:txBody>
      </p:sp>
      <p:sp>
        <p:nvSpPr>
          <p:cNvPr id="6660" name="Google Shape;6660;p143">
            <a:extLst xmlns:a="http://schemas.openxmlformats.org/drawingml/2006/main">
              <a:ext uri="{FF2B5EF4-FFF2-40B4-BE49-F238E27FC236}">
                <a16:creationId xmlns:a16="http://schemas.microsoft.com/office/drawing/2014/main" id="{8EEA171F-3DC0-4549-A1D4-E4D2E09F559A}"/>
              </a:ext>
            </a:extLst>
          </p:cNvPr>
          <p:cNvSpPr>
            <a:spLocks xmlns:a="http://schemas.openxmlformats.org/drawingml/2006/main" noGrp="1"/>
          </p:cNvSpPr>
          <p:nvPr/>
        </p:nvSpPr>
        <p:spPr>
          <a:xfrm xmlns:a="http://schemas.openxmlformats.org/drawingml/2006/main">
            <a:off x="1115568" y="38404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Widać, co dodaje energii, co ją odbiera oraz jak osoba reaguje na stres, zmianę i sprzeczne oczekiwania.</a:t>
            </a:r>
            <a:endParaRPr sz="1250"/>
          </a:p>
        </p:txBody>
      </p:sp>
      <p:sp>
        <p:nvSpPr>
          <p:cNvPr id="6661" name="Google Shape;6661;p143">
            <a:extLst xmlns:a="http://schemas.openxmlformats.org/drawingml/2006/main">
              <a:ext uri="{FF2B5EF4-FFF2-40B4-BE49-F238E27FC236}">
                <a16:creationId xmlns:a16="http://schemas.microsoft.com/office/drawing/2014/main" id="{BE1F1E88-60AA-41F8-AC3D-1EB6DC24A03B}"/>
              </a:ext>
            </a:extLst>
          </p:cNvPr>
          <p:cNvSpPr>
            <a:spLocks xmlns:a="http://schemas.openxmlformats.org/drawingml/2006/main" noGrp="1"/>
          </p:cNvSpPr>
          <p:nvPr/>
        </p:nvSpPr>
        <p:spPr>
          <a:xfrm xmlns:a="http://schemas.openxmlformats.org/drawingml/2006/main">
            <a:off x="548640" y="4846320"/>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663" name="Google Shape;6663;p143">
            <a:extLst xmlns:a="http://schemas.openxmlformats.org/drawingml/2006/main">
              <a:ext uri="{FF2B5EF4-FFF2-40B4-BE49-F238E27FC236}">
                <a16:creationId xmlns:a16="http://schemas.microsoft.com/office/drawing/2014/main" id="{B4223D4E-0214-4197-9207-AC390C1DA55E}"/>
              </a:ext>
            </a:extLst>
          </p:cNvPr>
          <p:cNvSpPr>
            <a:spLocks xmlns:a="http://schemas.openxmlformats.org/drawingml/2006/main" noGrp="1"/>
          </p:cNvSpPr>
          <p:nvPr/>
        </p:nvSpPr>
        <p:spPr>
          <a:xfrm xmlns:a="http://schemas.openxmlformats.org/drawingml/2006/main">
            <a:off x="1115568" y="48646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Talenty i predyspozycje</a:t>
            </a:r>
            <a:endParaRPr sz="1450"/>
          </a:p>
        </p:txBody>
      </p:sp>
      <p:sp>
        <p:nvSpPr>
          <p:cNvPr id="6664" name="Google Shape;6664;p143">
            <a:extLst xmlns:a="http://schemas.openxmlformats.org/drawingml/2006/main">
              <a:ext uri="{FF2B5EF4-FFF2-40B4-BE49-F238E27FC236}">
                <a16:creationId xmlns:a16="http://schemas.microsoft.com/office/drawing/2014/main" id="{ABAA400E-1469-425F-8BB0-8B98017E8D2B}"/>
              </a:ext>
            </a:extLst>
          </p:cNvPr>
          <p:cNvSpPr>
            <a:spLocks xmlns:a="http://schemas.openxmlformats.org/drawingml/2006/main" noGrp="1"/>
          </p:cNvSpPr>
          <p:nvPr/>
        </p:nvSpPr>
        <p:spPr>
          <a:xfrm xmlns:a="http://schemas.openxmlformats.org/drawingml/2006/main">
            <a:off x="1115568" y="52120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Nazwane talenty, słowa opisujące osobę i </a:t>
            </a:r>
            <a:r>
              <a:rPr sz="1250" u="none">
                <a:solidFill>
                  <a:srgbClr val="241C28"/>
                </a:solidFill>
                <a:latin typeface="Calibri"/>
                <a:ea typeface="Calibri"/>
                <a:cs typeface="Calibri"/>
              </a:rPr>
              <a:t>preferowany sposób działania</a:t>
            </a:r>
            <a:r>
              <a:rPr sz="1250" u="none">
                <a:solidFill>
                  <a:srgbClr val="241C28"/>
                </a:solidFill>
                <a:latin typeface="Calibri"/>
                <a:ea typeface="Calibri"/>
                <a:cs typeface="Calibri"/>
              </a:rPr>
              <a:t> pomagają świadomie korzystać z mocnych stron.</a:t>
            </a:r>
            <a:endParaRPr sz="1250"/>
          </a:p>
        </p:txBody>
      </p:sp>
      <p:pic>
        <p:nvPicPr>
          <p:cNvPr id="6728" name="Google Shape;6665;p143"/>
          <p:cNvPicPr>
            <a:picLocks xmlns:a="http://schemas.openxmlformats.org/drawingml/2006/main" noChangeAspect="1"/>
          </p:cNvPicPr>
          <p:nvPr/>
        </p:nvPicPr>
        <p:blipFill rotWithShape="1">
          <a:blip xmlns:r="http://schemas.openxmlformats.org/officeDocument/2006/relationships" xmlns:a="http://schemas.openxmlformats.org/drawingml/2006/main" r:embed="R90282b250adc4530">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6667" name="Google Shape;6667;p143">
            <a:extLst xmlns:a="http://schemas.openxmlformats.org/drawingml/2006/main">
              <a:ext uri="{FF2B5EF4-FFF2-40B4-BE49-F238E27FC236}">
                <a16:creationId xmlns:a16="http://schemas.microsoft.com/office/drawing/2014/main" id="{4FDDEA75-BC4A-4C0F-A7C4-88C7BDB15471}"/>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6730" name="Google Shape;6654;p143"/>
          <p:cNvPicPr>
            <a:picLocks xmlns:a="http://schemas.openxmlformats.org/drawingml/2006/main" noChangeAspect="1"/>
          </p:cNvPicPr>
          <p:nvPr/>
        </p:nvPicPr>
        <p:blipFill>
          <a:blip xmlns:r="http://schemas.openxmlformats.org/officeDocument/2006/relationships" xmlns:a="http://schemas.openxmlformats.org/drawingml/2006/main" r:embed="Redb9bab531ab4b6e"/>
          <a:srcRect xmlns:a="http://schemas.openxmlformats.org/drawingml/2006/main" l="0" t="0" r="0" b="0"/>
          <a:stretch xmlns:a="http://schemas.openxmlformats.org/drawingml/2006/main"/>
        </p:blipFill>
        <p:spPr>
          <a:xfrm xmlns:a="http://schemas.openxmlformats.org/drawingml/2006/main">
            <a:off x="630936" y="2185416"/>
            <a:ext cx="219456" cy="219456"/>
          </a:xfrm>
          <a:prstGeom xmlns:a="http://schemas.openxmlformats.org/drawingml/2006/main" prst="rect">
            <a:avLst/>
          </a:prstGeom>
        </p:spPr>
      </p:pic>
      <p:pic>
        <p:nvPicPr>
          <p:cNvPr id="6731" name="Google Shape;6658;p143"/>
          <p:cNvPicPr>
            <a:picLocks xmlns:a="http://schemas.openxmlformats.org/drawingml/2006/main" noChangeAspect="1"/>
          </p:cNvPicPr>
          <p:nvPr/>
        </p:nvPicPr>
        <p:blipFill>
          <a:blip xmlns:r="http://schemas.openxmlformats.org/officeDocument/2006/relationships" xmlns:a="http://schemas.openxmlformats.org/drawingml/2006/main" r:embed="R7b019fe366d04731"/>
          <a:srcRect xmlns:a="http://schemas.openxmlformats.org/drawingml/2006/main" l="0" t="0" r="0" b="0"/>
          <a:stretch xmlns:a="http://schemas.openxmlformats.org/drawingml/2006/main"/>
        </p:blipFill>
        <p:spPr>
          <a:xfrm xmlns:a="http://schemas.openxmlformats.org/drawingml/2006/main">
            <a:off x="630936" y="3557016"/>
            <a:ext cx="219456" cy="219456"/>
          </a:xfrm>
          <a:prstGeom xmlns:a="http://schemas.openxmlformats.org/drawingml/2006/main" prst="rect">
            <a:avLst/>
          </a:prstGeom>
        </p:spPr>
      </p:pic>
      <p:pic>
        <p:nvPicPr>
          <p:cNvPr id="6732" name="Google Shape;6662;p143"/>
          <p:cNvPicPr>
            <a:picLocks xmlns:a="http://schemas.openxmlformats.org/drawingml/2006/main" noChangeAspect="1"/>
          </p:cNvPicPr>
          <p:nvPr/>
        </p:nvPicPr>
        <p:blipFill>
          <a:blip xmlns:r="http://schemas.openxmlformats.org/officeDocument/2006/relationships" xmlns:a="http://schemas.openxmlformats.org/drawingml/2006/main" r:embed="R69d17a4395f544fb"/>
          <a:srcRect xmlns:a="http://schemas.openxmlformats.org/drawingml/2006/main" l="0" t="0" r="0" b="0"/>
          <a:stretch xmlns:a="http://schemas.openxmlformats.org/drawingml/2006/main"/>
        </p:blipFill>
        <p:spPr>
          <a:xfrm xmlns:a="http://schemas.openxmlformats.org/drawingml/2006/main">
            <a:off x="630936" y="4928616"/>
            <a:ext cx="219456" cy="219456"/>
          </a:xfrm>
          <a:prstGeom xmlns:a="http://schemas.openxmlformats.org/drawingml/2006/main" prst="rect">
            <a:avLst/>
          </a:prstGeom>
        </p:spPr>
      </p:pic>
      <p:sp>
        <p:nvSpPr>
          <p:cNvPr id="6697" name="Empatyzer SHORT — menu Problem">
            <a:extLst xmlns:a="http://schemas.openxmlformats.org/drawingml/2006/main">
              <a:ext uri="{FF2B5EF4-FFF2-40B4-BE49-F238E27FC236}">
                <a16:creationId xmlns:a16="http://schemas.microsoft.com/office/drawing/2014/main" id="{A5B69707-C778-427D-BDA4-71E72B7C60F5}"/>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6698" name="Empatyzer SHORT — separator menu">
            <a:extLst xmlns:a="http://schemas.openxmlformats.org/drawingml/2006/main">
              <a:ext uri="{FF2B5EF4-FFF2-40B4-BE49-F238E27FC236}">
                <a16:creationId xmlns:a16="http://schemas.microsoft.com/office/drawing/2014/main" id="{E0EF716A-C41B-4BCF-BA03-3EF97AFA720B}"/>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699" name="Empatyzer SHORT — menu Przykłady">
            <a:extLst xmlns:a="http://schemas.openxmlformats.org/drawingml/2006/main">
              <a:ext uri="{FF2B5EF4-FFF2-40B4-BE49-F238E27FC236}">
                <a16:creationId xmlns:a16="http://schemas.microsoft.com/office/drawing/2014/main" id="{8F06C631-3CFC-406C-AB7F-4537A7D6CEDB}"/>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6700" name="Empatyzer SHORT — separator menu">
            <a:extLst xmlns:a="http://schemas.openxmlformats.org/drawingml/2006/main">
              <a:ext uri="{FF2B5EF4-FFF2-40B4-BE49-F238E27FC236}">
                <a16:creationId xmlns:a16="http://schemas.microsoft.com/office/drawing/2014/main" id="{07E635C0-186D-4A7B-89B2-FA3C179DE3AD}"/>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01" name="Empatyzer SHORT — menu Rozmowa z Em">
            <a:extLst xmlns:a="http://schemas.openxmlformats.org/drawingml/2006/main">
              <a:ext uri="{FF2B5EF4-FFF2-40B4-BE49-F238E27FC236}">
                <a16:creationId xmlns:a16="http://schemas.microsoft.com/office/drawing/2014/main" id="{CD010628-FE3D-4787-A770-83DD929B4032}"/>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6702" name="Empatyzer SHORT — separator menu">
            <a:extLst xmlns:a="http://schemas.openxmlformats.org/drawingml/2006/main">
              <a:ext uri="{FF2B5EF4-FFF2-40B4-BE49-F238E27FC236}">
                <a16:creationId xmlns:a16="http://schemas.microsoft.com/office/drawing/2014/main" id="{8ED92CCA-D39F-4BAA-8DF8-1D1C6198E60D}"/>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03" name="Empatyzer SHORT — menu Dowody">
            <a:extLst xmlns:a="http://schemas.openxmlformats.org/drawingml/2006/main">
              <a:ext uri="{FF2B5EF4-FFF2-40B4-BE49-F238E27FC236}">
                <a16:creationId xmlns:a16="http://schemas.microsoft.com/office/drawing/2014/main" id="{A70560D5-001F-49A7-A301-1AB53E55A108}"/>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6704" name="Empatyzer SHORT — separator menu">
            <a:extLst xmlns:a="http://schemas.openxmlformats.org/drawingml/2006/main">
              <a:ext uri="{FF2B5EF4-FFF2-40B4-BE49-F238E27FC236}">
                <a16:creationId xmlns:a16="http://schemas.microsoft.com/office/drawing/2014/main" id="{41D73FF4-197D-41E3-9D9E-43C67732F29E}"/>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05" name="Empatyzer SHORT — menu Empatyzer">
            <a:extLst xmlns:a="http://schemas.openxmlformats.org/drawingml/2006/main">
              <a:ext uri="{FF2B5EF4-FFF2-40B4-BE49-F238E27FC236}">
                <a16:creationId xmlns:a16="http://schemas.microsoft.com/office/drawing/2014/main" id="{BDBFB002-C994-4057-AC58-BFD2E4AFBC98}"/>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6706" name="Empatyzer SHORT — separator menu">
            <a:extLst xmlns:a="http://schemas.openxmlformats.org/drawingml/2006/main">
              <a:ext uri="{FF2B5EF4-FFF2-40B4-BE49-F238E27FC236}">
                <a16:creationId xmlns:a16="http://schemas.microsoft.com/office/drawing/2014/main" id="{95FE9317-A66A-42EA-B123-B8EF04FB690F}"/>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07" name="Empatyzer SHORT — menu Zastosowania">
            <a:extLst xmlns:a="http://schemas.openxmlformats.org/drawingml/2006/main">
              <a:ext uri="{FF2B5EF4-FFF2-40B4-BE49-F238E27FC236}">
                <a16:creationId xmlns:a16="http://schemas.microsoft.com/office/drawing/2014/main" id="{1D5E9E5A-8C19-4137-885E-216CA60FFC8B}"/>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6708" name="Empatyzer SHORT — separator menu">
            <a:extLst xmlns:a="http://schemas.openxmlformats.org/drawingml/2006/main">
              <a:ext uri="{FF2B5EF4-FFF2-40B4-BE49-F238E27FC236}">
                <a16:creationId xmlns:a16="http://schemas.microsoft.com/office/drawing/2014/main" id="{F4B8CF1E-41DF-421D-B081-DD5AA7586D84}"/>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09" name="Empatyzer SHORT — menu Prywatność">
            <a:extLst xmlns:a="http://schemas.openxmlformats.org/drawingml/2006/main">
              <a:ext uri="{FF2B5EF4-FFF2-40B4-BE49-F238E27FC236}">
                <a16:creationId xmlns:a16="http://schemas.microsoft.com/office/drawing/2014/main" id="{059F4E50-FA5A-4F3B-8816-9EF842CCD35E}"/>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6710" name="Empatyzer SHORT — separator menu">
            <a:extLst xmlns:a="http://schemas.openxmlformats.org/drawingml/2006/main">
              <a:ext uri="{FF2B5EF4-FFF2-40B4-BE49-F238E27FC236}">
                <a16:creationId xmlns:a16="http://schemas.microsoft.com/office/drawing/2014/main" id="{27EBC42D-ED08-46D5-953F-F67B91E57FCD}"/>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11" name="Empatyzer SHORT — menu Następny krok">
            <a:extLst xmlns:a="http://schemas.openxmlformats.org/drawingml/2006/main">
              <a:ext uri="{FF2B5EF4-FFF2-40B4-BE49-F238E27FC236}">
                <a16:creationId xmlns:a16="http://schemas.microsoft.com/office/drawing/2014/main" id="{ACC19D21-20E1-4771-9CEF-246DD2B973BD}"/>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6712" name="Empatyzer SHORT — separator menu">
            <a:extLst xmlns:a="http://schemas.openxmlformats.org/drawingml/2006/main">
              <a:ext uri="{FF2B5EF4-FFF2-40B4-BE49-F238E27FC236}">
                <a16:creationId xmlns:a16="http://schemas.microsoft.com/office/drawing/2014/main" id="{377C9C9B-3EC3-483A-8A19-1135D9381728}"/>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13" name="Empatyzer SHORT — aktywna sekcja Appendix">
            <a:extLst xmlns:a="http://schemas.openxmlformats.org/drawingml/2006/main">
              <a:ext uri="{FF2B5EF4-FFF2-40B4-BE49-F238E27FC236}">
                <a16:creationId xmlns:a16="http://schemas.microsoft.com/office/drawing/2014/main" id="{02D45297-F5E6-4642-AAD6-8885C75319B4}"/>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6714" name="Empatyzer SHORT — menu Appendix">
            <a:extLst xmlns:a="http://schemas.openxmlformats.org/drawingml/2006/main">
              <a:ext uri="{FF2B5EF4-FFF2-40B4-BE49-F238E27FC236}">
                <a16:creationId xmlns:a16="http://schemas.microsoft.com/office/drawing/2014/main" id="{52658D73-8DB3-41A4-8179-78DED0D7E5FE}"/>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Appendix</a:t>
            </a:r>
          </a:p>
        </p:txBody>
      </p:sp>
    </p:spTree>
    <p:extLst>
      <p:ext uri="{BB962C8B-B14F-4D97-AF65-F5344CB8AC3E}">
        <p14:creationId xmlns:p14="http://schemas.microsoft.com/office/powerpoint/2010/main" val="257698910"/>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6699" name="Google Shape;6699;p144">
            <a:extLst xmlns:a="http://schemas.openxmlformats.org/drawingml/2006/main">
              <a:ext uri="{FF2B5EF4-FFF2-40B4-BE49-F238E27FC236}">
                <a16:creationId xmlns:a16="http://schemas.microsoft.com/office/drawing/2014/main" id="{B51B814C-C09E-4DDC-A3AD-DBFA436F054A}"/>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Porównaj swój sposób działania ze sposobem działania zespołu, grupy projektowej, działu i całej organizacji. Zobacz podobieństwa, różnice i możliwe źródła napięć.</a:t>
            </a:r>
            <a:endParaRPr sz="1550"/>
          </a:p>
        </p:txBody>
      </p:sp>
      <p:pic>
        <p:nvPicPr>
          <p:cNvPr id="6766" name="Google Shape;6700;p144"/>
          <p:cNvPicPr>
            <a:picLocks xmlns:a="http://schemas.openxmlformats.org/drawingml/2006/main" noChangeAspect="1"/>
          </p:cNvPicPr>
          <p:nvPr/>
        </p:nvPicPr>
        <p:blipFill rotWithShape="1">
          <a:blip xmlns:r="http://schemas.openxmlformats.org/officeDocument/2006/relationships" xmlns:a="http://schemas.openxmlformats.org/drawingml/2006/main" r:embed="R6ddad0a3dcc94322">
            <a:alphaModFix/>
          </a:blip>
          <a:stretch xmlns:a="http://schemas.openxmlformats.org/drawingml/2006/main"/>
        </p:blipFill>
        <p:spPr>
          <a:xfrm xmlns:a="http://schemas.openxmlformats.org/drawingml/2006/main" flipH="0" flipV="0">
            <a:off x="548650" y="2071475"/>
            <a:ext cx="4895532" cy="3671649"/>
          </a:xfrm>
          <a:prstGeom xmlns:a="http://schemas.openxmlformats.org/drawingml/2006/main" prst="rect">
            <a:avLst/>
          </a:prstGeom>
          <a:ln xmlns:a="http://schemas.openxmlformats.org/drawingml/2006/main">
            <a:noFill/>
          </a:ln>
        </p:spPr>
      </p:pic>
      <p:sp>
        <p:nvSpPr>
          <p:cNvPr id="6701" name="Google Shape;6701;p144">
            <a:extLst xmlns:a="http://schemas.openxmlformats.org/drawingml/2006/main">
              <a:ext uri="{FF2B5EF4-FFF2-40B4-BE49-F238E27FC236}">
                <a16:creationId xmlns:a16="http://schemas.microsoft.com/office/drawing/2014/main" id="{542C6063-2E0C-4E2A-A957-6406262A33C9}"/>
              </a:ext>
            </a:extLst>
          </p:cNvPr>
          <p:cNvSpPr>
            <a:spLocks xmlns:a="http://schemas.openxmlformats.org/drawingml/2006/main" noGrp="1"/>
          </p:cNvSpPr>
          <p:nvPr/>
        </p:nvSpPr>
        <p:spPr>
          <a:xfrm xmlns:a="http://schemas.openxmlformats.org/drawingml/2006/main">
            <a:off x="548640" y="2084832"/>
            <a:ext cx="5029200" cy="3730752"/>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702" name="Google Shape;6702;p144">
            <a:extLst xmlns:a="http://schemas.openxmlformats.org/drawingml/2006/main">
              <a:ext uri="{FF2B5EF4-FFF2-40B4-BE49-F238E27FC236}">
                <a16:creationId xmlns:a16="http://schemas.microsoft.com/office/drawing/2014/main" id="{40088A11-0F82-4EFE-BB43-FF8646A8FBA0}"/>
              </a:ext>
            </a:extLst>
          </p:cNvPr>
          <p:cNvSpPr>
            <a:spLocks xmlns:a="http://schemas.openxmlformats.org/drawingml/2006/main" noGrp="1"/>
          </p:cNvSpPr>
          <p:nvPr/>
        </p:nvSpPr>
        <p:spPr>
          <a:xfrm xmlns:a="http://schemas.openxmlformats.org/drawingml/2006/main">
            <a:off x="548640" y="5870448"/>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Widok użytkownika: mapa podobieństw. Dane o grupach są zbiorcze i nie pokazują cudzych pełnych wyników.</a:t>
            </a:r>
            <a:endParaRPr sz="900"/>
          </a:p>
        </p:txBody>
      </p:sp>
      <p:sp>
        <p:nvSpPr>
          <p:cNvPr id="6703" name="Google Shape;6703;p144">
            <a:extLst xmlns:a="http://schemas.openxmlformats.org/drawingml/2006/main">
              <a:ext uri="{FF2B5EF4-FFF2-40B4-BE49-F238E27FC236}">
                <a16:creationId xmlns:a16="http://schemas.microsoft.com/office/drawing/2014/main" id="{E2F4CA42-9F71-43FA-B11F-9BDBDD88E3AF}"/>
              </a:ext>
            </a:extLst>
          </p:cNvPr>
          <p:cNvSpPr>
            <a:spLocks xmlns:a="http://schemas.openxmlformats.org/drawingml/2006/main" noGrp="1"/>
          </p:cNvSpPr>
          <p:nvPr/>
        </p:nvSpPr>
        <p:spPr>
          <a:xfrm xmlns:a="http://schemas.openxmlformats.org/drawingml/2006/main">
            <a:off x="608076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705" name="Google Shape;6705;p144">
            <a:extLst xmlns:a="http://schemas.openxmlformats.org/drawingml/2006/main">
              <a:ext uri="{FF2B5EF4-FFF2-40B4-BE49-F238E27FC236}">
                <a16:creationId xmlns:a16="http://schemas.microsoft.com/office/drawing/2014/main" id="{FFB268B9-E7AC-498F-86B5-60FBDF8EB27A}"/>
              </a:ext>
            </a:extLst>
          </p:cNvPr>
          <p:cNvSpPr>
            <a:spLocks xmlns:a="http://schemas.openxmlformats.org/drawingml/2006/main" noGrp="1"/>
          </p:cNvSpPr>
          <p:nvPr/>
        </p:nvSpPr>
        <p:spPr>
          <a:xfrm xmlns:a="http://schemas.openxmlformats.org/drawingml/2006/main">
            <a:off x="664768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Ty na tle różnych grup</a:t>
            </a:r>
            <a:endParaRPr sz="1450"/>
          </a:p>
        </p:txBody>
      </p:sp>
      <p:sp>
        <p:nvSpPr>
          <p:cNvPr id="6706" name="Google Shape;6706;p144">
            <a:extLst xmlns:a="http://schemas.openxmlformats.org/drawingml/2006/main">
              <a:ext uri="{FF2B5EF4-FFF2-40B4-BE49-F238E27FC236}">
                <a16:creationId xmlns:a16="http://schemas.microsoft.com/office/drawing/2014/main" id="{1B6DEE5D-5CAA-4948-A787-844CC63A03C8}"/>
              </a:ext>
            </a:extLst>
          </p:cNvPr>
          <p:cNvSpPr>
            <a:spLocks xmlns:a="http://schemas.openxmlformats.org/drawingml/2006/main" noGrp="1"/>
          </p:cNvSpPr>
          <p:nvPr/>
        </p:nvSpPr>
        <p:spPr>
          <a:xfrm xmlns:a="http://schemas.openxmlformats.org/drawingml/2006/main">
            <a:off x="6647688" y="24688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Porównaj swój sposób pracy z zespołem, grupą projektową, działem albo całą organizacją.</a:t>
            </a:r>
            <a:endParaRPr sz="1250"/>
          </a:p>
        </p:txBody>
      </p:sp>
      <p:sp>
        <p:nvSpPr>
          <p:cNvPr id="6707" name="Google Shape;6707;p144">
            <a:extLst xmlns:a="http://schemas.openxmlformats.org/drawingml/2006/main">
              <a:ext uri="{FF2B5EF4-FFF2-40B4-BE49-F238E27FC236}">
                <a16:creationId xmlns:a16="http://schemas.microsoft.com/office/drawing/2014/main" id="{159E8E42-5806-4209-9501-8551DC9698D9}"/>
              </a:ext>
            </a:extLst>
          </p:cNvPr>
          <p:cNvSpPr>
            <a:spLocks xmlns:a="http://schemas.openxmlformats.org/drawingml/2006/main" noGrp="1"/>
          </p:cNvSpPr>
          <p:nvPr/>
        </p:nvSpPr>
        <p:spPr>
          <a:xfrm xmlns:a="http://schemas.openxmlformats.org/drawingml/2006/main">
            <a:off x="6080760" y="3474720"/>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709" name="Google Shape;6709;p144">
            <a:extLst xmlns:a="http://schemas.openxmlformats.org/drawingml/2006/main">
              <a:ext uri="{FF2B5EF4-FFF2-40B4-BE49-F238E27FC236}">
                <a16:creationId xmlns:a16="http://schemas.microsoft.com/office/drawing/2014/main" id="{EC66D65B-CC30-493D-A4DE-8EEE440B18A1}"/>
              </a:ext>
            </a:extLst>
          </p:cNvPr>
          <p:cNvSpPr>
            <a:spLocks xmlns:a="http://schemas.openxmlformats.org/drawingml/2006/main" noGrp="1"/>
          </p:cNvSpPr>
          <p:nvPr/>
        </p:nvSpPr>
        <p:spPr>
          <a:xfrm xmlns:a="http://schemas.openxmlformats.org/drawingml/2006/main">
            <a:off x="6647688" y="34930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Mapa podobieństw i różnic</a:t>
            </a:r>
            <a:endParaRPr sz="1450"/>
          </a:p>
        </p:txBody>
      </p:sp>
      <p:sp>
        <p:nvSpPr>
          <p:cNvPr id="6710" name="Google Shape;6710;p144">
            <a:extLst xmlns:a="http://schemas.openxmlformats.org/drawingml/2006/main">
              <a:ext uri="{FF2B5EF4-FFF2-40B4-BE49-F238E27FC236}">
                <a16:creationId xmlns:a16="http://schemas.microsoft.com/office/drawing/2014/main" id="{6D5FF5D0-4432-4964-A44D-D3BECC712CE5}"/>
              </a:ext>
            </a:extLst>
          </p:cNvPr>
          <p:cNvSpPr>
            <a:spLocks xmlns:a="http://schemas.openxmlformats.org/drawingml/2006/main" noGrp="1"/>
          </p:cNvSpPr>
          <p:nvPr/>
        </p:nvSpPr>
        <p:spPr>
          <a:xfrm xmlns:a="http://schemas.openxmlformats.org/drawingml/2006/main">
            <a:off x="6647688" y="38404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Widać, gdzie jesteś blisko innych, gdzie wyraźnie się różnisz i co to może znaczyć we współpracy.</a:t>
            </a:r>
            <a:endParaRPr sz="1250"/>
          </a:p>
        </p:txBody>
      </p:sp>
      <p:sp>
        <p:nvSpPr>
          <p:cNvPr id="6711" name="Google Shape;6711;p144">
            <a:extLst xmlns:a="http://schemas.openxmlformats.org/drawingml/2006/main">
              <a:ext uri="{FF2B5EF4-FFF2-40B4-BE49-F238E27FC236}">
                <a16:creationId xmlns:a16="http://schemas.microsoft.com/office/drawing/2014/main" id="{098A1C11-5D09-40B2-9750-EA9DC180C0D8}"/>
              </a:ext>
            </a:extLst>
          </p:cNvPr>
          <p:cNvSpPr>
            <a:spLocks xmlns:a="http://schemas.openxmlformats.org/drawingml/2006/main" noGrp="1"/>
          </p:cNvSpPr>
          <p:nvPr/>
        </p:nvSpPr>
        <p:spPr>
          <a:xfrm xmlns:a="http://schemas.openxmlformats.org/drawingml/2006/main">
            <a:off x="6080760" y="4846320"/>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713" name="Google Shape;6713;p144">
            <a:extLst xmlns:a="http://schemas.openxmlformats.org/drawingml/2006/main">
              <a:ext uri="{FF2B5EF4-FFF2-40B4-BE49-F238E27FC236}">
                <a16:creationId xmlns:a16="http://schemas.microsoft.com/office/drawing/2014/main" id="{CC4CFAE5-C955-4189-900C-47054AAAF47D}"/>
              </a:ext>
            </a:extLst>
          </p:cNvPr>
          <p:cNvSpPr>
            <a:spLocks xmlns:a="http://schemas.openxmlformats.org/drawingml/2006/main" noGrp="1"/>
          </p:cNvSpPr>
          <p:nvPr/>
        </p:nvSpPr>
        <p:spPr>
          <a:xfrm xmlns:a="http://schemas.openxmlformats.org/drawingml/2006/main">
            <a:off x="6647688" y="48646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Prywatne wyniki, wspólne dane zbiorcze</a:t>
            </a:r>
            <a:endParaRPr sz="1450"/>
          </a:p>
        </p:txBody>
      </p:sp>
      <p:sp>
        <p:nvSpPr>
          <p:cNvPr id="6714" name="Google Shape;6714;p144">
            <a:extLst xmlns:a="http://schemas.openxmlformats.org/drawingml/2006/main">
              <a:ext uri="{FF2B5EF4-FFF2-40B4-BE49-F238E27FC236}">
                <a16:creationId xmlns:a16="http://schemas.microsoft.com/office/drawing/2014/main" id="{DEAD9CC7-89B6-48F7-810D-15B6E0967255}"/>
              </a:ext>
            </a:extLst>
          </p:cNvPr>
          <p:cNvSpPr>
            <a:spLocks xmlns:a="http://schemas.openxmlformats.org/drawingml/2006/main" noGrp="1"/>
          </p:cNvSpPr>
          <p:nvPr/>
        </p:nvSpPr>
        <p:spPr>
          <a:xfrm xmlns:a="http://schemas.openxmlformats.org/drawingml/2006/main">
            <a:off x="6647688" y="52120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Pełny wynik i rozmowy z Em pozostają prywatne. Informacje o zespołach i organizacji są prezentowane zbiorczo.</a:t>
            </a:r>
            <a:endParaRPr sz="1250"/>
          </a:p>
        </p:txBody>
      </p:sp>
      <p:pic>
        <p:nvPicPr>
          <p:cNvPr id="6778" name="Google Shape;6715;p144"/>
          <p:cNvPicPr>
            <a:picLocks xmlns:a="http://schemas.openxmlformats.org/drawingml/2006/main" noChangeAspect="1"/>
          </p:cNvPicPr>
          <p:nvPr/>
        </p:nvPicPr>
        <p:blipFill rotWithShape="1">
          <a:blip xmlns:r="http://schemas.openxmlformats.org/officeDocument/2006/relationships" xmlns:a="http://schemas.openxmlformats.org/drawingml/2006/main" r:embed="R63067748b5c74044">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6717" name="Google Shape;6717;p144">
            <a:extLst xmlns:a="http://schemas.openxmlformats.org/drawingml/2006/main">
              <a:ext uri="{FF2B5EF4-FFF2-40B4-BE49-F238E27FC236}">
                <a16:creationId xmlns:a16="http://schemas.microsoft.com/office/drawing/2014/main" id="{5B928A1B-9DB6-4A91-BE7F-D7584C4A5E2B}"/>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6780" name="Google Shape;6704;p144"/>
          <p:cNvPicPr>
            <a:picLocks xmlns:a="http://schemas.openxmlformats.org/drawingml/2006/main" noChangeAspect="1"/>
          </p:cNvPicPr>
          <p:nvPr/>
        </p:nvPicPr>
        <p:blipFill>
          <a:blip xmlns:r="http://schemas.openxmlformats.org/officeDocument/2006/relationships" xmlns:a="http://schemas.openxmlformats.org/drawingml/2006/main" r:embed="Rf29d5720acd94d76"/>
          <a:srcRect xmlns:a="http://schemas.openxmlformats.org/drawingml/2006/main" l="0" t="0" r="0" b="0"/>
          <a:stretch xmlns:a="http://schemas.openxmlformats.org/drawingml/2006/main"/>
        </p:blipFill>
        <p:spPr>
          <a:xfrm xmlns:a="http://schemas.openxmlformats.org/drawingml/2006/main">
            <a:off x="6163056" y="2185416"/>
            <a:ext cx="219456" cy="219456"/>
          </a:xfrm>
          <a:prstGeom xmlns:a="http://schemas.openxmlformats.org/drawingml/2006/main" prst="rect">
            <a:avLst/>
          </a:prstGeom>
        </p:spPr>
      </p:pic>
      <p:pic>
        <p:nvPicPr>
          <p:cNvPr id="6781" name="Google Shape;6708;p144"/>
          <p:cNvPicPr>
            <a:picLocks xmlns:a="http://schemas.openxmlformats.org/drawingml/2006/main" noChangeAspect="1"/>
          </p:cNvPicPr>
          <p:nvPr/>
        </p:nvPicPr>
        <p:blipFill>
          <a:blip xmlns:r="http://schemas.openxmlformats.org/officeDocument/2006/relationships" xmlns:a="http://schemas.openxmlformats.org/drawingml/2006/main" r:embed="Rd5b7a9d31bae4d60"/>
          <a:srcRect xmlns:a="http://schemas.openxmlformats.org/drawingml/2006/main" l="0" t="0" r="0" b="0"/>
          <a:stretch xmlns:a="http://schemas.openxmlformats.org/drawingml/2006/main"/>
        </p:blipFill>
        <p:spPr>
          <a:xfrm xmlns:a="http://schemas.openxmlformats.org/drawingml/2006/main">
            <a:off x="6163056" y="3557016"/>
            <a:ext cx="219456" cy="219456"/>
          </a:xfrm>
          <a:prstGeom xmlns:a="http://schemas.openxmlformats.org/drawingml/2006/main" prst="rect">
            <a:avLst/>
          </a:prstGeom>
        </p:spPr>
      </p:pic>
      <p:pic>
        <p:nvPicPr>
          <p:cNvPr id="6782" name="Google Shape;6712;p144"/>
          <p:cNvPicPr>
            <a:picLocks xmlns:a="http://schemas.openxmlformats.org/drawingml/2006/main" noChangeAspect="1"/>
          </p:cNvPicPr>
          <p:nvPr/>
        </p:nvPicPr>
        <p:blipFill>
          <a:blip xmlns:r="http://schemas.openxmlformats.org/officeDocument/2006/relationships" xmlns:a="http://schemas.openxmlformats.org/drawingml/2006/main" r:embed="R9ca9fb54159a47c6"/>
          <a:srcRect xmlns:a="http://schemas.openxmlformats.org/drawingml/2006/main" l="0" t="0" r="0" b="0"/>
          <a:stretch xmlns:a="http://schemas.openxmlformats.org/drawingml/2006/main"/>
        </p:blipFill>
        <p:spPr>
          <a:xfrm xmlns:a="http://schemas.openxmlformats.org/drawingml/2006/main">
            <a:off x="6163056" y="4928616"/>
            <a:ext cx="219456" cy="219456"/>
          </a:xfrm>
          <a:prstGeom xmlns:a="http://schemas.openxmlformats.org/drawingml/2006/main" prst="rect">
            <a:avLst/>
          </a:prstGeom>
        </p:spPr>
      </p:pic>
      <p:sp>
        <p:nvSpPr>
          <p:cNvPr id="6747" name="Empatyzer SHORT — menu Problem">
            <a:extLst xmlns:a="http://schemas.openxmlformats.org/drawingml/2006/main">
              <a:ext uri="{FF2B5EF4-FFF2-40B4-BE49-F238E27FC236}">
                <a16:creationId xmlns:a16="http://schemas.microsoft.com/office/drawing/2014/main" id="{E82E31CD-AC90-47F1-AB46-10C0A6C10F36}"/>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6748" name="Empatyzer SHORT — separator menu">
            <a:extLst xmlns:a="http://schemas.openxmlformats.org/drawingml/2006/main">
              <a:ext uri="{FF2B5EF4-FFF2-40B4-BE49-F238E27FC236}">
                <a16:creationId xmlns:a16="http://schemas.microsoft.com/office/drawing/2014/main" id="{414A7A13-E1D0-4DBF-A1C1-2EFE5E1BE915}"/>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49" name="Empatyzer SHORT — menu Przykłady">
            <a:extLst xmlns:a="http://schemas.openxmlformats.org/drawingml/2006/main">
              <a:ext uri="{FF2B5EF4-FFF2-40B4-BE49-F238E27FC236}">
                <a16:creationId xmlns:a16="http://schemas.microsoft.com/office/drawing/2014/main" id="{7676833A-9B39-4819-8F38-F94666397EC5}"/>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6750" name="Empatyzer SHORT — separator menu">
            <a:extLst xmlns:a="http://schemas.openxmlformats.org/drawingml/2006/main">
              <a:ext uri="{FF2B5EF4-FFF2-40B4-BE49-F238E27FC236}">
                <a16:creationId xmlns:a16="http://schemas.microsoft.com/office/drawing/2014/main" id="{EE135482-5DD8-4434-8520-7778503B06F0}"/>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51" name="Empatyzer SHORT — menu Rozmowa z Em">
            <a:extLst xmlns:a="http://schemas.openxmlformats.org/drawingml/2006/main">
              <a:ext uri="{FF2B5EF4-FFF2-40B4-BE49-F238E27FC236}">
                <a16:creationId xmlns:a16="http://schemas.microsoft.com/office/drawing/2014/main" id="{2142FEF3-6C92-4BAC-BA8B-CB9AC801531F}"/>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6752" name="Empatyzer SHORT — separator menu">
            <a:extLst xmlns:a="http://schemas.openxmlformats.org/drawingml/2006/main">
              <a:ext uri="{FF2B5EF4-FFF2-40B4-BE49-F238E27FC236}">
                <a16:creationId xmlns:a16="http://schemas.microsoft.com/office/drawing/2014/main" id="{0B455087-B8B6-4B00-91E1-BEDE802BA058}"/>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53" name="Empatyzer SHORT — menu Dowody">
            <a:extLst xmlns:a="http://schemas.openxmlformats.org/drawingml/2006/main">
              <a:ext uri="{FF2B5EF4-FFF2-40B4-BE49-F238E27FC236}">
                <a16:creationId xmlns:a16="http://schemas.microsoft.com/office/drawing/2014/main" id="{A28B4413-5260-48CE-9A0F-048137EB0B4B}"/>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6754" name="Empatyzer SHORT — separator menu">
            <a:extLst xmlns:a="http://schemas.openxmlformats.org/drawingml/2006/main">
              <a:ext uri="{FF2B5EF4-FFF2-40B4-BE49-F238E27FC236}">
                <a16:creationId xmlns:a16="http://schemas.microsoft.com/office/drawing/2014/main" id="{F4D3A918-0918-4665-923C-348B1BD43348}"/>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55" name="Empatyzer SHORT — menu Empatyzer">
            <a:extLst xmlns:a="http://schemas.openxmlformats.org/drawingml/2006/main">
              <a:ext uri="{FF2B5EF4-FFF2-40B4-BE49-F238E27FC236}">
                <a16:creationId xmlns:a16="http://schemas.microsoft.com/office/drawing/2014/main" id="{CA3B704F-BA13-4C67-9B0B-13FFA0B05206}"/>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6756" name="Empatyzer SHORT — separator menu">
            <a:extLst xmlns:a="http://schemas.openxmlformats.org/drawingml/2006/main">
              <a:ext uri="{FF2B5EF4-FFF2-40B4-BE49-F238E27FC236}">
                <a16:creationId xmlns:a16="http://schemas.microsoft.com/office/drawing/2014/main" id="{CAD84B19-0A3A-4B61-914E-8C160966C02E}"/>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57" name="Empatyzer SHORT — menu Zastosowania">
            <a:extLst xmlns:a="http://schemas.openxmlformats.org/drawingml/2006/main">
              <a:ext uri="{FF2B5EF4-FFF2-40B4-BE49-F238E27FC236}">
                <a16:creationId xmlns:a16="http://schemas.microsoft.com/office/drawing/2014/main" id="{1D79D2B8-BB0D-41BB-922A-7C3C3D8CDBB5}"/>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6758" name="Empatyzer SHORT — separator menu">
            <a:extLst xmlns:a="http://schemas.openxmlformats.org/drawingml/2006/main">
              <a:ext uri="{FF2B5EF4-FFF2-40B4-BE49-F238E27FC236}">
                <a16:creationId xmlns:a16="http://schemas.microsoft.com/office/drawing/2014/main" id="{595F8978-BE78-486D-B12D-53461DF2E006}"/>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59" name="Empatyzer SHORT — menu Prywatność">
            <a:extLst xmlns:a="http://schemas.openxmlformats.org/drawingml/2006/main">
              <a:ext uri="{FF2B5EF4-FFF2-40B4-BE49-F238E27FC236}">
                <a16:creationId xmlns:a16="http://schemas.microsoft.com/office/drawing/2014/main" id="{28B10DD4-2BDF-4D42-B18D-3B96EA3B7FC6}"/>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6760" name="Empatyzer SHORT — separator menu">
            <a:extLst xmlns:a="http://schemas.openxmlformats.org/drawingml/2006/main">
              <a:ext uri="{FF2B5EF4-FFF2-40B4-BE49-F238E27FC236}">
                <a16:creationId xmlns:a16="http://schemas.microsoft.com/office/drawing/2014/main" id="{CE64B8CF-B3EC-40D5-926E-567997ED88E7}"/>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61" name="Empatyzer SHORT — menu Następny krok">
            <a:extLst xmlns:a="http://schemas.openxmlformats.org/drawingml/2006/main">
              <a:ext uri="{FF2B5EF4-FFF2-40B4-BE49-F238E27FC236}">
                <a16:creationId xmlns:a16="http://schemas.microsoft.com/office/drawing/2014/main" id="{412BED72-96C4-46EB-87CF-CBD1CE8ADC6F}"/>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6762" name="Empatyzer SHORT — separator menu">
            <a:extLst xmlns:a="http://schemas.openxmlformats.org/drawingml/2006/main">
              <a:ext uri="{FF2B5EF4-FFF2-40B4-BE49-F238E27FC236}">
                <a16:creationId xmlns:a16="http://schemas.microsoft.com/office/drawing/2014/main" id="{DC8C82B9-D208-4EAE-BC0F-3AC67313D907}"/>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63" name="Empatyzer SHORT — aktywna sekcja Appendix">
            <a:extLst xmlns:a="http://schemas.openxmlformats.org/drawingml/2006/main">
              <a:ext uri="{FF2B5EF4-FFF2-40B4-BE49-F238E27FC236}">
                <a16:creationId xmlns:a16="http://schemas.microsoft.com/office/drawing/2014/main" id="{7F3DA7DB-CDC8-46F9-BE8C-EB730881F858}"/>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6764" name="Empatyzer SHORT — menu Appendix">
            <a:extLst xmlns:a="http://schemas.openxmlformats.org/drawingml/2006/main">
              <a:ext uri="{FF2B5EF4-FFF2-40B4-BE49-F238E27FC236}">
                <a16:creationId xmlns:a16="http://schemas.microsoft.com/office/drawing/2014/main" id="{2DC62F2D-4132-49EF-96E5-60D52C53876D}"/>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Appendix</a:t>
            </a:r>
          </a:p>
        </p:txBody>
      </p:sp>
    </p:spTree>
    <p:extLst>
      <p:ext uri="{BB962C8B-B14F-4D97-AF65-F5344CB8AC3E}">
        <p14:creationId xmlns:p14="http://schemas.microsoft.com/office/powerpoint/2010/main" val="869647017"/>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6749" name="Google Shape;6749;p145">
            <a:extLst xmlns:a="http://schemas.openxmlformats.org/drawingml/2006/main">
              <a:ext uri="{FF2B5EF4-FFF2-40B4-BE49-F238E27FC236}">
                <a16:creationId xmlns:a16="http://schemas.microsoft.com/office/drawing/2014/main" id="{66D8BF4E-AB87-4006-8291-E3D07DCE6312}"/>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Dwie mikrolekcje w tygodniu. Treść wynika z diagnozy, roli i ludzi, z którymi użytkownik pracuje.</a:t>
            </a:r>
            <a:endParaRPr sz="1550"/>
          </a:p>
        </p:txBody>
      </p:sp>
      <p:pic>
        <p:nvPicPr>
          <p:cNvPr id="6816" name="Google Shape;6750;p145"/>
          <p:cNvPicPr>
            <a:picLocks xmlns:a="http://schemas.openxmlformats.org/drawingml/2006/main" noChangeAspect="1"/>
          </p:cNvPicPr>
          <p:nvPr/>
        </p:nvPicPr>
        <p:blipFill rotWithShape="1">
          <a:blip xmlns:r="http://schemas.openxmlformats.org/officeDocument/2006/relationships" xmlns:a="http://schemas.openxmlformats.org/drawingml/2006/main" r:embed="Raa8ee37cf4c743ff">
            <a:alphaModFix/>
          </a:blip>
          <a:srcRect xmlns:a="http://schemas.openxmlformats.org/drawingml/2006/main" l="0" t="0" r="0" b="46780"/>
          <a:stretch xmlns:a="http://schemas.openxmlformats.org/drawingml/2006/main"/>
        </p:blipFill>
        <p:spPr>
          <a:xfrm xmlns:a="http://schemas.openxmlformats.org/drawingml/2006/main" flipH="0" flipV="0">
            <a:off x="6613855" y="2084832"/>
            <a:ext cx="5029199" cy="3730751"/>
          </a:xfrm>
          <a:prstGeom xmlns:a="http://schemas.openxmlformats.org/drawingml/2006/main" prst="rect">
            <a:avLst/>
          </a:prstGeom>
          <a:ln xmlns:a="http://schemas.openxmlformats.org/drawingml/2006/main">
            <a:noFill/>
          </a:ln>
        </p:spPr>
      </p:pic>
      <p:sp>
        <p:nvSpPr>
          <p:cNvPr id="6751" name="Google Shape;6751;p145">
            <a:extLst xmlns:a="http://schemas.openxmlformats.org/drawingml/2006/main">
              <a:ext uri="{FF2B5EF4-FFF2-40B4-BE49-F238E27FC236}">
                <a16:creationId xmlns:a16="http://schemas.microsoft.com/office/drawing/2014/main" id="{805AFC3C-5EB8-4D75-A34A-F8A07B9F3FC7}"/>
              </a:ext>
            </a:extLst>
          </p:cNvPr>
          <p:cNvSpPr>
            <a:spLocks xmlns:a="http://schemas.openxmlformats.org/drawingml/2006/main" noGrp="1"/>
          </p:cNvSpPr>
          <p:nvPr/>
        </p:nvSpPr>
        <p:spPr>
          <a:xfrm xmlns:a="http://schemas.openxmlformats.org/drawingml/2006/main">
            <a:off x="6613855" y="2084832"/>
            <a:ext cx="5029200" cy="3730752"/>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752" name="Google Shape;6752;p145">
            <a:extLst xmlns:a="http://schemas.openxmlformats.org/drawingml/2006/main">
              <a:ext uri="{FF2B5EF4-FFF2-40B4-BE49-F238E27FC236}">
                <a16:creationId xmlns:a16="http://schemas.microsoft.com/office/drawing/2014/main" id="{64FA5567-B48A-4874-8A23-867A0A429FCB}"/>
              </a:ext>
            </a:extLst>
          </p:cNvPr>
          <p:cNvSpPr>
            <a:spLocks xmlns:a="http://schemas.openxmlformats.org/drawingml/2006/main" noGrp="1"/>
          </p:cNvSpPr>
          <p:nvPr/>
        </p:nvSpPr>
        <p:spPr>
          <a:xfrm xmlns:a="http://schemas.openxmlformats.org/drawingml/2006/main">
            <a:off x="6613855" y="5870448"/>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Pełny widok modułów. Kolejne lekcje odblokowują się stopniowo, a postęp widzi tylko użytkownik.</a:t>
            </a:r>
            <a:endParaRPr sz="900"/>
          </a:p>
        </p:txBody>
      </p:sp>
      <p:sp>
        <p:nvSpPr>
          <p:cNvPr id="6753" name="Google Shape;6753;p145">
            <a:extLst xmlns:a="http://schemas.openxmlformats.org/drawingml/2006/main">
              <a:ext uri="{FF2B5EF4-FFF2-40B4-BE49-F238E27FC236}">
                <a16:creationId xmlns:a16="http://schemas.microsoft.com/office/drawing/2014/main" id="{677425F6-B2BC-4C54-AEF8-09D21C4AAC7E}"/>
              </a:ext>
            </a:extLst>
          </p:cNvPr>
          <p:cNvSpPr>
            <a:spLocks xmlns:a="http://schemas.openxmlformats.org/drawingml/2006/main" noGrp="1"/>
          </p:cNvSpPr>
          <p:nvPr/>
        </p:nvSpPr>
        <p:spPr>
          <a:xfrm xmlns:a="http://schemas.openxmlformats.org/drawingml/2006/main">
            <a:off x="54864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755" name="Google Shape;6755;p145">
            <a:extLst xmlns:a="http://schemas.openxmlformats.org/drawingml/2006/main">
              <a:ext uri="{FF2B5EF4-FFF2-40B4-BE49-F238E27FC236}">
                <a16:creationId xmlns:a16="http://schemas.microsoft.com/office/drawing/2014/main" id="{924113DD-0288-4FE5-BFAE-FAF36E6F8D6E}"/>
              </a:ext>
            </a:extLst>
          </p:cNvPr>
          <p:cNvSpPr>
            <a:spLocks xmlns:a="http://schemas.openxmlformats.org/drawingml/2006/main" noGrp="1"/>
          </p:cNvSpPr>
          <p:nvPr/>
        </p:nvSpPr>
        <p:spPr>
          <a:xfrm xmlns:a="http://schemas.openxmlformats.org/drawingml/2006/main">
            <a:off x="111556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Krótka lekcja na telefonie</a:t>
            </a:r>
            <a:endParaRPr sz="1450"/>
          </a:p>
        </p:txBody>
      </p:sp>
      <p:sp>
        <p:nvSpPr>
          <p:cNvPr id="6756" name="Google Shape;6756;p145">
            <a:extLst xmlns:a="http://schemas.openxmlformats.org/drawingml/2006/main">
              <a:ext uri="{FF2B5EF4-FFF2-40B4-BE49-F238E27FC236}">
                <a16:creationId xmlns:a16="http://schemas.microsoft.com/office/drawing/2014/main" id="{E508E973-CC65-41CA-95EA-9021A33C9CC9}"/>
              </a:ext>
            </a:extLst>
          </p:cNvPr>
          <p:cNvSpPr>
            <a:spLocks xmlns:a="http://schemas.openxmlformats.org/drawingml/2006/main" noGrp="1"/>
          </p:cNvSpPr>
          <p:nvPr/>
        </p:nvSpPr>
        <p:spPr>
          <a:xfrm xmlns:a="http://schemas.openxmlformats.org/drawingml/2006/main">
            <a:off x="1115568" y="24688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Krótki tekst i jedno pytanie sprawdzające. Lekcję można przeczytać w dogodnym dla użytkownika momencie.</a:t>
            </a:r>
            <a:endParaRPr sz="1250"/>
          </a:p>
        </p:txBody>
      </p:sp>
      <p:sp>
        <p:nvSpPr>
          <p:cNvPr id="6757" name="Google Shape;6757;p145">
            <a:extLst xmlns:a="http://schemas.openxmlformats.org/drawingml/2006/main">
              <a:ext uri="{FF2B5EF4-FFF2-40B4-BE49-F238E27FC236}">
                <a16:creationId xmlns:a16="http://schemas.microsoft.com/office/drawing/2014/main" id="{6629B9D1-0FF3-4D7C-92B8-ED2456A41C8F}"/>
              </a:ext>
            </a:extLst>
          </p:cNvPr>
          <p:cNvSpPr>
            <a:spLocks xmlns:a="http://schemas.openxmlformats.org/drawingml/2006/main" noGrp="1"/>
          </p:cNvSpPr>
          <p:nvPr/>
        </p:nvSpPr>
        <p:spPr>
          <a:xfrm xmlns:a="http://schemas.openxmlformats.org/drawingml/2006/main">
            <a:off x="548640" y="3474720"/>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759" name="Google Shape;6759;p145">
            <a:extLst xmlns:a="http://schemas.openxmlformats.org/drawingml/2006/main">
              <a:ext uri="{FF2B5EF4-FFF2-40B4-BE49-F238E27FC236}">
                <a16:creationId xmlns:a16="http://schemas.microsoft.com/office/drawing/2014/main" id="{54DF9B4F-45AB-4492-8A0E-C50F184DFA93}"/>
              </a:ext>
            </a:extLst>
          </p:cNvPr>
          <p:cNvSpPr>
            <a:spLocks xmlns:a="http://schemas.openxmlformats.org/drawingml/2006/main" noGrp="1"/>
          </p:cNvSpPr>
          <p:nvPr/>
        </p:nvSpPr>
        <p:spPr>
          <a:xfrm xmlns:a="http://schemas.openxmlformats.org/drawingml/2006/main">
            <a:off x="1115568" y="34930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Nauka rozłożona w czasie</a:t>
            </a:r>
            <a:endParaRPr sz="1450"/>
          </a:p>
        </p:txBody>
      </p:sp>
      <p:sp>
        <p:nvSpPr>
          <p:cNvPr id="6760" name="Google Shape;6760;p145">
            <a:extLst xmlns:a="http://schemas.openxmlformats.org/drawingml/2006/main">
              <a:ext uri="{FF2B5EF4-FFF2-40B4-BE49-F238E27FC236}">
                <a16:creationId xmlns:a16="http://schemas.microsoft.com/office/drawing/2014/main" id="{1A8EC191-CE83-40B7-B897-F24030C4525F}"/>
              </a:ext>
            </a:extLst>
          </p:cNvPr>
          <p:cNvSpPr>
            <a:spLocks xmlns:a="http://schemas.openxmlformats.org/drawingml/2006/main" noGrp="1"/>
          </p:cNvSpPr>
          <p:nvPr/>
        </p:nvSpPr>
        <p:spPr>
          <a:xfrm xmlns:a="http://schemas.openxmlformats.org/drawingml/2006/main">
            <a:off x="1115568" y="38404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Dwie lekcje tygodniowo przez wiele miesięcy pomagają wracać do wiedzy w codziennych sytuacjach.</a:t>
            </a:r>
            <a:endParaRPr sz="1250"/>
          </a:p>
        </p:txBody>
      </p:sp>
      <p:sp>
        <p:nvSpPr>
          <p:cNvPr id="6761" name="Google Shape;6761;p145">
            <a:extLst xmlns:a="http://schemas.openxmlformats.org/drawingml/2006/main">
              <a:ext uri="{FF2B5EF4-FFF2-40B4-BE49-F238E27FC236}">
                <a16:creationId xmlns:a16="http://schemas.microsoft.com/office/drawing/2014/main" id="{3D5D63EC-ECDB-4723-9222-560036588C58}"/>
              </a:ext>
            </a:extLst>
          </p:cNvPr>
          <p:cNvSpPr>
            <a:spLocks xmlns:a="http://schemas.openxmlformats.org/drawingml/2006/main" noGrp="1"/>
          </p:cNvSpPr>
          <p:nvPr/>
        </p:nvSpPr>
        <p:spPr>
          <a:xfrm xmlns:a="http://schemas.openxmlformats.org/drawingml/2006/main">
            <a:off x="548640" y="4846320"/>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763" name="Google Shape;6763;p145">
            <a:extLst xmlns:a="http://schemas.openxmlformats.org/drawingml/2006/main">
              <a:ext uri="{FF2B5EF4-FFF2-40B4-BE49-F238E27FC236}">
                <a16:creationId xmlns:a16="http://schemas.microsoft.com/office/drawing/2014/main" id="{3DB91116-80DD-4801-ACD2-F0FDD7DCFD42}"/>
              </a:ext>
            </a:extLst>
          </p:cNvPr>
          <p:cNvSpPr>
            <a:spLocks xmlns:a="http://schemas.openxmlformats.org/drawingml/2006/main" noGrp="1"/>
          </p:cNvSpPr>
          <p:nvPr/>
        </p:nvSpPr>
        <p:spPr>
          <a:xfrm xmlns:a="http://schemas.openxmlformats.org/drawingml/2006/main">
            <a:off x="1115568" y="48646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Treść zmienia się z sytuacją</a:t>
            </a:r>
            <a:endParaRPr sz="1450"/>
          </a:p>
        </p:txBody>
      </p:sp>
      <p:sp>
        <p:nvSpPr>
          <p:cNvPr id="6764" name="Google Shape;6764;p145">
            <a:extLst xmlns:a="http://schemas.openxmlformats.org/drawingml/2006/main">
              <a:ext uri="{FF2B5EF4-FFF2-40B4-BE49-F238E27FC236}">
                <a16:creationId xmlns:a16="http://schemas.microsoft.com/office/drawing/2014/main" id="{89CF703E-B3AD-4269-8BC7-B684D40B58B3}"/>
              </a:ext>
            </a:extLst>
          </p:cNvPr>
          <p:cNvSpPr>
            <a:spLocks xmlns:a="http://schemas.openxmlformats.org/drawingml/2006/main" noGrp="1"/>
          </p:cNvSpPr>
          <p:nvPr/>
        </p:nvSpPr>
        <p:spPr>
          <a:xfrm xmlns:a="http://schemas.openxmlformats.org/drawingml/2006/main">
            <a:off x="1115568" y="52120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Nowy zespół, przełożony albo rola wpływają na dalsze lekcje.</a:t>
            </a:r>
            <a:r>
              <a:rPr sz="1250" u="none">
                <a:solidFill>
                  <a:srgbClr val="241C28"/>
                </a:solidFill>
                <a:latin typeface="Calibri"/>
                <a:ea typeface="Calibri"/>
                <a:cs typeface="Calibri"/>
              </a:rPr>
              <a:t> Nie jest to jeden katalog kursów dla wszystkich.</a:t>
            </a:r>
            <a:endParaRPr sz="1250"/>
          </a:p>
        </p:txBody>
      </p:sp>
      <p:pic>
        <p:nvPicPr>
          <p:cNvPr id="6828" name="Google Shape;6765;p145"/>
          <p:cNvPicPr>
            <a:picLocks xmlns:a="http://schemas.openxmlformats.org/drawingml/2006/main" noChangeAspect="1"/>
          </p:cNvPicPr>
          <p:nvPr/>
        </p:nvPicPr>
        <p:blipFill rotWithShape="1">
          <a:blip xmlns:r="http://schemas.openxmlformats.org/officeDocument/2006/relationships" xmlns:a="http://schemas.openxmlformats.org/drawingml/2006/main" r:embed="Rd1f0802318d64e89">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6767" name="Google Shape;6767;p145">
            <a:extLst xmlns:a="http://schemas.openxmlformats.org/drawingml/2006/main">
              <a:ext uri="{FF2B5EF4-FFF2-40B4-BE49-F238E27FC236}">
                <a16:creationId xmlns:a16="http://schemas.microsoft.com/office/drawing/2014/main" id="{12010D6C-A99B-4E6A-813A-890B459B201C}"/>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6830" name="Google Shape;6754;p145"/>
          <p:cNvPicPr>
            <a:picLocks xmlns:a="http://schemas.openxmlformats.org/drawingml/2006/main" noChangeAspect="1"/>
          </p:cNvPicPr>
          <p:nvPr/>
        </p:nvPicPr>
        <p:blipFill>
          <a:blip xmlns:r="http://schemas.openxmlformats.org/officeDocument/2006/relationships" xmlns:a="http://schemas.openxmlformats.org/drawingml/2006/main" r:embed="R917c16344f4e4bbc"/>
          <a:srcRect xmlns:a="http://schemas.openxmlformats.org/drawingml/2006/main" l="0" t="0" r="0" b="0"/>
          <a:stretch xmlns:a="http://schemas.openxmlformats.org/drawingml/2006/main"/>
        </p:blipFill>
        <p:spPr>
          <a:xfrm xmlns:a="http://schemas.openxmlformats.org/drawingml/2006/main">
            <a:off x="630936" y="2185416"/>
            <a:ext cx="219456" cy="219456"/>
          </a:xfrm>
          <a:prstGeom xmlns:a="http://schemas.openxmlformats.org/drawingml/2006/main" prst="rect">
            <a:avLst/>
          </a:prstGeom>
        </p:spPr>
      </p:pic>
      <p:pic>
        <p:nvPicPr>
          <p:cNvPr id="6831" name="Google Shape;6758;p145"/>
          <p:cNvPicPr>
            <a:picLocks xmlns:a="http://schemas.openxmlformats.org/drawingml/2006/main" noChangeAspect="1"/>
          </p:cNvPicPr>
          <p:nvPr/>
        </p:nvPicPr>
        <p:blipFill>
          <a:blip xmlns:r="http://schemas.openxmlformats.org/officeDocument/2006/relationships" xmlns:a="http://schemas.openxmlformats.org/drawingml/2006/main" r:embed="R6a25f77e9907498e"/>
          <a:srcRect xmlns:a="http://schemas.openxmlformats.org/drawingml/2006/main" l="0" t="0" r="0" b="0"/>
          <a:stretch xmlns:a="http://schemas.openxmlformats.org/drawingml/2006/main"/>
        </p:blipFill>
        <p:spPr>
          <a:xfrm xmlns:a="http://schemas.openxmlformats.org/drawingml/2006/main">
            <a:off x="630936" y="3557016"/>
            <a:ext cx="219456" cy="219456"/>
          </a:xfrm>
          <a:prstGeom xmlns:a="http://schemas.openxmlformats.org/drawingml/2006/main" prst="rect">
            <a:avLst/>
          </a:prstGeom>
        </p:spPr>
      </p:pic>
      <p:pic>
        <p:nvPicPr>
          <p:cNvPr id="6832" name="Google Shape;6762;p145"/>
          <p:cNvPicPr>
            <a:picLocks xmlns:a="http://schemas.openxmlformats.org/drawingml/2006/main" noChangeAspect="1"/>
          </p:cNvPicPr>
          <p:nvPr/>
        </p:nvPicPr>
        <p:blipFill>
          <a:blip xmlns:r="http://schemas.openxmlformats.org/officeDocument/2006/relationships" xmlns:a="http://schemas.openxmlformats.org/drawingml/2006/main" r:embed="Ra0453cf150df483b"/>
          <a:srcRect xmlns:a="http://schemas.openxmlformats.org/drawingml/2006/main" l="0" t="0" r="0" b="0"/>
          <a:stretch xmlns:a="http://schemas.openxmlformats.org/drawingml/2006/main"/>
        </p:blipFill>
        <p:spPr>
          <a:xfrm xmlns:a="http://schemas.openxmlformats.org/drawingml/2006/main">
            <a:off x="630936" y="4928616"/>
            <a:ext cx="219456" cy="219456"/>
          </a:xfrm>
          <a:prstGeom xmlns:a="http://schemas.openxmlformats.org/drawingml/2006/main" prst="rect">
            <a:avLst/>
          </a:prstGeom>
        </p:spPr>
      </p:pic>
      <p:sp>
        <p:nvSpPr>
          <p:cNvPr id="6797" name="Empatyzer SHORT — menu Problem">
            <a:extLst xmlns:a="http://schemas.openxmlformats.org/drawingml/2006/main">
              <a:ext uri="{FF2B5EF4-FFF2-40B4-BE49-F238E27FC236}">
                <a16:creationId xmlns:a16="http://schemas.microsoft.com/office/drawing/2014/main" id="{988C32CA-7E7F-4708-8AF4-331233786066}"/>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6798" name="Empatyzer SHORT — separator menu">
            <a:extLst xmlns:a="http://schemas.openxmlformats.org/drawingml/2006/main">
              <a:ext uri="{FF2B5EF4-FFF2-40B4-BE49-F238E27FC236}">
                <a16:creationId xmlns:a16="http://schemas.microsoft.com/office/drawing/2014/main" id="{4A8F5362-3A6A-40DB-B4DF-1275C476BA94}"/>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799" name="Empatyzer SHORT — menu Przykłady">
            <a:extLst xmlns:a="http://schemas.openxmlformats.org/drawingml/2006/main">
              <a:ext uri="{FF2B5EF4-FFF2-40B4-BE49-F238E27FC236}">
                <a16:creationId xmlns:a16="http://schemas.microsoft.com/office/drawing/2014/main" id="{F08C272A-A5A2-4351-8C92-0026BC19D691}"/>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6800" name="Empatyzer SHORT — separator menu">
            <a:extLst xmlns:a="http://schemas.openxmlformats.org/drawingml/2006/main">
              <a:ext uri="{FF2B5EF4-FFF2-40B4-BE49-F238E27FC236}">
                <a16:creationId xmlns:a16="http://schemas.microsoft.com/office/drawing/2014/main" id="{23138E84-2FE1-4EA9-A498-A257EAA6F7F6}"/>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801" name="Empatyzer SHORT — menu Rozmowa z Em">
            <a:extLst xmlns:a="http://schemas.openxmlformats.org/drawingml/2006/main">
              <a:ext uri="{FF2B5EF4-FFF2-40B4-BE49-F238E27FC236}">
                <a16:creationId xmlns:a16="http://schemas.microsoft.com/office/drawing/2014/main" id="{EE7A694F-8E6D-4788-B16F-59A39D72719D}"/>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6802" name="Empatyzer SHORT — separator menu">
            <a:extLst xmlns:a="http://schemas.openxmlformats.org/drawingml/2006/main">
              <a:ext uri="{FF2B5EF4-FFF2-40B4-BE49-F238E27FC236}">
                <a16:creationId xmlns:a16="http://schemas.microsoft.com/office/drawing/2014/main" id="{A1EE0731-F877-456F-8B02-0749B051DA18}"/>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803" name="Empatyzer SHORT — menu Dowody">
            <a:extLst xmlns:a="http://schemas.openxmlformats.org/drawingml/2006/main">
              <a:ext uri="{FF2B5EF4-FFF2-40B4-BE49-F238E27FC236}">
                <a16:creationId xmlns:a16="http://schemas.microsoft.com/office/drawing/2014/main" id="{0CE17922-02B7-4C6C-B77C-F6543C5C11B3}"/>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6804" name="Empatyzer SHORT — separator menu">
            <a:extLst xmlns:a="http://schemas.openxmlformats.org/drawingml/2006/main">
              <a:ext uri="{FF2B5EF4-FFF2-40B4-BE49-F238E27FC236}">
                <a16:creationId xmlns:a16="http://schemas.microsoft.com/office/drawing/2014/main" id="{CF9CA814-47C9-48FD-8836-87B5CD2DD78F}"/>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805" name="Empatyzer SHORT — menu Empatyzer">
            <a:extLst xmlns:a="http://schemas.openxmlformats.org/drawingml/2006/main">
              <a:ext uri="{FF2B5EF4-FFF2-40B4-BE49-F238E27FC236}">
                <a16:creationId xmlns:a16="http://schemas.microsoft.com/office/drawing/2014/main" id="{BDC8FB6E-3D84-4BB7-9EB3-7477E51E8772}"/>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6806" name="Empatyzer SHORT — separator menu">
            <a:extLst xmlns:a="http://schemas.openxmlformats.org/drawingml/2006/main">
              <a:ext uri="{FF2B5EF4-FFF2-40B4-BE49-F238E27FC236}">
                <a16:creationId xmlns:a16="http://schemas.microsoft.com/office/drawing/2014/main" id="{D24B2D42-0774-441D-990A-7671997B8BFE}"/>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807" name="Empatyzer SHORT — menu Zastosowania">
            <a:extLst xmlns:a="http://schemas.openxmlformats.org/drawingml/2006/main">
              <a:ext uri="{FF2B5EF4-FFF2-40B4-BE49-F238E27FC236}">
                <a16:creationId xmlns:a16="http://schemas.microsoft.com/office/drawing/2014/main" id="{BCF71988-D153-47CB-A0AC-9193E5ABDE2B}"/>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6808" name="Empatyzer SHORT — separator menu">
            <a:extLst xmlns:a="http://schemas.openxmlformats.org/drawingml/2006/main">
              <a:ext uri="{FF2B5EF4-FFF2-40B4-BE49-F238E27FC236}">
                <a16:creationId xmlns:a16="http://schemas.microsoft.com/office/drawing/2014/main" id="{9C2BF255-1D57-4E53-97CD-EE02AE9F43B9}"/>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809" name="Empatyzer SHORT — menu Prywatność">
            <a:extLst xmlns:a="http://schemas.openxmlformats.org/drawingml/2006/main">
              <a:ext uri="{FF2B5EF4-FFF2-40B4-BE49-F238E27FC236}">
                <a16:creationId xmlns:a16="http://schemas.microsoft.com/office/drawing/2014/main" id="{75B20C9A-9B14-4058-8BB6-34C8164AD1FB}"/>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6810" name="Empatyzer SHORT — separator menu">
            <a:extLst xmlns:a="http://schemas.openxmlformats.org/drawingml/2006/main">
              <a:ext uri="{FF2B5EF4-FFF2-40B4-BE49-F238E27FC236}">
                <a16:creationId xmlns:a16="http://schemas.microsoft.com/office/drawing/2014/main" id="{85F10001-5322-4D5A-96B9-65C25954E5D8}"/>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811" name="Empatyzer SHORT — menu Następny krok">
            <a:extLst xmlns:a="http://schemas.openxmlformats.org/drawingml/2006/main">
              <a:ext uri="{FF2B5EF4-FFF2-40B4-BE49-F238E27FC236}">
                <a16:creationId xmlns:a16="http://schemas.microsoft.com/office/drawing/2014/main" id="{A9B41FCD-C537-4263-9AAC-FEB469BF5F5A}"/>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6812" name="Empatyzer SHORT — separator menu">
            <a:extLst xmlns:a="http://schemas.openxmlformats.org/drawingml/2006/main">
              <a:ext uri="{FF2B5EF4-FFF2-40B4-BE49-F238E27FC236}">
                <a16:creationId xmlns:a16="http://schemas.microsoft.com/office/drawing/2014/main" id="{3CE219DE-0981-4481-B42F-7ABB91098C66}"/>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6813" name="Empatyzer SHORT — aktywna sekcja Appendix">
            <a:extLst xmlns:a="http://schemas.openxmlformats.org/drawingml/2006/main">
              <a:ext uri="{FF2B5EF4-FFF2-40B4-BE49-F238E27FC236}">
                <a16:creationId xmlns:a16="http://schemas.microsoft.com/office/drawing/2014/main" id="{2EA1454E-BB96-4A2A-8471-C4311BA1D2F2}"/>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6814" name="Empatyzer SHORT — menu Appendix">
            <a:extLst xmlns:a="http://schemas.openxmlformats.org/drawingml/2006/main">
              <a:ext uri="{FF2B5EF4-FFF2-40B4-BE49-F238E27FC236}">
                <a16:creationId xmlns:a16="http://schemas.microsoft.com/office/drawing/2014/main" id="{CDF2148E-483D-488F-892C-AA13B7A51D73}"/>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Appendix</a:t>
            </a:r>
          </a:p>
        </p:txBody>
      </p:sp>
    </p:spTree>
    <p:extLst>
      <p:ext uri="{BB962C8B-B14F-4D97-AF65-F5344CB8AC3E}">
        <p14:creationId xmlns:p14="http://schemas.microsoft.com/office/powerpoint/2010/main" val="579954747"/>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6914" name="Google Shape;6914;p148">
            <a:extLst xmlns:a="http://schemas.openxmlformats.org/drawingml/2006/main">
              <a:ext uri="{FF2B5EF4-FFF2-40B4-BE49-F238E27FC236}">
                <a16:creationId xmlns:a16="http://schemas.microsoft.com/office/drawing/2014/main" id="{1883E368-38CE-451A-99C8-50EB59DC7EA5}"/>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3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Ty przygotowujesz rozmowę. Przełożony, HR i zespół mogą zobaczyć jej skutki, ale nie widzą treści Twoich pytań ani odpowiedzi Em.</a:t>
            </a:r>
            <a:endParaRPr sz="1550"/>
          </a:p>
        </p:txBody>
      </p:sp>
      <p:sp>
        <p:nvSpPr>
          <p:cNvPr id="6915" name="Google Shape;6915;p148">
            <a:extLst xmlns:a="http://schemas.openxmlformats.org/drawingml/2006/main">
              <a:ext uri="{FF2B5EF4-FFF2-40B4-BE49-F238E27FC236}">
                <a16:creationId xmlns:a16="http://schemas.microsoft.com/office/drawing/2014/main" id="{21DBAB92-CFEF-466A-A3A3-C57435B57B80}"/>
              </a:ext>
            </a:extLst>
          </p:cNvPr>
          <p:cNvSpPr>
            <a:spLocks xmlns:a="http://schemas.openxmlformats.org/drawingml/2006/main" noGrp="1"/>
          </p:cNvSpPr>
          <p:nvPr/>
        </p:nvSpPr>
        <p:spPr>
          <a:xfrm xmlns:a="http://schemas.openxmlformats.org/drawingml/2006/main">
            <a:off x="548640" y="1847088"/>
            <a:ext cx="3527450" cy="3383280"/>
          </a:xfrm>
          <a:prstGeom xmlns:a="http://schemas.openxmlformats.org/drawingml/2006/main" prst="roundRect">
            <a:avLst>
              <a:gd name="adj" fmla="val 2703"/>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16" name="Google Shape;6916;p148">
            <a:extLst xmlns:a="http://schemas.openxmlformats.org/drawingml/2006/main">
              <a:ext uri="{FF2B5EF4-FFF2-40B4-BE49-F238E27FC236}">
                <a16:creationId xmlns:a16="http://schemas.microsoft.com/office/drawing/2014/main" id="{AB33A556-2274-4E08-AFD4-A1FD2A059ACF}"/>
              </a:ext>
            </a:extLst>
          </p:cNvPr>
          <p:cNvSpPr>
            <a:spLocks xmlns:a="http://schemas.openxmlformats.org/drawingml/2006/main" noGrp="1"/>
          </p:cNvSpPr>
          <p:nvPr/>
        </p:nvSpPr>
        <p:spPr>
          <a:xfrm xmlns:a="http://schemas.openxmlformats.org/drawingml/2006/main">
            <a:off x="822960" y="212140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18" name="Google Shape;6918;p148">
            <a:extLst xmlns:a="http://schemas.openxmlformats.org/drawingml/2006/main">
              <a:ext uri="{FF2B5EF4-FFF2-40B4-BE49-F238E27FC236}">
                <a16:creationId xmlns:a16="http://schemas.microsoft.com/office/drawing/2014/main" id="{9EBC4614-7FB7-48B9-98A6-875F58E51BCA}"/>
              </a:ext>
            </a:extLst>
          </p:cNvPr>
          <p:cNvSpPr>
            <a:spLocks xmlns:a="http://schemas.openxmlformats.org/drawingml/2006/main" noGrp="1"/>
          </p:cNvSpPr>
          <p:nvPr/>
        </p:nvSpPr>
        <p:spPr>
          <a:xfrm xmlns:a="http://schemas.openxmlformats.org/drawingml/2006/main">
            <a:off x="1408176" y="2167128"/>
            <a:ext cx="2393594" cy="3657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F2854"/>
              </a:buClr>
              <a:buSzPts val="850"/>
              <a:buFont typeface="Calibri"/>
              <a:buNone/>
            </a:pPr>
            <a:r>
              <a:rPr sz="850" b="1" u="none">
                <a:solidFill>
                  <a:srgbClr val="4F2854"/>
                </a:solidFill>
                <a:latin typeface="Calibri"/>
                <a:ea typeface="Calibri"/>
                <a:cs typeface="Calibri"/>
              </a:rPr>
              <a:t>TWÓJ PRZEŁOŻONY</a:t>
            </a:r>
            <a:endParaRPr sz="850"/>
          </a:p>
        </p:txBody>
      </p:sp>
      <p:sp>
        <p:nvSpPr>
          <p:cNvPr id="6919" name="Google Shape;6919;p148">
            <a:extLst xmlns:a="http://schemas.openxmlformats.org/drawingml/2006/main">
              <a:ext uri="{FF2B5EF4-FFF2-40B4-BE49-F238E27FC236}">
                <a16:creationId xmlns:a16="http://schemas.microsoft.com/office/drawing/2014/main" id="{53FAA6AD-BC2C-4F5F-A4FA-F290F410CA9E}"/>
              </a:ext>
            </a:extLst>
          </p:cNvPr>
          <p:cNvSpPr>
            <a:spLocks xmlns:a="http://schemas.openxmlformats.org/drawingml/2006/main" noGrp="1"/>
          </p:cNvSpPr>
          <p:nvPr/>
        </p:nvSpPr>
        <p:spPr>
          <a:xfrm xmlns:a="http://schemas.openxmlformats.org/drawingml/2006/main">
            <a:off x="822960" y="2743200"/>
            <a:ext cx="2978849" cy="5196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Osoba, przed którą odpowiadasz</a:t>
            </a:r>
            <a:endParaRPr sz="1500"/>
          </a:p>
        </p:txBody>
      </p:sp>
      <p:sp>
        <p:nvSpPr>
          <p:cNvPr id="6920" name="Google Shape;6920;p148">
            <a:extLst xmlns:a="http://schemas.openxmlformats.org/drawingml/2006/main">
              <a:ext uri="{FF2B5EF4-FFF2-40B4-BE49-F238E27FC236}">
                <a16:creationId xmlns:a16="http://schemas.microsoft.com/office/drawing/2014/main" id="{6AA23077-1B4C-4326-B176-0CF7BF980DFD}"/>
              </a:ext>
            </a:extLst>
          </p:cNvPr>
          <p:cNvSpPr>
            <a:spLocks xmlns:a="http://schemas.openxmlformats.org/drawingml/2006/main" noGrp="1"/>
          </p:cNvSpPr>
          <p:nvPr/>
        </p:nvSpPr>
        <p:spPr>
          <a:xfrm xmlns:a="http://schemas.openxmlformats.org/drawingml/2006/main">
            <a:off x="822960" y="3336036"/>
            <a:ext cx="2978849"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6E6873"/>
              </a:buClr>
              <a:buSzPts val="1150"/>
              <a:buFont typeface="Calibri"/>
              <a:buNone/>
            </a:pPr>
            <a:r>
              <a:rPr sz="1150" u="none">
                <a:solidFill>
                  <a:srgbClr val="6E6873"/>
                </a:solidFill>
                <a:latin typeface="Calibri"/>
                <a:ea typeface="Calibri"/>
                <a:cs typeface="Calibri"/>
              </a:rPr>
              <a:t>Widzi wyniki zespołu i sytuacje, które wracają jako eskalacje. Nie uczestniczy w każdej codziennej rozmowie.</a:t>
            </a:r>
            <a:endParaRPr sz="1150"/>
          </a:p>
        </p:txBody>
      </p:sp>
      <p:cxnSp>
        <p:nvCxnSpPr>
          <p:cNvPr id="7210" name="Google Shape;6921;p148"/>
          <p:cNvCxnSpPr/>
          <p:nvPr/>
        </p:nvCxnSpPr>
        <p:spPr>
          <a:xfrm xmlns:a="http://schemas.openxmlformats.org/drawingml/2006/main">
            <a:off x="822960" y="4297680"/>
            <a:ext cx="2978810" cy="9144"/>
          </a:xfrm>
          <a:prstGeom xmlns:a="http://schemas.openxmlformats.org/drawingml/2006/main" prst="straightConnector1">
            <a:avLst/>
          </a:prstGeom>
          <a:ln xmlns:a="http://schemas.openxmlformats.org/drawingml/2006/main" w="9525" cap="flat">
            <a:solidFill>
              <a:srgbClr val="E2D6E8"/>
            </a:solidFill>
            <a:prstDash val="solid"/>
            <a:round/>
            <a:headEnd type="none" w="sm" len="sm"/>
            <a:tailEnd type="none" w="sm" len="sm"/>
          </a:ln>
        </p:spPr>
      </p:cxnSp>
      <p:sp>
        <p:nvSpPr>
          <p:cNvPr id="6922" name="Google Shape;6922;p148">
            <a:extLst xmlns:a="http://schemas.openxmlformats.org/drawingml/2006/main">
              <a:ext uri="{FF2B5EF4-FFF2-40B4-BE49-F238E27FC236}">
                <a16:creationId xmlns:a16="http://schemas.microsoft.com/office/drawing/2014/main" id="{193D73EF-124A-4D45-9266-B460A4060EAB}"/>
              </a:ext>
            </a:extLst>
          </p:cNvPr>
          <p:cNvSpPr>
            <a:spLocks xmlns:a="http://schemas.openxmlformats.org/drawingml/2006/main" noGrp="1"/>
          </p:cNvSpPr>
          <p:nvPr/>
        </p:nvSpPr>
        <p:spPr>
          <a:xfrm xmlns:a="http://schemas.openxmlformats.org/drawingml/2006/main">
            <a:off x="822960" y="4434840"/>
            <a:ext cx="2978810"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4F2854"/>
              </a:buClr>
              <a:buSzPts val="620"/>
              <a:buFont typeface="Calibri"/>
              <a:buNone/>
            </a:pPr>
            <a:r>
              <a:rPr sz="620" b="1" u="none">
                <a:solidFill>
                  <a:srgbClr val="4F2854"/>
                </a:solidFill>
                <a:latin typeface="Calibri"/>
                <a:ea typeface="Calibri"/>
                <a:cs typeface="Calibri"/>
              </a:rPr>
              <a:t>CO DAJE EMPATYZER</a:t>
            </a:r>
            <a:endParaRPr sz="800"/>
          </a:p>
          <a:p xmlns:a="http://schemas.openxmlformats.org/drawingml/2006/main">
            <a:pPr marL="0" marR="0" lvl="0" indent="0" algn="l">
              <a:spcBef>
                <a:spcPts val="400"/>
              </a:spcBef>
              <a:spcAft>
                <a:spcPts val="0"/>
              </a:spcAft>
              <a:buNone/>
            </a:pPr>
            <a:r>
              <a:rPr sz="840" b="0" u="none">
                <a:solidFill>
                  <a:srgbClr val="2D2D2D"/>
                </a:solidFill>
                <a:latin typeface="Calibri"/>
                <a:ea typeface="Calibri"/>
                <a:cs typeface="Calibri"/>
              </a:rPr>
              <a:t>Więcej zwykłych spraw możesz przygotować i rozstrzygnąć w zespole, zanim wymagają jego udziału.</a:t>
            </a:r>
            <a:endParaRPr/>
          </a:p>
        </p:txBody>
      </p:sp>
      <p:sp>
        <p:nvSpPr>
          <p:cNvPr id="6923" name="Google Shape;6923;p148">
            <a:extLst xmlns:a="http://schemas.openxmlformats.org/drawingml/2006/main">
              <a:ext uri="{FF2B5EF4-FFF2-40B4-BE49-F238E27FC236}">
                <a16:creationId xmlns:a16="http://schemas.microsoft.com/office/drawing/2014/main" id="{9BC76F1A-DFDF-48BC-B721-5D985B6A3645}"/>
              </a:ext>
            </a:extLst>
          </p:cNvPr>
          <p:cNvSpPr>
            <a:spLocks xmlns:a="http://schemas.openxmlformats.org/drawingml/2006/main" noGrp="1"/>
          </p:cNvSpPr>
          <p:nvPr/>
        </p:nvSpPr>
        <p:spPr>
          <a:xfrm xmlns:a="http://schemas.openxmlformats.org/drawingml/2006/main">
            <a:off x="4332122" y="1847088"/>
            <a:ext cx="3527450" cy="3383280"/>
          </a:xfrm>
          <a:prstGeom xmlns:a="http://schemas.openxmlformats.org/drawingml/2006/main" prst="roundRect">
            <a:avLst>
              <a:gd name="adj" fmla="val 2703"/>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24" name="Google Shape;6924;p148">
            <a:extLst xmlns:a="http://schemas.openxmlformats.org/drawingml/2006/main">
              <a:ext uri="{FF2B5EF4-FFF2-40B4-BE49-F238E27FC236}">
                <a16:creationId xmlns:a16="http://schemas.microsoft.com/office/drawing/2014/main" id="{D64FC6AD-566C-4BB9-946F-CD9B83CA1E86}"/>
              </a:ext>
            </a:extLst>
          </p:cNvPr>
          <p:cNvSpPr>
            <a:spLocks xmlns:a="http://schemas.openxmlformats.org/drawingml/2006/main" noGrp="1"/>
          </p:cNvSpPr>
          <p:nvPr/>
        </p:nvSpPr>
        <p:spPr>
          <a:xfrm xmlns:a="http://schemas.openxmlformats.org/drawingml/2006/main">
            <a:off x="4606442" y="212140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26" name="Google Shape;6926;p148">
            <a:extLst xmlns:a="http://schemas.openxmlformats.org/drawingml/2006/main">
              <a:ext uri="{FF2B5EF4-FFF2-40B4-BE49-F238E27FC236}">
                <a16:creationId xmlns:a16="http://schemas.microsoft.com/office/drawing/2014/main" id="{F3DB20C8-5584-4DA1-893A-F764B6DDF363}"/>
              </a:ext>
            </a:extLst>
          </p:cNvPr>
          <p:cNvSpPr>
            <a:spLocks xmlns:a="http://schemas.openxmlformats.org/drawingml/2006/main" noGrp="1"/>
          </p:cNvSpPr>
          <p:nvPr/>
        </p:nvSpPr>
        <p:spPr>
          <a:xfrm xmlns:a="http://schemas.openxmlformats.org/drawingml/2006/main">
            <a:off x="5191658" y="2167128"/>
            <a:ext cx="2393594" cy="3657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39886"/>
              </a:buClr>
              <a:buSzPts val="850"/>
              <a:buFont typeface="Calibri"/>
              <a:buNone/>
            </a:pPr>
            <a:r>
              <a:rPr sz="850" b="1" u="none">
                <a:solidFill>
                  <a:srgbClr val="239886"/>
                </a:solidFill>
                <a:latin typeface="Calibri"/>
                <a:ea typeface="Calibri"/>
                <a:cs typeface="Calibri"/>
              </a:rPr>
              <a:t>HR</a:t>
            </a:r>
            <a:endParaRPr sz="850"/>
          </a:p>
        </p:txBody>
      </p:sp>
      <p:sp>
        <p:nvSpPr>
          <p:cNvPr id="6927" name="Google Shape;6927;p148">
            <a:extLst xmlns:a="http://schemas.openxmlformats.org/drawingml/2006/main">
              <a:ext uri="{FF2B5EF4-FFF2-40B4-BE49-F238E27FC236}">
                <a16:creationId xmlns:a16="http://schemas.microsoft.com/office/drawing/2014/main" id="{B268512B-3C3C-486D-9F27-DF9015177550}"/>
              </a:ext>
            </a:extLst>
          </p:cNvPr>
          <p:cNvSpPr>
            <a:spLocks xmlns:a="http://schemas.openxmlformats.org/drawingml/2006/main" noGrp="1"/>
          </p:cNvSpPr>
          <p:nvPr/>
        </p:nvSpPr>
        <p:spPr>
          <a:xfrm xmlns:a="http://schemas.openxmlformats.org/drawingml/2006/main">
            <a:off x="4606481" y="2743200"/>
            <a:ext cx="2978849" cy="5196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HR w zakładzie</a:t>
            </a:r>
            <a:endParaRPr sz="1500"/>
          </a:p>
        </p:txBody>
      </p:sp>
      <p:sp>
        <p:nvSpPr>
          <p:cNvPr id="6928" name="Google Shape;6928;p148">
            <a:extLst xmlns:a="http://schemas.openxmlformats.org/drawingml/2006/main">
              <a:ext uri="{FF2B5EF4-FFF2-40B4-BE49-F238E27FC236}">
                <a16:creationId xmlns:a16="http://schemas.microsoft.com/office/drawing/2014/main" id="{45BA03CD-AAA8-4C17-84EF-33D9509E9609}"/>
              </a:ext>
            </a:extLst>
          </p:cNvPr>
          <p:cNvSpPr>
            <a:spLocks xmlns:a="http://schemas.openxmlformats.org/drawingml/2006/main" noGrp="1"/>
          </p:cNvSpPr>
          <p:nvPr/>
        </p:nvSpPr>
        <p:spPr>
          <a:xfrm xmlns:a="http://schemas.openxmlformats.org/drawingml/2006/main">
            <a:off x="4606481" y="3336036"/>
            <a:ext cx="2978849"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6E6873"/>
              </a:buClr>
              <a:buSzPts val="1150"/>
              <a:buFont typeface="Calibri"/>
              <a:buNone/>
            </a:pPr>
            <a:r>
              <a:rPr sz="1150" u="none">
                <a:solidFill>
                  <a:srgbClr val="6E6873"/>
                </a:solidFill>
                <a:latin typeface="Calibri"/>
                <a:ea typeface="Calibri"/>
                <a:cs typeface="Calibri"/>
              </a:rPr>
              <a:t>HR wspiera procesy formalne i najtrudniejsze przypadki, ale nie uczestniczy w każdej codziennej rozmowie na każdej zmianie.</a:t>
            </a:r>
            <a:endParaRPr sz="1150"/>
          </a:p>
        </p:txBody>
      </p:sp>
      <p:cxnSp>
        <p:nvCxnSpPr>
          <p:cNvPr id="7217" name="Google Shape;6929;p148"/>
          <p:cNvCxnSpPr/>
          <p:nvPr/>
        </p:nvCxnSpPr>
        <p:spPr>
          <a:xfrm xmlns:a="http://schemas.openxmlformats.org/drawingml/2006/main">
            <a:off x="4606442" y="4297680"/>
            <a:ext cx="2978810" cy="9144"/>
          </a:xfrm>
          <a:prstGeom xmlns:a="http://schemas.openxmlformats.org/drawingml/2006/main" prst="straightConnector1">
            <a:avLst/>
          </a:prstGeom>
          <a:ln xmlns:a="http://schemas.openxmlformats.org/drawingml/2006/main" w="9525" cap="flat">
            <a:solidFill>
              <a:srgbClr val="E2D6E8"/>
            </a:solidFill>
            <a:prstDash val="solid"/>
            <a:round/>
            <a:headEnd type="none" w="sm" len="sm"/>
            <a:tailEnd type="none" w="sm" len="sm"/>
          </a:ln>
        </p:spPr>
      </p:cxnSp>
      <p:sp>
        <p:nvSpPr>
          <p:cNvPr id="6930" name="Google Shape;6930;p148">
            <a:extLst xmlns:a="http://schemas.openxmlformats.org/drawingml/2006/main">
              <a:ext uri="{FF2B5EF4-FFF2-40B4-BE49-F238E27FC236}">
                <a16:creationId xmlns:a16="http://schemas.microsoft.com/office/drawing/2014/main" id="{1BCA50A1-5ECD-49C9-82DD-FAD74AAE7266}"/>
              </a:ext>
            </a:extLst>
          </p:cNvPr>
          <p:cNvSpPr>
            <a:spLocks xmlns:a="http://schemas.openxmlformats.org/drawingml/2006/main" noGrp="1"/>
          </p:cNvSpPr>
          <p:nvPr/>
        </p:nvSpPr>
        <p:spPr>
          <a:xfrm xmlns:a="http://schemas.openxmlformats.org/drawingml/2006/main">
            <a:off x="4606442" y="4434840"/>
            <a:ext cx="2978810"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4F2854"/>
              </a:buClr>
              <a:buSzPts val="620"/>
              <a:buFont typeface="Calibri"/>
              <a:buNone/>
            </a:pPr>
            <a:r>
              <a:rPr sz="620" b="1" u="none">
                <a:solidFill>
                  <a:srgbClr val="4F2854"/>
                </a:solidFill>
                <a:latin typeface="Calibri"/>
                <a:ea typeface="Calibri"/>
                <a:cs typeface="Calibri"/>
              </a:rPr>
              <a:t>CO DAJE EMPATYZER</a:t>
            </a:r>
            <a:endParaRPr sz="800"/>
          </a:p>
          <a:p xmlns:a="http://schemas.openxmlformats.org/drawingml/2006/main">
            <a:pPr marL="0" marR="0" lvl="0" indent="0" algn="l">
              <a:spcBef>
                <a:spcPts val="400"/>
              </a:spcBef>
              <a:spcAft>
                <a:spcPts val="0"/>
              </a:spcAft>
              <a:buNone/>
            </a:pPr>
            <a:r>
              <a:rPr sz="840" b="0" u="none">
                <a:solidFill>
                  <a:srgbClr val="2D2D2D"/>
                </a:solidFill>
                <a:latin typeface="Calibri"/>
                <a:ea typeface="Calibri"/>
                <a:cs typeface="Calibri"/>
              </a:rPr>
              <a:t>Brygadziści dostają wsparcie przy konkretnej rozmowie, a HR włącza się tam, gdzie naprawdę jest potrzebny.</a:t>
            </a:r>
            <a:endParaRPr/>
          </a:p>
        </p:txBody>
      </p:sp>
      <p:sp>
        <p:nvSpPr>
          <p:cNvPr id="6931" name="Google Shape;6931;p148">
            <a:extLst xmlns:a="http://schemas.openxmlformats.org/drawingml/2006/main">
              <a:ext uri="{FF2B5EF4-FFF2-40B4-BE49-F238E27FC236}">
                <a16:creationId xmlns:a16="http://schemas.microsoft.com/office/drawing/2014/main" id="{516BC175-D69D-4BDE-AB66-B53725105E31}"/>
              </a:ext>
            </a:extLst>
          </p:cNvPr>
          <p:cNvSpPr>
            <a:spLocks xmlns:a="http://schemas.openxmlformats.org/drawingml/2006/main" noGrp="1"/>
          </p:cNvSpPr>
          <p:nvPr/>
        </p:nvSpPr>
        <p:spPr>
          <a:xfrm xmlns:a="http://schemas.openxmlformats.org/drawingml/2006/main">
            <a:off x="8115605" y="1847088"/>
            <a:ext cx="3527450" cy="3383280"/>
          </a:xfrm>
          <a:prstGeom xmlns:a="http://schemas.openxmlformats.org/drawingml/2006/main" prst="roundRect">
            <a:avLst>
              <a:gd name="adj" fmla="val 2703"/>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32" name="Google Shape;6932;p148">
            <a:extLst xmlns:a="http://schemas.openxmlformats.org/drawingml/2006/main">
              <a:ext uri="{FF2B5EF4-FFF2-40B4-BE49-F238E27FC236}">
                <a16:creationId xmlns:a16="http://schemas.microsoft.com/office/drawing/2014/main" id="{40DF94D5-1949-4017-B270-412E1885695A}"/>
              </a:ext>
            </a:extLst>
          </p:cNvPr>
          <p:cNvSpPr>
            <a:spLocks xmlns:a="http://schemas.openxmlformats.org/drawingml/2006/main" noGrp="1"/>
          </p:cNvSpPr>
          <p:nvPr/>
        </p:nvSpPr>
        <p:spPr>
          <a:xfrm xmlns:a="http://schemas.openxmlformats.org/drawingml/2006/main">
            <a:off x="8389925" y="212140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34" name="Google Shape;6934;p148">
            <a:extLst xmlns:a="http://schemas.openxmlformats.org/drawingml/2006/main">
              <a:ext uri="{FF2B5EF4-FFF2-40B4-BE49-F238E27FC236}">
                <a16:creationId xmlns:a16="http://schemas.microsoft.com/office/drawing/2014/main" id="{EDD2A1B1-F80A-4365-B5DE-704825C23368}"/>
              </a:ext>
            </a:extLst>
          </p:cNvPr>
          <p:cNvSpPr>
            <a:spLocks xmlns:a="http://schemas.openxmlformats.org/drawingml/2006/main" noGrp="1"/>
          </p:cNvSpPr>
          <p:nvPr/>
        </p:nvSpPr>
        <p:spPr>
          <a:xfrm xmlns:a="http://schemas.openxmlformats.org/drawingml/2006/main">
            <a:off x="8975141" y="2167128"/>
            <a:ext cx="2393594" cy="3657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E458B"/>
              </a:buClr>
              <a:buSzPts val="850"/>
              <a:buFont typeface="Calibri"/>
              <a:buNone/>
            </a:pPr>
            <a:r>
              <a:rPr sz="850" b="1" u="none">
                <a:solidFill>
                  <a:srgbClr val="4E458B"/>
                </a:solidFill>
                <a:latin typeface="Calibri"/>
                <a:ea typeface="Calibri"/>
                <a:cs typeface="Calibri"/>
              </a:rPr>
              <a:t>TWOJA ZMIANA</a:t>
            </a:r>
            <a:endParaRPr sz="850"/>
          </a:p>
        </p:txBody>
      </p:sp>
      <p:sp>
        <p:nvSpPr>
          <p:cNvPr id="6935" name="Google Shape;6935;p148">
            <a:extLst xmlns:a="http://schemas.openxmlformats.org/drawingml/2006/main">
              <a:ext uri="{FF2B5EF4-FFF2-40B4-BE49-F238E27FC236}">
                <a16:creationId xmlns:a16="http://schemas.microsoft.com/office/drawing/2014/main" id="{139D9D72-02DF-411B-9BCB-7F4F7593F6E3}"/>
              </a:ext>
            </a:extLst>
          </p:cNvPr>
          <p:cNvSpPr>
            <a:spLocks xmlns:a="http://schemas.openxmlformats.org/drawingml/2006/main" noGrp="1"/>
          </p:cNvSpPr>
          <p:nvPr/>
        </p:nvSpPr>
        <p:spPr>
          <a:xfrm xmlns:a="http://schemas.openxmlformats.org/drawingml/2006/main">
            <a:off x="8389906" y="2743200"/>
            <a:ext cx="2978849" cy="5196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Operatorzy i inni pracownicy produkcji</a:t>
            </a:r>
            <a:endParaRPr sz="1500"/>
          </a:p>
        </p:txBody>
      </p:sp>
      <p:sp>
        <p:nvSpPr>
          <p:cNvPr id="6936" name="Google Shape;6936;p148">
            <a:extLst xmlns:a="http://schemas.openxmlformats.org/drawingml/2006/main">
              <a:ext uri="{FF2B5EF4-FFF2-40B4-BE49-F238E27FC236}">
                <a16:creationId xmlns:a16="http://schemas.microsoft.com/office/drawing/2014/main" id="{9C3B35E6-9A2E-478B-8849-BFF33629178E}"/>
              </a:ext>
            </a:extLst>
          </p:cNvPr>
          <p:cNvSpPr>
            <a:spLocks xmlns:a="http://schemas.openxmlformats.org/drawingml/2006/main" noGrp="1"/>
          </p:cNvSpPr>
          <p:nvPr/>
        </p:nvSpPr>
        <p:spPr>
          <a:xfrm xmlns:a="http://schemas.openxmlformats.org/drawingml/2006/main">
            <a:off x="8389906" y="3336036"/>
            <a:ext cx="2978849"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6E6873"/>
              </a:buClr>
              <a:buSzPts val="1150"/>
              <a:buFont typeface="Calibri"/>
              <a:buNone/>
            </a:pPr>
            <a:r>
              <a:rPr sz="1150" u="none">
                <a:solidFill>
                  <a:srgbClr val="6E6873"/>
                </a:solidFill>
                <a:latin typeface="Calibri"/>
                <a:ea typeface="Calibri"/>
                <a:cs typeface="Calibri"/>
              </a:rPr>
              <a:t>Osoby w zespole różnią się doświadczeniem, sposobem pracy i tym, jak reagują na komunikaty przełożonego.</a:t>
            </a:r>
            <a:endParaRPr sz="1150"/>
          </a:p>
        </p:txBody>
      </p:sp>
      <p:cxnSp>
        <p:nvCxnSpPr>
          <p:cNvPr id="7224" name="Google Shape;6937;p148"/>
          <p:cNvCxnSpPr/>
          <p:nvPr/>
        </p:nvCxnSpPr>
        <p:spPr>
          <a:xfrm xmlns:a="http://schemas.openxmlformats.org/drawingml/2006/main">
            <a:off x="8389925" y="4297680"/>
            <a:ext cx="2978810" cy="9144"/>
          </a:xfrm>
          <a:prstGeom xmlns:a="http://schemas.openxmlformats.org/drawingml/2006/main" prst="straightConnector1">
            <a:avLst/>
          </a:prstGeom>
          <a:ln xmlns:a="http://schemas.openxmlformats.org/drawingml/2006/main" w="9525" cap="flat">
            <a:solidFill>
              <a:srgbClr val="E2D6E8"/>
            </a:solidFill>
            <a:prstDash val="solid"/>
            <a:round/>
            <a:headEnd type="none" w="sm" len="sm"/>
            <a:tailEnd type="none" w="sm" len="sm"/>
          </a:ln>
        </p:spPr>
      </p:cxnSp>
      <p:sp>
        <p:nvSpPr>
          <p:cNvPr id="6938" name="Google Shape;6938;p148">
            <a:extLst xmlns:a="http://schemas.openxmlformats.org/drawingml/2006/main">
              <a:ext uri="{FF2B5EF4-FFF2-40B4-BE49-F238E27FC236}">
                <a16:creationId xmlns:a16="http://schemas.microsoft.com/office/drawing/2014/main" id="{11B91C21-002F-4277-A259-90EF092566A4}"/>
              </a:ext>
            </a:extLst>
          </p:cNvPr>
          <p:cNvSpPr>
            <a:spLocks xmlns:a="http://schemas.openxmlformats.org/drawingml/2006/main" noGrp="1"/>
          </p:cNvSpPr>
          <p:nvPr/>
        </p:nvSpPr>
        <p:spPr>
          <a:xfrm xmlns:a="http://schemas.openxmlformats.org/drawingml/2006/main">
            <a:off x="8389925" y="4434840"/>
            <a:ext cx="2978810"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4F2854"/>
              </a:buClr>
              <a:buSzPts val="620"/>
              <a:buFont typeface="Calibri"/>
              <a:buNone/>
            </a:pPr>
            <a:r>
              <a:rPr sz="620" b="1" u="none">
                <a:solidFill>
                  <a:srgbClr val="4F2854"/>
                </a:solidFill>
                <a:latin typeface="Calibri"/>
                <a:ea typeface="Calibri"/>
                <a:cs typeface="Calibri"/>
              </a:rPr>
              <a:t>CO DAJE EMPATYZER</a:t>
            </a:r>
            <a:endParaRPr sz="800"/>
          </a:p>
          <a:p xmlns:a="http://schemas.openxmlformats.org/drawingml/2006/main">
            <a:pPr marL="0" marR="0" lvl="0" indent="0" algn="l">
              <a:spcBef>
                <a:spcPts val="400"/>
              </a:spcBef>
              <a:spcAft>
                <a:spcPts val="0"/>
              </a:spcAft>
              <a:buNone/>
            </a:pPr>
            <a:r>
              <a:rPr sz="840" b="0" u="none">
                <a:solidFill>
                  <a:srgbClr val="2D2D2D"/>
                </a:solidFill>
                <a:latin typeface="Calibri"/>
                <a:ea typeface="Calibri"/>
                <a:cs typeface="Calibri"/>
              </a:rPr>
              <a:t>Mogą zobaczyć skutki w postaci jaśniejszych rozmów i ustaleń, ale nie widzą Twoich pytań ani odpowiedzi Em.</a:t>
            </a:r>
            <a:endParaRPr/>
          </a:p>
        </p:txBody>
      </p:sp>
      <p:sp>
        <p:nvSpPr>
          <p:cNvPr id="6939" name="Google Shape;6939;p148">
            <a:extLst xmlns:a="http://schemas.openxmlformats.org/drawingml/2006/main">
              <a:ext uri="{FF2B5EF4-FFF2-40B4-BE49-F238E27FC236}">
                <a16:creationId xmlns:a16="http://schemas.microsoft.com/office/drawing/2014/main" id="{D69D1241-ACE8-4B22-A8F3-596E4B647381}"/>
              </a:ext>
            </a:extLst>
          </p:cNvPr>
          <p:cNvSpPr>
            <a:spLocks xmlns:a="http://schemas.openxmlformats.org/drawingml/2006/main" noGrp="1"/>
          </p:cNvSpPr>
          <p:nvPr/>
        </p:nvSpPr>
        <p:spPr>
          <a:xfrm xmlns:a="http://schemas.openxmlformats.org/drawingml/2006/main">
            <a:off x="548640" y="5468112"/>
            <a:ext cx="11094415" cy="731520"/>
          </a:xfrm>
          <a:prstGeom xmlns:a="http://schemas.openxmlformats.org/drawingml/2006/main" prst="roundRect">
            <a:avLst>
              <a:gd name="adj" fmla="val 12500"/>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6941" name="Google Shape;6941;p148">
            <a:extLst xmlns:a="http://schemas.openxmlformats.org/drawingml/2006/main">
              <a:ext uri="{FF2B5EF4-FFF2-40B4-BE49-F238E27FC236}">
                <a16:creationId xmlns:a16="http://schemas.microsoft.com/office/drawing/2014/main" id="{52093573-6562-42F2-8FC6-297630D2BC62}"/>
              </a:ext>
            </a:extLst>
          </p:cNvPr>
          <p:cNvSpPr>
            <a:spLocks xmlns:a="http://schemas.openxmlformats.org/drawingml/2006/main" noGrp="1"/>
          </p:cNvSpPr>
          <p:nvPr/>
        </p:nvSpPr>
        <p:spPr>
          <a:xfrm xmlns:a="http://schemas.openxmlformats.org/drawingml/2006/main">
            <a:off x="1371600" y="5468112"/>
            <a:ext cx="9978847" cy="7315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Empatyzer nie służy do monitorowania ani oceny pracowników.</a:t>
            </a:r>
            <a:endParaRPr sz="1300"/>
          </a:p>
        </p:txBody>
      </p:sp>
      <p:pic>
        <p:nvPicPr>
          <p:cNvPr id="7228" name="Google Shape;6942;p148"/>
          <p:cNvPicPr>
            <a:picLocks xmlns:a="http://schemas.openxmlformats.org/drawingml/2006/main" noChangeAspect="1"/>
          </p:cNvPicPr>
          <p:nvPr/>
        </p:nvPicPr>
        <p:blipFill rotWithShape="1">
          <a:blip xmlns:r="http://schemas.openxmlformats.org/officeDocument/2006/relationships" xmlns:a="http://schemas.openxmlformats.org/drawingml/2006/main" r:embed="R46f838baa40847a6">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6944" name="Google Shape;6944;p148">
            <a:extLst xmlns:a="http://schemas.openxmlformats.org/drawingml/2006/main">
              <a:ext uri="{FF2B5EF4-FFF2-40B4-BE49-F238E27FC236}">
                <a16:creationId xmlns:a16="http://schemas.microsoft.com/office/drawing/2014/main" id="{13C25AC0-8CE8-41F5-BB78-9DDA0D13887C}"/>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7230" name="Google Shape;6917;p148"/>
          <p:cNvPicPr>
            <a:picLocks xmlns:a="http://schemas.openxmlformats.org/drawingml/2006/main" noChangeAspect="1"/>
          </p:cNvPicPr>
          <p:nvPr/>
        </p:nvPicPr>
        <p:blipFill>
          <a:blip xmlns:r="http://schemas.openxmlformats.org/officeDocument/2006/relationships" xmlns:a="http://schemas.openxmlformats.org/drawingml/2006/main" r:embed="R023420d60dde4009"/>
          <a:srcRect xmlns:a="http://schemas.openxmlformats.org/drawingml/2006/main" l="0" t="0" r="0" b="0"/>
          <a:stretch xmlns:a="http://schemas.openxmlformats.org/drawingml/2006/main"/>
        </p:blipFill>
        <p:spPr>
          <a:xfrm xmlns:a="http://schemas.openxmlformats.org/drawingml/2006/main">
            <a:off x="941832" y="2240280"/>
            <a:ext cx="219456" cy="219456"/>
          </a:xfrm>
          <a:prstGeom xmlns:a="http://schemas.openxmlformats.org/drawingml/2006/main" prst="rect">
            <a:avLst/>
          </a:prstGeom>
        </p:spPr>
      </p:pic>
      <p:pic>
        <p:nvPicPr>
          <p:cNvPr id="7231" name="Google Shape;6925;p148"/>
          <p:cNvPicPr>
            <a:picLocks xmlns:a="http://schemas.openxmlformats.org/drawingml/2006/main" noChangeAspect="1"/>
          </p:cNvPicPr>
          <p:nvPr/>
        </p:nvPicPr>
        <p:blipFill>
          <a:blip xmlns:r="http://schemas.openxmlformats.org/officeDocument/2006/relationships" xmlns:a="http://schemas.openxmlformats.org/drawingml/2006/main" r:embed="Rd603b44aa3944fa9"/>
          <a:srcRect xmlns:a="http://schemas.openxmlformats.org/drawingml/2006/main" l="0" t="0" r="0" b="0"/>
          <a:stretch xmlns:a="http://schemas.openxmlformats.org/drawingml/2006/main"/>
        </p:blipFill>
        <p:spPr>
          <a:xfrm xmlns:a="http://schemas.openxmlformats.org/drawingml/2006/main">
            <a:off x="4725314" y="2240280"/>
            <a:ext cx="219456" cy="219456"/>
          </a:xfrm>
          <a:prstGeom xmlns:a="http://schemas.openxmlformats.org/drawingml/2006/main" prst="rect">
            <a:avLst/>
          </a:prstGeom>
        </p:spPr>
      </p:pic>
      <p:pic>
        <p:nvPicPr>
          <p:cNvPr id="7232" name="Google Shape;6933;p148"/>
          <p:cNvPicPr>
            <a:picLocks xmlns:a="http://schemas.openxmlformats.org/drawingml/2006/main" noChangeAspect="1"/>
          </p:cNvPicPr>
          <p:nvPr/>
        </p:nvPicPr>
        <p:blipFill>
          <a:blip xmlns:r="http://schemas.openxmlformats.org/officeDocument/2006/relationships" xmlns:a="http://schemas.openxmlformats.org/drawingml/2006/main" r:embed="Rd4452122a6c1469d"/>
          <a:srcRect xmlns:a="http://schemas.openxmlformats.org/drawingml/2006/main" l="0" t="0" r="0" b="0"/>
          <a:stretch xmlns:a="http://schemas.openxmlformats.org/drawingml/2006/main"/>
        </p:blipFill>
        <p:spPr>
          <a:xfrm xmlns:a="http://schemas.openxmlformats.org/drawingml/2006/main">
            <a:off x="8508797" y="2240280"/>
            <a:ext cx="219456" cy="219456"/>
          </a:xfrm>
          <a:prstGeom xmlns:a="http://schemas.openxmlformats.org/drawingml/2006/main" prst="rect">
            <a:avLst/>
          </a:prstGeom>
        </p:spPr>
      </p:pic>
      <p:pic>
        <p:nvPicPr>
          <p:cNvPr id="7233" name="Google Shape;6940;p148"/>
          <p:cNvPicPr>
            <a:picLocks xmlns:a="http://schemas.openxmlformats.org/drawingml/2006/main" noChangeAspect="1"/>
          </p:cNvPicPr>
          <p:nvPr/>
        </p:nvPicPr>
        <p:blipFill>
          <a:blip xmlns:r="http://schemas.openxmlformats.org/officeDocument/2006/relationships" xmlns:a="http://schemas.openxmlformats.org/drawingml/2006/main" r:embed="R4eea986049ad4cc4"/>
          <a:srcRect xmlns:a="http://schemas.openxmlformats.org/drawingml/2006/main" l="0" t="0" r="0" b="0"/>
          <a:stretch xmlns:a="http://schemas.openxmlformats.org/drawingml/2006/main"/>
        </p:blipFill>
        <p:spPr>
          <a:xfrm xmlns:a="http://schemas.openxmlformats.org/drawingml/2006/main">
            <a:off x="841248" y="5678424"/>
            <a:ext cx="310896" cy="310896"/>
          </a:xfrm>
          <a:prstGeom xmlns:a="http://schemas.openxmlformats.org/drawingml/2006/main" prst="rect">
            <a:avLst/>
          </a:prstGeom>
        </p:spPr>
      </p:pic>
      <p:sp>
        <p:nvSpPr>
          <p:cNvPr id="7186" name="Empatyzer SHORT — menu Problem">
            <a:extLst xmlns:a="http://schemas.openxmlformats.org/drawingml/2006/main">
              <a:ext uri="{FF2B5EF4-FFF2-40B4-BE49-F238E27FC236}">
                <a16:creationId xmlns:a16="http://schemas.microsoft.com/office/drawing/2014/main" id="{AD96DC1C-7E4D-47E1-9ED0-86712E52292B}"/>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Problem</a:t>
            </a:r>
          </a:p>
        </p:txBody>
      </p:sp>
      <p:sp>
        <p:nvSpPr>
          <p:cNvPr id="7187" name="Empatyzer SHORT — separator menu">
            <a:extLst xmlns:a="http://schemas.openxmlformats.org/drawingml/2006/main">
              <a:ext uri="{FF2B5EF4-FFF2-40B4-BE49-F238E27FC236}">
                <a16:creationId xmlns:a16="http://schemas.microsoft.com/office/drawing/2014/main" id="{F7E0F779-75A7-4BCB-A6C0-7B38DFE2389E}"/>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88" name="Empatyzer SHORT — menu Przykłady">
            <a:extLst xmlns:a="http://schemas.openxmlformats.org/drawingml/2006/main">
              <a:ext uri="{FF2B5EF4-FFF2-40B4-BE49-F238E27FC236}">
                <a16:creationId xmlns:a16="http://schemas.microsoft.com/office/drawing/2014/main" id="{B673F1A8-12A6-42A1-BD0B-13CC9088DF95}"/>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Przykłady</a:t>
            </a:r>
          </a:p>
        </p:txBody>
      </p:sp>
      <p:sp>
        <p:nvSpPr>
          <p:cNvPr id="7189" name="Empatyzer SHORT — separator menu">
            <a:extLst xmlns:a="http://schemas.openxmlformats.org/drawingml/2006/main">
              <a:ext uri="{FF2B5EF4-FFF2-40B4-BE49-F238E27FC236}">
                <a16:creationId xmlns:a16="http://schemas.microsoft.com/office/drawing/2014/main" id="{DEF2539C-3E73-454A-BF4C-8688754EEE5E}"/>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90" name="Empatyzer SHORT — menu Rozmowa z Em">
            <a:extLst xmlns:a="http://schemas.openxmlformats.org/drawingml/2006/main">
              <a:ext uri="{FF2B5EF4-FFF2-40B4-BE49-F238E27FC236}">
                <a16:creationId xmlns:a16="http://schemas.microsoft.com/office/drawing/2014/main" id="{794CD7A4-31DE-4AB3-B432-7092404CF08B}"/>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Rozmowa z Em</a:t>
            </a:r>
          </a:p>
        </p:txBody>
      </p:sp>
      <p:sp>
        <p:nvSpPr>
          <p:cNvPr id="7191" name="Empatyzer SHORT — separator menu">
            <a:extLst xmlns:a="http://schemas.openxmlformats.org/drawingml/2006/main">
              <a:ext uri="{FF2B5EF4-FFF2-40B4-BE49-F238E27FC236}">
                <a16:creationId xmlns:a16="http://schemas.microsoft.com/office/drawing/2014/main" id="{01B5DFDC-921F-4574-9E30-4FF4A745A5B0}"/>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92" name="Empatyzer SHORT — menu Dowody">
            <a:extLst xmlns:a="http://schemas.openxmlformats.org/drawingml/2006/main">
              <a:ext uri="{FF2B5EF4-FFF2-40B4-BE49-F238E27FC236}">
                <a16:creationId xmlns:a16="http://schemas.microsoft.com/office/drawing/2014/main" id="{E7A21810-F072-471E-B870-31938769F8EE}"/>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Dowody</a:t>
            </a:r>
          </a:p>
        </p:txBody>
      </p:sp>
      <p:sp>
        <p:nvSpPr>
          <p:cNvPr id="7193" name="Empatyzer SHORT — separator menu">
            <a:extLst xmlns:a="http://schemas.openxmlformats.org/drawingml/2006/main">
              <a:ext uri="{FF2B5EF4-FFF2-40B4-BE49-F238E27FC236}">
                <a16:creationId xmlns:a16="http://schemas.microsoft.com/office/drawing/2014/main" id="{EB821AAD-CFB1-4F45-A0CC-7DD4C4D51D38}"/>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94" name="Empatyzer SHORT — menu Empatyzer">
            <a:extLst xmlns:a="http://schemas.openxmlformats.org/drawingml/2006/main">
              <a:ext uri="{FF2B5EF4-FFF2-40B4-BE49-F238E27FC236}">
                <a16:creationId xmlns:a16="http://schemas.microsoft.com/office/drawing/2014/main" id="{3362423D-D25C-4414-A913-440D73FCA659}"/>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Empatyzer</a:t>
            </a:r>
          </a:p>
        </p:txBody>
      </p:sp>
      <p:sp>
        <p:nvSpPr>
          <p:cNvPr id="7195" name="Empatyzer SHORT — separator menu">
            <a:extLst xmlns:a="http://schemas.openxmlformats.org/drawingml/2006/main">
              <a:ext uri="{FF2B5EF4-FFF2-40B4-BE49-F238E27FC236}">
                <a16:creationId xmlns:a16="http://schemas.microsoft.com/office/drawing/2014/main" id="{C4C43E31-B0C8-4E50-AE81-5F2F14833D83}"/>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96" name="Empatyzer SHORT — menu Zastosowania">
            <a:extLst xmlns:a="http://schemas.openxmlformats.org/drawingml/2006/main">
              <a:ext uri="{FF2B5EF4-FFF2-40B4-BE49-F238E27FC236}">
                <a16:creationId xmlns:a16="http://schemas.microsoft.com/office/drawing/2014/main" id="{53A16F0D-309C-4AF8-92F8-4C9D11DCBB80}"/>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Zastosowania</a:t>
            </a:r>
          </a:p>
        </p:txBody>
      </p:sp>
      <p:sp>
        <p:nvSpPr>
          <p:cNvPr id="7197" name="Empatyzer SHORT — separator menu">
            <a:extLst xmlns:a="http://schemas.openxmlformats.org/drawingml/2006/main">
              <a:ext uri="{FF2B5EF4-FFF2-40B4-BE49-F238E27FC236}">
                <a16:creationId xmlns:a16="http://schemas.microsoft.com/office/drawing/2014/main" id="{4DFD093A-94D6-4810-8095-33B7A1FD041C}"/>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198" name="Empatyzer SHORT — menu Prywatność">
            <a:extLst xmlns:a="http://schemas.openxmlformats.org/drawingml/2006/main">
              <a:ext uri="{FF2B5EF4-FFF2-40B4-BE49-F238E27FC236}">
                <a16:creationId xmlns:a16="http://schemas.microsoft.com/office/drawing/2014/main" id="{75F57007-C4D1-470C-9A06-12E5C0E2F591}"/>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Prywatność</a:t>
            </a:r>
          </a:p>
        </p:txBody>
      </p:sp>
      <p:sp>
        <p:nvSpPr>
          <p:cNvPr id="7199" name="Empatyzer SHORT — separator menu">
            <a:extLst xmlns:a="http://schemas.openxmlformats.org/drawingml/2006/main">
              <a:ext uri="{FF2B5EF4-FFF2-40B4-BE49-F238E27FC236}">
                <a16:creationId xmlns:a16="http://schemas.microsoft.com/office/drawing/2014/main" id="{501F8219-B73A-483D-AA66-42EEDDD9E5F7}"/>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200" name="Empatyzer SHORT — menu Następny krok">
            <a:extLst xmlns:a="http://schemas.openxmlformats.org/drawingml/2006/main">
              <a:ext uri="{FF2B5EF4-FFF2-40B4-BE49-F238E27FC236}">
                <a16:creationId xmlns:a16="http://schemas.microsoft.com/office/drawing/2014/main" id="{403B9DD5-5ABE-4BFC-922C-97040D9435EA}"/>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0">
                <a:solidFill>
                  <a:srgbClr val="6F6878"/>
                </a:solidFill>
              </a:defRPr>
            </a:pPr>
            <a:r>
              <a:rPr sz="615" b="0">
                <a:solidFill>
                  <a:srgbClr val="6F6878"/>
                </a:solidFill>
              </a:rPr>
              <a:t>Następny krok</a:t>
            </a:r>
          </a:p>
        </p:txBody>
      </p:sp>
      <p:sp>
        <p:nvSpPr>
          <p:cNvPr id="7201" name="Empatyzer SHORT — separator menu">
            <a:extLst xmlns:a="http://schemas.openxmlformats.org/drawingml/2006/main">
              <a:ext uri="{FF2B5EF4-FFF2-40B4-BE49-F238E27FC236}">
                <a16:creationId xmlns:a16="http://schemas.microsoft.com/office/drawing/2014/main" id="{8CDF51DB-1128-4AAB-AA6E-9C7B46C6077C}"/>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a:solidFill>
                  <a:srgbClr val="8E8491"/>
                </a:solidFill>
              </a:defRPr>
            </a:pPr>
            <a:r>
              <a:rPr sz="615">
                <a:solidFill>
                  <a:srgbClr val="8E8491"/>
                </a:solidFill>
              </a:rPr>
              <a:t>▸</a:t>
            </a:r>
          </a:p>
        </p:txBody>
      </p:sp>
      <p:sp>
        <p:nvSpPr>
          <p:cNvPr id="7202" name="Empatyzer SHORT — aktywna sekcja Appendix">
            <a:extLst xmlns:a="http://schemas.openxmlformats.org/drawingml/2006/main">
              <a:ext uri="{FF2B5EF4-FFF2-40B4-BE49-F238E27FC236}">
                <a16:creationId xmlns:a16="http://schemas.microsoft.com/office/drawing/2014/main" id="{9AC41A41-B091-47F7-8A6A-5CB0A3949F79}"/>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FFC329"/>
          </a:solidFill>
          <a:ln xmlns:a="http://schemas.openxmlformats.org/drawingml/2006/main" w="0">
            <a:noFill/>
            <a:prstDash val="solid"/>
          </a:ln>
        </p:spPr>
      </p:sp>
      <p:sp>
        <p:nvSpPr>
          <p:cNvPr id="7203" name="Empatyzer SHORT — menu Appendix">
            <a:extLst xmlns:a="http://schemas.openxmlformats.org/drawingml/2006/main">
              <a:ext uri="{FF2B5EF4-FFF2-40B4-BE49-F238E27FC236}">
                <a16:creationId xmlns:a16="http://schemas.microsoft.com/office/drawing/2014/main" id="{19DDEC4F-8E2A-47DF-B404-C53839150219}"/>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defRPr sz="615" b="1">
                <a:solidFill>
                  <a:srgbClr val="512753"/>
                </a:solidFill>
              </a:defRPr>
            </a:pPr>
            <a:r>
              <a:rPr sz="615" b="1">
                <a:solidFill>
                  <a:srgbClr val="512753"/>
                </a:solidFill>
              </a:rPr>
              <a:t>Appendix</a:t>
            </a:r>
          </a:p>
        </p:txBody>
      </p:sp>
    </p:spTree>
    <p:extLst>
      <p:ext uri="{BB962C8B-B14F-4D97-AF65-F5344CB8AC3E}">
        <p14:creationId xmlns:p14="http://schemas.microsoft.com/office/powerpoint/2010/main" val="1003250509"/>
      </p:ext>
    </p:extLst>
  </p:cSld>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2026-09-02T20:20:26.3390000Z</dcterms:created>
  <dcterms:modified xsi:type="dcterms:W3CDTF">2026-09-02T20:20:26.3390000Z</dcterms:modified>
</coreProperties>
</file>