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61256c631f545ac" /><Relationship Type="http://schemas.openxmlformats.org/officeDocument/2006/relationships/extended-properties" Target="/docProps/app.xml" Id="R2fd096d8a6c94a6b" /><Relationship Type="http://schemas.openxmlformats.org/officeDocument/2006/relationships/officeDocument" Target="/ppt/presentation.xml" Id="Rfb7dba88bb224615" /></Relationships>
</file>

<file path=ppt/presentation.xml><?xml version="1.0" encoding="utf-8"?>
<p:presentation xmlns:p="http://schemas.openxmlformats.org/presentationml/2006/main">
  <p:sldMasterIdLst>
    <p:sldMasterId xmlns:r="http://schemas.openxmlformats.org/officeDocument/2006/relationships" id="2147483648" r:id="R8d2c55bbdd5d4b59"/>
  </p:sldMasterIdLst>
  <p:notesMasterIdLst>
    <p:notesMasterId xmlns:r="http://schemas.openxmlformats.org/officeDocument/2006/relationships" r:id="R15c0b3f716d54dab"/>
  </p:notesMasterIdLst>
  <p:sldIdLst>
    <p:sldId xmlns:r="http://schemas.openxmlformats.org/officeDocument/2006/relationships" id="256" r:id="R0141e211aa784772"/>
    <p:sldId xmlns:r="http://schemas.openxmlformats.org/officeDocument/2006/relationships" id="257" r:id="Rcc9b2ef001494acd"/>
    <p:sldId xmlns:r="http://schemas.openxmlformats.org/officeDocument/2006/relationships" id="258" r:id="Rcb1a781f559f4533"/>
    <p:sldId xmlns:r="http://schemas.openxmlformats.org/officeDocument/2006/relationships" id="259" r:id="Rbd38736855304895"/>
    <p:sldId xmlns:r="http://schemas.openxmlformats.org/officeDocument/2006/relationships" id="260" r:id="R36f7bfb11d6847e7"/>
    <p:sldId xmlns:r="http://schemas.openxmlformats.org/officeDocument/2006/relationships" id="261" r:id="R83f8fb11b36e4bb6"/>
    <p:sldId xmlns:r="http://schemas.openxmlformats.org/officeDocument/2006/relationships" id="262" r:id="R6b2948f9992c4a35"/>
    <p:sldId xmlns:r="http://schemas.openxmlformats.org/officeDocument/2006/relationships" id="263" r:id="R2a85213fb4c04729"/>
    <p:sldId xmlns:r="http://schemas.openxmlformats.org/officeDocument/2006/relationships" id="264" r:id="Rec80ddad28914ac9"/>
    <p:sldId xmlns:r="http://schemas.openxmlformats.org/officeDocument/2006/relationships" id="265" r:id="Rc561553eec774d6a"/>
    <p:sldId xmlns:r="http://schemas.openxmlformats.org/officeDocument/2006/relationships" id="266" r:id="Ref3d6269b7654415"/>
    <p:sldId xmlns:r="http://schemas.openxmlformats.org/officeDocument/2006/relationships" id="267" r:id="Re9081ad9f01f4cf4"/>
    <p:sldId xmlns:r="http://schemas.openxmlformats.org/officeDocument/2006/relationships" id="268" r:id="Rdff9b60ac0e44472"/>
    <p:sldId xmlns:r="http://schemas.openxmlformats.org/officeDocument/2006/relationships" id="269" r:id="R0cdd05ee8085487f"/>
    <p:sldId xmlns:r="http://schemas.openxmlformats.org/officeDocument/2006/relationships" id="270" r:id="R3b35b5cdd4584d47"/>
    <p:sldId xmlns:r="http://schemas.openxmlformats.org/officeDocument/2006/relationships" id="271" r:id="R4f96e0e1f9064b89"/>
    <p:sldId xmlns:r="http://schemas.openxmlformats.org/officeDocument/2006/relationships" id="272" r:id="Rf43df8aec1934a0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0d51f0b19e44d1d" /><Relationship Type="http://schemas.openxmlformats.org/officeDocument/2006/relationships/slideMaster" Target="/ppt/slideMasters/slideMaster1.xml" Id="R8d2c55bbdd5d4b59" /><Relationship Type="http://schemas.openxmlformats.org/officeDocument/2006/relationships/notesMaster" Target="/ppt/notesMasters/notesMaster1.xml" Id="R15c0b3f716d54dab" /><Relationship Type="http://schemas.openxmlformats.org/officeDocument/2006/relationships/presProps" Target="/ppt/presProps.xml" Id="R33b02f62cfc042b9" /><Relationship Type="http://schemas.openxmlformats.org/officeDocument/2006/relationships/tableStyles" Target="/ppt/tableStyles.xml" Id="Rc231fb89eb694ebc" /><Relationship Type="http://schemas.openxmlformats.org/officeDocument/2006/relationships/slide" Target="/ppt/slides/slide1.xml" Id="R0141e211aa784772" /><Relationship Type="http://schemas.openxmlformats.org/officeDocument/2006/relationships/slide" Target="/ppt/slides/slide2.xml" Id="Rcc9b2ef001494acd" /><Relationship Type="http://schemas.openxmlformats.org/officeDocument/2006/relationships/slide" Target="/ppt/slides/slide3.xml" Id="Rcb1a781f559f4533" /><Relationship Type="http://schemas.openxmlformats.org/officeDocument/2006/relationships/slide" Target="/ppt/slides/slide4.xml" Id="Rbd38736855304895" /><Relationship Type="http://schemas.openxmlformats.org/officeDocument/2006/relationships/slide" Target="/ppt/slides/slide5.xml" Id="R36f7bfb11d6847e7" /><Relationship Type="http://schemas.openxmlformats.org/officeDocument/2006/relationships/slide" Target="/ppt/slides/slide6.xml" Id="R83f8fb11b36e4bb6" /><Relationship Type="http://schemas.openxmlformats.org/officeDocument/2006/relationships/slide" Target="/ppt/slides/slide7.xml" Id="R6b2948f9992c4a35" /><Relationship Type="http://schemas.openxmlformats.org/officeDocument/2006/relationships/slide" Target="/ppt/slides/slide8.xml" Id="R2a85213fb4c04729" /><Relationship Type="http://schemas.openxmlformats.org/officeDocument/2006/relationships/slide" Target="/ppt/slides/slide9.xml" Id="Rec80ddad28914ac9" /><Relationship Type="http://schemas.openxmlformats.org/officeDocument/2006/relationships/slide" Target="/ppt/slides/slide10.xml" Id="Rc561553eec774d6a" /><Relationship Type="http://schemas.openxmlformats.org/officeDocument/2006/relationships/slide" Target="/ppt/slides/slide11.xml" Id="Ref3d6269b7654415" /><Relationship Type="http://schemas.openxmlformats.org/officeDocument/2006/relationships/slide" Target="/ppt/slides/slide12.xml" Id="Re9081ad9f01f4cf4" /><Relationship Type="http://schemas.openxmlformats.org/officeDocument/2006/relationships/slide" Target="/ppt/slides/slide13.xml" Id="Rdff9b60ac0e44472" /><Relationship Type="http://schemas.openxmlformats.org/officeDocument/2006/relationships/slide" Target="/ppt/slides/slide14.xml" Id="R0cdd05ee8085487f" /><Relationship Type="http://schemas.openxmlformats.org/officeDocument/2006/relationships/slide" Target="/ppt/slides/slide15.xml" Id="R3b35b5cdd4584d47" /><Relationship Type="http://schemas.openxmlformats.org/officeDocument/2006/relationships/slide" Target="/ppt/slides/slide16.xml" Id="R4f96e0e1f9064b89" /><Relationship Type="http://schemas.openxmlformats.org/officeDocument/2006/relationships/slide" Target="/ppt/slides/slide17.xml" Id="Rf43df8aec1934a0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ea5a67cca0841f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dk2" tx2="lt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ac655d8b71a4ed0" /><Relationship Type="http://schemas.openxmlformats.org/officeDocument/2006/relationships/notesMaster" Target="/ppt/notesMasters/notesMaster1.xml" Id="R065293e939174888" /></Relationships>
</file>

<file path=ppt/notesSlides/_rels/notesSlide2.xml.rels>&#65279;<?xml version="1.0" encoding="utf-8"?><Relationships xmlns="http://schemas.openxmlformats.org/package/2006/relationships"><Relationship Type="http://schemas.openxmlformats.org/officeDocument/2006/relationships/slide" Target="/ppt/slides/slide2.xml" Id="R0e14c8fb4f044e68" /><Relationship Type="http://schemas.openxmlformats.org/officeDocument/2006/relationships/notesMaster" Target="/ppt/notesMasters/notesMaster1.xml" Id="R1f2ee61c2b274721" /></Relationships>
</file>

<file path=ppt/notesSlides/_rels/notesSlide3.xml.rels>&#65279;<?xml version="1.0" encoding="utf-8"?><Relationships xmlns="http://schemas.openxmlformats.org/package/2006/relationships"><Relationship Type="http://schemas.openxmlformats.org/officeDocument/2006/relationships/slide" Target="/ppt/slides/slide3.xml" Id="R7940008882b441f7" /><Relationship Type="http://schemas.openxmlformats.org/officeDocument/2006/relationships/notesMaster" Target="/ppt/notesMasters/notesMaster1.xml" Id="R328256454b4243bc" /></Relationships>
</file>

<file path=ppt/notesSlides/_rels/notesSlide4.xml.rels>&#65279;<?xml version="1.0" encoding="utf-8"?><Relationships xmlns="http://schemas.openxmlformats.org/package/2006/relationships"><Relationship Type="http://schemas.openxmlformats.org/officeDocument/2006/relationships/slide" Target="/ppt/slides/slide4.xml" Id="Re99bfd956f614e31" /><Relationship Type="http://schemas.openxmlformats.org/officeDocument/2006/relationships/notesMaster" Target="/ppt/notesMasters/notesMaster1.xml" Id="R8df0eee05af74704" /></Relationships>
</file>

<file path=ppt/notesSlides/_rels/notesSlide5.xml.rels>&#65279;<?xml version="1.0" encoding="utf-8"?><Relationships xmlns="http://schemas.openxmlformats.org/package/2006/relationships"><Relationship Type="http://schemas.openxmlformats.org/officeDocument/2006/relationships/slide" Target="/ppt/slides/slide5.xml" Id="R15c8276d49aa46b3" /><Relationship Type="http://schemas.openxmlformats.org/officeDocument/2006/relationships/notesMaster" Target="/ppt/notesMasters/notesMaster1.xml" Id="R7228528212c540c1" /></Relationships>
</file>

<file path=ppt/notesSlides/_rels/notesSlide6.xml.rels>&#65279;<?xml version="1.0" encoding="utf-8"?><Relationships xmlns="http://schemas.openxmlformats.org/package/2006/relationships"><Relationship Type="http://schemas.openxmlformats.org/officeDocument/2006/relationships/slide" Target="/ppt/slides/slide6.xml" Id="Re7c6739ed9ce4c3d" /><Relationship Type="http://schemas.openxmlformats.org/officeDocument/2006/relationships/notesMaster" Target="/ppt/notesMasters/notesMaster1.xml" Id="R69b1d141667b4e11" /></Relationships>
</file>

<file path=ppt/notesSlides/_rels/notesSlide7.xml.rels>&#65279;<?xml version="1.0" encoding="utf-8"?><Relationships xmlns="http://schemas.openxmlformats.org/package/2006/relationships"><Relationship Type="http://schemas.openxmlformats.org/officeDocument/2006/relationships/slide" Target="/ppt/slides/slide7.xml" Id="R68b56275378c4744" /><Relationship Type="http://schemas.openxmlformats.org/officeDocument/2006/relationships/notesMaster" Target="/ppt/notesMasters/notesMaster1.xml" Id="R30d7dc2d9d0e4426" /></Relationships>
</file>

<file path=ppt/notesSlides/_rels/notesSlide8.xml.rels>&#65279;<?xml version="1.0" encoding="utf-8"?><Relationships xmlns="http://schemas.openxmlformats.org/package/2006/relationships"><Relationship Type="http://schemas.openxmlformats.org/officeDocument/2006/relationships/slide" Target="/ppt/slides/slide8.xml" Id="Rabc3e5c4bbf840df" /><Relationship Type="http://schemas.openxmlformats.org/officeDocument/2006/relationships/notesMaster" Target="/ppt/notesMasters/notesMaster1.xml" Id="R744c6dff2dba48f8" /></Relationships>
</file>

<file path=ppt/notesSlides/_rels/notesSlide9.xml.rels>&#65279;<?xml version="1.0" encoding="utf-8"?><Relationships xmlns="http://schemas.openxmlformats.org/package/2006/relationships"><Relationship Type="http://schemas.openxmlformats.org/officeDocument/2006/relationships/slide" Target="/ppt/slides/slide9.xml" Id="Re4284df3158a460c" /><Relationship Type="http://schemas.openxmlformats.org/officeDocument/2006/relationships/notesMaster" Target="/ppt/notesMasters/notesMaster1.xml" Id="Rf5d46cb359d44d6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67d3665946148b7" /><Relationship Type="http://schemas.openxmlformats.org/officeDocument/2006/relationships/notesMaster" Target="/ppt/notesMasters/notesMaster1.xml" Id="Rc4be350f805d4f9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5f994ebca244ae8" /><Relationship Type="http://schemas.openxmlformats.org/officeDocument/2006/relationships/notesMaster" Target="/ppt/notesMasters/notesMaster1.xml" Id="Rc8314945d5a94c7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0e933c57f404c73" /><Relationship Type="http://schemas.openxmlformats.org/officeDocument/2006/relationships/notesMaster" Target="/ppt/notesMasters/notesMaster1.xml" Id="Rc2b10dd8c9fe4ba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dfc39ab4c7e45f1" /><Relationship Type="http://schemas.openxmlformats.org/officeDocument/2006/relationships/notesMaster" Target="/ppt/notesMasters/notesMaster1.xml" Id="R2e094420df424d9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062e96e09a94834" /><Relationship Type="http://schemas.openxmlformats.org/officeDocument/2006/relationships/notesMaster" Target="/ppt/notesMasters/notesMaster1.xml" Id="R7ee8cb290813435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cff3a994a5b47e7" /><Relationship Type="http://schemas.openxmlformats.org/officeDocument/2006/relationships/notesMaster" Target="/ppt/notesMasters/notesMaster1.xml" Id="R0789a68759274f5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5d5563bfcf34460" /><Relationship Type="http://schemas.openxmlformats.org/officeDocument/2006/relationships/notesMaster" Target="/ppt/notesMasters/notesMaster1.xml" Id="R980e293fb1584f2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bae52a0d9814b49" /><Relationship Type="http://schemas.openxmlformats.org/officeDocument/2006/relationships/notesMaster" Target="/ppt/notesMasters/notesMaster1.xml" Id="R01f0d21c756e4ed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Dzień dobry, dziękuję za spotkanie. Wiem, że w szpitalu kadry mają na głowie naraz kilka obszarów: czas pracy, umowy, specjalizacje, grafiki, związki, akredytację. Nie przyszedłem z kolejnym programem rozwojowym do prowadzenia. Chcę porozmawiać o jednym: o trudnych rozmowach, które ordynatorzy i oddziałowe prowadzą codziennie między jednym pacjentem a drugim, bez przygotowania i bez kadr obok. Pokażę, jak dać im pomoc na oddziale, bez zdejmowania ich z grafiku. Dalsza część to dwadzieścia pięć minut na spotkaniu albo kwadrans czytania. I od razu: to nie dotyczy pacjentów, leczenia ani decyzji klinicznych.</a:t>
            </a:r>
            <a:br/>
            <a:br/>
            <a:r>
              <a:rPr sz="1200"/>
              <a:t>Persona, do której jest ta wersja:</a:t>
            </a:r>
            <a:br/>
            <a:r>
              <a:rPr sz="1200"/>
              <a:t>Kierownik działu kadr w szpitalu. Dział to głównie administracja: umowy, grafiki, absencje, związki. Na rozwój ludzi ma mało czasu i prawie zero budżetu; szkolenia miękkie są rzadkie i słabo przyjmowane przez lekarzy. Mediuje w konfliktach między oddziałowymi a pielęgniarkami i między ordynatorami a dyrekcją. Boi się oporu lekarzy, braku czasu personelu, pytań o dane i profilowanie oraz tego, że dyrektor nie da pieniędzy. Chce narzędzia, które nie wymaga od niej organizowania szkoleń ani cotygodniowych przypomnień.</a:t>
            </a:r>
            <a:br/>
            <a:br/>
            <a:r>
              <a:rPr sz="1200"/>
              <a:t>Wskazówki dla prowadzącego: Cel: orientacja w 60 sekund. Najpierw ustal, kim jest rozmówca: kadry administracyjne, HR mieszany czy dział rozwoju. Nie pouczaj szpitalnego HR, że „powinien być bardziej strategiczny”.</a:t>
            </a:r>
            <a:br/>
            <a:r>
              <a:rPr sz="1200"/>
              <a:t>Od pierwszej minuty jasno: Empatyzer dotyczy rozmów między pracownikami. Nie dotyczy pacjentów, leczenia ani decyzji klinicznych.</a:t>
            </a:r>
            <a:br/>
            <a:r>
              <a:rPr sz="1200"/>
              <a:t>Przed spotkaniem wpisz nazwę szpitala i datę.</a:t>
            </a:r>
            <a:br/>
            <a:br/>
            <a:r>
              <a:rPr sz="1200"/>
              <a:t>Dane i źródła (każdy link sprawdzony 29.08.2026):</a:t>
            </a:r>
            <a:br/>
            <a:r>
              <a:rPr sz="1200"/>
              <a:t>1. W 2025 r. zaangażowanych było 20% pracowników na świecie, a zaangażowanie menedżerów spadło z 27% do 22%, najmocniej w historii pomiaru; Gallup szacuje koszt niskiego zaangażowania na ok. 10 bln USD rocznie. (Gallup, Harter i Pendell, „Global Employee Engagement Continues Decline” (State of the Global Workplace 2026), 2026). https://www.gallup.com/workplace/708071/global-employee-engagement-continues-decline.aspx Zastrzeżenie: 141 444 respondentów; self-report; koszt to model Gallupa.</a:t>
            </a:r>
            <a:br/>
            <a:r>
              <a:rPr sz="1200"/>
              <a:t>2. W Polsce zaangażowanych w pracę jest 7% pracowników, wobec 12% w Europie i 20% na świecie. (Gallup, „State of the Global Workplace: Poland Country-Level Data”, 2026). https://www.gallup.com/workplace/706802/state-global-workplace-poland-country-level-data.aspx Zastrzeżenie: Średnia z trzech lat sondaży (2023–2025), ok. 1000 respondentów rocznie.</a:t>
            </a:r>
            <a:br/>
            <a:r>
              <a:rPr sz="1200"/>
              <a:t>3. Menedżer odpowiada za co najmniej 70% różnic w zaangażowaniu między zespołami, a naturalny talent do zarządzania ma ok. 1 na 10 osób; firmy w 82% przypadków obsadzają to stanowisko osobą bez takiego talentu. (Gallup, Beck i Harter, „Why Great Managers Are So Rare”, 2014 (akt. 2026)). https://www.gallup.com/workplace/231593/why-great-managers-rare.aspx Zastrzeżenie: Dane Gallupa z zespołów w USA; 70% to wariancja między jednostkami, nie związek przyczynowy.</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Jedno zdanie na początek. Kadry nie mogą być przy rozmowie ordynatora z lekarzem ani oddziałowej z pielęgniarką, a takich rozmów jest w szpitalu setki tygodniowo. Można się pogodzić z tym, że kierownicy radzą sobie sami, jak umieją, a do kadr trafia to, co nie wyszło. Albo dać im pomoc, która jest na oddziale, w telefonie, w chwili, gdy przygotowują tę rozmowę. Polskie badanie 285 szpitali pokazało, że zarządzanie ludźmi od lat spoczywa na kierownikach klinicznych, a brak kompetencji menedżerskich jest barierą. To nie jest zarzut wobec nikogo. Tę lukę da się wypełnić.</a:t>
            </a:r>
            <a:br/>
            <a:br/>
            <a:r>
              <a:rPr sz="1200"/>
              <a:t>Wskazówki dla prowadzącego: Jedno zdanie i pauza. Reszta jest w komentarzu, nie na slajdzie.</a:t>
            </a:r>
            <a:br/>
            <a:br/>
            <a:r>
              <a:rPr sz="1200"/>
              <a:t>Dane i źródła (każdy link sprawdzony 29.08.2026):</a:t>
            </a:r>
            <a:br/>
            <a:r>
              <a:rPr sz="1200"/>
              <a:t>1. W badaniu 285 polskich szpitali (1425 respondentów) ordynatorzy i pielęgniarki oddziałowe regularnie zajmują się oceną pracowników, zespołem, konfliktami, szkoleniami i wdrażaniem nowych osób, a autorzy wskazują brak kompetencji menedżerskich jako główną barierę. (Buchelt, Frączkiewicz-Wronka i Dobrowolska, „The Organizational Aspect of Human Resource Management as a Determinant of the Potential of Polish Hospitals to Manage Medical Professionals in Healthcare 4.0”, Sustainability 12(12), 2020). https://www.mdpi.com/2071-1050/12/12/5118 Zastrzeżenie: Badanie z 2017 r.; self-report; 70% dyrektorów mówi o regularnym rozwoju menedżerskim, ale co piąty lekarz kierujący oddziałem mówi, że szkoleń nie ma lub są rzadkie.</a:t>
            </a:r>
            <a:br/>
            <a:r>
              <a:rPr sz="1200"/>
              <a:t>2. Wśród polskiego personelu medycznego tylko ok. 40% deklaruje, że dostaje od przełożonych pochwały za dobrą pracę, a co piąty (21,9%) zdecydowanie nie zgadza się ze stwierdzeniem, że kierownicy dają informację zwrotną po ocenie. (Pomaranik i Kludacz-Alessandri, „Talent management and job satisfaction of medical personnel in Polish healthcare entities”, Frontiers in Psychology 14, 2023). https://www.frontiersin.org/journals/psychology/articles/10.3389/fpsyg.2023.1146073/full Zastrzeżenie: N = 506, publiczne podmioty lecznicze; próba nielosowa.</a:t>
            </a:r>
            <a:br/>
            <a:r>
              <a:rPr sz="1200"/>
              <a:t>3. Klinicyści, którzy zostali kierownikami, opisują „wrzucenie” w rolę bez przygotowania, pod presją otoczenia, a nie z własnej ambicji menedżerskiej. (Spehar, Frich i Kjekshus, „Clinicians' experiences of becoming a clinical manager: a qualitative study”, BMC Health Services Research 12:421, 2012). https://bmchealthservres.biomedcentral.com/articles/10.1186/1472-6963-12-421 Zastrzeżenie: Badanie jakościowe (n = 30), Norwegia.</a:t>
            </a:r>
            <a:br/>
            <a:r>
              <a:rPr sz="1200"/>
              <a:t>4. Kierownicy-klinicyści („menedżerowie hybrydowi”) przedkładają pracę kliniczną nad menedżerską, co rodzi konflikt ról. (Kippist i Fitzgerald, „Organisational professional conflict and hybrid clinician managers”, Journal of Health Organization and Management 23(6), 2009). https://pubmed.ncbi.nlm.nih.gov/20020597/ Zastrzeżenie: Badanie jakościowe (n = 14), Australia.</a:t>
            </a:r>
            <a:br/>
            <a:r>
              <a:rPr sz="1200"/>
              <a:t>5. Mniej niż połowa menedżerów na świecie (44%) deklaruje, że przeszła jakiekolwiek szkolenie menedżerskie; wśród przeszkolonych aktywnie niezaangażowanych jest o połowę mniej. (Gallup, „State of the Global Workplace: 2025 Report”, 2025, s. 12–13). https://www.gallup.com/file/workplace/659528/state-of-the-global-workplace-2025-download.pdf Zastrzeżenie: Self-report, Gallup World Poll; zależność korelacyjna.</a:t>
            </a:r>
            <a:br/>
            <a:r>
              <a:rPr sz="1200"/>
              <a:t>6. Mediana to ok. 2 pracowników HR na 100 zatrudnionych (2025), czyli jedna osoba z HR na ok. 50 pracowników. (SHRM, „3 CHRO Benchmarking Data Insights”, 2025). https://www.shrm.org/executive-network/insights/more-support-for-hr--talent--chro-benchmarking-survey-insights- Zastrzeżenie: USA, członkowie SHRM.</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Trzy sytuacje z kadr szpitala. Pierwsza: lekarz albo pielęgniarka obejmuje kierownictwo oddziału z wiedzą zawodową, ale bez przygotowania do feedbacku, delegowania i rozwiązywania konfliktów i uczy się na własnych błędach. Druga: każdy dzień szkolenia to luka w obsadzie, więc szkolenia są rzadko, a trudne rozmowy są co tydzień. Trzecia: spór między lekarzami, pielęgniarkami i administracją, który trafia do kadr albo dyrekcji, choć kierownik mógł go zamknąć na oddziale. W polskim badaniu personelu medycznego tylko 40% deklarowało, że dostaje pochwały od przełożonych, a co piąty, że kierownicy nie dają informacji zwrotnej. Ile takich spraw z oddziałów trafia do Państwa w miesiącu?</a:t>
            </a:r>
            <a:br/>
            <a:br/>
            <a:r>
              <a:rPr sz="1200"/>
              <a:t>Wskazówki dla prowadzącego: Cel: HR szpitala ma rozpoznać własną placówkę w jednej z trzech sytuacji. Braki kadrowe, wynagrodzenia i formy zatrudnienia zostają poza Empatyzerem; nie psychologizuj twardych warunków.</a:t>
            </a:r>
            <a:br/>
            <a:r>
              <a:rPr sz="1200"/>
              <a:t>Pytanie: „Ile spraw z oddziałów trafia do Państwa w miesiącu, choć kierownik mógł je zamknąć sam?”.</a:t>
            </a:r>
            <a:br/>
            <a:r>
              <a:rPr sz="1200"/>
              <a:t>Badanie 285 szpitali (2017, publikacja 2020) to dowód struktury problemu, nie aktualna statystyka.</a:t>
            </a:r>
            <a:br/>
            <a:br/>
            <a:r>
              <a:rPr sz="1200"/>
              <a:t>Dane i źródła (każdy link sprawdzony 29.08.2026):</a:t>
            </a:r>
            <a:br/>
            <a:r>
              <a:rPr sz="1200"/>
              <a:t>1. W badaniu 285 polskich szpitali (1425 respondentów) ordynatorzy i pielęgniarki oddziałowe regularnie zajmują się oceną pracowników, zespołem, konfliktami, szkoleniami i wdrażaniem nowych osób, a autorzy wskazują brak kompetencji menedżerskich jako główną barierę. (Buchelt, Frączkiewicz-Wronka i Dobrowolska, „The Organizational Aspect of Human Resource Management as a Determinant of the Potential of Polish Hospitals to Manage Medical Professionals in Healthcare 4.0”, Sustainability 12(12), 2020). https://www.mdpi.com/2071-1050/12/12/5118 Zastrzeżenie: Badanie z 2017 r.; self-report; 70% dyrektorów mówi o regularnym rozwoju menedżerskim, ale co piąty lekarz kierujący oddziałem mówi, że szkoleń nie ma lub są rzadkie.</a:t>
            </a:r>
            <a:br/>
            <a:r>
              <a:rPr sz="1200"/>
              <a:t>2. Wśród polskiego personelu medycznego tylko ok. 40% deklaruje, że dostaje od przełożonych pochwały za dobrą pracę, a co piąty (21,9%) zdecydowanie nie zgadza się ze stwierdzeniem, że kierownicy dają informację zwrotną po ocenie. (Pomaranik i Kludacz-Alessandri, „Talent management and job satisfaction of medical personnel in Polish healthcare entities”, Frontiers in Psychology 14, 2023). https://www.frontiersin.org/journals/psychology/articles/10.3389/fpsyg.2023.1146073/full Zastrzeżenie: N = 506, publiczne podmioty lecznicze; próba nielosowa.</a:t>
            </a:r>
            <a:br/>
            <a:r>
              <a:rPr sz="1200"/>
              <a:t>3. Klinicyści, którzy zostali kierownikami, opisują „wrzucenie” w rolę bez przygotowania, pod presją otoczenia, a nie z własnej ambicji menedżerskiej. (Spehar, Frich i Kjekshus, „Clinicians' experiences of becoming a clinical manager: a qualitative study”, BMC Health Services Research 12:421, 2012). https://bmchealthservres.biomedcentral.com/articles/10.1186/1472-6963-12-421 Zastrzeżenie: Badanie jakościowe (n = 30), Norwegia.</a:t>
            </a:r>
            <a:br/>
            <a:r>
              <a:rPr sz="1200"/>
              <a:t>4. Kierownicy-klinicyści („menedżerowie hybrydowi”) przedkładają pracę kliniczną nad menedżerską, co rodzi konflikt ról. (Kippist i Fitzgerald, „Organisational professional conflict and hybrid clinician managers”, Journal of Health Organization and Management 23(6), 2009). https://pubmed.ncbi.nlm.nih.gov/20020597/ Zastrzeżenie: Badanie jakościowe (n = 14), Australia.</a:t>
            </a:r>
            <a:br/>
            <a:r>
              <a:rPr sz="1200"/>
              <a:t>5. Mniej niż połowa menedżerów na świecie (44%) deklaruje, że przeszła jakiekolwiek szkolenie menedżerskie; wśród przeszkolonych aktywnie niezaangażowanych jest o połowę mniej. (Gallup, „State of the Global Workplace: 2025 Report”, 2025, s. 12–13). https://www.gallup.com/file/workplace/659528/state-of-the-global-workplace-2025-download.pdf Zastrzeżenie: Self-report, Gallup World Poll; zależność korelacyjna.</a:t>
            </a:r>
            <a:br/>
            <a:r>
              <a:rPr sz="1200"/>
              <a:t>6. Mediana to ok. 2 pracowników HR na 100 zatrudnionych (2025), czyli jedna osoba z HR na ok. 50 pracowników. (SHRM, „3 CHRO Benchmarking Data Insights”, 2025). https://www.shrm.org/executive-network/insights/more-support-for-hr--talent--chro-benchmarking-survey-insights- Zastrzeżenie: USA, członkowie SHRM.</a:t>
            </a:r>
            <a:endParaRPr/>
          </a:p>
          <a:p xmlns:a="http://schemas.openxmlformats.org/drawingml/2006/main">
            <a:pPr marL="0" lvl="0" indent="0" algn="l">
              <a:spcBef>
                <a:spcPts val="0"/>
              </a:spcBef>
              <a:spcAft>
                <a:spcPts val="0"/>
              </a:spcAft>
              <a:buNone/>
            </a:pPr>
            <a:br/>
            <a:br/>
            <a:r>
              <a:rPr sz="1200"/>
              <a:t>[Sources]</a:t>
            </a:r>
            <a:br/>
            <a:r>
              <a:rPr sz="1200"/>
              <a:t>Buchelt, Frączkiewicz-Wronka, Dobrowolska — badanie 285 polskich szpitali: https://www.mdpi.com/2071-1050/12/12/5118</a:t>
            </a:r>
            <a:br/>
            <a:r>
              <a:rPr sz="1200"/>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Najciekawsze zaczyna się wtedy, gdy dwie osoby z tego samego oddziału zadają Em to samo pytanie, a dostają różne odpowiedzi. Jedna mówi wprost i szybko, druga zaczyna od tła i źle znosi konfrontację. Em bierze pod uwagę, kto pyta, o kogo pyta i o jaką rozmowę chodzi, więc wskazówki są dopasowane także do pytającego. Dlatego ludzie do Em wracają: dostają dwa, trzy zdania, które da się powiedzieć jutro rano, zanim zacznie się dyżur. Em podpowiada w rozmowach między ludźmi. Nie dotyczy pacjentów, leczenia ani decyzji klinicznych. I rzecz najważniejsza: rozmowy z Em są prywatne, szpital nie czyta pytań ani odpowiedzi. Dzięki temu ludzie pytają o to, o co nigdy nie zapytaliby przy całym zespole na odprawie.</a:t>
            </a:r>
            <a:br/>
            <a:br/>
            <a:r>
              <a:rPr sz="1200"/>
              <a:t>Wskazówki dla prowadzącego: Najczęstsze pytanie brzmi: czym to się różni od zwykłego czatu ze sztuczną inteligencją. Odpowiedź: Em zna wyniki obu osób, więc odpowiada inaczej dwóm osobom pytającym o to samo. Jeśli jest internet, pokaż Em na żywo na koncie demonstracyjnym.</a:t>
            </a:r>
            <a:br/>
            <a:br/>
            <a:r>
              <a:rPr sz="1200"/>
              <a:t>Dane i źródła (każdy link sprawdzony 29.08.2026):</a:t>
            </a:r>
            <a:br/>
            <a:r>
              <a:rPr sz="1200"/>
              <a:t>1. 69% menedżerów przyznaje, że rozmowy z pracownikami sprawiają im trudność, a 37% boi się dawać bezpośredni krytyczny feedback. (Interact / Harris Poll, komunikat prasowy, 2016 (omówienie: Solomon, HBR, „Two-Thirds of Managers Are Uncomfortable Communicating with Employees”, 2016)). https://www.prnewswire.com/news-releases/come-in-and-shut-the-door--communication-breach-in-the-workplace-revealed-300218235.html Zastrzeżenie: USA, 2058 dorosłych, w tym 616 menedżerów; self-report. HBR: https://hbr.org/2016/03/two-thirds-of-managers-are-uncomfortable-communicating-with-employees</a:t>
            </a:r>
            <a:br/>
            <a:r>
              <a:rPr sz="1200"/>
              <a:t>2. 57% pracowników woli feedback korygujący od pochwał, a 72% uważa, że ich wyniki poprawiłyby się, gdyby menedżer częściej go dawał. (Zenger Folkman, komunikat prasowy, 2014 (omówienie: Zenger i Folkman, HBR, „Your Employees Want the Negative Feedback You Hate to Give”, 2014)). https://www.prnewswire.com/news-releases/zenger-folkman-data-reveals-what-feedback-employees-really-want-245981901.html Zastrzeżenie: Self-report; dane firmy doradczej. HBR: https://hbr.org/2014/01/your-employees-want-the-negative-feedback-you-hate-to-give</a:t>
            </a:r>
            <a:br/>
            <a:r>
              <a:rPr sz="1200"/>
              <a:t>3. 80% pracowników, którzy w ostatnim tygodniu dostali sensowny feedback, jest w pełni zaangażowanych, a codzienny feedback (wobec rocznego) daje 3,6 raza większą szansę na silną motywację do wybitnej pracy. (Gallup, McLain i Nelson, „How Effective Feedback Fuels Performance”, 2022 (akt. 2024)). https://www.gallup.com/workplace/357764/fast-feedback-fuels-performance.aspx Zastrzeżenie: USA, panel Gallupa; korelacja.</a:t>
            </a:r>
            <a:br/>
            <a:r>
              <a:rPr sz="1200"/>
              <a:t>4. Spotkania 1:1 stanowią ok. 47% wszystkich spotkań w firmach, a mimo to prawie nie były badane naukowo. (Flinchum, Kreamer, Rogelberg i Gooty, „One-on-one meetings between managers and direct reports”, Organizational Psychology Review, 2023). https://doi.org/10.1177/20413866221097570 Zastrzeżenie: Recenzowany artykuł przeglądowy; 47% to szacunek cytowany przez autorów.</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W ochronie zdrowia mamy pisemne referencje od osób, które przeprowadziły wdrożenie u siebie, więc wiedzą, ile to kosztuje czasu i co oznacza dla grafiku. Pani dyrektor Walendowicz podkreśla, że rozwiązanie poprawia współpracę personelu bez wyłączania pracowników z codziennych obowiązków, i szczególnie docenia raport o organizacji, który pomaga rozpoznawać źródła napięć i budować silniejsze zespoły. Druga referencja pochodzi z kliniki, gdzie Empatyzer działa od początku jej istnienia. Do tego dochodzą wyniki badań użytkowników: trzech na czterech poleciłoby Empatyzer, a ponad połowa widzi u siebie wzrost kompetencji.</a:t>
            </a:r>
            <a:br/>
            <a:br/>
            <a:r>
              <a:rPr sz="1200"/>
              <a:t>Wskazówki dla prowadzącego: Referencje cytuj dosłownie i nie dopisuj efektów, których autorzy nie opisali. Zdanie o lojalności pacjentów pochodzi od klienta i jest jego oceną, nie obietnicą Empatyzera. Przy referencji Marty Jankowskiej uzupełnij nazwę placówki przed wysyłką. Ocena 5,0/5 pochodzi z opinii opublikowanych na Capterra w lutym i marcu 2026 r.; cytaty są tłumaczone z angielskiego. Przed spotkaniem sprawdź aktualną liczbę opinii i stan profili GetApp oraz Software Advice. Przy liczbach 77/73/59 uzupełnij próbę i rok badania.</a:t>
            </a:r>
            <a:br/>
            <a:br/>
            <a:r>
              <a:rPr sz="1200"/>
              <a:t>Dane i źródła (każdy link sprawdzony 29.08.2026):</a:t>
            </a:r>
            <a:br/>
            <a:r>
              <a:rPr sz="1200"/>
              <a:t>1. W badaniu 285 polskich szpitali (1425 respondentów) ordynatorzy i pielęgniarki oddziałowe regularnie zajmują się oceną pracowników, zespołem, konfliktami, szkoleniami i wdrażaniem nowych osób, a autorzy wskazują brak kompetencji menedżerskich jako główną barierę. (Buchelt, Frączkiewicz-Wronka i Dobrowolska, „The Organizational Aspect of Human Resource Management as a Determinant of the Potential of Polish Hospitals to Manage Medical Professionals in Healthcare 4.0”, Sustainability 12(12), 2020). https://www.mdpi.com/2071-1050/12/12/5118 Zastrzeżenie: Badanie z 2017 r.; self-report; 70% dyrektorów mówi o regularnym rozwoju menedżerskim, ale co piąty lekarz kierujący oddziałem mówi, że szkoleń nie ma lub są rzadkie.</a:t>
            </a:r>
            <a:br/>
            <a:r>
              <a:rPr sz="1200"/>
              <a:t>2. W 285 polskich szpitalach „dobra atmosfera w pracy” była najwyżej ocenianą cechą atrakcyjnego pracodawcy przez pielęgniarki (4,56/5) i, na równi z terminową wypłatą, przez lekarzy (4,54/5). (Buchelt, Ziębicki, Jończyk i Dzieńdziora, „The enhancement of the employer branding strategies of Polish hospitals…”, Human Resources for Health 19:77, 2021). https://link.springer.com/article/10.1186/s12960-021-00620-0 Zastrzeżenie: Skala 1–5; ta sama próba co Buchelt 2020.</a:t>
            </a:r>
            <a:br/>
            <a:r>
              <a:rPr sz="1200"/>
              <a:t>3. Wśród polskiego personelu medycznego tylko ok. 40% deklaruje, że dostaje od przełożonych pochwały za dobrą pracę, a co piąty (21,9%) zdecydowanie nie zgadza się ze stwierdzeniem, że kierownicy dają informację zwrotną po ocenie. (Pomaranik i Kludacz-Alessandri, „Talent management and job satisfaction of medical personnel in Polish healthcare entities”, Frontiers in Psychology 14, 2023). https://www.frontiersin.org/journals/psychology/articles/10.3389/fpsyg.2023.1146073/full Zastrzeżenie: N = 506, publiczne podmioty lecznicze; próba nielosowa.</a:t>
            </a:r>
            <a:endParaRPr/>
          </a:p>
          <a:p xmlns:a="http://schemas.openxmlformats.org/drawingml/2006/main">
            <a:pPr marL="0" lvl="0" indent="0" algn="l">
              <a:spcBef>
                <a:spcPts val="0"/>
              </a:spcBef>
              <a:spcAft>
                <a:spcPts val="0"/>
              </a:spcAft>
              <a:buNone/>
            </a:pPr>
            <a:br/>
            <a:br/>
            <a:r>
              <a:rPr sz="1200"/>
              <a:t>[Sources]</a:t>
            </a:r>
            <a:br/>
            <a:r>
              <a:rPr sz="1200"/>
              <a:t>Wyniki badań użytkowników i referencje dostarczone przez Empatyzer.</a:t>
            </a:r>
            <a:br/>
            <a:r>
              <a:rPr sz="1200"/>
              <a:t>[/Sources]</a:t>
            </a:r>
            <a:endParaRPr/>
          </a:p>
          <a:p xmlns:a="http://schemas.openxmlformats.org/drawingml/2006/main">
            <a:r>
              <a:t>
- Empatyzer_Em_FAQ_prompt_baza_wiedzy_i_nawigacja_FINAL_BEZ_ZMIAN_V2.txt — pełne brzmienie referencji Marty Jankowskiej.</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Najprościej opowiedzieć to na jednej sytuacji z oddziału. Ktoś ma jutro rano powiedzieć cenionemu specjaliście coś trudnego i wie, że zaraz potem będą razem na dyżurze. Otwiera Empatyzer w telefonie, wybiera tę osobę i pisze do Em zwykłym językiem, o co chodzi. Em wie już, jak pracuje pytający i jak pracuje ta druga osoba, bo obie osoby wypełniły wcześniej krótki kwestionariusz, w aplikacji nazywany diagnozą. Jeśli druga osoba go nie wypełniła, Em opiera się na tym, co pytający o niej napisze. W odpowiedzi przychodzi podpowiedź dopasowana do tego konkretnego człowieka: od czego zacząć, czego lepiej nie mówić, jak on to może odebrać. A przez kolejne miesiące wracają krótkie lekcje, żeby ta umiejętność rosła między jednym dyżurem a drugim.</a:t>
            </a:r>
            <a:br/>
            <a:br/>
            <a:r>
              <a:rPr sz="1200"/>
              <a:t>Wskazówki dla prowadzącego: Trzy warstwy, jedno zdanie o każdej. Zdanie zamykające uprzedza trzy skojarzenia: test, platforma szkoleniowa, narzędzie oceny. Jeśli padnie pytanie „co Em wie o osobie, która nie wypełniła kwestionariusza”: opiera się wtedy na tym, co napisze pytający, i mówi o tym wprost.</a:t>
            </a:r>
            <a:br/>
            <a:br/>
            <a:r>
              <a:rPr sz="1200"/>
              <a:t>Dane i źródła (każdy link sprawdzony 29.08.2026):</a:t>
            </a:r>
            <a:br/>
            <a:r>
              <a:rPr sz="1200"/>
              <a:t>1. Menedżer odpowiada za co najmniej 70% różnic w zaangażowaniu między zespołami, a naturalny talent do zarządzania ma ok. 1 na 10 osób; firmy w 82% przypadków obsadzają to stanowisko osobą bez takiego talentu. (Gallup, Beck i Harter, „Why Great Managers Are So Rare”, 2014 (akt. 2026)). https://www.gallup.com/workplace/231593/why-great-managers-rare.aspx Zastrzeżenie: Dane Gallupa z zespołów w USA; 70% to wariancja między jednostkami, nie związek przyczynowy.</a:t>
            </a:r>
            <a:br/>
            <a:r>
              <a:rPr sz="1200"/>
              <a:t>2. Metaanaliza 335 prób: szkolenia przywódcze działają, ale istotnie lepiej, gdy są rozłożone na wiele sesji i zawierają praktykę oraz feedback, niż gdy są jednym skomasowanym blokiem. (Lacerenza, Reyes, Marlow, Joseph i Salas, „Leadership Training Design, Delivery, and Implementation: A Meta-Analysis”, Journal of Applied Psychology 102(12), 2017). https://doi.org/10.1037/apl0000241 Zastrzeżenie: Recenzowane; „rozłożone” oznacza wiele sesji, nie konkretną kadencję.</a:t>
            </a:r>
            <a:br/>
            <a:r>
              <a:rPr sz="1200"/>
              <a:t>3. Metaanaliza 317 eksperymentów: nauka rozłożona w czasie daje trwalsze zapamiętanie niż nauka w jednym bloku, a im dłużej wiedza ma się utrzymać, tym dłuższe powinny być odstępy między powtórkami. (Cepeda, Pashler, Vul, Wixted i Rohrer, „Distributed practice in verbal recall tasks”, Psychological Bulletin 132(3), 2006). https://doi.org/10.1037/0033-2909.132.3.354 Zastrzeżenie: Eksperymenty na materiale werbalnym.</a:t>
            </a:r>
            <a:br/>
            <a:r>
              <a:rPr sz="1200"/>
              <a:t>4. Tylko 23% pracowników w USA zdecydowanie ufa kierownictwu swojej organizacji, ale pracownicy, których menedżer zawsze wysłucha, 4,2 raza częściej ufają kierownictwu. (Gallup, „How to Build Trust in the Workplace”, 2022, oraz „Global Indicator: Leadership &amp; Management”, 2026). https://www.gallup.com/workplace/393401/trust-decline-rebuild.aspx Zastrzeżenie: Panel Gallupa, USA; korelacje. Wskaźnik: https://www.gallup.com/404252/indicator-leadership-management.aspx</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Ten slajd pokazuje, komu kadry wdrażają Empatyzer. Ordynatorzy i oddziałowe kierują ludźmi między dyżurami i nie mają kiedy iść na szkolenie, bo szkolenie kosztuje dzień z grafiku. Dyrekcja widzi sprawy z ludźmi dopiero jako skargę albo wypowiedzenie. A personel to grupy zawodowe, które inaczej rozumieją odpowiedzialność i tempo, choć pracują razem przy jednym pacjencie. Wszyscy dostają to samo narzędzie i te same dane o organizacji. To zwykle jest moment, w którym rozmowa przestaje dotyczyć szkoleń, a zaczyna dotyczyć tego, jak zmniejszyć liczbę spraw, które trafiają do kadr i do dyrekcji.</a:t>
            </a:r>
            <a:br/>
            <a:br/>
            <a:r>
              <a:rPr sz="1200"/>
              <a:t>Wskazówki dla prowadzącego: To jest slajd, z którego HR buduje argument dla zarządu. Zostaw czas na pytanie „co ja z tego mam”: odpowiedź jest w ostatniej linijce. Nie mów o redukcji etatów w HR.</a:t>
            </a:r>
            <a:br/>
            <a:br/>
            <a:r>
              <a:rPr sz="1200"/>
              <a:t>Dane i źródła (każdy link sprawdzony 29.08.2026):</a:t>
            </a:r>
            <a:br/>
            <a:r>
              <a:rPr sz="1200"/>
              <a:t>1. Według szacunku Gartnera HR business partner spędza tygodniowo ok. 19 godzin na sprawach pracowniczych i 16 na bieżącej operacyjce, a tylko ok. 9 na pracy strategicznej. (Gartner, „The Evolving Strategic Role of HR Business Partners”). https://www.gartner.com/en/human-resources/role/hr-business-partners Zastrzeżenie: Materiał ekspercki bez daty i próby; cytować jako szacunek.</a:t>
            </a:r>
            <a:br/>
            <a:r>
              <a:rPr sz="1200"/>
              <a:t>2. Menedżerowie poświęcają tylko 13% czasu na rozwój ludzi, a prawie 40% na gaszenie bieżących problemów i administrację; 36% uważa, że nie przygotowano ich wystarczająco do zarządzania ludźmi. (Deloitte, „2025 Global Human Capital Trends”, komunikat prasowy, 24.03.2025). https://www.deloitte.com/us/en/about/press-room/deloitte-report-aims-to-help-leaders-navigate-complex-workplace-tensions.html Zastrzeżenie: Ok. 10 000 liderów w 93 krajach plus badanie menedżerów; self-report.</a:t>
            </a:r>
            <a:br/>
            <a:r>
              <a:rPr sz="1200"/>
              <a:t>3. Tylko 48% menedżerów zdecydowanie zgadza się, że ma dziś umiejętności potrzebne, by być wybitnym w swojej roli. (Gallup, Wigert i Barrett, „The Manager Squeeze”, 2023). https://www.gallup.com/workplace/510326/manager-squeeze-new-workplace-testing-team-leaders.aspx Zastrzeżenie: USA, maj 2023, self-report.</a:t>
            </a:r>
            <a:br/>
            <a:r>
              <a:rPr sz="1200"/>
              <a:t>4. Nową wiedzę ze szkolenia stosuje w pracy 62% pracowników zaraz po szkoleniu, 44% po pół roku i tylko 34% po roku (szacunki specjalistów ds. szkoleń ze 150 organizacji). (Saks i Belcourt, „An investigation of training activities and transfer of training in organizations”, Human Resource Management 45(4), 2006). https://doi.org/10.1002/hrm.20135 Zastrzeżenie: Kanada, 2006; szacunek specjalistów, nie obserwacja.</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Prywatność jest tu warunkiem, żeby całość w ogóle działała. Kiedy ktoś podejrzewa, że jego pytania czyta dyrekcja albo kadry, zapyta o coś bezpiecznego i narzędzie straci sens. Dlatego rozmów z Em nie widzi nikt poza pytającym, a pełny wynik kwestionariusza należy do osoby, która go wypełniła. Osoba, o którą ktoś pyta, nie widzi ani pytania, ani odpowiedzi. Em jest asystentem opartym na sztucznej inteligencji, dane są przechowywane w Unii Europejskiej i szyfrowane. Szpital dostaje obraz zbiorczy: kulturę, motywacje i to, ile osób korzysta, bez nazwisk i bez ocen pojedynczych ludzi. Pełny opis zabezpieczeń jest w osobnym dokumencie dla informatyków i inspektora ochrony danych. Udostępniamy go na życzenie.</a:t>
            </a:r>
            <a:br/>
            <a:br/>
            <a:r>
              <a:rPr sz="1200"/>
              <a:t>Wskazówki dla prowadzącego: Mów o warstwach zabezpieczeń i ograniczaniu ryzyka, nigdy o bezpieczeństwie absolutnym. Dla prawnika i inspektora ochrony danych przygotuj osobny pakiet: umowa powierzenia, dostawca modelu i podwykonawcy, region przetwarzania, retencja i usuwanie danych, podstawa prawna i dobrowolność [do uzupełnienia przez zespół produktowy]. W szpitalu dodaj: Em nie korzysta z danych pacjentów i nie wchodzi w systemy kliniczne.</a:t>
            </a:r>
            <a:br/>
            <a:br/>
            <a:r>
              <a:rPr sz="1200"/>
              <a:t>Dane i źródła (każdy link sprawdzony 29.08.2026):</a:t>
            </a:r>
            <a:br/>
            <a:r>
              <a:rPr sz="1200"/>
              <a:t>1. 81% dorosłych Amerykanów uważa, że przez monitorowanie z użyciem AI pracownicy poczują się nadmiernie obserwowani, a 71% sprzeciwia się ostatecznym decyzjom rekrutacyjnym podejmowanym przez AI. (Pew Research Center, „AI in Hiring and Evaluating Workers: What Americans Think”, 2023). https://www.pewresearch.org/internet/2023/04/20/ai-in-hiring-and-evaluating-workers-what-americans-think/ Zastrzeżenie: 11 004 dorosłych w USA, grudzień 2022.</a:t>
            </a:r>
            <a:br/>
            <a:r>
              <a:rPr sz="1200"/>
              <a:t>2. 86% kadry zarządzającej sądzi, że pracownicy wysoko ufają firmie, a deklaruje to tylko 67% pracowników; jedynie 60% pracowników uważa, że liderzy im ufają. (PwC, „2024 Trust Survey”, 2024). https://www.pwc.com/us/en/library/trust-in-business-survey.html Zastrzeżenie: USA, styczeń 2024; 548 menedżerów i 2039 pracowników.</a:t>
            </a:r>
            <a:br/>
            <a:r>
              <a:rPr sz="1200"/>
              <a:t>3. Tylko 23% pracowników w USA zdecydowanie ufa kierownictwu swojej organizacji, ale pracownicy, których menedżer zawsze wysłucha, 4,2 raza częściej ufają kierownictwu. (Gallup, „How to Build Trust in the Workplace”, 2022, oraz „Global Indicator: Leadership &amp; Management”, 2026). https://www.gallup.com/workplace/393401/trust-decline-rebuild.aspx Zastrzeżenie: Panel Gallupa, USA; korelacje. Wskaźnik: https://www.gallup.com/404252/indicator-leadership-management.aspx</a:t>
            </a:r>
            <a:br/>
            <a:r>
              <a:rPr sz="1200"/>
              <a:t>4. Tylko 37% pracowników jest bardzo pewnych, że ich organizacja odpowiedzialnie korzysta z danych o pracownikach, podczas gdy 78% pracodawców deklaruje zdalne monitorowanie pracowników. (Deloitte, „The transparency paradox”, 2024 Global Human Capital Trends, 2024). https://www.deloitte.com/us/en/insights/topics/talent/human-capital-trends/2024/transparency-in-the-workplace.html Zastrzeżenie: 14 000 liderów w 95 krajach plus ankiety pracowników; raport doradczy.</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Nie proszę dziś o decyzję. Na tym etapie potrzebne są dwa lub trzy oddziały, od których warto zacząć. Umówimy trzydziestominutowy pokaz Em na prawdziwej sytuacji jednego z kierowników, potem pilotaż na tych oddziałach i wspólny przegląd po pierwszych tygodniach. Dołączamy krótkie argumenty dla dyrekcji, dyrektora medycznego i naczelnej pielęgniarki oraz informację dla IT i inspektora ochrony danych: dane w Unii Europejskiej, brak dostępu do danych pacjentów, brak integracji z systemami klinicznymi.</a:t>
            </a:r>
            <a:br/>
            <a:br/>
            <a:r>
              <a:rPr sz="1200"/>
              <a:t>Wskazówki dla prowadzącego: Nie kończ na deklaracji „odezwiemy się”. Umów konkret: termin pokazu albo wysyłkę materiałów w ciągu doby. Jeśli rozmówca chce zacząć sam, wystarczy adres empatyzer.com; bezpłatna organizacja osobista obejmuje obecnie do trzech zaproszonych osób [zakres do potwierdzenia przed spotkaniem]. Warunki licencji i cenę raportu uzupełnij przed spotkaniem.</a:t>
            </a:r>
            <a:br/>
            <a:br/>
            <a:r>
              <a:rPr sz="1200"/>
              <a:t>Dane i źródła (każdy link sprawdzony 29.08.2026):</a:t>
            </a:r>
            <a:br/>
            <a:r>
              <a:rPr sz="1200"/>
              <a:t>1. W 2025 r. zaangażowanych było 20% pracowników na świecie, a zaangażowanie menedżerów spadło z 27% do 22%, najmocniej w historii pomiaru; Gallup szacuje koszt niskiego zaangażowania na ok. 10 bln USD rocznie. (Gallup, Harter i Pendell, „Global Employee Engagement Continues Decline” (State of the Global Workplace 2026), 2026). https://www.gallup.com/workplace/708071/global-employee-engagement-continues-decline.aspx Zastrzeżenie: 141 444 respondentów; self-report; koszt to model Gallupa.</a:t>
            </a:r>
            <a:br/>
            <a:r>
              <a:rPr sz="1200"/>
              <a:t>2. W Polsce zaangażowanych w pracę jest 7% pracowników, wobec 12% w Europie i 20% na świecie. (Gallup, „State of the Global Workplace: Poland Country-Level Data”, 2026). https://www.gallup.com/workplace/706802/state-global-workplace-poland-country-level-data.aspx Zastrzeżenie: Średnia z trzech lat sondaży (2023–2025), ok. 1000 respondentów rocznie.</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Jedno zdanie na początek. Kadry nie mogą być przy rozmowie ordynatora z lekarzem ani oddziałowej z pielęgniarką, a takich rozmów jest w szpitalu setki tygodniowo. Można się pogodzić z tym, że kierownicy radzą sobie sami, jak umieją, a do kadr trafia to, co nie wyszło. Albo dać im pomoc, która jest na oddziale, w telefonie, w chwili, gdy przygotowują tę rozmowę. Polskie badanie 285 szpitali pokazało, że zarządzanie ludźmi od lat spoczywa na kierownikach klinicznych, a brak kompetencji menedżerskich jest barierą. To nie jest zarzut wobec nikogo. Tę lukę da się wypełnić.</a:t>
            </a:r>
            <a:br/>
            <a:br/>
            <a:r>
              <a:rPr sz="1200"/>
              <a:t>Wskazówki dla prowadzącego: Jedno zdanie i pauza. Reszta jest w komentarzu, nie na slajdzie.</a:t>
            </a:r>
            <a:br/>
            <a:br/>
            <a:r>
              <a:rPr sz="1200"/>
              <a:t>Dane i źródła (każdy link sprawdzony 29.08.2026):</a:t>
            </a:r>
            <a:br/>
            <a:r>
              <a:rPr sz="1200"/>
              <a:t>1. W badaniu 285 polskich szpitali (1425 respondentów) ordynatorzy i pielęgniarki oddziałowe regularnie zajmują się oceną pracowników, zespołem, konfliktami, szkoleniami i wdrażaniem nowych osób, a autorzy wskazują brak kompetencji menedżerskich jako główną barierę. (Buchelt, Frączkiewicz-Wronka i Dobrowolska, „The Organizational Aspect of Human Resource Management as a Determinant of the Potential of Polish Hospitals to Manage Medical Professionals in Healthcare 4.0”, Sustainability 12(12), 2020). https://www.mdpi.com/2071-1050/12/12/5118 Zastrzeżenie: Badanie z 2017 r.; self-report; 70% dyrektorów mówi o regularnym rozwoju menedżerskim, ale co piąty lekarz kierujący oddziałem mówi, że szkoleń nie ma lub są rzadkie.</a:t>
            </a:r>
            <a:br/>
            <a:r>
              <a:rPr sz="1200"/>
              <a:t>2. Wśród polskiego personelu medycznego tylko ok. 40% deklaruje, że dostaje od przełożonych pochwały za dobrą pracę, a co piąty (21,9%) zdecydowanie nie zgadza się ze stwierdzeniem, że kierownicy dają informację zwrotną po ocenie. (Pomaranik i Kludacz-Alessandri, „Talent management and job satisfaction of medical personnel in Polish healthcare entities”, Frontiers in Psychology 14, 2023). https://www.frontiersin.org/journals/psychology/articles/10.3389/fpsyg.2023.1146073/full Zastrzeżenie: N = 506, publiczne podmioty lecznicze; próba nielosowa.</a:t>
            </a:r>
            <a:br/>
            <a:r>
              <a:rPr sz="1200"/>
              <a:t>3. Klinicyści, którzy zostali kierownikami, opisują „wrzucenie” w rolę bez przygotowania, pod presją otoczenia, a nie z własnej ambicji menedżerskiej. (Spehar, Frich i Kjekshus, „Clinicians' experiences of becoming a clinical manager: a qualitative study”, BMC Health Services Research 12:421, 2012). https://bmchealthservres.biomedcentral.com/articles/10.1186/1472-6963-12-421 Zastrzeżenie: Badanie jakościowe (n = 30), Norwegia.</a:t>
            </a:r>
            <a:br/>
            <a:r>
              <a:rPr sz="1200"/>
              <a:t>4. Kierownicy-klinicyści („menedżerowie hybrydowi”) przedkładają pracę kliniczną nad menedżerską, co rodzi konflikt ról. (Kippist i Fitzgerald, „Organisational professional conflict and hybrid clinician managers”, Journal of Health Organization and Management 23(6), 2009). https://pubmed.ncbi.nlm.nih.gov/20020597/ Zastrzeżenie: Badanie jakościowe (n = 14), Australia.</a:t>
            </a:r>
            <a:br/>
            <a:r>
              <a:rPr sz="1200"/>
              <a:t>5. Mniej niż połowa menedżerów na świecie (44%) deklaruje, że przeszła jakiekolwiek szkolenie menedżerskie; wśród przeszkolonych aktywnie niezaangażowanych jest o połowę mniej. (Gallup, „State of the Global Workplace: 2025 Report”, 2025, s. 12–13). https://www.gallup.com/file/workplace/659528/state-of-the-global-workplace-2025-download.pdf Zastrzeżenie: Self-report, Gallup World Poll; zależność korelacyjna.</a:t>
            </a:r>
            <a:br/>
            <a:r>
              <a:rPr sz="1200"/>
              <a:t>6. Mediana to ok. 2 pracowników HR na 100 zatrudnionych (2025), czyli jedna osoba z HR na ok. 50 pracowników. (SHRM, „3 CHRO Benchmarking Data Insights”, 2025). https://www.shrm.org/executive-network/insights/more-support-for-hr--talent--chro-benchmarking-survey-insights- Zastrzeżenie: USA, członkowie SHRM.</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Dla HR ten raport jest czymś więcej niż zbiorem wykresów. To gotowy materiał do rozmowy z kierownictwem i z osobami, które prowadzą zespoły. Zamiast mówić „popracujmy nad komunikacją”, można pokazać, że jedna grupa potrzebuje przewidywalności i sprawiedliwego podziału obciążeń, druga swobody w jasnym standardzie, trzecia jasnej informacji, kto decyduje, a czwarta rzeczowości i oszczędności czasu. Do każdej z nich raport podpowiada, jak pisać komunikaty i jakie rozmowy przećwiczyć. Jest też lista miejsc, w których zespoły najczęściej się spierają, z propozycją prostych ustaleń. To materiał, który daje HR argumenty w języku decyzji, a nie w języku szkoleń.</a:t>
            </a:r>
            <a:br/>
            <a:br/>
            <a:r>
              <a:rPr sz="1200"/>
              <a:t>Wskazówki dla prowadzącego: Trzy zasady czytania raportu, które warto powiedzieć wprost: nie etykietujemy ludzi, czytamy dane razem z zespołem, przekładamy je na zachowania. Raport zamawia się osobno; cena i warunki do uzupełnienia przed spotkaniem.</a:t>
            </a:r>
            <a:br/>
            <a:br/>
            <a:r>
              <a:rPr sz="1200"/>
              <a:t>Dane i źródła (każdy link sprawdzony 29.08.2026):</a:t>
            </a:r>
            <a:br/>
            <a:r>
              <a:rPr sz="1200"/>
              <a:t>1. Przy wysokim zmęczeniu zmianą tylko 43% pracowników zamierza zostać w firmie (wobec 74% przy niskim), a włączanie pracowników w proces zmiany obniża ryzyko zmęczenia o 29 punktów procentowych. (Gartner, komunikat prasowy, 12.10.2022). https://www.gartner.com/en/newsroom/press-releases/2022-10-12-gartner-survey-reveals-leader-and-manager-effectiveness-tops-hr-leaders-list-of-priorities-for-2023 Zastrzeżenie: 860 liderów HR, lipiec 2022; korelacje.</a:t>
            </a:r>
            <a:br/>
            <a:r>
              <a:rPr sz="1200"/>
              <a:t>2. Gotowość pracowników do wspierania zmian w firmie spadła z 74% w 2016 r. do 38% w 2022 r., podczas gdy liczba planowanych zmian rocznie wzrosła z 2 do 10. (Gartner, „The Transformation Deficit”, Gartner Business Quarterly Q1 2023 (omówienie: O Morain i Aykens, HBR, „Employees Are Losing Patience with Change Initiatives”, 2023)). https://www.gartner.com/en/insights/gartner-business-quarterly/q1-2023 Zastrzeżenie: Gartner podaje 38% (GBQ) i 43% (HBR); brak opisu próby. HBR: https://hbr.org/2023/05/employees-are-losing-patience-with-change-initiatives</a:t>
            </a:r>
            <a:br/>
            <a:r>
              <a:rPr sz="1200"/>
              <a:t>3. W Europie ok. dwie trzecie pracowników deklaruje wsparcie przełożonego, a 16% dostaje je rzadko lub nigdy; wsparcie od kolegów (73%) jest wyraźnie wyższe niż od przełożonych. (Eurofound, „Trends in job quality: EWCS 2024 first findings”, 2025). https://eurofound.shorthandstories.com/trends-in-job-quality-ewcs-2024/index.html Zastrzeżenie: 36 644 wywiady w 35 krajach; brak rozbicia na Polskę.</a:t>
            </a:r>
            <a:br/>
            <a:r>
              <a:rPr sz="1200"/>
              <a:t>4. W badaniu 180 zespołów Google bezpieczeństwo psychologiczne było najważniejszym z pięciu czynników skutecznego zespołu. (Google re:Work, „Understand team effectiveness” (Project Aristotle)). https://rework.withgoogle.com/intl/en/guides/understand-team-effectiveness Zastrzeżenie: Badanie wewnętrzne jednej firmy, bez recenzji naukowej.</a:t>
            </a:r>
            <a:endParaRPr/>
          </a:p>
          <a:p xmlns:a="http://schemas.openxmlformats.org/drawingml/2006/main">
            <a:pPr marL="0" lvl="0" indent="0" algn="l">
              <a:spcBef>
                <a:spcPts val="0"/>
              </a:spcBef>
              <a:spcAft>
                <a:spcPts val="0"/>
              </a:spcAft>
              <a:buNone/>
            </a:pPr>
            <a:br/>
            <a:br/>
            <a:r>
              <a:rPr sz="1200"/>
              <a:t>[Sources]</a:t>
            </a:r>
            <a:br/>
            <a:r>
              <a:rPr sz="1200"/>
              <a:t>Zrzut ekranu dostarczony przez Empatyzer — widok kultury organizacyjnej.</a:t>
            </a:r>
            <a:br/>
            <a:r>
              <a:rPr sz="1200"/>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Ludzie często pytają, ile pracy zostaje po ich stronie. Ktoś zakłada konto organizacji i zaprasza pozostałych mailem albo linkiem. Każdy siada raz, odpowiada na pytania i od razu widzi swój wynik, więc ma z tego coś dla siebie od pierwszego dnia. Ten kwestionariusz wypełnia się raz w życiu, nie powtarza się go co roku. Potem przychodzi pierwsze pytanie do Em i zwykle dotyczy osoby, z którą rozmowa idzie najgorzej. Z każdą kolejną osobą pojawiają się porównania w parach i na tle zespołu, więc obraz oddziału robi się pełniejszy. Lekcje ruszają same, nikt ich nie musi uruchamiać. Licencja jest roczna, na określoną liczbę osób, a w trakcie roku można dołączać kolejne osoby.</a:t>
            </a:r>
            <a:br/>
            <a:br/>
            <a:r>
              <a:rPr sz="1200"/>
              <a:t>Wskazówki dla prowadzącego: Czasu wypełniania kwestionariusza nie podawaj bez potwierdzenia aktualnej wersji: dokumentacja produktowa mówi o 25–35 minutach przy wypełnianiu bez przerw, nowsze materiały o krótszym czasie. Zaproszenie może iść na adres prywatny, jeśli organizacja nie wymaga zweryfikowanej domeny, więc osoba bez służbowej poczty też dołączy. Nakład po stronie klienta: założenie kont, ustawienie struktury i przypomnienie o kwestionariuszu.</a:t>
            </a:r>
            <a:br/>
            <a:br/>
            <a:r>
              <a:rPr sz="1200"/>
              <a:t>Dane i źródła (każdy link sprawdzony 29.08.2026):</a:t>
            </a:r>
            <a:br/>
            <a:r>
              <a:rPr sz="1200"/>
              <a:t>1. Mniej niż połowa menedżerów na świecie (44%) deklaruje, że przeszła jakiekolwiek szkolenie menedżerskie; wśród przeszkolonych aktywnie niezaangażowanych jest o połowę mniej. (Gallup, „State of the Global Workplace: 2025 Report”, 2025, s. 12–13). https://www.gallup.com/file/workplace/659528/state-of-the-global-workplace-2025-download.pdf Zastrzeżenie: Self-report, Gallup World Poll; zależność korelacyjna.</a:t>
            </a:r>
            <a:br/>
            <a:r>
              <a:rPr sz="1200"/>
              <a:t>2. Menedżerowie poświęcają tylko 13% czasu na rozwój ludzi, a prawie 40% na gaszenie bieżących problemów i administrację; 36% uważa, że nie przygotowano ich wystarczająco do zarządzania ludźmi. (Deloitte, „2025 Global Human Capital Trends”, komunikat prasowy, 24.03.2025). https://www.deloitte.com/us/en/about/press-room/deloitte-report-aims-to-help-leaders-navigate-complex-workplace-tensions.html Zastrzeżenie: Ok. 10 000 liderów w 93 krajach plus badanie menedżerów; self-report.</a:t>
            </a:r>
            <a:br/>
            <a:r>
              <a:rPr sz="1200"/>
              <a:t>3. Ponad trzy czwarte liderów i menedżerów używa generatywnej AI kilka razy w tygodniu, a wsparcie przełożonego podnosi odsetek pracowników pozytywnie nastawionych do AI z 15% do 55%. (BCG, „AI at Work 2025: Momentum Builds, but Gaps Remain”, 2025). https://www.bcg.com/publications/2025/ai-at-work-momentum-builds-but-gaps-remain Zastrzeżenie: 10 600+ respondentów w 11 krajach; self-report.</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Szkolenia menedżerskie w szpitalu są dobre, ale każde zabiera dni z grafiku, więc jest ich mało i uczą ogólnych zasad, do których trudno wrócić w rozmowie z konkretnym lekarzem. Coaching i mentoring docierają do nielicznych. Kadry i dział jakości prowadzą procedury i akredytację i nie zdążą być przy każdej rozmowie kierownika z zespołem. Nikt tu nie zawinił, tak wygląda arytmetyka szpitala. Empatyzer nie zastępuje szkoleń, wchodzi między szkolenie a rozmowę: kierownik pyta Em na oddziale, w telefonie, w chwili, gdy przygotowuje rozmowę, i nikt nie musi go w tym celu zdejmować z grafiku.</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rPr sz="1200"/>
              <a:t>Wskazówki dla prowadzącego: Cel: pokazać lukę bez obrażania obecnych działań. Szkolenia i coaching zostają; Empatyzer działa między nimi a rozmową na oddziale.</a:t>
            </a:r>
            <a:endParaRPr/>
          </a:p>
          <a:p xmlns:a="http://schemas.openxmlformats.org/drawingml/2006/main">
            <a:pPr marL="0" lvl="0" indent="0" algn="l">
              <a:spcBef>
                <a:spcPts val="0"/>
              </a:spcBef>
              <a:spcAft>
                <a:spcPts val="0"/>
              </a:spcAft>
              <a:buNone/>
            </a:pPr>
            <a:r>
              <a:rPr sz="1200"/>
              <a:t>Pytanie: „Ile dni szkoleniowych w roku może Państwa szpital zdjąć z grafiku dla ordynatorów i oddziałowych?”.</a:t>
            </a:r>
            <a:endParaRPr/>
          </a:p>
          <a:p xmlns:a="http://schemas.openxmlformats.org/drawingml/2006/main">
            <a:pPr marL="0" lvl="0" indent="0" algn="l">
              <a:spcBef>
                <a:spcPts val="0"/>
              </a:spcBef>
              <a:spcAft>
                <a:spcPts val="0"/>
              </a:spcAft>
              <a:buNone/>
            </a:pPr>
            <a:r>
              <a:rPr sz="1200"/>
              <a:t>Standardy jakości i akredytacja: komunikacja personelu jest częścią systemu jakości, ale Empatyzer nie zastępuje procedur ani protokołów klinicznych.</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rPr sz="1200"/>
              <a:t>Dane i źródła (każdy link sprawdzony 29.08.2026):</a:t>
            </a:r>
            <a:endParaRPr/>
          </a:p>
          <a:p xmlns:a="http://schemas.openxmlformats.org/drawingml/2006/main">
            <a:pPr marL="0" lvl="0" indent="0" algn="l">
              <a:spcBef>
                <a:spcPts val="0"/>
              </a:spcBef>
              <a:spcAft>
                <a:spcPts val="0"/>
              </a:spcAft>
              <a:buNone/>
            </a:pPr>
            <a:r>
              <a:rPr sz="1200"/>
              <a:t>1. W badaniu 285 polskich szpitali (1425 respondentów) ordynatorzy i pielęgniarki oddziałowe regularnie zajmują się oceną pracowników, zespołem, konfliktami, szkoleniami i wdrażaniem nowych osób, a autorzy wskazują brak kompetencji menedżerskich jako główną barierę. (Buchelt, Frączkiewicz-Wronka i Dobrowolska, „The Organizational Aspect of Human Resource Management as a Determinant of the Potential of Polish Hospitals to Manage Medical Professionals in Healthcare 4.0”, Sustainability 12(12), 2020). https://www.mdpi.com/2071-1050/12/12/5118 Zastrzeżenie: Badanie z 2017 r.; self-report; 70% dyrektorów mówi o regularnym rozwoju menedżerskim, ale co piąty lekarz kierujący oddziałem mówi, że szkoleń nie ma lub są rzadkie.</a:t>
            </a:r>
            <a:endParaRPr/>
          </a:p>
          <a:p xmlns:a="http://schemas.openxmlformats.org/drawingml/2006/main">
            <a:pPr marL="0" lvl="0" indent="0" algn="l">
              <a:spcBef>
                <a:spcPts val="0"/>
              </a:spcBef>
              <a:spcAft>
                <a:spcPts val="0"/>
              </a:spcAft>
              <a:buNone/>
            </a:pPr>
            <a:r>
              <a:rPr sz="1200"/>
              <a:t>2. Nową wiedzę ze szkolenia stosuje w pracy 62% pracowników zaraz po szkoleniu, 44% po pół roku i tylko 34% po roku (szacunki specjalistów ds. szkoleń ze 150 organizacji). (Saks i Belcourt, „An investigation of training activities and transfer of training in organizations”, Human Resource Management 45(4), 2006). https://doi.org/10.1002/hrm.20135 Zastrzeżenie: Kanada, 2006; szacunek specjalistów, nie obserwacja.</a:t>
            </a:r>
            <a:endParaRPr/>
          </a:p>
          <a:p xmlns:a="http://schemas.openxmlformats.org/drawingml/2006/main">
            <a:pPr marL="0" lvl="0" indent="0" algn="l">
              <a:spcBef>
                <a:spcPts val="0"/>
              </a:spcBef>
              <a:spcAft>
                <a:spcPts val="0"/>
              </a:spcAft>
              <a:buNone/>
            </a:pPr>
            <a:r>
              <a:rPr sz="1200"/>
              <a:t>3. Metaanaliza 335 prób: szkolenia przywódcze działają, ale istotnie lepiej, gdy są rozłożone na wiele sesji i zawierają praktykę oraz feedback, niż gdy są jednym skomasowanym blokiem. (Lacerenza, Reyes, Marlow, Joseph i Salas, „Leadership Training Design, Delivery, and Implementation: A Meta-Analysis”, Journal of Applied Psychology 102(12), 2017). https://doi.org/10.1037/apl0000241 Zastrzeżenie: Recenzowane; „rozłożone” oznacza wiele sesji, nie konkretną kadencję.</a:t>
            </a:r>
            <a:endParaRPr/>
          </a:p>
          <a:p xmlns:a="http://schemas.openxmlformats.org/drawingml/2006/main">
            <a:pPr marL="0" lvl="0" indent="0" algn="l">
              <a:spcBef>
                <a:spcPts val="0"/>
              </a:spcBef>
              <a:spcAft>
                <a:spcPts val="0"/>
              </a:spcAft>
              <a:buNone/>
            </a:pPr>
            <a:r>
              <a:rPr sz="1200"/>
              <a:t>4. W 2015 r. firmy wydały na szkolenia ok. 160 mld USD w USA i ok. 356 mld USD na świecie, a mimo to uczestnicy szybko wracają do starych nawyków, bo po szkoleniu nie zmienia się środowisko pracy. (Beer, Finnström i Schrader, „Why Leadership Training Fails—and What to Do About It”, Harvard Business Review, 2016). https://hbr.org/2016/10/why-leadership-training-fails-and-what-to-do-about-it Zastrzeżenie: Kwoty to szacunki branżowe; teza jakościowa autorów z HBS.</a:t>
            </a:r>
            <a:endParaRPr/>
          </a:p>
          <a:p xmlns:a="http://schemas.openxmlformats.org/drawingml/2006/main">
            <a:pPr marL="0" lvl="0" indent="0" algn="l">
              <a:spcBef>
                <a:spcPts val="0"/>
              </a:spcBef>
              <a:spcAft>
                <a:spcPts val="0"/>
              </a:spcAft>
              <a:buNone/>
            </a:pPr>
            <a:r>
              <a:rPr sz="1200"/>
              <a:t>5. Mniej niż połowa menedżerów na świecie (44%) deklaruje, że przeszła jakiekolwiek szkolenie menedżerskie; wśród przeszkolonych aktywnie niezaangażowanych jest o połowę mniej. (Gallup, „State of the Global Workplace: 2025 Report”, 2025, s. 12–13). https://www.gallup.com/file/workplace/659528/state-of-the-global-workplace-2025-download.pdf Zastrzeżenie: Self-report, Gallup World Poll; zależność korelacyjna.</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W mniejszej placówce kadry są blisko oddziałów i zajmują się każdą sprawą, bo nikt inny tego nie zrobi, więc Empatyzer zdejmuje z nich te codzienne rozmowy. Przy wielu oddziałach i grupach zawodowych kierownik po szkoleniu zostaje sam, a Empatyzer jest z nim przez cały rok: przed trudną rozmową i w krótkich lekcjach. W sieci placówek najważniejsze jest to, żeby każda grupa zawodowa (lekarze, pielęgniarki, administracja) miała to samo wsparcie, a kadry widziały, ilu kierowników korzysta i czym różnią się grupy, bez czytania niczyich pytań. Ilu ordynatorów, oddziałowych i kierowników komórek kieruje u Państwa ludźmi?</a:t>
            </a:r>
            <a:br/>
            <a:br/>
            <a:r>
              <a:rPr sz="1200"/>
              <a:t>Wskazówki dla prowadzącego: Cel: powiedzieć kadrom, co Empatyzer zmienia w placówce tej wielkości. Wskaż właściwą kolumnę.</a:t>
            </a:r>
            <a:br/>
            <a:r>
              <a:rPr sz="1200"/>
              <a:t>Mniejsza placówka: czas kadr. Wiele oddziałów: kierownik nie zostaje sam po szkoleniu. Grupa placówek: to samo wsparcie dla każdej grupy zawodowej i dane zbiorcze.</a:t>
            </a:r>
            <a:br/>
            <a:r>
              <a:rPr sz="1200"/>
              <a:t>Pytanie: „Ilu ordynatorów, oddziałowych i kierowników komórek kieruje u Państwa ludźmi?”.</a:t>
            </a:r>
            <a:br/>
            <a:br/>
            <a:r>
              <a:rPr sz="1200"/>
              <a:t>Dane i źródła (każdy link sprawdzony 29.08.2026):</a:t>
            </a:r>
            <a:br/>
            <a:r>
              <a:rPr sz="1200"/>
              <a:t>1. W Europie ok. dwie trzecie pracowników deklaruje wsparcie przełożonego, a 16% dostaje je rzadko lub nigdy; wsparcie od kolegów (73%) jest wyraźnie wyższe niż od przełożonych. (Eurofound, „Trends in job quality: EWCS 2024 first findings”, 2025). https://eurofound.shorthandstories.com/trends-in-job-quality-ewcs-2024/index.html Zastrzeżenie: 36 644 wywiady w 35 krajach; brak rozbicia na Polskę.</a:t>
            </a:r>
            <a:br/>
            <a:r>
              <a:rPr sz="1200"/>
              <a:t>2. Mediana to ok. 2 pracowników HR na 100 zatrudnionych (2025), czyli jedna osoba z HR na ok. 50 pracowników. (SHRM, „3 CHRO Benchmarking Data Insights”, 2025). https://www.shrm.org/executive-network/insights/more-support-for-hr--talent--chro-benchmarking-survey-insights- Zastrzeżenie: USA, członkowie SHRM.</a:t>
            </a:r>
            <a:br/>
            <a:r>
              <a:rPr sz="1200"/>
              <a:t>3. Pracownicy stanowisk stacjonarnych bez możliwości pracy zdalnej (hale, oddziały) są najmniej zaangażowani (17% wobec 30% u pracujących zdalnie), a menedżerowie są bardziej zestresowani niż ich podwładni (45% wobec 39%). (Gallup, „State of the Global Workplace: 2026 Report”, dane globalne, 2026). https://www.gallup.com/workplace/697904/state-of-the-global-workplace-global-data.aspx Zastrzeżenie: Dane globalne za 2025; self-report.</a:t>
            </a:r>
            <a:br/>
            <a:r>
              <a:rPr sz="1200"/>
              <a:t>4. W 285 polskich szpitalach „dobra atmosfera w pracy” była najwyżej ocenianą cechą atrakcyjnego pracodawcy przez pielęgniarki (4,56/5) i, na równi z terminową wypłatą, przez lekarzy (4,54/5). (Buchelt, Ziębicki, Jończyk i Dzieńdziora, „The enhancement of the employer branding strategies of Polish hospitals…”, Human Resources for Health 19:77, 2021). https://link.springer.com/article/10.1186/s12960-021-00620-0 Zastrzeżenie: Skala 1–5; ta sama próba co Buchelt 2020.</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Skąd Em to wszystko wie? Z kwestionariusza, który każdy wypełnia raz, na początku, i który w aplikacji nazywa się diagnozą. Nikt go nie ocenia i nie ma w nim dobrych ani złych odpowiedzi. To opis własnego sposobu pracy: jak podejmuję decyzje, jak reaguję na krytykę, czy wolę powiedzieć coś wprost, czy najpierw przygotować grunt. Wynik należy do mnie. Druga osoba widzi tylko to, co pomaga nam razem pracować, a ja widzę o niej dokładnie tyle samo. Z zestawienia dwóch takich opisów bierze się podpowiedź Em: ktoś mówi szybko i konkretnie, a pielęgniarka oddziałowa, z którą ma jutro rozmawiać, potrzebuje chwili, żeby wszystko przemyśleć, więc lepiej zacząć od pytania. W praktyce to zmienia przebieg całej rozmowy.</a:t>
            </a:r>
            <a:br/>
            <a:br/>
            <a:r>
              <a:rPr sz="1200"/>
              <a:t>Wskazówki dla prowadzącego: Kwestionariusz wypełnia się raz w życiu i działa też po zmianie organizacji. Wskazówki są symetryczne: obie osoby widzą o sobie to samo. Pytanie o rzetelność: opisuje styl pracy, komunikacji i motywacje, korzysta z uznanych modeli psychologii pracy, nie jest testem klinicznym; opis metody udostępniamy na życzenie. Czasu wypełniania nie podawaj bez potwierdzenia aktualnej wersji.</a:t>
            </a:r>
            <a:br/>
            <a:br/>
            <a:r>
              <a:rPr sz="1200"/>
              <a:t>Dane i źródła (każdy link sprawdzony 29.08.2026):</a:t>
            </a:r>
            <a:br/>
            <a:r>
              <a:rPr sz="1200"/>
              <a:t>1. Ludzie systematycznie nie doceniają, jak bardzo inni chcą dostać konstruktywny feedback, i dlatego go nie dają (pięć eksperymentów, N = 1984). (Abi-Esber, Abel, Schroeder i Gino, „Underestimating others' desire for constructive feedback”, Journal of Personality and Social Psychology, 2022). https://doi.org/10.1037/pspi0000393 Zastrzeżenie: Recenzowane; eksperymenty online, USA.</a:t>
            </a:r>
            <a:br/>
            <a:r>
              <a:rPr sz="1200"/>
              <a:t>2. Metaanaliza 116 badań (8880 zespołów): konflikty relacyjne i procesowe mają stabilnie negatywny związek z wynikami zespołów. (de Wit, Greer i Jehn, „The paradox of intragroup conflict: A meta-analysis”, Journal of Applied Psychology 97(2), 2012). https://doi.org/10.1037/a0024844 Zastrzeżenie: Korelacje metaanalityczne.</a:t>
            </a:r>
            <a:br/>
            <a:r>
              <a:rPr sz="1200"/>
              <a:t>3. Sumienność jest najsilniejszą pozapoznawczą cechą przewidującą wyniki w pracy (92 metaanalizy, ponad 1,1 mln osób). (Wilmot i Ones, „A century of research on conscientiousness at work”, PNAS 116(46), 2019). https://doi.org/10.1073/pnas.1908430116 Zastrzeżenie: Metaanaliza metaanaliz; korelacje.</a:t>
            </a:r>
            <a:endParaRPr/>
          </a:p>
          <a:p xmlns:a="http://schemas.openxmlformats.org/drawingml/2006/main">
            <a:pPr marL="0" lvl="0" indent="0" algn="l">
              <a:spcBef>
                <a:spcPts val="0"/>
              </a:spcBef>
              <a:spcAft>
                <a:spcPts val="0"/>
              </a:spcAft>
              <a:buNone/>
            </a:pPr>
            <a:br/>
            <a:br/>
            <a:r>
              <a:rPr sz="1200"/>
              <a:t>[Sources]</a:t>
            </a:r>
            <a:br/>
            <a:r>
              <a:rPr sz="1200"/>
              <a:t>Zrzut ekranu dostarczony przez Empatyzer — widok talentów użytkownika.</a:t>
            </a:r>
            <a:br/>
            <a:r>
              <a:rPr sz="1200"/>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W Empatyzerze wszyscy mają ten sam widok. Osobnego panelu dla dyrekcji tu nie ma. Każdy może zobaczyć siebie na tle swojego zespołu, swojego oddziału i całej placówki. Każdy może też zobaczyć kulturę organizacji i to, co ludzi w niej napędza. Ordynator, pielęgniarka, kierownik komórki i osoba z personelu wspierającego widzą dokładnie to samo. To ma znaczenie, bo wtedy nikt nie czuje się prześwietlany. Ludzie sami do tych widoków wracają, żeby zrozumieć, dlaczego lekarze i pielęgniarki na jednym oddziale inaczej rozumieją, kto za co odpowiada, albo dlaczego z jedną osobą dogadują się od pierwszego dyżuru, a z inną nigdy. Pytania do Em i pełne wyniki kwestionariusza zostają prywatne u każdego.</a:t>
            </a:r>
            <a:br/>
            <a:br/>
            <a:r>
              <a:rPr sz="1200"/>
              <a:t>Wskazówki dla prowadzącego: Nie mów o „widoku dla zarządu”. Narzędzie jest demokratyczne: te same dane dla każdego, różni się tylko to, kogo co interesuje. Jeśli padnie pytanie o małe zespoły: minimalną liczbę osób, od której pokazuje się widok zespołu, potwierdź w zespole produktowym przed spotkaniem. Dobry przykład różnicy: lekarze i pielęgniarki inaczej rozumieją odpowiedzialność.</a:t>
            </a:r>
            <a:br/>
            <a:br/>
            <a:r>
              <a:rPr sz="1200"/>
              <a:t>Dane i źródła (każdy link sprawdzony 29.08.2026):</a:t>
            </a:r>
            <a:br/>
            <a:r>
              <a:rPr sz="1200"/>
              <a:t>1. W badaniu 180 zespołów Google bezpieczeństwo psychologiczne było najważniejszym z pięciu czynników skutecznego zespołu. (Google re:Work, „Understand team effectiveness” (Project Aristotle)). https://rework.withgoogle.com/intl/en/guides/understand-team-effectiveness Zastrzeżenie: Badanie wewnętrzne jednej firmy, bez recenzji naukowej.</a:t>
            </a:r>
            <a:br/>
            <a:r>
              <a:rPr sz="1200"/>
              <a:t>2. W badaniu 51 zespołów bezpieczeństwo psychologiczne wiązało się z zachowaniami uczenia się (zgłaszanie błędów, pytania, prośby o feedback), które pośredniczyły w związku z wynikami zespołu. (Edmondson, „Psychological Safety and Learning Behavior in Work Teams”, Administrative Science Quarterly 44(2), 1999). https://journals.sagepub.com/doi/10.2307/2666999 Zastrzeżenie: Jedna firma produkcyjna, USA; badanie przekrojowe.</a:t>
            </a:r>
            <a:br/>
            <a:r>
              <a:rPr sz="1200"/>
              <a:t>3. Tylko 3 na 10 pracowników w USA zdecydowanie zgadza się, że ich opinie liczą się w pracy; Gallup szacuje, że gdyby ten odsetek wzrósł do 6 na 10, rotacja byłaby o 27% niższa, a produktywność o 12% wyższa. (Gallup, Herway, „How to Create a Culture of Psychological Safety”, 2017). https://www.gallup.com/workplace/236198/create-culture-psychological-safety.aspx Zastrzeżenie: USA; skutki to model Gallupa, nie eksperyment.</a:t>
            </a:r>
            <a:br/>
            <a:r>
              <a:rPr sz="1200"/>
              <a:t>4. Przy niskim bezpieczeństwie psychologicznym 12% pracowników planuje odejść w ciągu roku, przy wysokim tylko 3%; kluczowym czynnikiem jest empatyczne przywództwo. (BCG, „Psychological Safety Levels the Playing Field for Employees”, 2024). https://www.bcg.com/publications/2024/psychological-safety-levels-playing-field-for-employees Zastrzeżenie: Ok. 28 000 pracowników w 16 krajach (bez Polski); deklarowany zamiar odejścia.</a:t>
            </a:r>
            <a:endParaRPr/>
          </a:p>
          <a:p xmlns:a="http://schemas.openxmlformats.org/drawingml/2006/main">
            <a:pPr marL="0" lvl="0" indent="0" algn="l">
              <a:spcBef>
                <a:spcPts val="0"/>
              </a:spcBef>
              <a:spcAft>
                <a:spcPts val="0"/>
              </a:spcAft>
              <a:buNone/>
            </a:pPr>
            <a:br/>
            <a:br/>
            <a:r>
              <a:rPr sz="1200"/>
              <a:t>[Sources]</a:t>
            </a:r>
            <a:br/>
            <a:r>
              <a:rPr sz="1200"/>
              <a:t>Zrzut ekranu dostarczony przez Empatyzer — mapa podobieństw.</a:t>
            </a:r>
            <a:br/>
            <a:r>
              <a:rPr sz="1200"/>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Każdy był na szkoleniu, z którego po miesiącu zostało jedno zdanie. Tak działa pamięć, więc w Empatyzerze nauka idzie dalej, poza kwestionariusz i pierwsze pytanie do Em. Dwa razy w tygodniu przychodzi krótka lekcja, każda na dwie minuty, i tak przez wiele miesięcy. Czyta się je w telefonie między jednym dyżurem a drugim, w dyżurce albo w drodze do domu. Kolejne odblokowują się stopniowo, więc nikt nie dostaje wszystkiego naraz. Treść jest dobrana do tego, jak ktoś pracuje i z jakim zespołem, więc dotyczy tego, co w jego rozmowach najczęściej zgrzyta. Kadry nie muszą tego rozsyłać ani o tym przypominać, bo lekcje przychodzą same.</a:t>
            </a:r>
            <a:br/>
            <a:br/>
            <a:r>
              <a:rPr sz="1200"/>
              <a:t>Wskazówki dla prowadzącego: Nie używaj słowa „mikrolekcje” ani „microlearning”. Liczby, które wolno podać: dwie lekcje tygodniowo, około dwóch minut lektury, moduły zwykle po osiem lekcji, cały plan rozłożony na wiele miesięcy. Nikt w organizacji nie sprawdza, czy dana osoba otworzyła lekcję.</a:t>
            </a:r>
            <a:br/>
            <a:br/>
            <a:r>
              <a:rPr sz="1200"/>
              <a:t>Dane i źródła (każdy link sprawdzony 29.08.2026):</a:t>
            </a:r>
            <a:br/>
            <a:r>
              <a:rPr sz="1200"/>
              <a:t>1. Metaanaliza 317 eksperymentów: nauka rozłożona w czasie daje trwalsze zapamiętanie niż nauka w jednym bloku, a im dłużej wiedza ma się utrzymać, tym dłuższe powinny być odstępy między powtórkami. (Cepeda, Pashler, Vul, Wixted i Rohrer, „Distributed practice in verbal recall tasks”, Psychological Bulletin 132(3), 2006). https://doi.org/10.1037/0033-2909.132.3.354 Zastrzeżenie: Eksperymenty na materiale werbalnym.</a:t>
            </a:r>
            <a:br/>
            <a:r>
              <a:rPr sz="1200"/>
              <a:t>2. W badaniu ponad 1350 osób wiedza, która ma zostać na rok, była najlepiej pamiętana, gdy powtórka przyszła po kilku tygodniach, a nie zaraz po nauce. (Cepeda, Vul, Rohrer, Wixted i Pashler, „Spacing Effects in Learning: A Temporal Ridgeline of Optimal Retention”, Psychological Science 19(11), 2008). https://doi.org/10.1111/j.1467-9280.2008.02209.x Zastrzeżenie: Uczenie się faktów; przełożenie na umiejętności menedżerskie to ekstrapolacja.</a:t>
            </a:r>
            <a:br/>
            <a:r>
              <a:rPr sz="1200"/>
              <a:t>3. Krzywa zapominania Ebbinghausa została zreplikowana w 2015 r.: bez powtórek największa utrata następuje w pierwszych godzinach i dniach po nauce. (Murre i Dros, „Replication and Analysis of Ebbinghaus' Forgetting Curve”, PLOS ONE 10(7), 2015). https://doi.org/10.1371/journal.pone.0120644 Zastrzeżenie: Replikacja na jednej osobie; nie cytować konkretnych odsetków.</a:t>
            </a:r>
            <a:br/>
            <a:r>
              <a:rPr sz="1200"/>
              <a:t>4. Nową wiedzę ze szkolenia stosuje w pracy 62% pracowników zaraz po szkoleniu, 44% po pół roku i tylko 34% po roku (szacunki specjalistów ds. szkoleń ze 150 organizacji). (Saks i Belcourt, „An investigation of training activities and transfer of training in organizations”, Human Resource Management 45(4), 2006). https://doi.org/10.1002/hrm.20135 Zastrzeżenie: Kanada, 2006; szacunek specjalistów, nie obserwacja.</a:t>
            </a:r>
            <a:br/>
            <a:r>
              <a:rPr sz="1200"/>
              <a:t>5. W 2015 r. firmy wydały na szkolenia ok. 160 mld USD w USA i ok. 356 mld USD na świecie, a mimo to uczestnicy szybko wracają do starych nawyków, bo po szkoleniu nie zmienia się środowisko pracy. (Beer, Finnström i Schrader, „Why Leadership Training Fails—and What to Do About It”, Harvard Business Review, 2016). https://hbr.org/2016/10/why-leadership-training-fails-and-what-to-do-about-it Zastrzeżenie: Kwoty to szacunki branżowe; teza jakościowa autorów z HBS.</a:t>
            </a:r>
            <a:endParaRPr/>
          </a:p>
          <a:p xmlns:a="http://schemas.openxmlformats.org/drawingml/2006/main">
            <a:pPr marL="0" lvl="0" indent="0" algn="l">
              <a:spcBef>
                <a:spcPts val="0"/>
              </a:spcBef>
              <a:spcAft>
                <a:spcPts val="0"/>
              </a:spcAft>
              <a:buNone/>
            </a:pPr>
            <a:br/>
            <a:br/>
            <a:r>
              <a:rPr sz="1200"/>
              <a:t>[Sources]</a:t>
            </a:r>
            <a:br/>
            <a:r>
              <a:rPr sz="1200"/>
              <a:t>Zrzut ekranu dostarczony przez Empatyzer — widok modułów i postępu.</a:t>
            </a:r>
            <a:br/>
            <a:r>
              <a:rPr sz="1200"/>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f6ceab506ab499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e176a063c764b5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f7d2765c7024b3a"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e343f25edf94e4e"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7cfa5baa3524d3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168dae9262a74aa5" /></Relationships>
</file>

<file path=ppt/slideLayouts/slideLayout1.xml><?xml version="1.0" encoding="utf-8"?>
<p:sldLayout xmlns:p="http://schemas.openxmlformats.org/presentationml/2006/main" matchingName="CONTENT">
  <p:cSld name="CONTENT">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Google Shape;11;p2">
            <a:extLst xmlns:a="http://schemas.openxmlformats.org/drawingml/2006/main">
              <a:ext uri="{FF2B5EF4-FFF2-40B4-BE49-F238E27FC236}">
                <a16:creationId xmlns:a16="http://schemas.microsoft.com/office/drawing/2014/main" id="{C4A6F79E-D5B3-4E80-A607-6C0C87CE5E5A}"/>
              </a:ext>
            </a:extLst>
          </p:cNvPr>
          <p:cNvSpPr>
            <a:spLocks xmlns:a="http://schemas.openxmlformats.org/drawingml/2006/main" noGrp="1"/>
          </p:cNvSpPr>
          <p:nvPr>
            <p:ph type="title" idx="0"/>
          </p:nvPr>
        </p:nvSpPr>
        <p:spPr>
          <a:xfrm xmlns:a="http://schemas.openxmlformats.org/drawingml/2006/main">
            <a:off x="548640" y="713232"/>
            <a:ext cx="11094415"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lvl1pPr marR="0" algn="l">
              <a:spcBef>
                <a:spcPts val="0"/>
              </a:spcBef>
              <a:spcAft>
                <a:spcPts val="0"/>
              </a:spcAft>
              <a:buClr>
                <a:srgbClr val="241C28"/>
              </a:buClr>
              <a:buSzPts val="2800"/>
              <a:buFont typeface="Calibri"/>
              <a:buNone/>
              <a:defRPr sz="2800" b="1" i="0" u="none" cap="none">
                <a:solidFill>
                  <a:srgbClr val="241C28"/>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xmlns:a="http://schemas.openxmlformats.org/drawingml/2006/main"/>
        </p:txBody>
      </p:sp>
    </p:spTree>
  </p:cSld>
</p:sldLayout>
</file>

<file path=ppt/slideLayouts/slideLayout2.xml><?xml version="1.0" encoding="utf-8"?>
<p:sldLayout xmlns:p="http://schemas.openxmlformats.org/presentationml/2006/main" matchingName="COVER">
  <p:cSld name="COVER">
    <p:bg>
      <p:bgPr>
        <a:solidFill xmlns:a="http://schemas.openxmlformats.org/drawingml/2006/main">
          <a:srgbClr val="3B1C40"/>
        </a:solidFill>
      </p:bgPr>
    </p:bg>
    <p:spTree>
      <p:nvGrpSpPr>
        <p:cNvPr id="1" name=""/>
        <p:cNvGrpSpPr/>
        <p:nvPr/>
      </p:nvGrpSpPr>
      <p:grpSpPr>
        <a:xfrm xmlns:a="http://schemas.openxmlformats.org/drawingml/2006/main"/>
      </p:grpSpPr>
      <p:sp>
        <p:nvSpPr>
          <p:cNvPr id="13" name="Google Shape;13;p3">
            <a:extLst xmlns:a="http://schemas.openxmlformats.org/drawingml/2006/main">
              <a:ext uri="{FF2B5EF4-FFF2-40B4-BE49-F238E27FC236}">
                <a16:creationId xmlns:a16="http://schemas.microsoft.com/office/drawing/2014/main" id="{9D18EC9C-A920-4D79-AED8-8E38CF781599}"/>
              </a:ext>
            </a:extLst>
          </p:cNvPr>
          <p:cNvSpPr>
            <a:spLocks xmlns:a="http://schemas.openxmlformats.org/drawingml/2006/main" noGrp="1"/>
          </p:cNvSpPr>
          <p:nvPr>
            <p:ph type="title" idx="0"/>
          </p:nvPr>
        </p:nvSpPr>
        <p:spPr>
          <a:xfrm xmlns:a="http://schemas.openxmlformats.org/drawingml/2006/main">
            <a:off x="731520" y="4187952"/>
            <a:ext cx="9692640" cy="11430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lvl1pPr marR="0" algn="l">
              <a:spcBef>
                <a:spcPts val="0"/>
              </a:spcBef>
              <a:spcAft>
                <a:spcPts val="0"/>
              </a:spcAft>
              <a:buClr>
                <a:srgbClr val="FFFFFF"/>
              </a:buClr>
              <a:buSzPts val="3800"/>
              <a:buFont typeface="Calibri"/>
              <a:buNone/>
              <a:defRPr sz="3800" b="1" i="0" u="none" cap="none">
                <a:solidFill>
                  <a:srgbClr val="FFFFFF"/>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xmlns:a="http://schemas.openxmlformats.org/drawingml/2006/main"/>
        </p:txBody>
      </p:sp>
    </p:spTree>
  </p:cSld>
</p:sldLayout>
</file>

<file path=ppt/slideLayouts/slideLayout3.xml><?xml version="1.0" encoding="utf-8"?>
<p:sldLayout xmlns:p="http://schemas.openxmlformats.org/presentationml/2006/main" matchingName="INSIGHT">
  <p:cSld name="INSIGHT">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Google Shape;15;p4">
            <a:extLst xmlns:a="http://schemas.openxmlformats.org/drawingml/2006/main">
              <a:ext uri="{FF2B5EF4-FFF2-40B4-BE49-F238E27FC236}">
                <a16:creationId xmlns:a16="http://schemas.microsoft.com/office/drawing/2014/main" id="{1B3A9F8A-F91E-4FEE-B3A7-13411152D376}"/>
              </a:ext>
            </a:extLst>
          </p:cNvPr>
          <p:cNvSpPr>
            <a:spLocks xmlns:a="http://schemas.openxmlformats.org/drawingml/2006/main" noGrp="1"/>
          </p:cNvSpPr>
          <p:nvPr>
            <p:ph type="title" idx="0"/>
          </p:nvPr>
        </p:nvSpPr>
        <p:spPr>
          <a:xfrm xmlns:a="http://schemas.openxmlformats.org/drawingml/2006/main">
            <a:off x="868680" y="2103120"/>
            <a:ext cx="10424160" cy="21945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lvl1pPr marR="0" algn="l">
              <a:spcBef>
                <a:spcPts val="0"/>
              </a:spcBef>
              <a:spcAft>
                <a:spcPts val="0"/>
              </a:spcAft>
              <a:buClr>
                <a:srgbClr val="241C28"/>
              </a:buClr>
              <a:buSzPts val="3400"/>
              <a:buFont typeface="Calibri"/>
              <a:buNone/>
              <a:defRPr sz="3400" b="1" i="0" u="none" cap="none">
                <a:solidFill>
                  <a:srgbClr val="241C28"/>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xmlns:a="http://schemas.openxmlformats.org/drawingml/2006/main"/>
        </p:txBody>
      </p:sp>
    </p:spTree>
  </p:cSld>
</p:sldLayout>
</file>

<file path=ppt/slideLayouts/slideLayout4.xml><?xml version="1.0" encoding="utf-8"?>
<p:sldLayout xmlns:p="http://schemas.openxmlformats.org/presentationml/2006/main" matchingName="CTA">
  <p:cSld name="CTA">
    <p:bg>
      <p:bgPr>
        <a:solidFill xmlns:a="http://schemas.openxmlformats.org/drawingml/2006/main">
          <a:srgbClr val="4F2854"/>
        </a:solidFill>
      </p:bgPr>
    </p:bg>
    <p:spTree>
      <p:nvGrpSpPr>
        <p:cNvPr id="1" name=""/>
        <p:cNvGrpSpPr/>
        <p:nvPr/>
      </p:nvGrpSpPr>
      <p:grpSpPr>
        <a:xfrm xmlns:a="http://schemas.openxmlformats.org/drawingml/2006/main"/>
      </p:grpSpPr>
      <p:sp>
        <p:nvSpPr>
          <p:cNvPr id="17" name="Google Shape;17;p5">
            <a:extLst xmlns:a="http://schemas.openxmlformats.org/drawingml/2006/main">
              <a:ext uri="{FF2B5EF4-FFF2-40B4-BE49-F238E27FC236}">
                <a16:creationId xmlns:a16="http://schemas.microsoft.com/office/drawing/2014/main" id="{D9838801-458C-426D-A3E9-B607E947164F}"/>
              </a:ext>
            </a:extLst>
          </p:cNvPr>
          <p:cNvSpPr>
            <a:spLocks xmlns:a="http://schemas.openxmlformats.org/drawingml/2006/main" noGrp="1"/>
          </p:cNvSpPr>
          <p:nvPr>
            <p:ph type="title" idx="0"/>
          </p:nvPr>
        </p:nvSpPr>
        <p:spPr>
          <a:xfrm xmlns:a="http://schemas.openxmlformats.org/drawingml/2006/main">
            <a:off x="731520" y="1481328"/>
            <a:ext cx="10058400" cy="9144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lvl1pPr marR="0" algn="l">
              <a:spcBef>
                <a:spcPts val="0"/>
              </a:spcBef>
              <a:spcAft>
                <a:spcPts val="0"/>
              </a:spcAft>
              <a:buClr>
                <a:srgbClr val="FFFFFF"/>
              </a:buClr>
              <a:buSzPts val="4000"/>
              <a:buFont typeface="Calibri"/>
              <a:buNone/>
              <a:defRPr sz="4000" b="1" i="0" u="none" cap="none">
                <a:solidFill>
                  <a:srgbClr val="FFFFFF"/>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xmlns:a="http://schemas.openxmlformats.org/drawingml/2006/main"/>
        </p:txBody>
      </p:sp>
    </p:spTree>
  </p:cSld>
</p:sldLayout>
</file>

<file path=ppt/slideLayouts/slideLayout5.xml><?xml version="1.0" encoding="utf-8"?>
<p:sldLayout xmlns:p="http://schemas.openxmlformats.org/presentationml/2006/main" matchingName="DEFAULT">
  <p:cSld name="DEFAULT">
    <p:bg>
      <p:bgPr>
        <a:solidFill xmlns:a="http://schemas.openxmlformats.org/drawingml/2006/main">
          <a:schemeClr val="lt1"/>
        </a:solidFill>
      </p:bgPr>
    </p:bg>
    <p:spTree>
      <p:nvGrpSpPr>
        <p:cNvPr id="1" name=""/>
        <p:cNvGrpSpPr/>
        <p:nvPr/>
      </p:nvGrpSpPr>
      <p:grpSpPr>
        <a:xfrm xmlns:a="http://schemas.openxmlformats.org/drawingml/2006/main"/>
      </p:grpSpPr>
    </p:spTree>
  </p:cSld>
</p:sldLayout>
</file>

<file path=ppt/slideLayouts/slideLayout6.xml><?xml version="1.0" encoding="utf-8"?>
<p:sldLayout xmlns:p="http://schemas.openxmlformats.org/presentationml/2006/main" matchingName="MAP">
  <p:cSld name="MAP">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Google Shape;20;p7">
            <a:extLst xmlns:a="http://schemas.openxmlformats.org/drawingml/2006/main">
              <a:ext uri="{FF2B5EF4-FFF2-40B4-BE49-F238E27FC236}">
                <a16:creationId xmlns:a16="http://schemas.microsoft.com/office/drawing/2014/main" id="{AA427E88-07B5-48E6-98D9-4FB32B41B5AB}"/>
              </a:ext>
            </a:extLst>
          </p:cNvPr>
          <p:cNvSpPr>
            <a:spLocks xmlns:a="http://schemas.openxmlformats.org/drawingml/2006/main" noGrp="1"/>
          </p:cNvSpPr>
          <p:nvPr>
            <p:ph type="title" idx="0"/>
          </p:nvPr>
        </p:nvSpPr>
        <p:spPr>
          <a:xfrm xmlns:a="http://schemas.openxmlformats.org/drawingml/2006/main">
            <a:off x="457200" y="329184"/>
            <a:ext cx="64008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lvl1pPr marR="0" algn="l">
              <a:spcBef>
                <a:spcPts val="0"/>
              </a:spcBef>
              <a:spcAft>
                <a:spcPts val="0"/>
              </a:spcAft>
              <a:buClr>
                <a:srgbClr val="241C28"/>
              </a:buClr>
              <a:buSzPts val="2400"/>
              <a:buFont typeface="Calibri"/>
              <a:buNone/>
              <a:defRPr sz="2400" b="1" i="0" u="none" cap="none">
                <a:solidFill>
                  <a:srgbClr val="241C28"/>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xmlns:a="http://schemas.openxmlformats.org/drawingml/2006/main"/>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bd94119b7b843df" /><Relationship Type="http://schemas.openxmlformats.org/officeDocument/2006/relationships/slideLayout" Target="/ppt/slideLayouts/slideLayout1.xml" Id="R8f3f1b24d83d4f1d" /><Relationship Type="http://schemas.openxmlformats.org/officeDocument/2006/relationships/slideLayout" Target="/ppt/slideLayouts/slideLayout2.xml" Id="Rb12fd5614cd643b1" /><Relationship Type="http://schemas.openxmlformats.org/officeDocument/2006/relationships/slideLayout" Target="/ppt/slideLayouts/slideLayout3.xml" Id="Re1bc524244b54e3d" /><Relationship Type="http://schemas.openxmlformats.org/officeDocument/2006/relationships/slideLayout" Target="/ppt/slideLayouts/slideLayout4.xml" Id="Reb09c2ade4884cae" /><Relationship Type="http://schemas.openxmlformats.org/officeDocument/2006/relationships/slideLayout" Target="/ppt/slideLayouts/slideLayout5.xml" Id="R36ca3b805f2e4f88" /><Relationship Type="http://schemas.openxmlformats.org/officeDocument/2006/relationships/slideLayout" Target="/ppt/slideLayouts/slideLayout6.xml" Id="R9be0b6cee86e4e0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dk2" tx2="lt2" accent1="accent1" accent2="accent2" accent3="accent3" accent4="accent4" accent5="accent5" accent6="accent6" hlink="hlink" folHlink="folHlink"/>
  <p:sldLayoutIdLst>
    <p:sldLayoutId xmlns:r="http://schemas.openxmlformats.org/officeDocument/2006/relationships" id="2147483649" r:id="R8f3f1b24d83d4f1d"/>
    <p:sldLayoutId xmlns:r="http://schemas.openxmlformats.org/officeDocument/2006/relationships" id="2147483650" r:id="Rb12fd5614cd643b1"/>
    <p:sldLayoutId xmlns:r="http://schemas.openxmlformats.org/officeDocument/2006/relationships" id="2147483651" r:id="Re1bc524244b54e3d"/>
    <p:sldLayoutId xmlns:r="http://schemas.openxmlformats.org/officeDocument/2006/relationships" id="2147483652" r:id="Reb09c2ade4884cae"/>
    <p:sldLayoutId xmlns:r="http://schemas.openxmlformats.org/officeDocument/2006/relationships" id="2147483653" r:id="R36ca3b805f2e4f88"/>
    <p:sldLayoutId xmlns:r="http://schemas.openxmlformats.org/officeDocument/2006/relationships" id="2147483654" r:id="R9be0b6cee86e4e03"/>
  </p:sldLayoutIdLst>
  <p:hf sldNum="0" hdr="0" ftr="0" dt="0"/>
  <p:txStyles>
    <p:titleStyle>
      <a:lvl1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titleStyle>
    <p:bodyStyle>
      <a:lvl1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bodyStyle>
    <p:otherStyle>
      <a:lvl1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otherStyle>
  </p:txStyles>
</p:sldMaster>
</file>

<file path=ppt/slideMasters/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33c4dd00c3a41b6" /><Relationship Type="http://schemas.openxmlformats.org/officeDocument/2006/relationships/image" Target="/ppt/media/image.png" Id="R52ccbcae304e470c" /><Relationship Type="http://schemas.openxmlformats.org/officeDocument/2006/relationships/image" Target="/ppt/media/image2.png" Id="Rdeaa1d19a5084953" /><Relationship Type="http://schemas.openxmlformats.org/officeDocument/2006/relationships/image" Target="/ppt/media/image3.png" Id="Rdc3aeaa1691e4026" /><Relationship Type="http://schemas.openxmlformats.org/officeDocument/2006/relationships/notesSlide" Target="/ppt/notesSlides/notesSlide1.xml" Id="Raab770f654514b70" /></Relationships>
</file>

<file path=ppt/slides/_rels/slide2.xml.rels>&#65279;<?xml version="1.0" encoding="utf-8"?><Relationships xmlns="http://schemas.openxmlformats.org/package/2006/relationships"><Relationship Type="http://schemas.openxmlformats.org/officeDocument/2006/relationships/slideLayout" Target="/ppt/slideLayouts/slideLayout3.xml" Id="Rb4984e35c1934392" /><Relationship Type="http://schemas.openxmlformats.org/officeDocument/2006/relationships/image" Target="/ppt/media/image3.png" Id="Re89c7b41065548bf" /><Relationship Type="http://schemas.openxmlformats.org/officeDocument/2006/relationships/hyperlink" Target="/ppt/slides/slide2.xml" Id="R83939ec1d0294315" /><Relationship Type="http://schemas.openxmlformats.org/officeDocument/2006/relationships/hyperlink" Target="/ppt/slides/slide4.xml" Id="Rd01c9d3d8db24590" /><Relationship Type="http://schemas.openxmlformats.org/officeDocument/2006/relationships/hyperlink" Target="/ppt/slides/slide5.xml" Id="R2f149fdae48b4435" /><Relationship Type="http://schemas.openxmlformats.org/officeDocument/2006/relationships/hyperlink" Target="/ppt/slides/slide6.xml" Id="R68af36f7b7334fdc" /><Relationship Type="http://schemas.openxmlformats.org/officeDocument/2006/relationships/hyperlink" Target="/ppt/slides/slide11.xml" Id="R319944409d2f46fe" /><Relationship Type="http://schemas.openxmlformats.org/officeDocument/2006/relationships/hyperlink" Target="/ppt/slides/slide13.xml" Id="R66a694d659ef4cae" /><Relationship Type="http://schemas.openxmlformats.org/officeDocument/2006/relationships/hyperlink" Target="/ppt/slides/slide15.xml" Id="Redfd8c596a754676" /><Relationship Type="http://schemas.openxmlformats.org/officeDocument/2006/relationships/hyperlink" Target="/ppt/slides/slide16.xml" Id="R8e17bae3cf5f4815" /><Relationship Type="http://schemas.openxmlformats.org/officeDocument/2006/relationships/notesSlide" Target="/ppt/notesSlides/notesSlide2.xml" Id="Rfc873838b08041eb"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18128432e8584655" /><Relationship Type="http://schemas.openxmlformats.org/officeDocument/2006/relationships/image" Target="/ppt/media/image3.png" Id="R64300e491108418d" /><Relationship Type="http://schemas.openxmlformats.org/officeDocument/2006/relationships/hyperlink" Target="/ppt/slides/slide2.xml" Id="R3ca867f753c84401" /><Relationship Type="http://schemas.openxmlformats.org/officeDocument/2006/relationships/hyperlink" Target="/ppt/slides/slide4.xml" Id="R0bca51a8747641cb" /><Relationship Type="http://schemas.openxmlformats.org/officeDocument/2006/relationships/hyperlink" Target="/ppt/slides/slide5.xml" Id="R01bb7e4c759543fa" /><Relationship Type="http://schemas.openxmlformats.org/officeDocument/2006/relationships/hyperlink" Target="/ppt/slides/slide6.xml" Id="R46ba5af36b474af2" /><Relationship Type="http://schemas.openxmlformats.org/officeDocument/2006/relationships/hyperlink" Target="/ppt/slides/slide11.xml" Id="Rbd57e6f3d3824f5e" /><Relationship Type="http://schemas.openxmlformats.org/officeDocument/2006/relationships/hyperlink" Target="/ppt/slides/slide13.xml" Id="R958c78c9e8e249dc" /><Relationship Type="http://schemas.openxmlformats.org/officeDocument/2006/relationships/hyperlink" Target="/ppt/slides/slide15.xml" Id="R42bed4ca6e44401b" /><Relationship Type="http://schemas.openxmlformats.org/officeDocument/2006/relationships/hyperlink" Target="/ppt/slides/slide16.xml" Id="R072463597dac4181" /><Relationship Type="http://schemas.openxmlformats.org/officeDocument/2006/relationships/image" Target="/ppt/media/image4.png" Id="R86f2e80dc871435a" /><Relationship Type="http://schemas.openxmlformats.org/officeDocument/2006/relationships/image" Target="/ppt/media/image5.png" Id="Rfc7364d894f441bc" /><Relationship Type="http://schemas.openxmlformats.org/officeDocument/2006/relationships/image" Target="/ppt/media/image6.png" Id="R43b9680094344b42" /><Relationship Type="http://schemas.openxmlformats.org/officeDocument/2006/relationships/image" Target="/ppt/media/image7.png" Id="Reb53aaac401344a2" /><Relationship Type="http://schemas.openxmlformats.org/officeDocument/2006/relationships/notesSlide" Target="/ppt/notesSlides/notesSlide3.xml" Id="R586a23461a0c4a42"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1f5b7918cf24f08" /><Relationship Type="http://schemas.openxmlformats.org/officeDocument/2006/relationships/image" Target="/ppt/media/image3.png" Id="Re8423915fd3547ea" /><Relationship Type="http://schemas.openxmlformats.org/officeDocument/2006/relationships/hyperlink" Target="/ppt/slides/slide2.xml" Id="Rc1d5c848f23c498e" /><Relationship Type="http://schemas.openxmlformats.org/officeDocument/2006/relationships/hyperlink" Target="/ppt/slides/slide4.xml" Id="R3bc0eee07e6e4f00" /><Relationship Type="http://schemas.openxmlformats.org/officeDocument/2006/relationships/hyperlink" Target="/ppt/slides/slide5.xml" Id="Re5a98fb89b8c431b" /><Relationship Type="http://schemas.openxmlformats.org/officeDocument/2006/relationships/hyperlink" Target="/ppt/slides/slide6.xml" Id="Rfb150b731eb64142" /><Relationship Type="http://schemas.openxmlformats.org/officeDocument/2006/relationships/hyperlink" Target="/ppt/slides/slide11.xml" Id="R51394a34e4384034" /><Relationship Type="http://schemas.openxmlformats.org/officeDocument/2006/relationships/hyperlink" Target="/ppt/slides/slide13.xml" Id="R5cc8b1bc7b41498d" /><Relationship Type="http://schemas.openxmlformats.org/officeDocument/2006/relationships/hyperlink" Target="/ppt/slides/slide15.xml" Id="R126278cf777d4e04" /><Relationship Type="http://schemas.openxmlformats.org/officeDocument/2006/relationships/hyperlink" Target="/ppt/slides/slide16.xml" Id="R5c1457363d8c46b7" /><Relationship Type="http://schemas.openxmlformats.org/officeDocument/2006/relationships/image" Target="/ppt/media/image8.png" Id="R7a03432677664e9d" /><Relationship Type="http://schemas.openxmlformats.org/officeDocument/2006/relationships/image" Target="/ppt/media/image9.png" Id="Ref90d30d0111497d" /><Relationship Type="http://schemas.openxmlformats.org/officeDocument/2006/relationships/image" Target="/ppt/media/image10.png" Id="R3a500f5eef234400" /><Relationship Type="http://schemas.openxmlformats.org/officeDocument/2006/relationships/image" Target="/ppt/media/image11.png" Id="R7cacf78100944100" /><Relationship Type="http://schemas.openxmlformats.org/officeDocument/2006/relationships/notesSlide" Target="/ppt/notesSlides/notesSlide4.xml" Id="Rba85cd3481aa4d6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05c93bfdd7c42b0" /><Relationship Type="http://schemas.openxmlformats.org/officeDocument/2006/relationships/image" Target="/ppt/media/image12.png" Id="Re6efc1bdbd204b02" /><Relationship Type="http://schemas.openxmlformats.org/officeDocument/2006/relationships/image" Target="/ppt/media/image13.png" Id="Rb4f2f8d6e9b84651" /><Relationship Type="http://schemas.openxmlformats.org/officeDocument/2006/relationships/image" Target="/ppt/media/image14.png" Id="R7ceed7eb6ecc41db" /><Relationship Type="http://schemas.openxmlformats.org/officeDocument/2006/relationships/image" Target="/ppt/media/image15.png" Id="Rfe3150caa5324929" /><Relationship Type="http://schemas.openxmlformats.org/officeDocument/2006/relationships/image" Target="/ppt/media/image16.png" Id="R1cd351dc3a5d4a4c" /><Relationship Type="http://schemas.openxmlformats.org/officeDocument/2006/relationships/image" Target="/ppt/media/image17.png" Id="R454915981b0c411c" /><Relationship Type="http://schemas.openxmlformats.org/officeDocument/2006/relationships/image" Target="/ppt/media/image18.png" Id="Re765e2df0a1448f8" /><Relationship Type="http://schemas.openxmlformats.org/officeDocument/2006/relationships/image" Target="/ppt/media/image3.png" Id="R528b5e975a1d4d64" /><Relationship Type="http://schemas.openxmlformats.org/officeDocument/2006/relationships/hyperlink" Target="/ppt/slides/slide2.xml" Id="Rb7e2a25fa7c944c6" /><Relationship Type="http://schemas.openxmlformats.org/officeDocument/2006/relationships/hyperlink" Target="/ppt/slides/slide4.xml" Id="R57ba800a37b3447e" /><Relationship Type="http://schemas.openxmlformats.org/officeDocument/2006/relationships/hyperlink" Target="/ppt/slides/slide5.xml" Id="R79c7979d7a94446b" /><Relationship Type="http://schemas.openxmlformats.org/officeDocument/2006/relationships/hyperlink" Target="/ppt/slides/slide6.xml" Id="R5a401fd10b8a42ec" /><Relationship Type="http://schemas.openxmlformats.org/officeDocument/2006/relationships/hyperlink" Target="/ppt/slides/slide11.xml" Id="Rac1c8347b7cf4106" /><Relationship Type="http://schemas.openxmlformats.org/officeDocument/2006/relationships/hyperlink" Target="/ppt/slides/slide13.xml" Id="R26d8c848dc0d477d" /><Relationship Type="http://schemas.openxmlformats.org/officeDocument/2006/relationships/hyperlink" Target="/ppt/slides/slide15.xml" Id="R1ee64b7133a24a02" /><Relationship Type="http://schemas.openxmlformats.org/officeDocument/2006/relationships/hyperlink" Target="/ppt/slides/slide16.xml" Id="Rd86625361e054e0f" /><Relationship Type="http://schemas.openxmlformats.org/officeDocument/2006/relationships/notesSlide" Target="/ppt/notesSlides/notesSlide5.xml" Id="Re9f871049ab24483"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606d2a87c460450e" /><Relationship Type="http://schemas.openxmlformats.org/officeDocument/2006/relationships/image" Target="/ppt/media/image3.png" Id="Rc9a990b5964a45d3" /><Relationship Type="http://schemas.openxmlformats.org/officeDocument/2006/relationships/hyperlink" Target="/ppt/slides/slide2.xml" Id="R91945b5480e94aef" /><Relationship Type="http://schemas.openxmlformats.org/officeDocument/2006/relationships/hyperlink" Target="/ppt/slides/slide4.xml" Id="R4b932e9eecd34e0f" /><Relationship Type="http://schemas.openxmlformats.org/officeDocument/2006/relationships/hyperlink" Target="/ppt/slides/slide5.xml" Id="R00ae902417d949fc" /><Relationship Type="http://schemas.openxmlformats.org/officeDocument/2006/relationships/hyperlink" Target="/ppt/slides/slide6.xml" Id="Re325064cf5d045e8" /><Relationship Type="http://schemas.openxmlformats.org/officeDocument/2006/relationships/hyperlink" Target="/ppt/slides/slide11.xml" Id="R5a42d5f0bb914d33" /><Relationship Type="http://schemas.openxmlformats.org/officeDocument/2006/relationships/hyperlink" Target="/ppt/slides/slide13.xml" Id="R4d40c959c28f4d3d" /><Relationship Type="http://schemas.openxmlformats.org/officeDocument/2006/relationships/hyperlink" Target="/ppt/slides/slide15.xml" Id="R189a1af2c2124786" /><Relationship Type="http://schemas.openxmlformats.org/officeDocument/2006/relationships/hyperlink" Target="/ppt/slides/slide16.xml" Id="R781f7441e542459e" /><Relationship Type="http://schemas.openxmlformats.org/officeDocument/2006/relationships/image" Target="/ppt/media/image19.png" Id="R0da69ad70c1d440c" /><Relationship Type="http://schemas.openxmlformats.org/officeDocument/2006/relationships/image" Target="/ppt/media/image20.png" Id="Rfc2341c69592461c" /><Relationship Type="http://schemas.openxmlformats.org/officeDocument/2006/relationships/image" Target="/ppt/media/image21.png" Id="R92b7b9bf69a44ae1" /><Relationship Type="http://schemas.openxmlformats.org/officeDocument/2006/relationships/notesSlide" Target="/ppt/notesSlides/notesSlide6.xml" Id="Re857f7ec11c94eeb"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5f3346cbdcf24cb9" /><Relationship Type="http://schemas.openxmlformats.org/officeDocument/2006/relationships/image" Target="/ppt/media/image3.png" Id="Rb3af084edd404c6b" /><Relationship Type="http://schemas.openxmlformats.org/officeDocument/2006/relationships/hyperlink" Target="/ppt/slides/slide2.xml" Id="R512f0ed4668c4f0c" /><Relationship Type="http://schemas.openxmlformats.org/officeDocument/2006/relationships/hyperlink" Target="/ppt/slides/slide4.xml" Id="Rae36b2e9062a42ca" /><Relationship Type="http://schemas.openxmlformats.org/officeDocument/2006/relationships/hyperlink" Target="/ppt/slides/slide5.xml" Id="Re55907f6321c42f8" /><Relationship Type="http://schemas.openxmlformats.org/officeDocument/2006/relationships/hyperlink" Target="/ppt/slides/slide6.xml" Id="Rf206312b4b85484d" /><Relationship Type="http://schemas.openxmlformats.org/officeDocument/2006/relationships/hyperlink" Target="/ppt/slides/slide11.xml" Id="R6b9f8ea9b8a74099" /><Relationship Type="http://schemas.openxmlformats.org/officeDocument/2006/relationships/hyperlink" Target="/ppt/slides/slide13.xml" Id="R59e31cc8aa274808" /><Relationship Type="http://schemas.openxmlformats.org/officeDocument/2006/relationships/hyperlink" Target="/ppt/slides/slide15.xml" Id="R5395772ef1a4407d" /><Relationship Type="http://schemas.openxmlformats.org/officeDocument/2006/relationships/hyperlink" Target="/ppt/slides/slide16.xml" Id="R0b9711849012420a" /><Relationship Type="http://schemas.openxmlformats.org/officeDocument/2006/relationships/image" Target="/ppt/media/image22.png" Id="R6ba9d0a39cd2440b" /><Relationship Type="http://schemas.openxmlformats.org/officeDocument/2006/relationships/image" Target="/ppt/media/image23.png" Id="Rd9f56d4035b842b6" /><Relationship Type="http://schemas.openxmlformats.org/officeDocument/2006/relationships/image" Target="/ppt/media/image24.png" Id="R0b4c2f2127a54b29" /><Relationship Type="http://schemas.openxmlformats.org/officeDocument/2006/relationships/image" Target="/ppt/media/image25.png" Id="R0028a9efb9ff487b" /><Relationship Type="http://schemas.openxmlformats.org/officeDocument/2006/relationships/notesSlide" Target="/ppt/notesSlides/notesSlide7.xml" Id="R28807441c91149dd"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05e793192dbf4b9c" /><Relationship Type="http://schemas.openxmlformats.org/officeDocument/2006/relationships/image" Target="/ppt/media/image.jpeg" Id="R7e471e43a9e84b96" /><Relationship Type="http://schemas.openxmlformats.org/officeDocument/2006/relationships/image" Target="/ppt/media/image3.png" Id="R891b1a0002e24ede" /><Relationship Type="http://schemas.openxmlformats.org/officeDocument/2006/relationships/hyperlink" Target="/ppt/slides/slide2.xml" Id="R91e3dbd1e55f45a1" /><Relationship Type="http://schemas.openxmlformats.org/officeDocument/2006/relationships/hyperlink" Target="/ppt/slides/slide4.xml" Id="R5fe7b9b785f14428" /><Relationship Type="http://schemas.openxmlformats.org/officeDocument/2006/relationships/hyperlink" Target="/ppt/slides/slide5.xml" Id="R9ea46833ffec4626" /><Relationship Type="http://schemas.openxmlformats.org/officeDocument/2006/relationships/hyperlink" Target="/ppt/slides/slide6.xml" Id="R87ac37861eab4a73" /><Relationship Type="http://schemas.openxmlformats.org/officeDocument/2006/relationships/hyperlink" Target="/ppt/slides/slide11.xml" Id="R4d01f886142a4194" /><Relationship Type="http://schemas.openxmlformats.org/officeDocument/2006/relationships/hyperlink" Target="/ppt/slides/slide13.xml" Id="Rf9b95190fa494c69" /><Relationship Type="http://schemas.openxmlformats.org/officeDocument/2006/relationships/hyperlink" Target="/ppt/slides/slide15.xml" Id="R1ff340f047b34788" /><Relationship Type="http://schemas.openxmlformats.org/officeDocument/2006/relationships/hyperlink" Target="/ppt/slides/slide16.xml" Id="R4739eef516b64746" /><Relationship Type="http://schemas.openxmlformats.org/officeDocument/2006/relationships/image" Target="/ppt/media/image26.png" Id="R13a80c3954f641aa" /><Relationship Type="http://schemas.openxmlformats.org/officeDocument/2006/relationships/image" Target="/ppt/media/image27.png" Id="Reac20b663f7b4499" /><Relationship Type="http://schemas.openxmlformats.org/officeDocument/2006/relationships/image" Target="/ppt/media/image28.png" Id="R2c849a3a2a9340e1" /><Relationship Type="http://schemas.openxmlformats.org/officeDocument/2006/relationships/notesSlide" Target="/ppt/notesSlides/notesSlide8.xml" Id="R4b0f888f669d45cc" /></Relationships>
</file>

<file path=ppt/slides/_rels/slide9.xml.rels>&#65279;<?xml version="1.0" encoding="utf-8"?><Relationships xmlns="http://schemas.openxmlformats.org/package/2006/relationships"><Relationship Type="http://schemas.openxmlformats.org/officeDocument/2006/relationships/slideLayout" Target="/ppt/slideLayouts/slideLayout4.xml" Id="Rc61bf7b8f9504c46" /><Relationship Type="http://schemas.openxmlformats.org/officeDocument/2006/relationships/image" Target="/ppt/media/image3.png" Id="R6fce801f13b64c17" /><Relationship Type="http://schemas.openxmlformats.org/officeDocument/2006/relationships/hyperlink" Target="/ppt/slides/slide1.xml" Id="Ra4a36232b66f436b" /><Relationship Type="http://schemas.openxmlformats.org/officeDocument/2006/relationships/image" Target="/ppt/media/image29.png" Id="R5baa9d2d3ddb4535" /><Relationship Type="http://schemas.openxmlformats.org/officeDocument/2006/relationships/image" Target="/ppt/media/image30.png" Id="R2c854f6fb64441a2" /><Relationship Type="http://schemas.openxmlformats.org/officeDocument/2006/relationships/image" Target="/ppt/media/image31.png" Id="Rbf31e8f864eb4714" /><Relationship Type="http://schemas.openxmlformats.org/officeDocument/2006/relationships/notesSlide" Target="/ppt/notesSlides/notesSlide9.xml" Id="R34fc592cfaf445c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3.xml" Id="R9938d08706664ac1" /><Relationship Type="http://schemas.openxmlformats.org/officeDocument/2006/relationships/image" Target="/ppt/media/image3.png" Id="Rfaf381d33931408e" /><Relationship Type="http://schemas.openxmlformats.org/officeDocument/2006/relationships/hyperlink" Target="/ppt/slides/slide2.xml" Id="Rb334bb0febe84fd7" /><Relationship Type="http://schemas.openxmlformats.org/officeDocument/2006/relationships/hyperlink" Target="/ppt/slides/slide4.xml" Id="R1231159d904c4457" /><Relationship Type="http://schemas.openxmlformats.org/officeDocument/2006/relationships/hyperlink" Target="/ppt/slides/slide5.xml" Id="Rd7a6fb23e466486a" /><Relationship Type="http://schemas.openxmlformats.org/officeDocument/2006/relationships/hyperlink" Target="/ppt/slides/slide6.xml" Id="Re7530609bb364c83" /><Relationship Type="http://schemas.openxmlformats.org/officeDocument/2006/relationships/hyperlink" Target="/ppt/slides/slide11.xml" Id="R0994013e775e4978" /><Relationship Type="http://schemas.openxmlformats.org/officeDocument/2006/relationships/hyperlink" Target="/ppt/slides/slide13.xml" Id="R173a66b46c9f49db" /><Relationship Type="http://schemas.openxmlformats.org/officeDocument/2006/relationships/hyperlink" Target="/ppt/slides/slide15.xml" Id="Re699ddb70a884d6a" /><Relationship Type="http://schemas.openxmlformats.org/officeDocument/2006/relationships/hyperlink" Target="/ppt/slides/slide16.xml" Id="R8824702a386f4cf8" /><Relationship Type="http://schemas.openxmlformats.org/officeDocument/2006/relationships/notesSlide" Target="/ppt/notesSlides/notesSlide10.xml" Id="Re59478a5f94b436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4289e5a4ab3a47b9" /><Relationship Type="http://schemas.openxmlformats.org/officeDocument/2006/relationships/image" Target="/ppt/media/image32.png" Id="Rb3faefc5732e456a" /><Relationship Type="http://schemas.openxmlformats.org/officeDocument/2006/relationships/image" Target="/ppt/media/image3.png" Id="R246650ee475b43d6" /><Relationship Type="http://schemas.openxmlformats.org/officeDocument/2006/relationships/hyperlink" Target="/ppt/slides/slide2.xml" Id="R886a341d49084030" /><Relationship Type="http://schemas.openxmlformats.org/officeDocument/2006/relationships/hyperlink" Target="/ppt/slides/slide4.xml" Id="Rd18f8e1cb97142d0" /><Relationship Type="http://schemas.openxmlformats.org/officeDocument/2006/relationships/hyperlink" Target="/ppt/slides/slide5.xml" Id="R086ea366bb404364" /><Relationship Type="http://schemas.openxmlformats.org/officeDocument/2006/relationships/hyperlink" Target="/ppt/slides/slide6.xml" Id="Rfd3475a82e364de5" /><Relationship Type="http://schemas.openxmlformats.org/officeDocument/2006/relationships/hyperlink" Target="/ppt/slides/slide11.xml" Id="Rf86fb505986e4ab6" /><Relationship Type="http://schemas.openxmlformats.org/officeDocument/2006/relationships/hyperlink" Target="/ppt/slides/slide13.xml" Id="R4e18b36ca7434124" /><Relationship Type="http://schemas.openxmlformats.org/officeDocument/2006/relationships/hyperlink" Target="/ppt/slides/slide15.xml" Id="Rd2aab02dc1504d15" /><Relationship Type="http://schemas.openxmlformats.org/officeDocument/2006/relationships/hyperlink" Target="/ppt/slides/slide16.xml" Id="R273008396fe3438f" /><Relationship Type="http://schemas.openxmlformats.org/officeDocument/2006/relationships/image" Target="/ppt/media/image33.png" Id="R02c46919a4f64385" /><Relationship Type="http://schemas.openxmlformats.org/officeDocument/2006/relationships/image" Target="/ppt/media/image34.png" Id="Rcc7bd31b580046b7" /><Relationship Type="http://schemas.openxmlformats.org/officeDocument/2006/relationships/image" Target="/ppt/media/image35.png" Id="R6e8667987bef4ea9" /><Relationship Type="http://schemas.openxmlformats.org/officeDocument/2006/relationships/image" Target="/ppt/media/image36.png" Id="Rb2f25dc9c72f4820" /><Relationship Type="http://schemas.openxmlformats.org/officeDocument/2006/relationships/image" Target="/ppt/media/image37.png" Id="R18128e0d169d4a37" /><Relationship Type="http://schemas.openxmlformats.org/officeDocument/2006/relationships/notesSlide" Target="/ppt/notesSlides/notesSlide11.xml" Id="R5ad083fad9b34c1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457c88e3cbaa413e" /><Relationship Type="http://schemas.openxmlformats.org/officeDocument/2006/relationships/image" Target="/ppt/media/image3.png" Id="R119ee31676d54d2b" /><Relationship Type="http://schemas.openxmlformats.org/officeDocument/2006/relationships/hyperlink" Target="/ppt/slides/slide2.xml" Id="R191a988d6be54491" /><Relationship Type="http://schemas.openxmlformats.org/officeDocument/2006/relationships/hyperlink" Target="/ppt/slides/slide4.xml" Id="R2b6ff19e3a484693" /><Relationship Type="http://schemas.openxmlformats.org/officeDocument/2006/relationships/hyperlink" Target="/ppt/slides/slide5.xml" Id="Re0ebba4de0264cd6" /><Relationship Type="http://schemas.openxmlformats.org/officeDocument/2006/relationships/hyperlink" Target="/ppt/slides/slide6.xml" Id="Rb90c09ecb3e640b2" /><Relationship Type="http://schemas.openxmlformats.org/officeDocument/2006/relationships/hyperlink" Target="/ppt/slides/slide11.xml" Id="R3949c0d605184f21" /><Relationship Type="http://schemas.openxmlformats.org/officeDocument/2006/relationships/hyperlink" Target="/ppt/slides/slide13.xml" Id="R5cf56431a99f461b" /><Relationship Type="http://schemas.openxmlformats.org/officeDocument/2006/relationships/hyperlink" Target="/ppt/slides/slide15.xml" Id="Rf49aafa0583e481a" /><Relationship Type="http://schemas.openxmlformats.org/officeDocument/2006/relationships/hyperlink" Target="/ppt/slides/slide16.xml" Id="R11da6eacc4d34c8c" /><Relationship Type="http://schemas.openxmlformats.org/officeDocument/2006/relationships/image" Target="/ppt/media/image38.png" Id="R6666892f7d1e4274" /><Relationship Type="http://schemas.openxmlformats.org/officeDocument/2006/relationships/notesSlide" Target="/ppt/notesSlides/notesSlide12.xml" Id="R44c411f1e579483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6f3a34f05a2241a2" /><Relationship Type="http://schemas.openxmlformats.org/officeDocument/2006/relationships/image" Target="/ppt/media/image3.png" Id="R74760152f7a94deb" /><Relationship Type="http://schemas.openxmlformats.org/officeDocument/2006/relationships/hyperlink" Target="/ppt/slides/slide2.xml" Id="R03385f0ceec24dca" /><Relationship Type="http://schemas.openxmlformats.org/officeDocument/2006/relationships/hyperlink" Target="/ppt/slides/slide4.xml" Id="R9fd98fc3cd054eb7" /><Relationship Type="http://schemas.openxmlformats.org/officeDocument/2006/relationships/hyperlink" Target="/ppt/slides/slide5.xml" Id="Rcf3bcf278d154807" /><Relationship Type="http://schemas.openxmlformats.org/officeDocument/2006/relationships/hyperlink" Target="/ppt/slides/slide6.xml" Id="R0bb8bcfaa0c049f7" /><Relationship Type="http://schemas.openxmlformats.org/officeDocument/2006/relationships/hyperlink" Target="/ppt/slides/slide11.xml" Id="R73b42102c1144662" /><Relationship Type="http://schemas.openxmlformats.org/officeDocument/2006/relationships/hyperlink" Target="/ppt/slides/slide13.xml" Id="R36a068358e1e46c3" /><Relationship Type="http://schemas.openxmlformats.org/officeDocument/2006/relationships/hyperlink" Target="/ppt/slides/slide15.xml" Id="Rd104c8bb74704c0e" /><Relationship Type="http://schemas.openxmlformats.org/officeDocument/2006/relationships/hyperlink" Target="/ppt/slides/slide16.xml" Id="R5191d9cfbba74a5a" /><Relationship Type="http://schemas.openxmlformats.org/officeDocument/2006/relationships/image" Target="/ppt/media/image39.png" Id="R62e235f24cd84cba" /><Relationship Type="http://schemas.openxmlformats.org/officeDocument/2006/relationships/notesSlide" Target="/ppt/notesSlides/notesSlide13.xml" Id="R679fada3d6b9407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145807bf586c40d4" /><Relationship Type="http://schemas.openxmlformats.org/officeDocument/2006/relationships/image" Target="/ppt/media/image3.png" Id="Ra43fbf0a35374c97" /><Relationship Type="http://schemas.openxmlformats.org/officeDocument/2006/relationships/hyperlink" Target="/ppt/slides/slide2.xml" Id="R31dcb86cfc5349fd" /><Relationship Type="http://schemas.openxmlformats.org/officeDocument/2006/relationships/hyperlink" Target="/ppt/slides/slide4.xml" Id="R74c3a38193334ee1" /><Relationship Type="http://schemas.openxmlformats.org/officeDocument/2006/relationships/hyperlink" Target="/ppt/slides/slide5.xml" Id="Ra39b7cea881d4171" /><Relationship Type="http://schemas.openxmlformats.org/officeDocument/2006/relationships/hyperlink" Target="/ppt/slides/slide6.xml" Id="R88eed0402e44410e" /><Relationship Type="http://schemas.openxmlformats.org/officeDocument/2006/relationships/hyperlink" Target="/ppt/slides/slide11.xml" Id="R6a6ffaf7bd8d4e3a" /><Relationship Type="http://schemas.openxmlformats.org/officeDocument/2006/relationships/hyperlink" Target="/ppt/slides/slide13.xml" Id="R14f5f77204e84a89" /><Relationship Type="http://schemas.openxmlformats.org/officeDocument/2006/relationships/hyperlink" Target="/ppt/slides/slide15.xml" Id="R0e53add3459e4668" /><Relationship Type="http://schemas.openxmlformats.org/officeDocument/2006/relationships/hyperlink" Target="/ppt/slides/slide16.xml" Id="R8662fd18118446ff" /><Relationship Type="http://schemas.openxmlformats.org/officeDocument/2006/relationships/image" Target="/ppt/media/image40.png" Id="R621aac9c311b4da0" /><Relationship Type="http://schemas.openxmlformats.org/officeDocument/2006/relationships/notesSlide" Target="/ppt/notesSlides/notesSlide14.xml" Id="R177ef2e9b6ed492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a7cfee71559b409d" /><Relationship Type="http://schemas.openxmlformats.org/officeDocument/2006/relationships/image" Target="/ppt/media/image2.jpeg" Id="R7971355f7e5f4a89" /><Relationship Type="http://schemas.openxmlformats.org/officeDocument/2006/relationships/image" Target="/ppt/media/image3.png" Id="R728514aa20ff4a1c" /><Relationship Type="http://schemas.openxmlformats.org/officeDocument/2006/relationships/hyperlink" Target="/ppt/slides/slide2.xml" Id="R3427d83673a148cb" /><Relationship Type="http://schemas.openxmlformats.org/officeDocument/2006/relationships/hyperlink" Target="/ppt/slides/slide4.xml" Id="R646c8053d9784d33" /><Relationship Type="http://schemas.openxmlformats.org/officeDocument/2006/relationships/hyperlink" Target="/ppt/slides/slide5.xml" Id="R0d24c4daceb143fd" /><Relationship Type="http://schemas.openxmlformats.org/officeDocument/2006/relationships/hyperlink" Target="/ppt/slides/slide6.xml" Id="R6e16aa02bf834408" /><Relationship Type="http://schemas.openxmlformats.org/officeDocument/2006/relationships/hyperlink" Target="/ppt/slides/slide11.xml" Id="Rff1d001824f94425" /><Relationship Type="http://schemas.openxmlformats.org/officeDocument/2006/relationships/hyperlink" Target="/ppt/slides/slide13.xml" Id="R31a7463ec91d45fe" /><Relationship Type="http://schemas.openxmlformats.org/officeDocument/2006/relationships/hyperlink" Target="/ppt/slides/slide15.xml" Id="Rdb374d2787bf4f71" /><Relationship Type="http://schemas.openxmlformats.org/officeDocument/2006/relationships/hyperlink" Target="/ppt/slides/slide16.xml" Id="Rc23711023e9a442d" /><Relationship Type="http://schemas.openxmlformats.org/officeDocument/2006/relationships/image" Target="/ppt/media/image41.png" Id="R11177aa6dc0e4f45" /><Relationship Type="http://schemas.openxmlformats.org/officeDocument/2006/relationships/image" Target="/ppt/media/image42.png" Id="Rf684ffe4f5824d74" /><Relationship Type="http://schemas.openxmlformats.org/officeDocument/2006/relationships/image" Target="/ppt/media/image43.png" Id="Rd14ba3f8ee0f451a" /><Relationship Type="http://schemas.openxmlformats.org/officeDocument/2006/relationships/notesSlide" Target="/ppt/notesSlides/notesSlide15.xml" Id="R925ac107b4e5405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ceaaa684297447d6" /><Relationship Type="http://schemas.openxmlformats.org/officeDocument/2006/relationships/image" Target="/ppt/media/image44.png" Id="R71ead684556842a2" /><Relationship Type="http://schemas.openxmlformats.org/officeDocument/2006/relationships/image" Target="/ppt/media/image3.png" Id="R93aad70a7d26466b" /><Relationship Type="http://schemas.openxmlformats.org/officeDocument/2006/relationships/hyperlink" Target="/ppt/slides/slide2.xml" Id="Rc3d3ed450a9a4398" /><Relationship Type="http://schemas.openxmlformats.org/officeDocument/2006/relationships/hyperlink" Target="/ppt/slides/slide4.xml" Id="R8551f03fb874418f" /><Relationship Type="http://schemas.openxmlformats.org/officeDocument/2006/relationships/hyperlink" Target="/ppt/slides/slide5.xml" Id="R6873ff6442ec4cc0" /><Relationship Type="http://schemas.openxmlformats.org/officeDocument/2006/relationships/hyperlink" Target="/ppt/slides/slide6.xml" Id="Rb8f6873e08a84fa9" /><Relationship Type="http://schemas.openxmlformats.org/officeDocument/2006/relationships/hyperlink" Target="/ppt/slides/slide11.xml" Id="Rb2e666fc2fe54a22" /><Relationship Type="http://schemas.openxmlformats.org/officeDocument/2006/relationships/hyperlink" Target="/ppt/slides/slide13.xml" Id="Rb39f9af8000e46d4" /><Relationship Type="http://schemas.openxmlformats.org/officeDocument/2006/relationships/hyperlink" Target="/ppt/slides/slide15.xml" Id="R86da0c58e0594dca" /><Relationship Type="http://schemas.openxmlformats.org/officeDocument/2006/relationships/hyperlink" Target="/ppt/slides/slide16.xml" Id="R3e4571a1548f497b" /><Relationship Type="http://schemas.openxmlformats.org/officeDocument/2006/relationships/image" Target="/ppt/media/image45.png" Id="R5c63d38f22824dfd" /><Relationship Type="http://schemas.openxmlformats.org/officeDocument/2006/relationships/image" Target="/ppt/media/image46.png" Id="R001b7de14c244016" /><Relationship Type="http://schemas.openxmlformats.org/officeDocument/2006/relationships/image" Target="/ppt/media/image47.png" Id="Rfa50e46e00a14609" /><Relationship Type="http://schemas.openxmlformats.org/officeDocument/2006/relationships/notesSlide" Target="/ppt/notesSlides/notesSlide16.xml" Id="Rc27da5d6803d4df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a7c72c00912b4f0d" /><Relationship Type="http://schemas.openxmlformats.org/officeDocument/2006/relationships/image" Target="/ppt/media/image48.png" Id="Rf4f2426c496444f9" /><Relationship Type="http://schemas.openxmlformats.org/officeDocument/2006/relationships/image" Target="/ppt/media/image3.png" Id="R61ca84ba76774f54" /><Relationship Type="http://schemas.openxmlformats.org/officeDocument/2006/relationships/hyperlink" Target="/ppt/slides/slide2.xml" Id="Rd1686b8b6aac492e" /><Relationship Type="http://schemas.openxmlformats.org/officeDocument/2006/relationships/hyperlink" Target="/ppt/slides/slide4.xml" Id="R8363fcc1b3694626" /><Relationship Type="http://schemas.openxmlformats.org/officeDocument/2006/relationships/hyperlink" Target="/ppt/slides/slide5.xml" Id="R6c3eefb3edd4449e" /><Relationship Type="http://schemas.openxmlformats.org/officeDocument/2006/relationships/hyperlink" Target="/ppt/slides/slide6.xml" Id="Rde38e5e98a1d4e3f" /><Relationship Type="http://schemas.openxmlformats.org/officeDocument/2006/relationships/hyperlink" Target="/ppt/slides/slide11.xml" Id="R239e0539f5e8413c" /><Relationship Type="http://schemas.openxmlformats.org/officeDocument/2006/relationships/hyperlink" Target="/ppt/slides/slide13.xml" Id="Rf6026f95495049b1" /><Relationship Type="http://schemas.openxmlformats.org/officeDocument/2006/relationships/hyperlink" Target="/ppt/slides/slide15.xml" Id="R9f2782cb5e014b6b" /><Relationship Type="http://schemas.openxmlformats.org/officeDocument/2006/relationships/hyperlink" Target="/ppt/slides/slide16.xml" Id="R339e3a085f2b4f1b" /><Relationship Type="http://schemas.openxmlformats.org/officeDocument/2006/relationships/image" Target="/ppt/media/image49.png" Id="Reecd41e8b67e4afd" /><Relationship Type="http://schemas.openxmlformats.org/officeDocument/2006/relationships/image" Target="/ppt/media/image50.png" Id="R3d2f4cd1e7374934" /><Relationship Type="http://schemas.openxmlformats.org/officeDocument/2006/relationships/image" Target="/ppt/media/image51.png" Id="Rc1053187fc9c4201" /><Relationship Type="http://schemas.openxmlformats.org/officeDocument/2006/relationships/notesSlide" Target="/ppt/notesSlides/notesSlide17.xml" Id="Rb3925e0385d1411b"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pic>
        <p:nvPicPr>
          <p:cNvPr id="3224" name="Google Shape;3213;p73"/>
          <p:cNvPicPr>
            <a:picLocks xmlns:a="http://schemas.openxmlformats.org/drawingml/2006/main" noChangeAspect="1"/>
          </p:cNvPicPr>
          <p:nvPr/>
        </p:nvPicPr>
        <p:blipFill rotWithShape="1">
          <a:blip xmlns:r="http://schemas.openxmlformats.org/officeDocument/2006/relationships" xmlns:a="http://schemas.openxmlformats.org/drawingml/2006/main" r:embed="R52ccbcae304e470c">
            <a:alphaModFix/>
          </a:blip>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a:ln xmlns:a="http://schemas.openxmlformats.org/drawingml/2006/main">
            <a:noFill/>
          </a:ln>
        </p:spPr>
      </p:pic>
      <p:pic>
        <p:nvPicPr>
          <p:cNvPr id="3225" name="Google Shape;3214;p73"/>
          <p:cNvPicPr>
            <a:picLocks xmlns:a="http://schemas.openxmlformats.org/drawingml/2006/main" noChangeAspect="1"/>
          </p:cNvPicPr>
          <p:nvPr/>
        </p:nvPicPr>
        <p:blipFill rotWithShape="1">
          <a:blip xmlns:r="http://schemas.openxmlformats.org/officeDocument/2006/relationships" xmlns:a="http://schemas.openxmlformats.org/drawingml/2006/main" r:embed="Rdeaa1d19a5084953">
            <a:alphaModFix/>
          </a:blip>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a:ln xmlns:a="http://schemas.openxmlformats.org/drawingml/2006/main">
            <a:noFill/>
          </a:ln>
        </p:spPr>
      </p:pic>
      <p:sp>
        <p:nvSpPr>
          <p:cNvPr id="3215" name="Google Shape;3215;p73">
            <a:extLst xmlns:a="http://schemas.openxmlformats.org/drawingml/2006/main">
              <a:ext uri="{FF2B5EF4-FFF2-40B4-BE49-F238E27FC236}">
                <a16:creationId xmlns:a16="http://schemas.microsoft.com/office/drawing/2014/main" id="{08300791-5D9F-42E1-BAC5-80DB5BC0B46D}"/>
              </a:ext>
            </a:extLst>
          </p:cNvPr>
          <p:cNvSpPr>
            <a:spLocks xmlns:a="http://schemas.openxmlformats.org/drawingml/2006/main" noGrp="1"/>
          </p:cNvSpPr>
          <p:nvPr/>
        </p:nvSpPr>
        <p:spPr>
          <a:xfrm xmlns:a="http://schemas.openxmlformats.org/drawingml/2006/main">
            <a:off x="731520" y="4224528"/>
            <a:ext cx="10058400" cy="2560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850"/>
              <a:buFont typeface="Calibri"/>
              <a:buNone/>
            </a:pPr>
            <a:r>
              <a:rPr sz="850" b="1" u="none">
                <a:solidFill>
                  <a:srgbClr val="FFFFFF"/>
                </a:solidFill>
                <a:latin typeface="Calibri"/>
                <a:ea typeface="Calibri"/>
                <a:cs typeface="Calibri"/>
              </a:rPr>
              <a:t>EMPATYZER · DLA HR W PLACÓWCE MEDYCZNEJ</a:t>
            </a:r>
            <a:endParaRPr sz="1000"/>
          </a:p>
        </p:txBody>
      </p:sp>
      <p:sp>
        <p:nvSpPr>
          <p:cNvPr id="3216" name="Google Shape;3216;p73">
            <a:extLst xmlns:a="http://schemas.openxmlformats.org/drawingml/2006/main">
              <a:ext uri="{FF2B5EF4-FFF2-40B4-BE49-F238E27FC236}">
                <a16:creationId xmlns:a16="http://schemas.microsoft.com/office/drawing/2014/main" id="{1933AA73-79C1-45F5-A4A6-5D11885D5A11}"/>
              </a:ext>
            </a:extLst>
          </p:cNvPr>
          <p:cNvSpPr>
            <a:spLocks xmlns:a="http://schemas.openxmlformats.org/drawingml/2006/main" noGrp="1"/>
          </p:cNvSpPr>
          <p:nvPr>
            <p:ph type="title" idx="0"/>
          </p:nvPr>
        </p:nvSpPr>
        <p:spPr>
          <a:xfrm xmlns:a="http://schemas.openxmlformats.org/drawingml/2006/main">
            <a:off x="731520" y="4462272"/>
            <a:ext cx="9692640" cy="98755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lvl="0" indent="0" algn="l">
              <a:spcBef>
                <a:spcPts val="0"/>
              </a:spcBef>
              <a:spcAft>
                <a:spcPts val="0"/>
              </a:spcAft>
              <a:buClr>
                <a:srgbClr val="FFFFFF"/>
              </a:buClr>
              <a:buSzPts val="3800"/>
              <a:buFont typeface="Calibri"/>
              <a:buNone/>
            </a:pPr>
            <a:r>
              <a:rPr sz="3800" b="1" u="none">
                <a:solidFill>
                  <a:srgbClr val="FFFFFF"/>
                </a:solidFill>
                <a:latin typeface="Calibri"/>
                <a:ea typeface="Calibri"/>
                <a:cs typeface="Calibri"/>
              </a:rPr>
              <a:t>Ważnych rozmów w pracy</a:t>
            </a:r>
            <a:endParaRPr sz="3800"/>
          </a:p>
          <a:p xmlns:a="http://schemas.openxmlformats.org/drawingml/2006/main">
            <a:pPr marL="0" lvl="0" indent="0" algn="l">
              <a:spcBef>
                <a:spcPts val="0"/>
              </a:spcBef>
              <a:spcAft>
                <a:spcPts val="0"/>
              </a:spcAft>
              <a:buClr>
                <a:srgbClr val="FFFFFF"/>
              </a:buClr>
              <a:buSzPts val="3800"/>
              <a:buFont typeface="Calibri"/>
              <a:buNone/>
            </a:pPr>
            <a:r>
              <a:rPr sz="3800" b="1" u="none">
                <a:solidFill>
                  <a:srgbClr val="FFFFFF"/>
                </a:solidFill>
                <a:latin typeface="Calibri"/>
                <a:ea typeface="Calibri"/>
                <a:cs typeface="Calibri"/>
              </a:rPr>
              <a:t>nie prowadzi się na wyczucie.</a:t>
            </a:r>
            <a:endParaRPr sz="3800"/>
          </a:p>
        </p:txBody>
      </p:sp>
      <p:sp>
        <p:nvSpPr>
          <p:cNvPr id="3217" name="Google Shape;3217;p73">
            <a:extLst xmlns:a="http://schemas.openxmlformats.org/drawingml/2006/main">
              <a:ext uri="{FF2B5EF4-FFF2-40B4-BE49-F238E27FC236}">
                <a16:creationId xmlns:a16="http://schemas.microsoft.com/office/drawing/2014/main" id="{20C84124-03E2-4191-ADA0-B483F1DAB0AC}"/>
              </a:ext>
            </a:extLst>
          </p:cNvPr>
          <p:cNvSpPr>
            <a:spLocks xmlns:a="http://schemas.openxmlformats.org/drawingml/2006/main" noGrp="1"/>
          </p:cNvSpPr>
          <p:nvPr/>
        </p:nvSpPr>
        <p:spPr>
          <a:xfrm xmlns:a="http://schemas.openxmlformats.org/drawingml/2006/main">
            <a:off x="731520" y="5687568"/>
            <a:ext cx="8778240" cy="4754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10000"/>
              </a:lnSpc>
              <a:spcBef>
                <a:spcPts val="0"/>
              </a:spcBef>
              <a:spcAft>
                <a:spcPts val="0"/>
              </a:spcAft>
              <a:buClr>
                <a:srgbClr val="E2D6E8"/>
              </a:buClr>
              <a:buSzPts val="1600"/>
              <a:buFont typeface="Calibri"/>
              <a:buNone/>
            </a:pPr>
            <a:r>
              <a:rPr sz="1600" u="none">
                <a:solidFill>
                  <a:srgbClr val="E2D6E8"/>
                </a:solidFill>
                <a:latin typeface="Calibri"/>
                <a:ea typeface="Calibri"/>
                <a:cs typeface="Calibri"/>
              </a:rPr>
              <a:t>Empatyzer pomaga ordynatorom, pielęgniarkom oddziałowym i innym kierownikom przygotować trudną rozmowę z konkretną osobą, także wtedy, gdy HR nie może w niej uczestniczyć.</a:t>
            </a:r>
            <a:endParaRPr sz="1600"/>
          </a:p>
        </p:txBody>
      </p:sp>
      <p:sp>
        <p:nvSpPr>
          <p:cNvPr id="3218" name="Google Shape;3218;p73">
            <a:extLst xmlns:a="http://schemas.openxmlformats.org/drawingml/2006/main">
              <a:ext uri="{FF2B5EF4-FFF2-40B4-BE49-F238E27FC236}">
                <a16:creationId xmlns:a16="http://schemas.microsoft.com/office/drawing/2014/main" id="{867F0392-4DB2-4867-A053-EE50A30B5561}"/>
              </a:ext>
            </a:extLst>
          </p:cNvPr>
          <p:cNvSpPr>
            <a:spLocks xmlns:a="http://schemas.openxmlformats.org/drawingml/2006/main" noGrp="1"/>
          </p:cNvSpPr>
          <p:nvPr/>
        </p:nvSpPr>
        <p:spPr>
          <a:xfrm xmlns:a="http://schemas.openxmlformats.org/drawingml/2006/main">
            <a:off x="731520" y="6236208"/>
            <a:ext cx="8778240" cy="29260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SzPts val="1050"/>
              <a:buFont typeface="Calibri"/>
              <a:buNone/>
            </a:pPr>
            <a:r>
              <a:t/>
            </a:r>
            <a:endParaRPr sz="1050"/>
          </a:p>
        </p:txBody>
      </p:sp>
      <p:pic>
        <p:nvPicPr>
          <p:cNvPr id="3230" name="Google Shape;3219;p73"/>
          <p:cNvPicPr>
            <a:picLocks xmlns:a="http://schemas.openxmlformats.org/drawingml/2006/main" noChangeAspect="1"/>
          </p:cNvPicPr>
          <p:nvPr/>
        </p:nvPicPr>
        <p:blipFill rotWithShape="1">
          <a:blip xmlns:r="http://schemas.openxmlformats.org/officeDocument/2006/relationships" xmlns:a="http://schemas.openxmlformats.org/drawingml/2006/main" r:embed="Rdc3aeaa1691e4026">
            <a:alphaModFix/>
          </a:blip>
          <a:srcRect xmlns:a="http://schemas.openxmlformats.org/drawingml/2006/main" l="0" t="0" r="0" b="0"/>
          <a:stretch xmlns:a="http://schemas.openxmlformats.org/drawingml/2006/main"/>
        </p:blipFill>
        <p:spPr>
          <a:xfrm xmlns:a="http://schemas.openxmlformats.org/drawingml/2006/main">
            <a:off x="9905695" y="6144768"/>
            <a:ext cx="1554480" cy="264899"/>
          </a:xfrm>
          <a:prstGeom xmlns:a="http://schemas.openxmlformats.org/drawingml/2006/main" prst="rect">
            <a:avLst/>
          </a:prstGeom>
          <a:ln xmlns:a="http://schemas.openxmlformats.org/drawingml/2006/main">
            <a:noFill/>
          </a:ln>
        </p:spPr>
      </p:pic>
      <p:sp>
        <p:nvSpPr>
          <p:cNvPr id="3220" name="Google Shape;3220;p73">
            <a:extLst xmlns:a="http://schemas.openxmlformats.org/drawingml/2006/main">
              <a:ext uri="{FF2B5EF4-FFF2-40B4-BE49-F238E27FC236}">
                <a16:creationId xmlns:a16="http://schemas.microsoft.com/office/drawing/2014/main" id="{46149C2F-EB68-4AF7-AE30-21B1B14BD443}"/>
              </a:ext>
            </a:extLst>
          </p:cNvPr>
          <p:cNvSpPr>
            <a:spLocks xmlns:a="http://schemas.openxmlformats.org/drawingml/2006/main" noGrp="1"/>
          </p:cNvSpPr>
          <p:nvPr/>
        </p:nvSpPr>
        <p:spPr>
          <a:xfrm xmlns:a="http://schemas.openxmlformats.org/drawingml/2006/main">
            <a:off x="581025" y="4078224"/>
            <a:ext cx="76200" cy="1691640"/>
          </a:xfrm>
          <a:prstGeom xmlns:a="http://schemas.openxmlformats.org/drawingml/2006/main" prst="roundRect">
            <a:avLst>
              <a:gd name="adj" fmla="val 50000"/>
            </a:avLst>
          </a:prstGeom>
          <a:solidFill xmlns:a="http://schemas.openxmlformats.org/drawingml/2006/main">
            <a:srgbClr val="2DA698"/>
          </a:solidFill>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Tree>
    <p:extLst>
      <p:ext uri="{BB962C8B-B14F-4D97-AF65-F5344CB8AC3E}">
        <p14:creationId xmlns:p14="http://schemas.microsoft.com/office/powerpoint/2010/main" val="569108556"/>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3226" name="Google Shape;3226;p74">
            <a:extLst xmlns:a="http://schemas.openxmlformats.org/drawingml/2006/main">
              <a:ext uri="{FF2B5EF4-FFF2-40B4-BE49-F238E27FC236}">
                <a16:creationId xmlns:a16="http://schemas.microsoft.com/office/drawing/2014/main" id="{13BE3200-C138-4DF5-8CC3-EE0CCB21D226}"/>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1" u="none">
                <a:solidFill>
                  <a:srgbClr val="FFFFFF"/>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0" u="none">
                <a:solidFill>
                  <a:srgbClr val="6E6873"/>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3227" name="Google Shape;3227;p74">
            <a:extLst xmlns:a="http://schemas.openxmlformats.org/drawingml/2006/main">
              <a:ext uri="{FF2B5EF4-FFF2-40B4-BE49-F238E27FC236}">
                <a16:creationId xmlns:a16="http://schemas.microsoft.com/office/drawing/2014/main" id="{AB9A0B68-98E8-4D2C-960E-F374094C400A}"/>
              </a:ext>
            </a:extLst>
          </p:cNvPr>
          <p:cNvSpPr>
            <a:spLocks xmlns:a="http://schemas.openxmlformats.org/drawingml/2006/main" noGrp="1"/>
          </p:cNvSpPr>
          <p:nvPr/>
        </p:nvSpPr>
        <p:spPr>
          <a:xfrm xmlns:a="http://schemas.openxmlformats.org/drawingml/2006/main">
            <a:off x="548640" y="2148840"/>
            <a:ext cx="82296" cy="2103120"/>
          </a:xfrm>
          <a:prstGeom xmlns:a="http://schemas.openxmlformats.org/drawingml/2006/main" prst="rect">
            <a:avLst/>
          </a:prstGeom>
          <a:solidFill xmlns:a="http://schemas.openxmlformats.org/drawingml/2006/main">
            <a:srgbClr val="239886"/>
          </a:solidFill>
          <a:ln xmlns:a="http://schemas.openxmlformats.org/drawingml/2006/main" w="9525" cmpd="sng">
            <a:solidFill>
              <a:srgbClr val="239886"/>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228" name="Google Shape;3228;p74">
            <a:extLst xmlns:a="http://schemas.openxmlformats.org/drawingml/2006/main">
              <a:ext uri="{FF2B5EF4-FFF2-40B4-BE49-F238E27FC236}">
                <a16:creationId xmlns:a16="http://schemas.microsoft.com/office/drawing/2014/main" id="{02956333-DC97-4669-ADAF-AA654B8257FF}"/>
              </a:ext>
            </a:extLst>
          </p:cNvPr>
          <p:cNvSpPr>
            <a:spLocks xmlns:a="http://schemas.openxmlformats.org/drawingml/2006/main" noGrp="1"/>
          </p:cNvSpPr>
          <p:nvPr>
            <p:ph type="title" idx="0"/>
          </p:nvPr>
        </p:nvSpPr>
        <p:spPr>
          <a:xfrm xmlns:a="http://schemas.openxmlformats.org/drawingml/2006/main">
            <a:off x="868680" y="2103120"/>
            <a:ext cx="10424160" cy="21945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3400"/>
              <a:buFont typeface="Calibri"/>
              <a:buNone/>
              <a:defRPr b="1">
                <a:solidFill>
                  <a:srgbClr val="4F2854"/>
                </a:solidFill>
                <a:latin typeface="Calibri"/>
                <a:ea typeface="Calibri"/>
                <a:cs typeface="Calibri"/>
              </a:defRPr>
            </a:pPr>
            <a:r>
              <a:rPr sz="3400" b="1" u="none">
                <a:solidFill>
                  <a:srgbClr val="4F2854"/>
                </a:solidFill>
                <a:latin typeface="Calibri"/>
                <a:ea typeface="Calibri"/>
                <a:cs typeface="Calibri"/>
              </a:rPr>
              <a:t>HR nie może uczestniczyć w każdej trudnej rozmowie na każdym oddziale. Może jednak dać kierownikom pomoc dostępną dokładnie wtedy, gdy jej potrzebują.</a:t>
            </a:r>
            <a:endParaRPr sz="3400"/>
          </a:p>
        </p:txBody>
      </p:sp>
      <p:pic>
        <p:nvPicPr>
          <p:cNvPr id="3280" name="Google Shape;3229;p74"/>
          <p:cNvPicPr>
            <a:picLocks xmlns:a="http://schemas.openxmlformats.org/drawingml/2006/main" noChangeAspect="1"/>
          </p:cNvPicPr>
          <p:nvPr/>
        </p:nvPicPr>
        <p:blipFill rotWithShape="1">
          <a:blip xmlns:r="http://schemas.openxmlformats.org/officeDocument/2006/relationships" xmlns:a="http://schemas.openxmlformats.org/drawingml/2006/main" r:embed="Re89c7b41065548bf">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3230" name="Google Shape;3230;p74">
            <a:extLst xmlns:a="http://schemas.openxmlformats.org/drawingml/2006/main">
              <a:ext uri="{FF2B5EF4-FFF2-40B4-BE49-F238E27FC236}">
                <a16:creationId xmlns:a16="http://schemas.microsoft.com/office/drawing/2014/main" id="{81EDE119-02E5-4594-81E8-CA044F7A3466}"/>
              </a:ext>
            </a:extLst>
          </p:cNvPr>
          <p:cNvSpPr>
            <a:spLocks xmlns:a="http://schemas.openxmlformats.org/drawingml/2006/main" noGrp="1"/>
          </p:cNvSpPr>
          <p:nvPr/>
        </p:nvSpPr>
        <p:spPr>
          <a:xfrm xmlns:a="http://schemas.openxmlformats.org/drawingml/2006/main">
            <a:off x="495300" y="338138"/>
            <a:ext cx="666750"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Problem</a:t>
            </a:r>
            <a:endParaRPr/>
          </a:p>
        </p:txBody>
      </p:sp>
      <p:sp>
        <p:nvSpPr>
          <p:cNvPr id="3231" name="Google Shape;3231;p74">
            <a:extLst xmlns:a="http://schemas.openxmlformats.org/drawingml/2006/main">
              <a:ext uri="{FF2B5EF4-FFF2-40B4-BE49-F238E27FC236}">
                <a16:creationId xmlns:a16="http://schemas.microsoft.com/office/drawing/2014/main" id="{5E5E9937-4E6A-4AB5-95F4-47178452BC97}"/>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32" name="Google Shape;3232;p74">
            <a:extLst xmlns:a="http://schemas.openxmlformats.org/drawingml/2006/main">
              <a:ext uri="{FF2B5EF4-FFF2-40B4-BE49-F238E27FC236}">
                <a16:creationId xmlns:a16="http://schemas.microsoft.com/office/drawing/2014/main" id="{43B8B3DA-4B29-4AA0-B244-F8C5400DBD6C}"/>
              </a:ext>
            </a:extLst>
          </p:cNvPr>
          <p:cNvSpPr>
            <a:spLocks xmlns:a="http://schemas.openxmlformats.org/drawingml/2006/main" noGrp="1"/>
          </p:cNvSpPr>
          <p:nvPr/>
        </p:nvSpPr>
        <p:spPr>
          <a:xfrm xmlns:a="http://schemas.openxmlformats.org/drawingml/2006/main">
            <a:off x="493776" y="265176"/>
            <a:ext cx="795528" cy="292608"/>
          </a:xfrm>
          <a:prstGeom xmlns:a="http://schemas.openxmlformats.org/drawingml/2006/main" prst="roundRect">
            <a:avLst>
              <a:gd name="adj" fmla="val 16667"/>
            </a:avLst>
          </a:prstGeom>
          <a:solidFill xmlns:a="http://schemas.openxmlformats.org/drawingml/2006/main">
            <a:srgbClr val="2DA698"/>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33" name="Google Shape;3233;p74">
            <a:extLst xmlns:a="http://schemas.openxmlformats.org/drawingml/2006/main">
              <a:ext uri="{FF2B5EF4-FFF2-40B4-BE49-F238E27FC236}">
                <a16:creationId xmlns:a16="http://schemas.microsoft.com/office/drawing/2014/main" id="{54C95F1E-F08A-4635-BF0D-68F4C582BB5F}"/>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Problem</a:t>
            </a:r>
            <a:endParaRPr/>
          </a:p>
        </p:txBody>
      </p:sp>
      <p:sp>
        <p:nvSpPr>
          <p:cNvPr id="3234" name="Google Shape;3234;p74">
            <a:extLst xmlns:a="http://schemas.openxmlformats.org/drawingml/2006/main">
              <a:ext uri="{FF2B5EF4-FFF2-40B4-BE49-F238E27FC236}">
                <a16:creationId xmlns:a16="http://schemas.microsoft.com/office/drawing/2014/main" id="{74A06307-E059-4BD2-8C74-DC3656BC5062}"/>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2DA698"/>
                </a:solidFill>
                <a:latin typeface="Calibri"/>
                <a:ea typeface="Calibri"/>
                <a:cs typeface="Calibri"/>
              </a:rPr>
              <a:t>▸</a:t>
            </a:r>
            <a:endParaRPr/>
          </a:p>
        </p:txBody>
      </p:sp>
      <p:sp>
        <p:nvSpPr>
          <p:cNvPr id="3235" name="Google Shape;3235;p74">
            <a:hlinkClick xmlns:r="http://schemas.openxmlformats.org/officeDocument/2006/relationships" xmlns:a="http://schemas.openxmlformats.org/drawingml/2006/main" r:id="R83939ec1d0294315" action="ppaction://hlinksldjump"/>
            <a:extLst xmlns:a="http://schemas.openxmlformats.org/drawingml/2006/main">
              <a:ext uri="{FF2B5EF4-FFF2-40B4-BE49-F238E27FC236}">
                <a16:creationId xmlns:a16="http://schemas.microsoft.com/office/drawing/2014/main" id="{C9CA104D-9A61-48E7-870E-8279441CC2E5}"/>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36" name="Google Shape;3236;p74">
            <a:extLst xmlns:a="http://schemas.openxmlformats.org/drawingml/2006/main">
              <a:ext uri="{FF2B5EF4-FFF2-40B4-BE49-F238E27FC236}">
                <a16:creationId xmlns:a16="http://schemas.microsoft.com/office/drawing/2014/main" id="{EB5DC28D-B460-4C9C-B454-87A0DA676C64}"/>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3237" name="Google Shape;3237;p74">
            <a:extLst xmlns:a="http://schemas.openxmlformats.org/drawingml/2006/main">
              <a:ext uri="{FF2B5EF4-FFF2-40B4-BE49-F238E27FC236}">
                <a16:creationId xmlns:a16="http://schemas.microsoft.com/office/drawing/2014/main" id="{E03404C3-1C5F-4729-83A8-21BA1B8D0029}"/>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238" name="Google Shape;3238;p74">
            <a:hlinkClick xmlns:r="http://schemas.openxmlformats.org/officeDocument/2006/relationships" xmlns:a="http://schemas.openxmlformats.org/drawingml/2006/main" r:id="Rd01c9d3d8db24590" action="ppaction://hlinksldjump"/>
            <a:extLst xmlns:a="http://schemas.openxmlformats.org/drawingml/2006/main">
              <a:ext uri="{FF2B5EF4-FFF2-40B4-BE49-F238E27FC236}">
                <a16:creationId xmlns:a16="http://schemas.microsoft.com/office/drawing/2014/main" id="{4B0139B8-0275-40F4-966A-873F65A199E0}"/>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39" name="Google Shape;3239;p74">
            <a:extLst xmlns:a="http://schemas.openxmlformats.org/drawingml/2006/main">
              <a:ext uri="{FF2B5EF4-FFF2-40B4-BE49-F238E27FC236}">
                <a16:creationId xmlns:a16="http://schemas.microsoft.com/office/drawing/2014/main" id="{784E18BB-B1AC-4391-952D-A05B1D7A80EF}"/>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3240" name="Google Shape;3240;p74">
            <a:extLst xmlns:a="http://schemas.openxmlformats.org/drawingml/2006/main">
              <a:ext uri="{FF2B5EF4-FFF2-40B4-BE49-F238E27FC236}">
                <a16:creationId xmlns:a16="http://schemas.microsoft.com/office/drawing/2014/main" id="{A50F63FA-3AAF-4813-ABD8-082936A15CC3}"/>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241" name="Google Shape;3241;p74">
            <a:hlinkClick xmlns:r="http://schemas.openxmlformats.org/officeDocument/2006/relationships" xmlns:a="http://schemas.openxmlformats.org/drawingml/2006/main" r:id="R2f149fdae48b4435" action="ppaction://hlinksldjump"/>
            <a:extLst xmlns:a="http://schemas.openxmlformats.org/drawingml/2006/main">
              <a:ext uri="{FF2B5EF4-FFF2-40B4-BE49-F238E27FC236}">
                <a16:creationId xmlns:a16="http://schemas.microsoft.com/office/drawing/2014/main" id="{2C16A307-D0D3-4F32-AE61-63F6DC8D366E}"/>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42" name="Google Shape;3242;p74">
            <a:extLst xmlns:a="http://schemas.openxmlformats.org/drawingml/2006/main">
              <a:ext uri="{FF2B5EF4-FFF2-40B4-BE49-F238E27FC236}">
                <a16:creationId xmlns:a16="http://schemas.microsoft.com/office/drawing/2014/main" id="{916749BC-4B90-4BA1-AC27-6C79AC50CA42}"/>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Jak to działa</a:t>
            </a:r>
            <a:endParaRPr/>
          </a:p>
        </p:txBody>
      </p:sp>
      <p:sp>
        <p:nvSpPr>
          <p:cNvPr id="3243" name="Google Shape;3243;p74">
            <a:extLst xmlns:a="http://schemas.openxmlformats.org/drawingml/2006/main">
              <a:ext uri="{FF2B5EF4-FFF2-40B4-BE49-F238E27FC236}">
                <a16:creationId xmlns:a16="http://schemas.microsoft.com/office/drawing/2014/main" id="{939D4DC4-CDD3-4495-9126-A1F446BB498D}"/>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244" name="Google Shape;3244;p74">
            <a:hlinkClick xmlns:r="http://schemas.openxmlformats.org/officeDocument/2006/relationships" xmlns:a="http://schemas.openxmlformats.org/drawingml/2006/main" r:id="R68af36f7b7334fdc" action="ppaction://hlinksldjump"/>
            <a:extLst xmlns:a="http://schemas.openxmlformats.org/drawingml/2006/main">
              <a:ext uri="{FF2B5EF4-FFF2-40B4-BE49-F238E27FC236}">
                <a16:creationId xmlns:a16="http://schemas.microsoft.com/office/drawing/2014/main" id="{D6933B0D-0018-467F-B205-B0522EE00C30}"/>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45" name="Google Shape;3245;p74">
            <a:extLst xmlns:a="http://schemas.openxmlformats.org/drawingml/2006/main">
              <a:ext uri="{FF2B5EF4-FFF2-40B4-BE49-F238E27FC236}">
                <a16:creationId xmlns:a16="http://schemas.microsoft.com/office/drawing/2014/main" id="{7EB0890B-61D4-4631-A33B-36C72A190074}"/>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3246" name="Google Shape;3246;p74">
            <a:extLst xmlns:a="http://schemas.openxmlformats.org/drawingml/2006/main">
              <a:ext uri="{FF2B5EF4-FFF2-40B4-BE49-F238E27FC236}">
                <a16:creationId xmlns:a16="http://schemas.microsoft.com/office/drawing/2014/main" id="{63E3A845-67B3-4B8F-A572-A76C4E511410}"/>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247" name="Google Shape;3247;p74">
            <a:hlinkClick xmlns:r="http://schemas.openxmlformats.org/officeDocument/2006/relationships" xmlns:a="http://schemas.openxmlformats.org/drawingml/2006/main" r:id="R319944409d2f46fe" action="ppaction://hlinksldjump"/>
            <a:extLst xmlns:a="http://schemas.openxmlformats.org/drawingml/2006/main">
              <a:ext uri="{FF2B5EF4-FFF2-40B4-BE49-F238E27FC236}">
                <a16:creationId xmlns:a16="http://schemas.microsoft.com/office/drawing/2014/main" id="{E9A1DC01-7250-4D1C-AC5E-6F5CE59CB567}"/>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48" name="Google Shape;3248;p74">
            <a:extLst xmlns:a="http://schemas.openxmlformats.org/drawingml/2006/main">
              <a:ext uri="{FF2B5EF4-FFF2-40B4-BE49-F238E27FC236}">
                <a16:creationId xmlns:a16="http://schemas.microsoft.com/office/drawing/2014/main" id="{BFF4CA1C-64FB-49C3-A488-0683030B52AC}"/>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3249" name="Google Shape;3249;p74">
            <a:extLst xmlns:a="http://schemas.openxmlformats.org/drawingml/2006/main">
              <a:ext uri="{FF2B5EF4-FFF2-40B4-BE49-F238E27FC236}">
                <a16:creationId xmlns:a16="http://schemas.microsoft.com/office/drawing/2014/main" id="{55AB4BC5-762C-49C9-B4E5-D6D7BF54C98D}"/>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250" name="Google Shape;3250;p74">
            <a:hlinkClick xmlns:r="http://schemas.openxmlformats.org/officeDocument/2006/relationships" xmlns:a="http://schemas.openxmlformats.org/drawingml/2006/main" r:id="R66a694d659ef4cae" action="ppaction://hlinksldjump"/>
            <a:extLst xmlns:a="http://schemas.openxmlformats.org/drawingml/2006/main">
              <a:ext uri="{FF2B5EF4-FFF2-40B4-BE49-F238E27FC236}">
                <a16:creationId xmlns:a16="http://schemas.microsoft.com/office/drawing/2014/main" id="{6A4950D6-23FA-4BD5-BDF8-449AD8E04FAE}"/>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51" name="Google Shape;3251;p74">
            <a:extLst xmlns:a="http://schemas.openxmlformats.org/drawingml/2006/main">
              <a:ext uri="{FF2B5EF4-FFF2-40B4-BE49-F238E27FC236}">
                <a16:creationId xmlns:a16="http://schemas.microsoft.com/office/drawing/2014/main" id="{30B91AA8-7549-45CD-9DC4-A69ED17E4DA6}"/>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3252" name="Google Shape;3252;p74">
            <a:extLst xmlns:a="http://schemas.openxmlformats.org/drawingml/2006/main">
              <a:ext uri="{FF2B5EF4-FFF2-40B4-BE49-F238E27FC236}">
                <a16:creationId xmlns:a16="http://schemas.microsoft.com/office/drawing/2014/main" id="{AF61DF88-074D-45D3-9A41-7089CA3C6E76}"/>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253" name="Google Shape;3253;p74">
            <a:hlinkClick xmlns:r="http://schemas.openxmlformats.org/officeDocument/2006/relationships" xmlns:a="http://schemas.openxmlformats.org/drawingml/2006/main" r:id="Redfd8c596a754676" action="ppaction://hlinksldjump"/>
            <a:extLst xmlns:a="http://schemas.openxmlformats.org/drawingml/2006/main">
              <a:ext uri="{FF2B5EF4-FFF2-40B4-BE49-F238E27FC236}">
                <a16:creationId xmlns:a16="http://schemas.microsoft.com/office/drawing/2014/main" id="{53F5C9C6-8ACA-48CF-B178-B9B721453348}"/>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54" name="Google Shape;3254;p74">
            <a:extLst xmlns:a="http://schemas.openxmlformats.org/drawingml/2006/main">
              <a:ext uri="{FF2B5EF4-FFF2-40B4-BE49-F238E27FC236}">
                <a16:creationId xmlns:a16="http://schemas.microsoft.com/office/drawing/2014/main" id="{815EF484-6619-4844-A8EC-18FCCB07D990}"/>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3255" name="Google Shape;3255;p74">
            <a:hlinkClick xmlns:r="http://schemas.openxmlformats.org/officeDocument/2006/relationships" xmlns:a="http://schemas.openxmlformats.org/drawingml/2006/main" r:id="R8e17bae3cf5f4815" action="ppaction://hlinksldjump"/>
            <a:extLst xmlns:a="http://schemas.openxmlformats.org/drawingml/2006/main">
              <a:ext uri="{FF2B5EF4-FFF2-40B4-BE49-F238E27FC236}">
                <a16:creationId xmlns:a16="http://schemas.microsoft.com/office/drawing/2014/main" id="{3FE75BD5-F782-4810-A7C3-84567D0C2A79}"/>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57" name="Empatyzer SHORT — tło menu">
            <a:extLst xmlns:a="http://schemas.openxmlformats.org/drawingml/2006/main">
              <a:ext uri="{FF2B5EF4-FFF2-40B4-BE49-F238E27FC236}">
                <a16:creationId xmlns:a16="http://schemas.microsoft.com/office/drawing/2014/main" id="{E33F4AFB-2EEA-4B47-97E4-00639DDFF3F4}"/>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258" name="Empatyzer SHORT — aktywna sekcja Problem">
            <a:extLst xmlns:a="http://schemas.openxmlformats.org/drawingml/2006/main">
              <a:ext uri="{FF2B5EF4-FFF2-40B4-BE49-F238E27FC236}">
                <a16:creationId xmlns:a16="http://schemas.microsoft.com/office/drawing/2014/main" id="{E83EEE28-B6F1-4499-883B-8E07FD32C7AC}"/>
              </a:ext>
            </a:extLst>
          </p:cNvPr>
          <p:cNvSpPr>
            <a:spLocks xmlns:a="http://schemas.openxmlformats.org/drawingml/2006/main" noGrp="1"/>
          </p:cNvSpPr>
          <p:nvPr/>
        </p:nvSpPr>
        <p:spPr>
          <a:xfrm xmlns:a="http://schemas.openxmlformats.org/drawingml/2006/main">
            <a:off x="502920" y="260604"/>
            <a:ext cx="685800" cy="301752"/>
          </a:xfrm>
          <a:prstGeom xmlns:a="http://schemas.openxmlformats.org/drawingml/2006/main" prst="roundRect">
            <a:avLst>
              <a:gd name="adj" fmla="val 22096"/>
            </a:avLst>
          </a:prstGeom>
          <a:solidFill xmlns:a="http://schemas.openxmlformats.org/drawingml/2006/main">
            <a:srgbClr val="20AA9A"/>
          </a:solidFill>
          <a:ln xmlns:a="http://schemas.openxmlformats.org/drawingml/2006/main" w="0">
            <a:noFill/>
            <a:prstDash val="solid"/>
          </a:ln>
        </p:spPr>
      </p:sp>
      <p:sp>
        <p:nvSpPr>
          <p:cNvPr id="3259" name="Empatyzer SHORT — menu Problem">
            <a:extLst xmlns:a="http://schemas.openxmlformats.org/drawingml/2006/main">
              <a:ext uri="{FF2B5EF4-FFF2-40B4-BE49-F238E27FC236}">
                <a16:creationId xmlns:a16="http://schemas.microsoft.com/office/drawing/2014/main" id="{89970DA8-C920-452C-BC75-D327E5F0F81B}"/>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1">
                <a:solidFill>
                  <a:srgbClr val="FFFFFF"/>
                </a:solidFill>
              </a:defRPr>
            </a:pPr>
            <a:r>
              <a:rPr sz="615" b="1">
                <a:solidFill>
                  <a:srgbClr val="FFFFFF"/>
                </a:solidFill>
              </a:rPr>
              <a:t>Problem</a:t>
            </a:r>
          </a:p>
        </p:txBody>
      </p:sp>
      <p:sp>
        <p:nvSpPr>
          <p:cNvPr id="3260" name="Empatyzer SHORT — separator menu">
            <a:extLst xmlns:a="http://schemas.openxmlformats.org/drawingml/2006/main">
              <a:ext uri="{FF2B5EF4-FFF2-40B4-BE49-F238E27FC236}">
                <a16:creationId xmlns:a16="http://schemas.microsoft.com/office/drawing/2014/main" id="{E652521E-40B2-4F5D-B217-2B8D8EF5F161}"/>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261" name="Empatyzer SHORT — menu Przykłady">
            <a:extLst xmlns:a="http://schemas.openxmlformats.org/drawingml/2006/main">
              <a:ext uri="{FF2B5EF4-FFF2-40B4-BE49-F238E27FC236}">
                <a16:creationId xmlns:a16="http://schemas.microsoft.com/office/drawing/2014/main" id="{AA84B7B7-82CF-47B5-97D4-F879C8AFCBDB}"/>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Przykłady</a:t>
            </a:r>
          </a:p>
        </p:txBody>
      </p:sp>
      <p:sp>
        <p:nvSpPr>
          <p:cNvPr id="3262" name="Empatyzer SHORT — separator menu">
            <a:extLst xmlns:a="http://schemas.openxmlformats.org/drawingml/2006/main">
              <a:ext uri="{FF2B5EF4-FFF2-40B4-BE49-F238E27FC236}">
                <a16:creationId xmlns:a16="http://schemas.microsoft.com/office/drawing/2014/main" id="{8380C205-0338-49BA-A622-578A46430F8E}"/>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263" name="Empatyzer SHORT — menu Rozmowa z Em">
            <a:extLst xmlns:a="http://schemas.openxmlformats.org/drawingml/2006/main">
              <a:ext uri="{FF2B5EF4-FFF2-40B4-BE49-F238E27FC236}">
                <a16:creationId xmlns:a16="http://schemas.microsoft.com/office/drawing/2014/main" id="{FD3A0505-DF0C-4595-8881-46850633CDFE}"/>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Rozmowa z Em</a:t>
            </a:r>
          </a:p>
        </p:txBody>
      </p:sp>
      <p:sp>
        <p:nvSpPr>
          <p:cNvPr id="3264" name="Empatyzer SHORT — separator menu">
            <a:extLst xmlns:a="http://schemas.openxmlformats.org/drawingml/2006/main">
              <a:ext uri="{FF2B5EF4-FFF2-40B4-BE49-F238E27FC236}">
                <a16:creationId xmlns:a16="http://schemas.microsoft.com/office/drawing/2014/main" id="{67CC4D1C-A55F-4641-9B81-B87F9083729A}"/>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265" name="Empatyzer SHORT — menu Dowody">
            <a:extLst xmlns:a="http://schemas.openxmlformats.org/drawingml/2006/main">
              <a:ext uri="{FF2B5EF4-FFF2-40B4-BE49-F238E27FC236}">
                <a16:creationId xmlns:a16="http://schemas.microsoft.com/office/drawing/2014/main" id="{0FCC9F9C-10E4-4F32-91EE-DF7B64D489C7}"/>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Dowody</a:t>
            </a:r>
          </a:p>
        </p:txBody>
      </p:sp>
      <p:sp>
        <p:nvSpPr>
          <p:cNvPr id="3266" name="Empatyzer SHORT — separator menu">
            <a:extLst xmlns:a="http://schemas.openxmlformats.org/drawingml/2006/main">
              <a:ext uri="{FF2B5EF4-FFF2-40B4-BE49-F238E27FC236}">
                <a16:creationId xmlns:a16="http://schemas.microsoft.com/office/drawing/2014/main" id="{0E52155C-AC5E-4B4A-9B77-9A256F2B1397}"/>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267" name="Empatyzer SHORT — menu Empatyzer">
            <a:extLst xmlns:a="http://schemas.openxmlformats.org/drawingml/2006/main">
              <a:ext uri="{FF2B5EF4-FFF2-40B4-BE49-F238E27FC236}">
                <a16:creationId xmlns:a16="http://schemas.microsoft.com/office/drawing/2014/main" id="{ED376DED-DE93-45F1-94BC-1B69EE5568BA}"/>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Empatyzer</a:t>
            </a:r>
          </a:p>
        </p:txBody>
      </p:sp>
      <p:sp>
        <p:nvSpPr>
          <p:cNvPr id="3268" name="Empatyzer SHORT — separator menu">
            <a:extLst xmlns:a="http://schemas.openxmlformats.org/drawingml/2006/main">
              <a:ext uri="{FF2B5EF4-FFF2-40B4-BE49-F238E27FC236}">
                <a16:creationId xmlns:a16="http://schemas.microsoft.com/office/drawing/2014/main" id="{9E4D5290-3269-4557-977D-EA1E61F60081}"/>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269" name="Empatyzer SHORT — menu Co się zmienia">
            <a:extLst xmlns:a="http://schemas.openxmlformats.org/drawingml/2006/main">
              <a:ext uri="{FF2B5EF4-FFF2-40B4-BE49-F238E27FC236}">
                <a16:creationId xmlns:a16="http://schemas.microsoft.com/office/drawing/2014/main" id="{CD6E6447-C428-4EFB-A705-9F3F72AC8F03}"/>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Co się zmienia</a:t>
            </a:r>
          </a:p>
        </p:txBody>
      </p:sp>
      <p:sp>
        <p:nvSpPr>
          <p:cNvPr id="3270" name="Empatyzer SHORT — separator menu">
            <a:extLst xmlns:a="http://schemas.openxmlformats.org/drawingml/2006/main">
              <a:ext uri="{FF2B5EF4-FFF2-40B4-BE49-F238E27FC236}">
                <a16:creationId xmlns:a16="http://schemas.microsoft.com/office/drawing/2014/main" id="{9643C66E-BB7C-4EFE-A25D-F0BE31756E1E}"/>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271" name="Empatyzer SHORT — menu Prywatność">
            <a:extLst xmlns:a="http://schemas.openxmlformats.org/drawingml/2006/main">
              <a:ext uri="{FF2B5EF4-FFF2-40B4-BE49-F238E27FC236}">
                <a16:creationId xmlns:a16="http://schemas.microsoft.com/office/drawing/2014/main" id="{78B5348F-DD78-4BFB-A353-F0C286D80091}"/>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Prywatność</a:t>
            </a:r>
          </a:p>
        </p:txBody>
      </p:sp>
      <p:sp>
        <p:nvSpPr>
          <p:cNvPr id="3272" name="Empatyzer SHORT — separator menu">
            <a:extLst xmlns:a="http://schemas.openxmlformats.org/drawingml/2006/main">
              <a:ext uri="{FF2B5EF4-FFF2-40B4-BE49-F238E27FC236}">
                <a16:creationId xmlns:a16="http://schemas.microsoft.com/office/drawing/2014/main" id="{C15760B5-187E-4314-A799-24F7D6E1E839}"/>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273" name="Empatyzer SHORT — menu Następny krok">
            <a:extLst xmlns:a="http://schemas.openxmlformats.org/drawingml/2006/main">
              <a:ext uri="{FF2B5EF4-FFF2-40B4-BE49-F238E27FC236}">
                <a16:creationId xmlns:a16="http://schemas.microsoft.com/office/drawing/2014/main" id="{4A3FDF8E-FD0F-48F8-8127-7888E1B547BA}"/>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Następny krok</a:t>
            </a:r>
          </a:p>
        </p:txBody>
      </p:sp>
      <p:sp>
        <p:nvSpPr>
          <p:cNvPr id="3274" name="Empatyzer SHORT — separator menu">
            <a:extLst xmlns:a="http://schemas.openxmlformats.org/drawingml/2006/main">
              <a:ext uri="{FF2B5EF4-FFF2-40B4-BE49-F238E27FC236}">
                <a16:creationId xmlns:a16="http://schemas.microsoft.com/office/drawing/2014/main" id="{E0792CA4-DD4D-4A55-817F-84A1C434D700}"/>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275" name="Empatyzer SHORT — menu Appendix">
            <a:extLst xmlns:a="http://schemas.openxmlformats.org/drawingml/2006/main">
              <a:ext uri="{FF2B5EF4-FFF2-40B4-BE49-F238E27FC236}">
                <a16:creationId xmlns:a16="http://schemas.microsoft.com/office/drawing/2014/main" id="{93846330-8FA9-4CAC-BC2A-5EFE8D39E32A}"/>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Appendix</a:t>
            </a:r>
          </a:p>
        </p:txBody>
      </p:sp>
    </p:spTree>
    <p:extLst>
      <p:ext uri="{BB962C8B-B14F-4D97-AF65-F5344CB8AC3E}">
        <p14:creationId xmlns:p14="http://schemas.microsoft.com/office/powerpoint/2010/main" val="489696713"/>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3261" name="Google Shape;3261;p75">
            <a:extLst xmlns:a="http://schemas.openxmlformats.org/drawingml/2006/main">
              <a:ext uri="{FF2B5EF4-FFF2-40B4-BE49-F238E27FC236}">
                <a16:creationId xmlns:a16="http://schemas.microsoft.com/office/drawing/2014/main" id="{5D0370B8-3103-426E-B251-920D6EF6C6A5}"/>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1" u="none">
                <a:solidFill>
                  <a:srgbClr val="FFFFFF"/>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0" u="none">
                <a:solidFill>
                  <a:srgbClr val="6E6873"/>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3262" name="Google Shape;3262;p75">
            <a:extLst xmlns:a="http://schemas.openxmlformats.org/drawingml/2006/main">
              <a:ext uri="{FF2B5EF4-FFF2-40B4-BE49-F238E27FC236}">
                <a16:creationId xmlns:a16="http://schemas.microsoft.com/office/drawing/2014/main" id="{E151A99E-8F4D-4AD9-891D-7D215F765183}"/>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Przykłady problemów</a:t>
            </a:r>
            <a:endParaRPr sz="2800"/>
          </a:p>
        </p:txBody>
      </p:sp>
      <p:sp>
        <p:nvSpPr>
          <p:cNvPr id="3263" name="Google Shape;3263;p75">
            <a:extLst xmlns:a="http://schemas.openxmlformats.org/drawingml/2006/main">
              <a:ext uri="{FF2B5EF4-FFF2-40B4-BE49-F238E27FC236}">
                <a16:creationId xmlns:a16="http://schemas.microsoft.com/office/drawing/2014/main" id="{AB9778C9-F3B5-4C03-8E48-E56DD5F6E983}"/>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Ordynatorzy i pielęgniarki oddziałowe kierują ludźmi i jednocześnie pracują klinicznie. HR nie może uczestniczyć w każdej trudnej rozmowie ani opierać rozwoju wyłącznie na kolejnych szkoleniach wymagających zmian w grafiku.</a:t>
            </a:r>
            <a:endParaRPr sz="1550"/>
          </a:p>
        </p:txBody>
      </p:sp>
      <p:sp>
        <p:nvSpPr>
          <p:cNvPr id="3264" name="Google Shape;3264;p75">
            <a:extLst xmlns:a="http://schemas.openxmlformats.org/drawingml/2006/main">
              <a:ext uri="{FF2B5EF4-FFF2-40B4-BE49-F238E27FC236}">
                <a16:creationId xmlns:a16="http://schemas.microsoft.com/office/drawing/2014/main" id="{80D340FA-2C6B-47A7-8C07-0D53018F0FB4}"/>
              </a:ext>
            </a:extLst>
          </p:cNvPr>
          <p:cNvSpPr>
            <a:spLocks xmlns:a="http://schemas.openxmlformats.org/drawingml/2006/main" noGrp="1"/>
          </p:cNvSpPr>
          <p:nvPr/>
        </p:nvSpPr>
        <p:spPr>
          <a:xfrm xmlns:a="http://schemas.openxmlformats.org/drawingml/2006/main">
            <a:off x="548640" y="2084832"/>
            <a:ext cx="3539642" cy="3008376"/>
          </a:xfrm>
          <a:prstGeom xmlns:a="http://schemas.openxmlformats.org/drawingml/2006/main" prst="roundRect">
            <a:avLst>
              <a:gd name="adj" fmla="val 3040"/>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265" name="Google Shape;3265;p75">
            <a:extLst xmlns:a="http://schemas.openxmlformats.org/drawingml/2006/main">
              <a:ext uri="{FF2B5EF4-FFF2-40B4-BE49-F238E27FC236}">
                <a16:creationId xmlns:a16="http://schemas.microsoft.com/office/drawing/2014/main" id="{B37FC46B-DBBE-4016-A1A9-ECFCFC49A786}"/>
              </a:ext>
            </a:extLst>
          </p:cNvPr>
          <p:cNvSpPr>
            <a:spLocks xmlns:a="http://schemas.openxmlformats.org/drawingml/2006/main" noGrp="1"/>
          </p:cNvSpPr>
          <p:nvPr/>
        </p:nvSpPr>
        <p:spPr>
          <a:xfrm xmlns:a="http://schemas.openxmlformats.org/drawingml/2006/main">
            <a:off x="822960" y="2359152"/>
            <a:ext cx="420624" cy="420624"/>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267" name="Google Shape;3267;p75">
            <a:extLst xmlns:a="http://schemas.openxmlformats.org/drawingml/2006/main">
              <a:ext uri="{FF2B5EF4-FFF2-40B4-BE49-F238E27FC236}">
                <a16:creationId xmlns:a16="http://schemas.microsoft.com/office/drawing/2014/main" id="{C62B4FA6-B0E9-43D0-9CCE-759DD415DF37}"/>
              </a:ext>
            </a:extLst>
          </p:cNvPr>
          <p:cNvSpPr>
            <a:spLocks xmlns:a="http://schemas.openxmlformats.org/drawingml/2006/main" noGrp="1"/>
          </p:cNvSpPr>
          <p:nvPr/>
        </p:nvSpPr>
        <p:spPr>
          <a:xfrm xmlns:a="http://schemas.openxmlformats.org/drawingml/2006/main">
            <a:off x="822960" y="2962656"/>
            <a:ext cx="2991002" cy="28727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500"/>
              <a:buFont typeface="Calibri"/>
              <a:buNone/>
            </a:pPr>
            <a:r>
              <a:rPr sz="1500" b="1" u="none">
                <a:solidFill>
                  <a:srgbClr val="241C28"/>
                </a:solidFill>
                <a:latin typeface="Calibri"/>
                <a:ea typeface="Calibri"/>
                <a:cs typeface="Calibri"/>
              </a:rPr>
              <a:t>Specjalista w roli kierownika</a:t>
            </a:r>
            <a:endParaRPr sz="1500"/>
          </a:p>
        </p:txBody>
      </p:sp>
      <p:sp>
        <p:nvSpPr>
          <p:cNvPr id="3268" name="Google Shape;3268;p75">
            <a:extLst xmlns:a="http://schemas.openxmlformats.org/drawingml/2006/main">
              <a:ext uri="{FF2B5EF4-FFF2-40B4-BE49-F238E27FC236}">
                <a16:creationId xmlns:a16="http://schemas.microsoft.com/office/drawing/2014/main" id="{F1A94BC3-0E40-4F7B-B12E-01F2D03D2E0E}"/>
              </a:ext>
            </a:extLst>
          </p:cNvPr>
          <p:cNvSpPr>
            <a:spLocks xmlns:a="http://schemas.openxmlformats.org/drawingml/2006/main" noGrp="1"/>
          </p:cNvSpPr>
          <p:nvPr/>
        </p:nvSpPr>
        <p:spPr>
          <a:xfrm xmlns:a="http://schemas.openxmlformats.org/drawingml/2006/main">
            <a:off x="822960" y="3323082"/>
            <a:ext cx="2991002" cy="160553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Lekarz albo pielęgniarka obejmuje funkcję kierowniczą z dużym doświadczeniem zawodowym, ale nie zawsze z doświadczeniem w feedbacku, delegowaniu i rozwiązywaniu konfliktów.</a:t>
            </a:r>
            <a:endParaRPr sz="1250"/>
          </a:p>
        </p:txBody>
      </p:sp>
      <p:sp>
        <p:nvSpPr>
          <p:cNvPr id="3269" name="Google Shape;3269;p75">
            <a:extLst xmlns:a="http://schemas.openxmlformats.org/drawingml/2006/main">
              <a:ext uri="{FF2B5EF4-FFF2-40B4-BE49-F238E27FC236}">
                <a16:creationId xmlns:a16="http://schemas.microsoft.com/office/drawing/2014/main" id="{EC015408-F6F2-4830-92E6-6E39C377A06E}"/>
              </a:ext>
            </a:extLst>
          </p:cNvPr>
          <p:cNvSpPr>
            <a:spLocks xmlns:a="http://schemas.openxmlformats.org/drawingml/2006/main" noGrp="1"/>
          </p:cNvSpPr>
          <p:nvPr/>
        </p:nvSpPr>
        <p:spPr>
          <a:xfrm xmlns:a="http://schemas.openxmlformats.org/drawingml/2006/main">
            <a:off x="4326026" y="2084832"/>
            <a:ext cx="3539642" cy="3008376"/>
          </a:xfrm>
          <a:prstGeom xmlns:a="http://schemas.openxmlformats.org/drawingml/2006/main" prst="roundRect">
            <a:avLst>
              <a:gd name="adj" fmla="val 3040"/>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270" name="Google Shape;3270;p75">
            <a:extLst xmlns:a="http://schemas.openxmlformats.org/drawingml/2006/main">
              <a:ext uri="{FF2B5EF4-FFF2-40B4-BE49-F238E27FC236}">
                <a16:creationId xmlns:a16="http://schemas.microsoft.com/office/drawing/2014/main" id="{090384A2-60FF-447C-8671-589B313B6B7D}"/>
              </a:ext>
            </a:extLst>
          </p:cNvPr>
          <p:cNvSpPr>
            <a:spLocks xmlns:a="http://schemas.openxmlformats.org/drawingml/2006/main" noGrp="1"/>
          </p:cNvSpPr>
          <p:nvPr/>
        </p:nvSpPr>
        <p:spPr>
          <a:xfrm xmlns:a="http://schemas.openxmlformats.org/drawingml/2006/main">
            <a:off x="4600346" y="2359152"/>
            <a:ext cx="420624" cy="420624"/>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272" name="Google Shape;3272;p75">
            <a:extLst xmlns:a="http://schemas.openxmlformats.org/drawingml/2006/main">
              <a:ext uri="{FF2B5EF4-FFF2-40B4-BE49-F238E27FC236}">
                <a16:creationId xmlns:a16="http://schemas.microsoft.com/office/drawing/2014/main" id="{457646E8-4116-436D-B838-87FE39F14989}"/>
              </a:ext>
            </a:extLst>
          </p:cNvPr>
          <p:cNvSpPr>
            <a:spLocks xmlns:a="http://schemas.openxmlformats.org/drawingml/2006/main" noGrp="1"/>
          </p:cNvSpPr>
          <p:nvPr/>
        </p:nvSpPr>
        <p:spPr>
          <a:xfrm xmlns:a="http://schemas.openxmlformats.org/drawingml/2006/main">
            <a:off x="4600346" y="2962656"/>
            <a:ext cx="2991002" cy="28727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500"/>
              <a:buFont typeface="Calibri"/>
              <a:buNone/>
            </a:pPr>
            <a:r>
              <a:rPr sz="1500" b="1" u="none">
                <a:solidFill>
                  <a:srgbClr val="241C28"/>
                </a:solidFill>
                <a:latin typeface="Calibri"/>
                <a:ea typeface="Calibri"/>
                <a:cs typeface="Calibri"/>
              </a:rPr>
              <a:t>Szkolenie to luka w grafiku</a:t>
            </a:r>
            <a:endParaRPr sz="1500"/>
          </a:p>
        </p:txBody>
      </p:sp>
      <p:sp>
        <p:nvSpPr>
          <p:cNvPr id="3273" name="Google Shape;3273;p75">
            <a:extLst xmlns:a="http://schemas.openxmlformats.org/drawingml/2006/main">
              <a:ext uri="{FF2B5EF4-FFF2-40B4-BE49-F238E27FC236}">
                <a16:creationId xmlns:a16="http://schemas.microsoft.com/office/drawing/2014/main" id="{EBC18E94-4AC4-4A52-854E-522008F99327}"/>
              </a:ext>
            </a:extLst>
          </p:cNvPr>
          <p:cNvSpPr>
            <a:spLocks xmlns:a="http://schemas.openxmlformats.org/drawingml/2006/main" noGrp="1"/>
          </p:cNvSpPr>
          <p:nvPr/>
        </p:nvSpPr>
        <p:spPr>
          <a:xfrm xmlns:a="http://schemas.openxmlformats.org/drawingml/2006/main">
            <a:off x="4600346" y="3323082"/>
            <a:ext cx="2991002" cy="160553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Każdy dzień szkolenia to luka w obsadzie. Kadry organizują szkolenia rzadko, a trudne rozmowy zdarzają się co tydzień.</a:t>
            </a:r>
            <a:endParaRPr sz="1250"/>
          </a:p>
        </p:txBody>
      </p:sp>
      <p:sp>
        <p:nvSpPr>
          <p:cNvPr id="3274" name="Google Shape;3274;p75">
            <a:extLst xmlns:a="http://schemas.openxmlformats.org/drawingml/2006/main">
              <a:ext uri="{FF2B5EF4-FFF2-40B4-BE49-F238E27FC236}">
                <a16:creationId xmlns:a16="http://schemas.microsoft.com/office/drawing/2014/main" id="{A2561BE5-AB7A-48C3-8ED8-83A80CB1D0B0}"/>
              </a:ext>
            </a:extLst>
          </p:cNvPr>
          <p:cNvSpPr>
            <a:spLocks xmlns:a="http://schemas.openxmlformats.org/drawingml/2006/main" noGrp="1"/>
          </p:cNvSpPr>
          <p:nvPr/>
        </p:nvSpPr>
        <p:spPr>
          <a:xfrm xmlns:a="http://schemas.openxmlformats.org/drawingml/2006/main">
            <a:off x="8103413" y="2084832"/>
            <a:ext cx="3539642" cy="3008376"/>
          </a:xfrm>
          <a:prstGeom xmlns:a="http://schemas.openxmlformats.org/drawingml/2006/main" prst="roundRect">
            <a:avLst>
              <a:gd name="adj" fmla="val 3040"/>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275" name="Google Shape;3275;p75">
            <a:extLst xmlns:a="http://schemas.openxmlformats.org/drawingml/2006/main">
              <a:ext uri="{FF2B5EF4-FFF2-40B4-BE49-F238E27FC236}">
                <a16:creationId xmlns:a16="http://schemas.microsoft.com/office/drawing/2014/main" id="{7945923F-6366-4B7F-8A04-E2BECF3D6140}"/>
              </a:ext>
            </a:extLst>
          </p:cNvPr>
          <p:cNvSpPr>
            <a:spLocks xmlns:a="http://schemas.openxmlformats.org/drawingml/2006/main" noGrp="1"/>
          </p:cNvSpPr>
          <p:nvPr/>
        </p:nvSpPr>
        <p:spPr>
          <a:xfrm xmlns:a="http://schemas.openxmlformats.org/drawingml/2006/main">
            <a:off x="8377733" y="2359152"/>
            <a:ext cx="420624" cy="420624"/>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277" name="Google Shape;3277;p75">
            <a:extLst xmlns:a="http://schemas.openxmlformats.org/drawingml/2006/main">
              <a:ext uri="{FF2B5EF4-FFF2-40B4-BE49-F238E27FC236}">
                <a16:creationId xmlns:a16="http://schemas.microsoft.com/office/drawing/2014/main" id="{33F5A956-9B88-4CCA-9DA8-C2C20E52C488}"/>
              </a:ext>
            </a:extLst>
          </p:cNvPr>
          <p:cNvSpPr>
            <a:spLocks xmlns:a="http://schemas.openxmlformats.org/drawingml/2006/main" noGrp="1"/>
          </p:cNvSpPr>
          <p:nvPr/>
        </p:nvSpPr>
        <p:spPr>
          <a:xfrm xmlns:a="http://schemas.openxmlformats.org/drawingml/2006/main">
            <a:off x="8377733" y="2962656"/>
            <a:ext cx="2991002" cy="28727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500"/>
              <a:buFont typeface="Calibri"/>
              <a:buNone/>
            </a:pPr>
            <a:r>
              <a:rPr sz="1500" b="1" u="none">
                <a:solidFill>
                  <a:srgbClr val="241C28"/>
                </a:solidFill>
                <a:latin typeface="Calibri"/>
                <a:ea typeface="Calibri"/>
                <a:cs typeface="Calibri"/>
              </a:rPr>
              <a:t>Spór między grupami zawodowymi</a:t>
            </a:r>
            <a:endParaRPr sz="1500"/>
          </a:p>
        </p:txBody>
      </p:sp>
      <p:sp>
        <p:nvSpPr>
          <p:cNvPr id="3278" name="Google Shape;3278;p75">
            <a:extLst xmlns:a="http://schemas.openxmlformats.org/drawingml/2006/main">
              <a:ext uri="{FF2B5EF4-FFF2-40B4-BE49-F238E27FC236}">
                <a16:creationId xmlns:a16="http://schemas.microsoft.com/office/drawing/2014/main" id="{98088E5B-F85B-4CEF-B619-AE258513CFB5}"/>
              </a:ext>
            </a:extLst>
          </p:cNvPr>
          <p:cNvSpPr>
            <a:spLocks xmlns:a="http://schemas.openxmlformats.org/drawingml/2006/main" noGrp="1"/>
          </p:cNvSpPr>
          <p:nvPr/>
        </p:nvSpPr>
        <p:spPr>
          <a:xfrm xmlns:a="http://schemas.openxmlformats.org/drawingml/2006/main">
            <a:off x="8377733" y="3323082"/>
            <a:ext cx="2991002" cy="160553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Spór między lekarzami, pielęgniarkami i administracją trafia do kadr albo dyrekcji. Wcześniej kierownik często nie ma wsparcia w przygotowaniu rozmowy między konkretnymi osobami.</a:t>
            </a:r>
            <a:endParaRPr sz="1250"/>
          </a:p>
        </p:txBody>
      </p:sp>
      <p:sp>
        <p:nvSpPr>
          <p:cNvPr id="3279" name="Google Shape;3279;p75">
            <a:extLst xmlns:a="http://schemas.openxmlformats.org/drawingml/2006/main">
              <a:ext uri="{FF2B5EF4-FFF2-40B4-BE49-F238E27FC236}">
                <a16:creationId xmlns:a16="http://schemas.microsoft.com/office/drawing/2014/main" id="{AF4FD14F-9F5A-4C16-A552-EDB6C161745D}"/>
              </a:ext>
            </a:extLst>
          </p:cNvPr>
          <p:cNvSpPr>
            <a:spLocks xmlns:a="http://schemas.openxmlformats.org/drawingml/2006/main" noGrp="1"/>
          </p:cNvSpPr>
          <p:nvPr/>
        </p:nvSpPr>
        <p:spPr>
          <a:xfrm xmlns:a="http://schemas.openxmlformats.org/drawingml/2006/main">
            <a:off x="548640" y="5330952"/>
            <a:ext cx="11094415" cy="868680"/>
          </a:xfrm>
          <a:prstGeom xmlns:a="http://schemas.openxmlformats.org/drawingml/2006/main" prst="roundRect">
            <a:avLst>
              <a:gd name="adj" fmla="val 10526"/>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281" name="Google Shape;3281;p75">
            <a:extLst xmlns:a="http://schemas.openxmlformats.org/drawingml/2006/main">
              <a:ext uri="{FF2B5EF4-FFF2-40B4-BE49-F238E27FC236}">
                <a16:creationId xmlns:a16="http://schemas.microsoft.com/office/drawing/2014/main" id="{A7DF8ADA-6C77-4A2C-A638-3A22ED8B92B8}"/>
              </a:ext>
            </a:extLst>
          </p:cNvPr>
          <p:cNvSpPr>
            <a:spLocks xmlns:a="http://schemas.openxmlformats.org/drawingml/2006/main" noGrp="1"/>
          </p:cNvSpPr>
          <p:nvPr/>
        </p:nvSpPr>
        <p:spPr>
          <a:xfrm xmlns:a="http://schemas.openxmlformats.org/drawingml/2006/main">
            <a:off x="1426464" y="5330952"/>
            <a:ext cx="9905695" cy="8686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241C28"/>
              </a:buClr>
              <a:buSzPts val="1350"/>
              <a:buFont typeface="Calibri"/>
              <a:buNone/>
            </a:pPr>
            <a:r>
              <a:rPr sz="1350" b="1" u="none">
                <a:solidFill>
                  <a:srgbClr val="241C28"/>
                </a:solidFill>
                <a:latin typeface="Calibri"/>
                <a:ea typeface="Calibri"/>
                <a:cs typeface="Calibri"/>
              </a:rPr>
              <a:t>W polskich szpitalach część zarządzania ludźmi od lat spoczywa na osobach, które jednocześnie wykonują pracę kliniczną.</a:t>
            </a:r>
            <a:endParaRPr sz="1350"/>
          </a:p>
          <a:p xmlns:a="http://schemas.openxmlformats.org/drawingml/2006/main">
            <a:pPr marL="0" marR="0" lvl="0" indent="0" algn="l">
              <a:spcBef>
                <a:spcPts val="300"/>
              </a:spcBef>
              <a:spcAft>
                <a:spcPts val="0"/>
              </a:spcAft>
              <a:buClr>
                <a:srgbClr val="6E6873"/>
              </a:buClr>
              <a:buSzPts val="900"/>
              <a:buFont typeface="Calibri"/>
              <a:buNone/>
            </a:pPr>
            <a:r>
              <a:rPr sz="900" u="none">
                <a:solidFill>
                  <a:srgbClr val="6E6873"/>
                </a:solidFill>
                <a:latin typeface="Calibri"/>
                <a:ea typeface="Calibri"/>
                <a:cs typeface="Calibri"/>
              </a:rPr>
              <a:t>Badanie 285 polskich szpitali, 2017; publikacja 2020</a:t>
            </a:r>
            <a:endParaRPr sz="1350"/>
          </a:p>
        </p:txBody>
      </p:sp>
      <p:pic>
        <p:nvPicPr>
          <p:cNvPr id="3355" name="Google Shape;3282;p75"/>
          <p:cNvPicPr>
            <a:picLocks xmlns:a="http://schemas.openxmlformats.org/drawingml/2006/main" noChangeAspect="1"/>
          </p:cNvPicPr>
          <p:nvPr/>
        </p:nvPicPr>
        <p:blipFill rotWithShape="1">
          <a:blip xmlns:r="http://schemas.openxmlformats.org/officeDocument/2006/relationships" xmlns:a="http://schemas.openxmlformats.org/drawingml/2006/main" r:embed="R64300e491108418d">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3283" name="Google Shape;3283;p75">
            <a:extLst xmlns:a="http://schemas.openxmlformats.org/drawingml/2006/main">
              <a:ext uri="{FF2B5EF4-FFF2-40B4-BE49-F238E27FC236}">
                <a16:creationId xmlns:a16="http://schemas.microsoft.com/office/drawing/2014/main" id="{FF343E35-2C01-4B30-8B5E-DF4CD3A6444A}"/>
              </a:ext>
            </a:extLst>
          </p:cNvPr>
          <p:cNvSpPr>
            <a:spLocks xmlns:a="http://schemas.openxmlformats.org/drawingml/2006/main" noGrp="1"/>
          </p:cNvSpPr>
          <p:nvPr/>
        </p:nvSpPr>
        <p:spPr>
          <a:xfrm xmlns:a="http://schemas.openxmlformats.org/drawingml/2006/main">
            <a:off x="495300" y="338138"/>
            <a:ext cx="666750"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Problem</a:t>
            </a:r>
            <a:endParaRPr/>
          </a:p>
        </p:txBody>
      </p:sp>
      <p:sp>
        <p:nvSpPr>
          <p:cNvPr id="3284" name="Google Shape;3284;p75">
            <a:extLst xmlns:a="http://schemas.openxmlformats.org/drawingml/2006/main">
              <a:ext uri="{FF2B5EF4-FFF2-40B4-BE49-F238E27FC236}">
                <a16:creationId xmlns:a16="http://schemas.microsoft.com/office/drawing/2014/main" id="{78B0CB75-B68C-42CC-9837-0F8B3EE06DF4}"/>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85" name="Google Shape;3285;p75">
            <a:extLst xmlns:a="http://schemas.openxmlformats.org/drawingml/2006/main">
              <a:ext uri="{FF2B5EF4-FFF2-40B4-BE49-F238E27FC236}">
                <a16:creationId xmlns:a16="http://schemas.microsoft.com/office/drawing/2014/main" id="{33B2E40D-D503-4777-870D-FAA449344BFF}"/>
              </a:ext>
            </a:extLst>
          </p:cNvPr>
          <p:cNvSpPr>
            <a:spLocks xmlns:a="http://schemas.openxmlformats.org/drawingml/2006/main" noGrp="1"/>
          </p:cNvSpPr>
          <p:nvPr/>
        </p:nvSpPr>
        <p:spPr>
          <a:xfrm xmlns:a="http://schemas.openxmlformats.org/drawingml/2006/main">
            <a:off x="493776" y="265176"/>
            <a:ext cx="795528" cy="292608"/>
          </a:xfrm>
          <a:prstGeom xmlns:a="http://schemas.openxmlformats.org/drawingml/2006/main" prst="roundRect">
            <a:avLst>
              <a:gd name="adj" fmla="val 16667"/>
            </a:avLst>
          </a:prstGeom>
          <a:solidFill xmlns:a="http://schemas.openxmlformats.org/drawingml/2006/main">
            <a:srgbClr val="2DA698"/>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86" name="Google Shape;3286;p75">
            <a:extLst xmlns:a="http://schemas.openxmlformats.org/drawingml/2006/main">
              <a:ext uri="{FF2B5EF4-FFF2-40B4-BE49-F238E27FC236}">
                <a16:creationId xmlns:a16="http://schemas.microsoft.com/office/drawing/2014/main" id="{219DA8D7-4CD7-4AE8-A17A-2D6E9F72AE94}"/>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Problem</a:t>
            </a:r>
            <a:endParaRPr/>
          </a:p>
        </p:txBody>
      </p:sp>
      <p:sp>
        <p:nvSpPr>
          <p:cNvPr id="3287" name="Google Shape;3287;p75">
            <a:extLst xmlns:a="http://schemas.openxmlformats.org/drawingml/2006/main">
              <a:ext uri="{FF2B5EF4-FFF2-40B4-BE49-F238E27FC236}">
                <a16:creationId xmlns:a16="http://schemas.microsoft.com/office/drawing/2014/main" id="{84597EDC-7744-471E-BF49-E27ADCDEE590}"/>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2DA698"/>
                </a:solidFill>
                <a:latin typeface="Calibri"/>
                <a:ea typeface="Calibri"/>
                <a:cs typeface="Calibri"/>
              </a:rPr>
              <a:t>▸</a:t>
            </a:r>
            <a:endParaRPr/>
          </a:p>
        </p:txBody>
      </p:sp>
      <p:sp>
        <p:nvSpPr>
          <p:cNvPr id="3288" name="Google Shape;3288;p75">
            <a:hlinkClick xmlns:r="http://schemas.openxmlformats.org/officeDocument/2006/relationships" xmlns:a="http://schemas.openxmlformats.org/drawingml/2006/main" r:id="R3ca867f753c84401" action="ppaction://hlinksldjump"/>
            <a:extLst xmlns:a="http://schemas.openxmlformats.org/drawingml/2006/main">
              <a:ext uri="{FF2B5EF4-FFF2-40B4-BE49-F238E27FC236}">
                <a16:creationId xmlns:a16="http://schemas.microsoft.com/office/drawing/2014/main" id="{DA55F227-07AD-438F-9E5F-4232E2111584}"/>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89" name="Google Shape;3289;p75">
            <a:extLst xmlns:a="http://schemas.openxmlformats.org/drawingml/2006/main">
              <a:ext uri="{FF2B5EF4-FFF2-40B4-BE49-F238E27FC236}">
                <a16:creationId xmlns:a16="http://schemas.microsoft.com/office/drawing/2014/main" id="{93DD2676-8EE4-4FCF-AC2E-F1EB1E4EB9AA}"/>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3290" name="Google Shape;3290;p75">
            <a:extLst xmlns:a="http://schemas.openxmlformats.org/drawingml/2006/main">
              <a:ext uri="{FF2B5EF4-FFF2-40B4-BE49-F238E27FC236}">
                <a16:creationId xmlns:a16="http://schemas.microsoft.com/office/drawing/2014/main" id="{E243F63A-E3FE-4E5E-A674-B68AD002D6AC}"/>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291" name="Google Shape;3291;p75">
            <a:hlinkClick xmlns:r="http://schemas.openxmlformats.org/officeDocument/2006/relationships" xmlns:a="http://schemas.openxmlformats.org/drawingml/2006/main" r:id="R0bca51a8747641cb" action="ppaction://hlinksldjump"/>
            <a:extLst xmlns:a="http://schemas.openxmlformats.org/drawingml/2006/main">
              <a:ext uri="{FF2B5EF4-FFF2-40B4-BE49-F238E27FC236}">
                <a16:creationId xmlns:a16="http://schemas.microsoft.com/office/drawing/2014/main" id="{1E11B5CA-39A9-4B15-914E-03CD6B6B630E}"/>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92" name="Google Shape;3292;p75">
            <a:extLst xmlns:a="http://schemas.openxmlformats.org/drawingml/2006/main">
              <a:ext uri="{FF2B5EF4-FFF2-40B4-BE49-F238E27FC236}">
                <a16:creationId xmlns:a16="http://schemas.microsoft.com/office/drawing/2014/main" id="{8F76F78E-43A3-48A3-BA18-42D2A1AE9177}"/>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3293" name="Google Shape;3293;p75">
            <a:extLst xmlns:a="http://schemas.openxmlformats.org/drawingml/2006/main">
              <a:ext uri="{FF2B5EF4-FFF2-40B4-BE49-F238E27FC236}">
                <a16:creationId xmlns:a16="http://schemas.microsoft.com/office/drawing/2014/main" id="{EA40D01D-68AB-4A5B-9F51-CE406C5EF6DF}"/>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294" name="Google Shape;3294;p75">
            <a:hlinkClick xmlns:r="http://schemas.openxmlformats.org/officeDocument/2006/relationships" xmlns:a="http://schemas.openxmlformats.org/drawingml/2006/main" r:id="R01bb7e4c759543fa" action="ppaction://hlinksldjump"/>
            <a:extLst xmlns:a="http://schemas.openxmlformats.org/drawingml/2006/main">
              <a:ext uri="{FF2B5EF4-FFF2-40B4-BE49-F238E27FC236}">
                <a16:creationId xmlns:a16="http://schemas.microsoft.com/office/drawing/2014/main" id="{754849B1-6429-410A-AF03-B2C24A325F64}"/>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95" name="Google Shape;3295;p75">
            <a:extLst xmlns:a="http://schemas.openxmlformats.org/drawingml/2006/main">
              <a:ext uri="{FF2B5EF4-FFF2-40B4-BE49-F238E27FC236}">
                <a16:creationId xmlns:a16="http://schemas.microsoft.com/office/drawing/2014/main" id="{28C8B300-3FD8-4C16-9AD7-3C86556F1090}"/>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Jak to działa</a:t>
            </a:r>
            <a:endParaRPr/>
          </a:p>
        </p:txBody>
      </p:sp>
      <p:sp>
        <p:nvSpPr>
          <p:cNvPr id="3296" name="Google Shape;3296;p75">
            <a:extLst xmlns:a="http://schemas.openxmlformats.org/drawingml/2006/main">
              <a:ext uri="{FF2B5EF4-FFF2-40B4-BE49-F238E27FC236}">
                <a16:creationId xmlns:a16="http://schemas.microsoft.com/office/drawing/2014/main" id="{074AC5AE-BE0D-475A-B98D-6F283B9BD120}"/>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297" name="Google Shape;3297;p75">
            <a:hlinkClick xmlns:r="http://schemas.openxmlformats.org/officeDocument/2006/relationships" xmlns:a="http://schemas.openxmlformats.org/drawingml/2006/main" r:id="R46ba5af36b474af2" action="ppaction://hlinksldjump"/>
            <a:extLst xmlns:a="http://schemas.openxmlformats.org/drawingml/2006/main">
              <a:ext uri="{FF2B5EF4-FFF2-40B4-BE49-F238E27FC236}">
                <a16:creationId xmlns:a16="http://schemas.microsoft.com/office/drawing/2014/main" id="{AD2A4FC3-5E4A-4148-8D0F-F38AEE32CDDE}"/>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98" name="Google Shape;3298;p75">
            <a:extLst xmlns:a="http://schemas.openxmlformats.org/drawingml/2006/main">
              <a:ext uri="{FF2B5EF4-FFF2-40B4-BE49-F238E27FC236}">
                <a16:creationId xmlns:a16="http://schemas.microsoft.com/office/drawing/2014/main" id="{4DE21ED6-DC7A-4C0A-8BE5-D3359276F4B1}"/>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3299" name="Google Shape;3299;p75">
            <a:extLst xmlns:a="http://schemas.openxmlformats.org/drawingml/2006/main">
              <a:ext uri="{FF2B5EF4-FFF2-40B4-BE49-F238E27FC236}">
                <a16:creationId xmlns:a16="http://schemas.microsoft.com/office/drawing/2014/main" id="{83E594A0-10FC-4865-821A-C115C7DC09D2}"/>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300" name="Google Shape;3300;p75">
            <a:hlinkClick xmlns:r="http://schemas.openxmlformats.org/officeDocument/2006/relationships" xmlns:a="http://schemas.openxmlformats.org/drawingml/2006/main" r:id="Rbd57e6f3d3824f5e" action="ppaction://hlinksldjump"/>
            <a:extLst xmlns:a="http://schemas.openxmlformats.org/drawingml/2006/main">
              <a:ext uri="{FF2B5EF4-FFF2-40B4-BE49-F238E27FC236}">
                <a16:creationId xmlns:a16="http://schemas.microsoft.com/office/drawing/2014/main" id="{1D9D6C25-E12A-4CC5-8E04-090900A26926}"/>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301" name="Google Shape;3301;p75">
            <a:extLst xmlns:a="http://schemas.openxmlformats.org/drawingml/2006/main">
              <a:ext uri="{FF2B5EF4-FFF2-40B4-BE49-F238E27FC236}">
                <a16:creationId xmlns:a16="http://schemas.microsoft.com/office/drawing/2014/main" id="{9DBE1110-7951-4D79-995E-938F14761FFB}"/>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3302" name="Google Shape;3302;p75">
            <a:extLst xmlns:a="http://schemas.openxmlformats.org/drawingml/2006/main">
              <a:ext uri="{FF2B5EF4-FFF2-40B4-BE49-F238E27FC236}">
                <a16:creationId xmlns:a16="http://schemas.microsoft.com/office/drawing/2014/main" id="{1A247255-AAA1-4F1A-BB6B-E4C7F63F916C}"/>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303" name="Google Shape;3303;p75">
            <a:hlinkClick xmlns:r="http://schemas.openxmlformats.org/officeDocument/2006/relationships" xmlns:a="http://schemas.openxmlformats.org/drawingml/2006/main" r:id="R958c78c9e8e249dc" action="ppaction://hlinksldjump"/>
            <a:extLst xmlns:a="http://schemas.openxmlformats.org/drawingml/2006/main">
              <a:ext uri="{FF2B5EF4-FFF2-40B4-BE49-F238E27FC236}">
                <a16:creationId xmlns:a16="http://schemas.microsoft.com/office/drawing/2014/main" id="{CC4421CE-EE38-433E-BC7C-A592B0075F17}"/>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304" name="Google Shape;3304;p75">
            <a:extLst xmlns:a="http://schemas.openxmlformats.org/drawingml/2006/main">
              <a:ext uri="{FF2B5EF4-FFF2-40B4-BE49-F238E27FC236}">
                <a16:creationId xmlns:a16="http://schemas.microsoft.com/office/drawing/2014/main" id="{D8C34D7F-4141-411B-B8F4-532CD0D141DD}"/>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3305" name="Google Shape;3305;p75">
            <a:extLst xmlns:a="http://schemas.openxmlformats.org/drawingml/2006/main">
              <a:ext uri="{FF2B5EF4-FFF2-40B4-BE49-F238E27FC236}">
                <a16:creationId xmlns:a16="http://schemas.microsoft.com/office/drawing/2014/main" id="{3B591DBD-1EDB-447D-853C-EF7D48CD7019}"/>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306" name="Google Shape;3306;p75">
            <a:hlinkClick xmlns:r="http://schemas.openxmlformats.org/officeDocument/2006/relationships" xmlns:a="http://schemas.openxmlformats.org/drawingml/2006/main" r:id="R42bed4ca6e44401b" action="ppaction://hlinksldjump"/>
            <a:extLst xmlns:a="http://schemas.openxmlformats.org/drawingml/2006/main">
              <a:ext uri="{FF2B5EF4-FFF2-40B4-BE49-F238E27FC236}">
                <a16:creationId xmlns:a16="http://schemas.microsoft.com/office/drawing/2014/main" id="{B28AEDE0-1D9B-40B4-9D94-3159CEDF603B}"/>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307" name="Google Shape;3307;p75">
            <a:extLst xmlns:a="http://schemas.openxmlformats.org/drawingml/2006/main">
              <a:ext uri="{FF2B5EF4-FFF2-40B4-BE49-F238E27FC236}">
                <a16:creationId xmlns:a16="http://schemas.microsoft.com/office/drawing/2014/main" id="{BD26C21A-2E6C-4945-ACE5-492725AE9B0E}"/>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3308" name="Google Shape;3308;p75">
            <a:hlinkClick xmlns:r="http://schemas.openxmlformats.org/officeDocument/2006/relationships" xmlns:a="http://schemas.openxmlformats.org/drawingml/2006/main" r:id="R072463597dac4181" action="ppaction://hlinksldjump"/>
            <a:extLst xmlns:a="http://schemas.openxmlformats.org/drawingml/2006/main">
              <a:ext uri="{FF2B5EF4-FFF2-40B4-BE49-F238E27FC236}">
                <a16:creationId xmlns:a16="http://schemas.microsoft.com/office/drawing/2014/main" id="{B323E9D2-DD13-4A56-9675-0C95DC7596F7}"/>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3382" name="Google Shape;3266;p75"/>
          <p:cNvPicPr>
            <a:picLocks xmlns:a="http://schemas.openxmlformats.org/drawingml/2006/main" noChangeAspect="1"/>
          </p:cNvPicPr>
          <p:nvPr/>
        </p:nvPicPr>
        <p:blipFill>
          <a:blip xmlns:r="http://schemas.openxmlformats.org/officeDocument/2006/relationships" xmlns:a="http://schemas.openxmlformats.org/drawingml/2006/main" r:embed="R86f2e80dc871435a"/>
          <a:srcRect xmlns:a="http://schemas.openxmlformats.org/drawingml/2006/main" l="0" t="0" r="0" b="0"/>
          <a:stretch xmlns:a="http://schemas.openxmlformats.org/drawingml/2006/main"/>
        </p:blipFill>
        <p:spPr>
          <a:xfrm xmlns:a="http://schemas.openxmlformats.org/drawingml/2006/main">
            <a:off x="923544" y="2459736"/>
            <a:ext cx="219456" cy="219456"/>
          </a:xfrm>
          <a:prstGeom xmlns:a="http://schemas.openxmlformats.org/drawingml/2006/main" prst="rect">
            <a:avLst/>
          </a:prstGeom>
        </p:spPr>
      </p:pic>
      <p:pic>
        <p:nvPicPr>
          <p:cNvPr id="3383" name="Google Shape;3271;p75"/>
          <p:cNvPicPr>
            <a:picLocks xmlns:a="http://schemas.openxmlformats.org/drawingml/2006/main" noChangeAspect="1"/>
          </p:cNvPicPr>
          <p:nvPr/>
        </p:nvPicPr>
        <p:blipFill>
          <a:blip xmlns:r="http://schemas.openxmlformats.org/officeDocument/2006/relationships" xmlns:a="http://schemas.openxmlformats.org/drawingml/2006/main" r:embed="Rfc7364d894f441bc"/>
          <a:srcRect xmlns:a="http://schemas.openxmlformats.org/drawingml/2006/main" l="0" t="0" r="0" b="0"/>
          <a:stretch xmlns:a="http://schemas.openxmlformats.org/drawingml/2006/main"/>
        </p:blipFill>
        <p:spPr>
          <a:xfrm xmlns:a="http://schemas.openxmlformats.org/drawingml/2006/main">
            <a:off x="4700930" y="2459736"/>
            <a:ext cx="219456" cy="219456"/>
          </a:xfrm>
          <a:prstGeom xmlns:a="http://schemas.openxmlformats.org/drawingml/2006/main" prst="rect">
            <a:avLst/>
          </a:prstGeom>
        </p:spPr>
      </p:pic>
      <p:pic>
        <p:nvPicPr>
          <p:cNvPr id="3384" name="Google Shape;3276;p75"/>
          <p:cNvPicPr>
            <a:picLocks xmlns:a="http://schemas.openxmlformats.org/drawingml/2006/main" noChangeAspect="1"/>
          </p:cNvPicPr>
          <p:nvPr/>
        </p:nvPicPr>
        <p:blipFill>
          <a:blip xmlns:r="http://schemas.openxmlformats.org/officeDocument/2006/relationships" xmlns:a="http://schemas.openxmlformats.org/drawingml/2006/main" r:embed="R43b9680094344b42"/>
          <a:srcRect xmlns:a="http://schemas.openxmlformats.org/drawingml/2006/main" l="0" t="0" r="0" b="0"/>
          <a:stretch xmlns:a="http://schemas.openxmlformats.org/drawingml/2006/main"/>
        </p:blipFill>
        <p:spPr>
          <a:xfrm xmlns:a="http://schemas.openxmlformats.org/drawingml/2006/main">
            <a:off x="8478317" y="2459736"/>
            <a:ext cx="219456" cy="219456"/>
          </a:xfrm>
          <a:prstGeom xmlns:a="http://schemas.openxmlformats.org/drawingml/2006/main" prst="rect">
            <a:avLst/>
          </a:prstGeom>
        </p:spPr>
      </p:pic>
      <p:pic>
        <p:nvPicPr>
          <p:cNvPr id="3385" name="Google Shape;3280;p75"/>
          <p:cNvPicPr>
            <a:picLocks xmlns:a="http://schemas.openxmlformats.org/drawingml/2006/main" noChangeAspect="1"/>
          </p:cNvPicPr>
          <p:nvPr/>
        </p:nvPicPr>
        <p:blipFill>
          <a:blip xmlns:r="http://schemas.openxmlformats.org/officeDocument/2006/relationships" xmlns:a="http://schemas.openxmlformats.org/drawingml/2006/main" r:embed="Reb53aaac401344a2"/>
          <a:srcRect xmlns:a="http://schemas.openxmlformats.org/drawingml/2006/main" l="0" t="0" r="0" b="0"/>
          <a:stretch xmlns:a="http://schemas.openxmlformats.org/drawingml/2006/main"/>
        </p:blipFill>
        <p:spPr>
          <a:xfrm xmlns:a="http://schemas.openxmlformats.org/drawingml/2006/main">
            <a:off x="841248" y="5600700"/>
            <a:ext cx="329184" cy="329184"/>
          </a:xfrm>
          <a:prstGeom xmlns:a="http://schemas.openxmlformats.org/drawingml/2006/main" prst="rect">
            <a:avLst/>
          </a:prstGeom>
        </p:spPr>
      </p:pic>
      <p:sp>
        <p:nvSpPr>
          <p:cNvPr id="3314" name="Empatyzer SHORT — tło menu">
            <a:extLst xmlns:a="http://schemas.openxmlformats.org/drawingml/2006/main">
              <a:ext uri="{FF2B5EF4-FFF2-40B4-BE49-F238E27FC236}">
                <a16:creationId xmlns:a16="http://schemas.microsoft.com/office/drawing/2014/main" id="{1F38A562-B476-4C60-AE85-375FE1C4CA1B}"/>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315" name="Empatyzer SHORT — menu Problem">
            <a:extLst xmlns:a="http://schemas.openxmlformats.org/drawingml/2006/main">
              <a:ext uri="{FF2B5EF4-FFF2-40B4-BE49-F238E27FC236}">
                <a16:creationId xmlns:a16="http://schemas.microsoft.com/office/drawing/2014/main" id="{EF4DCF1C-9A62-4623-A144-8FD98DB54BF2}"/>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Problem</a:t>
            </a:r>
          </a:p>
        </p:txBody>
      </p:sp>
      <p:sp>
        <p:nvSpPr>
          <p:cNvPr id="3316" name="Empatyzer SHORT — separator menu">
            <a:extLst xmlns:a="http://schemas.openxmlformats.org/drawingml/2006/main">
              <a:ext uri="{FF2B5EF4-FFF2-40B4-BE49-F238E27FC236}">
                <a16:creationId xmlns:a16="http://schemas.microsoft.com/office/drawing/2014/main" id="{E409C273-361B-412E-8C7E-597758159F6D}"/>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317" name="Empatyzer SHORT — aktywna sekcja Przykłady">
            <a:extLst xmlns:a="http://schemas.openxmlformats.org/drawingml/2006/main">
              <a:ext uri="{FF2B5EF4-FFF2-40B4-BE49-F238E27FC236}">
                <a16:creationId xmlns:a16="http://schemas.microsoft.com/office/drawing/2014/main" id="{AE5B4FFC-444E-4773-8051-340AD62236D3}"/>
              </a:ext>
            </a:extLst>
          </p:cNvPr>
          <p:cNvSpPr>
            <a:spLocks xmlns:a="http://schemas.openxmlformats.org/drawingml/2006/main" noGrp="1"/>
          </p:cNvSpPr>
          <p:nvPr/>
        </p:nvSpPr>
        <p:spPr>
          <a:xfrm xmlns:a="http://schemas.openxmlformats.org/drawingml/2006/main">
            <a:off x="1353312" y="260604"/>
            <a:ext cx="742950" cy="301752"/>
          </a:xfrm>
          <a:prstGeom xmlns:a="http://schemas.openxmlformats.org/drawingml/2006/main" prst="roundRect">
            <a:avLst>
              <a:gd name="adj" fmla="val 22096"/>
            </a:avLst>
          </a:prstGeom>
          <a:solidFill xmlns:a="http://schemas.openxmlformats.org/drawingml/2006/main">
            <a:srgbClr val="20AA9A"/>
          </a:solidFill>
          <a:ln xmlns:a="http://schemas.openxmlformats.org/drawingml/2006/main" w="0">
            <a:noFill/>
            <a:prstDash val="solid"/>
          </a:ln>
        </p:spPr>
      </p:sp>
      <p:sp>
        <p:nvSpPr>
          <p:cNvPr id="3318" name="Empatyzer SHORT — menu Przykłady">
            <a:extLst xmlns:a="http://schemas.openxmlformats.org/drawingml/2006/main">
              <a:ext uri="{FF2B5EF4-FFF2-40B4-BE49-F238E27FC236}">
                <a16:creationId xmlns:a16="http://schemas.microsoft.com/office/drawing/2014/main" id="{4113BD6A-FF4E-4A07-BB7F-31099A225E20}"/>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1">
                <a:solidFill>
                  <a:srgbClr val="FFFFFF"/>
                </a:solidFill>
              </a:defRPr>
            </a:pPr>
            <a:r>
              <a:rPr sz="615" b="1">
                <a:solidFill>
                  <a:srgbClr val="FFFFFF"/>
                </a:solidFill>
              </a:rPr>
              <a:t>Przykłady</a:t>
            </a:r>
          </a:p>
        </p:txBody>
      </p:sp>
      <p:sp>
        <p:nvSpPr>
          <p:cNvPr id="3319" name="Empatyzer SHORT — separator menu">
            <a:extLst xmlns:a="http://schemas.openxmlformats.org/drawingml/2006/main">
              <a:ext uri="{FF2B5EF4-FFF2-40B4-BE49-F238E27FC236}">
                <a16:creationId xmlns:a16="http://schemas.microsoft.com/office/drawing/2014/main" id="{1E4E796F-0409-4C28-83E8-F3C815A19B18}"/>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320" name="Empatyzer SHORT — menu Rozmowa z Em">
            <a:extLst xmlns:a="http://schemas.openxmlformats.org/drawingml/2006/main">
              <a:ext uri="{FF2B5EF4-FFF2-40B4-BE49-F238E27FC236}">
                <a16:creationId xmlns:a16="http://schemas.microsoft.com/office/drawing/2014/main" id="{C7F95236-DDFD-436D-A758-7ADB95E27563}"/>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Rozmowa z Em</a:t>
            </a:r>
          </a:p>
        </p:txBody>
      </p:sp>
      <p:sp>
        <p:nvSpPr>
          <p:cNvPr id="3321" name="Empatyzer SHORT — separator menu">
            <a:extLst xmlns:a="http://schemas.openxmlformats.org/drawingml/2006/main">
              <a:ext uri="{FF2B5EF4-FFF2-40B4-BE49-F238E27FC236}">
                <a16:creationId xmlns:a16="http://schemas.microsoft.com/office/drawing/2014/main" id="{BC53AE9F-964C-4D10-B357-0E88FFF422CF}"/>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322" name="Empatyzer SHORT — menu Dowody">
            <a:extLst xmlns:a="http://schemas.openxmlformats.org/drawingml/2006/main">
              <a:ext uri="{FF2B5EF4-FFF2-40B4-BE49-F238E27FC236}">
                <a16:creationId xmlns:a16="http://schemas.microsoft.com/office/drawing/2014/main" id="{7BF7A8A7-4969-4902-A55B-E2768070479E}"/>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Dowody</a:t>
            </a:r>
          </a:p>
        </p:txBody>
      </p:sp>
      <p:sp>
        <p:nvSpPr>
          <p:cNvPr id="3323" name="Empatyzer SHORT — separator menu">
            <a:extLst xmlns:a="http://schemas.openxmlformats.org/drawingml/2006/main">
              <a:ext uri="{FF2B5EF4-FFF2-40B4-BE49-F238E27FC236}">
                <a16:creationId xmlns:a16="http://schemas.microsoft.com/office/drawing/2014/main" id="{A26187E8-BFFD-4976-89B9-B986D739ECD3}"/>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324" name="Empatyzer SHORT — menu Empatyzer">
            <a:extLst xmlns:a="http://schemas.openxmlformats.org/drawingml/2006/main">
              <a:ext uri="{FF2B5EF4-FFF2-40B4-BE49-F238E27FC236}">
                <a16:creationId xmlns:a16="http://schemas.microsoft.com/office/drawing/2014/main" id="{E699A4CA-539A-4932-8371-A4449CE5E27B}"/>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Empatyzer</a:t>
            </a:r>
          </a:p>
        </p:txBody>
      </p:sp>
      <p:sp>
        <p:nvSpPr>
          <p:cNvPr id="3325" name="Empatyzer SHORT — separator menu">
            <a:extLst xmlns:a="http://schemas.openxmlformats.org/drawingml/2006/main">
              <a:ext uri="{FF2B5EF4-FFF2-40B4-BE49-F238E27FC236}">
                <a16:creationId xmlns:a16="http://schemas.microsoft.com/office/drawing/2014/main" id="{31699AA3-2DAD-4629-8EDD-7491A0EF3DE0}"/>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326" name="Empatyzer SHORT — menu Co się zmienia">
            <a:extLst xmlns:a="http://schemas.openxmlformats.org/drawingml/2006/main">
              <a:ext uri="{FF2B5EF4-FFF2-40B4-BE49-F238E27FC236}">
                <a16:creationId xmlns:a16="http://schemas.microsoft.com/office/drawing/2014/main" id="{F3527327-FDB4-4E1C-A7B5-5EB29E36D19B}"/>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Co się zmienia</a:t>
            </a:r>
          </a:p>
        </p:txBody>
      </p:sp>
      <p:sp>
        <p:nvSpPr>
          <p:cNvPr id="3327" name="Empatyzer SHORT — separator menu">
            <a:extLst xmlns:a="http://schemas.openxmlformats.org/drawingml/2006/main">
              <a:ext uri="{FF2B5EF4-FFF2-40B4-BE49-F238E27FC236}">
                <a16:creationId xmlns:a16="http://schemas.microsoft.com/office/drawing/2014/main" id="{422C422D-2F99-44B5-B147-BF3AC9ABEC3D}"/>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328" name="Empatyzer SHORT — menu Prywatność">
            <a:extLst xmlns:a="http://schemas.openxmlformats.org/drawingml/2006/main">
              <a:ext uri="{FF2B5EF4-FFF2-40B4-BE49-F238E27FC236}">
                <a16:creationId xmlns:a16="http://schemas.microsoft.com/office/drawing/2014/main" id="{297603CF-EF51-4DFE-9CF1-72B24C340D26}"/>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Prywatność</a:t>
            </a:r>
          </a:p>
        </p:txBody>
      </p:sp>
      <p:sp>
        <p:nvSpPr>
          <p:cNvPr id="3329" name="Empatyzer SHORT — separator menu">
            <a:extLst xmlns:a="http://schemas.openxmlformats.org/drawingml/2006/main">
              <a:ext uri="{FF2B5EF4-FFF2-40B4-BE49-F238E27FC236}">
                <a16:creationId xmlns:a16="http://schemas.microsoft.com/office/drawing/2014/main" id="{DA2732EF-400D-4202-8AF9-DD4D1136A2EC}"/>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330" name="Empatyzer SHORT — menu Następny krok">
            <a:extLst xmlns:a="http://schemas.openxmlformats.org/drawingml/2006/main">
              <a:ext uri="{FF2B5EF4-FFF2-40B4-BE49-F238E27FC236}">
                <a16:creationId xmlns:a16="http://schemas.microsoft.com/office/drawing/2014/main" id="{A06D08E6-AF16-4CCC-97B1-08BAC9489D8D}"/>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Następny krok</a:t>
            </a:r>
          </a:p>
        </p:txBody>
      </p:sp>
      <p:sp>
        <p:nvSpPr>
          <p:cNvPr id="3331" name="Empatyzer SHORT — separator menu">
            <a:extLst xmlns:a="http://schemas.openxmlformats.org/drawingml/2006/main">
              <a:ext uri="{FF2B5EF4-FFF2-40B4-BE49-F238E27FC236}">
                <a16:creationId xmlns:a16="http://schemas.microsoft.com/office/drawing/2014/main" id="{B527FF9B-04E2-44FC-BAEF-99B6B29F67D5}"/>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332" name="Empatyzer SHORT — menu Appendix">
            <a:extLst xmlns:a="http://schemas.openxmlformats.org/drawingml/2006/main">
              <a:ext uri="{FF2B5EF4-FFF2-40B4-BE49-F238E27FC236}">
                <a16:creationId xmlns:a16="http://schemas.microsoft.com/office/drawing/2014/main" id="{55BF59DB-761B-410D-A21D-9E60C6FAE749}"/>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Appendix</a:t>
            </a:r>
          </a:p>
        </p:txBody>
      </p:sp>
    </p:spTree>
    <p:extLst>
      <p:ext uri="{BB962C8B-B14F-4D97-AF65-F5344CB8AC3E}">
        <p14:creationId xmlns:p14="http://schemas.microsoft.com/office/powerpoint/2010/main" val="690840363"/>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3422" name="Google Shape;3422;p78">
            <a:extLst xmlns:a="http://schemas.openxmlformats.org/drawingml/2006/main">
              <a:ext uri="{FF2B5EF4-FFF2-40B4-BE49-F238E27FC236}">
                <a16:creationId xmlns:a16="http://schemas.microsoft.com/office/drawing/2014/main" id="{E6BCCD88-1B75-44B7-B896-BFD1C318E67E}"/>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0" u="none">
                <a:solidFill>
                  <a:srgbClr val="6E6873"/>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1" u="none">
                <a:solidFill>
                  <a:srgbClr val="FFFFFF"/>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3423" name="Google Shape;3423;p78">
            <a:extLst xmlns:a="http://schemas.openxmlformats.org/drawingml/2006/main">
              <a:ext uri="{FF2B5EF4-FFF2-40B4-BE49-F238E27FC236}">
                <a16:creationId xmlns:a16="http://schemas.microsoft.com/office/drawing/2014/main" id="{6CAF0EA0-5355-4A73-8CFD-E81B8371EE47}"/>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D2D2D"/>
              </a:buClr>
              <a:buSzPts val="25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Rozmowa z osobistym coach’Em</a:t>
            </a:r>
            <a:endParaRPr sz="2800"/>
          </a:p>
        </p:txBody>
      </p:sp>
      <p:sp>
        <p:nvSpPr>
          <p:cNvPr id="3424" name="Google Shape;3424;p78">
            <a:extLst xmlns:a="http://schemas.openxmlformats.org/drawingml/2006/main">
              <a:ext uri="{FF2B5EF4-FFF2-40B4-BE49-F238E27FC236}">
                <a16:creationId xmlns:a16="http://schemas.microsoft.com/office/drawing/2014/main" id="{19EDBE58-AB97-4B7F-889B-922A4E91D914}"/>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Możesz pytać o siebie, konkretną osobę, zespół, oddział, dział, całą organizację albo o sam Empatyzer.</a:t>
            </a:r>
            <a:endParaRPr sz="1550"/>
          </a:p>
        </p:txBody>
      </p:sp>
      <p:sp>
        <p:nvSpPr>
          <p:cNvPr id="3425" name="Google Shape;3425;p78">
            <a:extLst xmlns:a="http://schemas.openxmlformats.org/drawingml/2006/main">
              <a:ext uri="{FF2B5EF4-FFF2-40B4-BE49-F238E27FC236}">
                <a16:creationId xmlns:a16="http://schemas.microsoft.com/office/drawing/2014/main" id="{99CE14F0-BA27-49EE-9406-9B1BA205E546}"/>
              </a:ext>
            </a:extLst>
          </p:cNvPr>
          <p:cNvSpPr>
            <a:spLocks xmlns:a="http://schemas.openxmlformats.org/drawingml/2006/main" noGrp="1"/>
          </p:cNvSpPr>
          <p:nvPr/>
        </p:nvSpPr>
        <p:spPr>
          <a:xfrm xmlns:a="http://schemas.openxmlformats.org/drawingml/2006/main">
            <a:off x="548640" y="1847088"/>
            <a:ext cx="5029200" cy="4352544"/>
          </a:xfrm>
          <a:prstGeom xmlns:a="http://schemas.openxmlformats.org/drawingml/2006/main" prst="roundRect">
            <a:avLst>
              <a:gd name="adj" fmla="val 2101"/>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426" name="Google Shape;3426;p78">
            <a:extLst xmlns:a="http://schemas.openxmlformats.org/drawingml/2006/main">
              <a:ext uri="{FF2B5EF4-FFF2-40B4-BE49-F238E27FC236}">
                <a16:creationId xmlns:a16="http://schemas.microsoft.com/office/drawing/2014/main" id="{51623934-6DEC-4D65-B66A-9ED56E4EDC99}"/>
              </a:ext>
            </a:extLst>
          </p:cNvPr>
          <p:cNvSpPr>
            <a:spLocks xmlns:a="http://schemas.openxmlformats.org/drawingml/2006/main" noGrp="1"/>
          </p:cNvSpPr>
          <p:nvPr/>
        </p:nvSpPr>
        <p:spPr>
          <a:xfrm xmlns:a="http://schemas.openxmlformats.org/drawingml/2006/main">
            <a:off x="548640" y="1847088"/>
            <a:ext cx="5029200" cy="4352544"/>
          </a:xfrm>
          <a:prstGeom xmlns:a="http://schemas.openxmlformats.org/drawingml/2006/main" prst="roundRect">
            <a:avLst>
              <a:gd name="adj" fmla="val 2101"/>
            </a:avLst>
          </a:prstGeom>
          <a:solidFill xmlns:a="http://schemas.openxmlformats.org/drawingml/2006/main">
            <a:srgbClr val="FFFFFF"/>
          </a:solidFill>
          <a:ln xmlns:a="http://schemas.openxmlformats.org/drawingml/2006/main" w="12700" cmpd="sng">
            <a:solidFill>
              <a:srgbClr val="E4DEE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427" name="Google Shape;3427;p78">
            <a:extLst xmlns:a="http://schemas.openxmlformats.org/drawingml/2006/main">
              <a:ext uri="{FF2B5EF4-FFF2-40B4-BE49-F238E27FC236}">
                <a16:creationId xmlns:a16="http://schemas.microsoft.com/office/drawing/2014/main" id="{735E354B-1CC5-45E6-930B-396A4A26359A}"/>
              </a:ext>
            </a:extLst>
          </p:cNvPr>
          <p:cNvSpPr>
            <a:spLocks xmlns:a="http://schemas.openxmlformats.org/drawingml/2006/main" noGrp="1"/>
          </p:cNvSpPr>
          <p:nvPr/>
        </p:nvSpPr>
        <p:spPr>
          <a:xfrm xmlns:a="http://schemas.openxmlformats.org/drawingml/2006/main">
            <a:off x="548640" y="1847088"/>
            <a:ext cx="5029200" cy="475488"/>
          </a:xfrm>
          <a:prstGeom xmlns:a="http://schemas.openxmlformats.org/drawingml/2006/main" prst="rect">
            <a:avLst/>
          </a:prstGeom>
          <a:solidFill xmlns:a="http://schemas.openxmlformats.org/drawingml/2006/main">
            <a:srgbClr val="4F2854"/>
          </a:solidFill>
          <a:ln xmlns:a="http://schemas.openxmlformats.org/drawingml/2006/main" w="12700" cmpd="sng">
            <a:solidFill>
              <a:srgbClr val="4F2854"/>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429" name="Google Shape;3429;p78">
            <a:extLst xmlns:a="http://schemas.openxmlformats.org/drawingml/2006/main">
              <a:ext uri="{FF2B5EF4-FFF2-40B4-BE49-F238E27FC236}">
                <a16:creationId xmlns:a16="http://schemas.microsoft.com/office/drawing/2014/main" id="{C3F40EE0-6867-4FA9-BCDE-DAD41BA801E8}"/>
              </a:ext>
            </a:extLst>
          </p:cNvPr>
          <p:cNvSpPr>
            <a:spLocks xmlns:a="http://schemas.openxmlformats.org/drawingml/2006/main" noGrp="1"/>
          </p:cNvSpPr>
          <p:nvPr/>
        </p:nvSpPr>
        <p:spPr>
          <a:xfrm xmlns:a="http://schemas.openxmlformats.org/drawingml/2006/main">
            <a:off x="1097280" y="1847088"/>
            <a:ext cx="4206240" cy="4754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FFFFFF"/>
              </a:buClr>
              <a:buSzPts val="1200"/>
              <a:buFont typeface="Calibri"/>
              <a:buNone/>
            </a:pPr>
            <a:r>
              <a:rPr sz="1200" b="1" u="none">
                <a:solidFill>
                  <a:srgbClr val="FFFFFF"/>
                </a:solidFill>
                <a:latin typeface="Calibri"/>
                <a:ea typeface="Calibri"/>
                <a:cs typeface="Calibri"/>
              </a:rPr>
              <a:t>Porozmawiaj z Em</a:t>
            </a:r>
            <a:endParaRPr sz="1200"/>
          </a:p>
        </p:txBody>
      </p:sp>
      <p:sp>
        <p:nvSpPr>
          <p:cNvPr id="3430" name="Google Shape;3430;p78">
            <a:extLst xmlns:a="http://schemas.openxmlformats.org/drawingml/2006/main">
              <a:ext uri="{FF2B5EF4-FFF2-40B4-BE49-F238E27FC236}">
                <a16:creationId xmlns:a16="http://schemas.microsoft.com/office/drawing/2014/main" id="{2BF69161-C018-4019-A2BD-DAF1F491708A}"/>
              </a:ext>
            </a:extLst>
          </p:cNvPr>
          <p:cNvSpPr>
            <a:spLocks xmlns:a="http://schemas.openxmlformats.org/drawingml/2006/main" noGrp="1"/>
          </p:cNvSpPr>
          <p:nvPr/>
        </p:nvSpPr>
        <p:spPr>
          <a:xfrm xmlns:a="http://schemas.openxmlformats.org/drawingml/2006/main">
            <a:off x="804672" y="2532888"/>
            <a:ext cx="4087463" cy="628841"/>
          </a:xfrm>
          <a:prstGeom xmlns:a="http://schemas.openxmlformats.org/drawingml/2006/main" prst="roundRect">
            <a:avLst>
              <a:gd name="adj" fmla="val 11628"/>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54850" tIns="45700" rIns="54850" bIns="45700" anchor="ctr">
            <a:noAutofit/>
          </a:bodyPr>
          <a:lstStyle xmlns:a="http://schemas.openxmlformats.org/drawingml/2006/main"/>
          <a:p xmlns:a="http://schemas.openxmlformats.org/drawingml/2006/main">
            <a:pPr marL="0" marR="0" lvl="0" indent="0" algn="l">
              <a:spcBef>
                <a:spcPts val="0"/>
              </a:spcBef>
              <a:spcAft>
                <a:spcPts val="0"/>
              </a:spcAft>
              <a:buNone/>
              <a:defRPr sz="900">
                <a:solidFill>
                  <a:srgbClr val="2D2D2D"/>
                </a:solidFill>
                <a:latin typeface="Calibri"/>
                <a:ea typeface="Calibri"/>
                <a:cs typeface="Calibri"/>
              </a:defRPr>
            </a:pPr>
            <a:r>
              <a:rPr sz="900" b="0" i="1" u="none">
                <a:solidFill>
                  <a:srgbClr val="2D2D2D"/>
                </a:solidFill>
                <a:latin typeface="Calibri"/>
                <a:ea typeface="Calibri"/>
                <a:cs typeface="Calibri"/>
              </a:rPr>
              <a:t>Wracają skargi na oddziałową. Nie chcę, żeby usłyszała od razu: „kadry się czepiają”. Co powiedzieć?</a:t>
            </a:r>
            <a:endParaRPr/>
          </a:p>
        </p:txBody>
      </p:sp>
      <p:sp>
        <p:nvSpPr>
          <p:cNvPr id="3431" name="Google Shape;3431;p78">
            <a:extLst xmlns:a="http://schemas.openxmlformats.org/drawingml/2006/main">
              <a:ext uri="{FF2B5EF4-FFF2-40B4-BE49-F238E27FC236}">
                <a16:creationId xmlns:a16="http://schemas.microsoft.com/office/drawing/2014/main" id="{E4A876D9-0EDF-4CA5-B177-6E7AE7760110}"/>
              </a:ext>
            </a:extLst>
          </p:cNvPr>
          <p:cNvSpPr>
            <a:spLocks xmlns:a="http://schemas.openxmlformats.org/drawingml/2006/main" noGrp="1"/>
          </p:cNvSpPr>
          <p:nvPr/>
        </p:nvSpPr>
        <p:spPr>
          <a:xfrm xmlns:a="http://schemas.openxmlformats.org/drawingml/2006/main">
            <a:off x="969264" y="2532888"/>
            <a:ext cx="4171950" cy="6286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D2D2D"/>
              </a:buClr>
              <a:buSzPts val="850"/>
              <a:buFont typeface="Calibri"/>
              <a:buNone/>
            </a:pPr>
            <a:r>
              <a:rPr sz="850" u="none">
                <a:solidFill>
                  <a:srgbClr val="2D2D2D"/>
                </a:solidFill>
                <a:latin typeface="Calibri"/>
                <a:ea typeface="Calibri"/>
                <a:cs typeface="Calibri"/>
              </a:rPr>
              <a:t/>
            </a:r>
            <a:endParaRPr sz="1150"/>
          </a:p>
        </p:txBody>
      </p:sp>
      <p:sp>
        <p:nvSpPr>
          <p:cNvPr id="3432" name="Google Shape;3432;p78">
            <a:extLst xmlns:a="http://schemas.openxmlformats.org/drawingml/2006/main">
              <a:ext uri="{FF2B5EF4-FFF2-40B4-BE49-F238E27FC236}">
                <a16:creationId xmlns:a16="http://schemas.microsoft.com/office/drawing/2014/main" id="{1FDAAF59-2139-4864-B549-80004AFBA2AD}"/>
              </a:ext>
            </a:extLst>
          </p:cNvPr>
          <p:cNvSpPr>
            <a:spLocks xmlns:a="http://schemas.openxmlformats.org/drawingml/2006/main" noGrp="1"/>
          </p:cNvSpPr>
          <p:nvPr/>
        </p:nvSpPr>
        <p:spPr>
          <a:xfrm xmlns:a="http://schemas.openxmlformats.org/drawingml/2006/main">
            <a:off x="1362456" y="3337560"/>
            <a:ext cx="4023265" cy="2571750"/>
          </a:xfrm>
          <a:prstGeom xmlns:a="http://schemas.openxmlformats.org/drawingml/2006/main" prst="roundRect">
            <a:avLst>
              <a:gd name="adj" fmla="val 4785"/>
            </a:avLst>
          </a:prstGeom>
          <a:solidFill xmlns:a="http://schemas.openxmlformats.org/drawingml/2006/main">
            <a:srgbClr val="4F2854"/>
          </a:solidFill>
          <a:ln xmlns:a="http://schemas.openxmlformats.org/drawingml/2006/main" w="12700" cmpd="sng">
            <a:solidFill>
              <a:srgbClr val="4F2854"/>
            </a:solidFill>
            <a:prstDash val="solid"/>
            <a:headEnd type="none" w="sm" len="sm"/>
            <a:tailEnd type="none" w="sm" len="sm"/>
          </a:ln>
        </p:spPr>
        <p:txBody>
          <a:bodyPr xmlns:a="http://schemas.openxmlformats.org/drawingml/2006/main" spcFirstLastPara="1" wrap="square" lIns="73150" tIns="45700" rIns="73150" bIns="36575" anchor="t">
            <a:noAutofit/>
          </a:bodyPr>
          <a:lstStyle xmlns:a="http://schemas.openxmlformats.org/drawingml/2006/main"/>
          <a:p xmlns:a="http://schemas.openxmlformats.org/drawingml/2006/main">
            <a:pPr marL="0" marR="0" lvl="0" indent="0" algn="l">
              <a:spcBef>
                <a:spcPts val="0"/>
              </a:spcBef>
              <a:spcAft>
                <a:spcPts val="0"/>
              </a:spcAft>
              <a:buNone/>
              <a:defRPr sz="848">
                <a:solidFill>
                  <a:srgbClr val="FFFFFF"/>
                </a:solidFill>
                <a:latin typeface="Calibri"/>
                <a:ea typeface="Calibri"/>
                <a:cs typeface="Calibri"/>
              </a:defRPr>
            </a:pPr>
            <a:r>
              <a:rPr sz="848" b="0" i="1" u="none">
                <a:solidFill>
                  <a:srgbClr val="FFFFFF"/>
                </a:solidFill>
                <a:latin typeface="Calibri"/>
                <a:ea typeface="Calibri"/>
                <a:cs typeface="Calibri"/>
              </a:rPr>
              <a:t>Tu uważałabym na Twój odruch, żeby oprzeć rozmowę na liczbie skarg i procedurze, bo chcesz być bezstronna. Dla Ciebie dane porządkują sytuację. Oddziałowa może jednak usłyszeć: „ktoś spoza oddziału ocenia mnie, nie wiedząc, pod jaką presją pracuję”. Wtedy zacznie tłumaczyć zespół, braki i grafik, a nie patrzeć na własny sposób reagowania.
Zacznij od uznania realnego obciążenia, ale potraktuj je jako kontekst, nie usprawiedliwienie. Powiedz, że wraca ten sam rodzaj doświadczenia pracowników, i poproś o jej wersję konkretnej sytuacji. Dopiero potem nazwij zachowanie, które ma się zmienić, oraz sposób sprawdzenia, czy zespół widzi różnicę.
Możesz powiedzieć: „Wiem, że prowadzisz oddział pod dużą presją. Jednocześnie kilka osób niezależnie mówi, że przy błędzie rozmowa szybko staje się publicznym upomnieniem. Jak Ty widzisz te sytuacje? Chcę ustalić inny sposób reagowania, który utrzyma standard i nie odbierze ludziom poczucia bezpieczeństwa.”</a:t>
            </a:r>
            <a:endParaRPr/>
          </a:p>
        </p:txBody>
      </p:sp>
      <p:sp>
        <p:nvSpPr>
          <p:cNvPr id="3433" name="Google Shape;3433;p78">
            <a:extLst xmlns:a="http://schemas.openxmlformats.org/drawingml/2006/main">
              <a:ext uri="{FF2B5EF4-FFF2-40B4-BE49-F238E27FC236}">
                <a16:creationId xmlns:a16="http://schemas.microsoft.com/office/drawing/2014/main" id="{E8898FB2-9471-4D71-8D17-9A2C82DDAED6}"/>
              </a:ext>
            </a:extLst>
          </p:cNvPr>
          <p:cNvSpPr>
            <a:spLocks xmlns:a="http://schemas.openxmlformats.org/drawingml/2006/main" noGrp="1"/>
          </p:cNvSpPr>
          <p:nvPr/>
        </p:nvSpPr>
        <p:spPr>
          <a:xfrm xmlns:a="http://schemas.openxmlformats.org/drawingml/2006/main">
            <a:off x="1261872" y="3630168"/>
            <a:ext cx="3602736"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B9A9C1"/>
              </a:buClr>
              <a:buSzPts val="800"/>
              <a:buFont typeface="Calibri"/>
              <a:buNone/>
            </a:pPr>
            <a:r>
              <a:rPr sz="800" b="1" u="none">
                <a:solidFill>
                  <a:srgbClr val="B9A9C1"/>
                </a:solidFill>
                <a:latin typeface="Calibri"/>
                <a:ea typeface="Calibri"/>
                <a:cs typeface="Calibri"/>
              </a:rPr>
              <a:t/>
            </a:r>
            <a:endParaRPr sz="800"/>
          </a:p>
        </p:txBody>
      </p:sp>
      <p:sp>
        <p:nvSpPr>
          <p:cNvPr id="3434" name="Google Shape;3434;p78">
            <a:extLst xmlns:a="http://schemas.openxmlformats.org/drawingml/2006/main">
              <a:ext uri="{FF2B5EF4-FFF2-40B4-BE49-F238E27FC236}">
                <a16:creationId xmlns:a16="http://schemas.microsoft.com/office/drawing/2014/main" id="{AA2DC55C-6F7E-48F9-83AE-1EC56061ABBD}"/>
              </a:ext>
            </a:extLst>
          </p:cNvPr>
          <p:cNvSpPr>
            <a:spLocks xmlns:a="http://schemas.openxmlformats.org/drawingml/2006/main" noGrp="1"/>
          </p:cNvSpPr>
          <p:nvPr/>
        </p:nvSpPr>
        <p:spPr>
          <a:xfrm xmlns:a="http://schemas.openxmlformats.org/drawingml/2006/main">
            <a:off x="1261872" y="3922776"/>
            <a:ext cx="3602736" cy="128930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54850" tIns="27425" rIns="54850" bIns="27425"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FFFFFF"/>
              </a:buClr>
              <a:buSzPts val="690"/>
              <a:buFont typeface="Calibri"/>
              <a:buNone/>
            </a:pPr>
            <a:r>
              <a:rPr sz="690" u="none">
                <a:solidFill>
                  <a:srgbClr val="FFFFFF"/>
                </a:solidFill>
                <a:latin typeface="Calibri"/>
                <a:ea typeface="Calibri"/>
                <a:cs typeface="Calibri"/>
              </a:rPr>
              <a:t/>
            </a:r>
            <a:endParaRPr/>
          </a:p>
        </p:txBody>
      </p:sp>
      <p:sp>
        <p:nvSpPr>
          <p:cNvPr id="3435" name="Google Shape;3435;p78">
            <a:extLst xmlns:a="http://schemas.openxmlformats.org/drawingml/2006/main">
              <a:ext uri="{FF2B5EF4-FFF2-40B4-BE49-F238E27FC236}">
                <a16:creationId xmlns:a16="http://schemas.microsoft.com/office/drawing/2014/main" id="{719800B8-6049-4F88-A354-CEDA315AAD58}"/>
              </a:ext>
            </a:extLst>
          </p:cNvPr>
          <p:cNvSpPr>
            <a:spLocks xmlns:a="http://schemas.openxmlformats.org/drawingml/2006/main" noGrp="1"/>
          </p:cNvSpPr>
          <p:nvPr/>
        </p:nvSpPr>
        <p:spPr>
          <a:xfrm xmlns:a="http://schemas.openxmlformats.org/drawingml/2006/main">
            <a:off x="548640" y="5907024"/>
            <a:ext cx="5029200" cy="2743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6E6873"/>
              </a:buClr>
              <a:buSzPts val="900"/>
              <a:buFont typeface="Calibri"/>
              <a:buNone/>
            </a:pPr>
            <a:r>
              <a:rPr sz="900" u="none">
                <a:solidFill>
                  <a:srgbClr val="6E6873"/>
                </a:solidFill>
                <a:latin typeface="Calibri"/>
                <a:ea typeface="Calibri"/>
                <a:cs typeface="Calibri"/>
              </a:rPr>
              <a:t/>
            </a:r>
            <a:endParaRPr sz="900"/>
          </a:p>
        </p:txBody>
      </p:sp>
      <p:sp>
        <p:nvSpPr>
          <p:cNvPr id="3436" name="Google Shape;3436;p78">
            <a:extLst xmlns:a="http://schemas.openxmlformats.org/drawingml/2006/main">
              <a:ext uri="{FF2B5EF4-FFF2-40B4-BE49-F238E27FC236}">
                <a16:creationId xmlns:a16="http://schemas.microsoft.com/office/drawing/2014/main" id="{D3C30B42-98EC-49B1-802D-BF9A85C38A37}"/>
              </a:ext>
            </a:extLst>
          </p:cNvPr>
          <p:cNvSpPr>
            <a:spLocks xmlns:a="http://schemas.openxmlformats.org/drawingml/2006/main" noGrp="1"/>
          </p:cNvSpPr>
          <p:nvPr/>
        </p:nvSpPr>
        <p:spPr>
          <a:xfrm xmlns:a="http://schemas.openxmlformats.org/drawingml/2006/main">
            <a:off x="6080760" y="1865376"/>
            <a:ext cx="384048" cy="384048"/>
          </a:xfrm>
          <a:prstGeom xmlns:a="http://schemas.openxmlformats.org/drawingml/2006/main" prst="ellipse">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438" name="Google Shape;3438;p78">
            <a:extLst xmlns:a="http://schemas.openxmlformats.org/drawingml/2006/main">
              <a:ext uri="{FF2B5EF4-FFF2-40B4-BE49-F238E27FC236}">
                <a16:creationId xmlns:a16="http://schemas.microsoft.com/office/drawing/2014/main" id="{52963431-89F8-4316-908D-C403925FB073}"/>
              </a:ext>
            </a:extLst>
          </p:cNvPr>
          <p:cNvSpPr>
            <a:spLocks xmlns:a="http://schemas.openxmlformats.org/drawingml/2006/main" noGrp="1"/>
          </p:cNvSpPr>
          <p:nvPr/>
        </p:nvSpPr>
        <p:spPr>
          <a:xfrm xmlns:a="http://schemas.openxmlformats.org/drawingml/2006/main">
            <a:off x="6647688" y="1883664"/>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Rozumie Ciebie i sytuację</a:t>
            </a:r>
            <a:endParaRPr sz="1450"/>
          </a:p>
        </p:txBody>
      </p:sp>
      <p:sp>
        <p:nvSpPr>
          <p:cNvPr id="3439" name="Google Shape;3439;p78">
            <a:extLst xmlns:a="http://schemas.openxmlformats.org/drawingml/2006/main">
              <a:ext uri="{FF2B5EF4-FFF2-40B4-BE49-F238E27FC236}">
                <a16:creationId xmlns:a16="http://schemas.microsoft.com/office/drawing/2014/main" id="{99867CAE-9C3E-4462-917A-27E95D5AE69B}"/>
              </a:ext>
            </a:extLst>
          </p:cNvPr>
          <p:cNvSpPr>
            <a:spLocks xmlns:a="http://schemas.openxmlformats.org/drawingml/2006/main" noGrp="1"/>
          </p:cNvSpPr>
          <p:nvPr/>
        </p:nvSpPr>
        <p:spPr>
          <a:xfrm xmlns:a="http://schemas.openxmlformats.org/drawingml/2006/main">
            <a:off x="6647688" y="2231136"/>
            <a:ext cx="4995367" cy="8656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Em rozpoznaje Twój naturalny sposób działania, cel rozmowy i napięcie, które może się pojawić.</a:t>
            </a:r>
            <a:endParaRPr sz="1250"/>
          </a:p>
        </p:txBody>
      </p:sp>
      <p:sp>
        <p:nvSpPr>
          <p:cNvPr id="3440" name="Google Shape;3440;p78">
            <a:extLst xmlns:a="http://schemas.openxmlformats.org/drawingml/2006/main">
              <a:ext uri="{FF2B5EF4-FFF2-40B4-BE49-F238E27FC236}">
                <a16:creationId xmlns:a16="http://schemas.microsoft.com/office/drawing/2014/main" id="{B015EDB2-4B7D-4824-B968-C2B0906FD19B}"/>
              </a:ext>
            </a:extLst>
          </p:cNvPr>
          <p:cNvSpPr>
            <a:spLocks xmlns:a="http://schemas.openxmlformats.org/drawingml/2006/main" noGrp="1"/>
          </p:cNvSpPr>
          <p:nvPr/>
        </p:nvSpPr>
        <p:spPr>
          <a:xfrm xmlns:a="http://schemas.openxmlformats.org/drawingml/2006/main">
            <a:off x="6080760" y="3133344"/>
            <a:ext cx="384048" cy="384048"/>
          </a:xfrm>
          <a:prstGeom xmlns:a="http://schemas.openxmlformats.org/drawingml/2006/main" prst="ellipse">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442" name="Google Shape;3442;p78">
            <a:extLst xmlns:a="http://schemas.openxmlformats.org/drawingml/2006/main">
              <a:ext uri="{FF2B5EF4-FFF2-40B4-BE49-F238E27FC236}">
                <a16:creationId xmlns:a16="http://schemas.microsoft.com/office/drawing/2014/main" id="{A0110F3D-9C6A-4EA5-86FA-BAA6F26681E5}"/>
              </a:ext>
            </a:extLst>
          </p:cNvPr>
          <p:cNvSpPr>
            <a:spLocks xmlns:a="http://schemas.openxmlformats.org/drawingml/2006/main" noGrp="1"/>
          </p:cNvSpPr>
          <p:nvPr/>
        </p:nvSpPr>
        <p:spPr>
          <a:xfrm xmlns:a="http://schemas.openxmlformats.org/drawingml/2006/main">
            <a:off x="6647688" y="3151632"/>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Uwzględnia konkretną osobę</a:t>
            </a:r>
            <a:endParaRPr sz="1450"/>
          </a:p>
        </p:txBody>
      </p:sp>
      <p:sp>
        <p:nvSpPr>
          <p:cNvPr id="3443" name="Google Shape;3443;p78">
            <a:extLst xmlns:a="http://schemas.openxmlformats.org/drawingml/2006/main">
              <a:ext uri="{FF2B5EF4-FFF2-40B4-BE49-F238E27FC236}">
                <a16:creationId xmlns:a16="http://schemas.microsoft.com/office/drawing/2014/main" id="{2A2325E0-38DF-4FB8-8CAF-A686FE6B34D4}"/>
              </a:ext>
            </a:extLst>
          </p:cNvPr>
          <p:cNvSpPr>
            <a:spLocks xmlns:a="http://schemas.openxmlformats.org/drawingml/2006/main" noGrp="1"/>
          </p:cNvSpPr>
          <p:nvPr/>
        </p:nvSpPr>
        <p:spPr>
          <a:xfrm xmlns:a="http://schemas.openxmlformats.org/drawingml/2006/main">
            <a:off x="6647688" y="3499104"/>
            <a:ext cx="4995367" cy="8656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Wyjaśnia, dlaczego pierwszy odruch może nie zadziałać właśnie w rozmowie z tą osobą.</a:t>
            </a:r>
            <a:endParaRPr sz="1250"/>
          </a:p>
        </p:txBody>
      </p:sp>
      <p:sp>
        <p:nvSpPr>
          <p:cNvPr id="3444" name="Google Shape;3444;p78">
            <a:extLst xmlns:a="http://schemas.openxmlformats.org/drawingml/2006/main">
              <a:ext uri="{FF2B5EF4-FFF2-40B4-BE49-F238E27FC236}">
                <a16:creationId xmlns:a16="http://schemas.microsoft.com/office/drawing/2014/main" id="{EF2A9D85-6043-4434-AD0D-9B296FAA9AA5}"/>
              </a:ext>
            </a:extLst>
          </p:cNvPr>
          <p:cNvSpPr>
            <a:spLocks xmlns:a="http://schemas.openxmlformats.org/drawingml/2006/main" noGrp="1"/>
          </p:cNvSpPr>
          <p:nvPr/>
        </p:nvSpPr>
        <p:spPr>
          <a:xfrm xmlns:a="http://schemas.openxmlformats.org/drawingml/2006/main">
            <a:off x="6080760" y="4401312"/>
            <a:ext cx="384048" cy="384048"/>
          </a:xfrm>
          <a:prstGeom xmlns:a="http://schemas.openxmlformats.org/drawingml/2006/main" prst="ellipse">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446" name="Google Shape;3446;p78">
            <a:extLst xmlns:a="http://schemas.openxmlformats.org/drawingml/2006/main">
              <a:ext uri="{FF2B5EF4-FFF2-40B4-BE49-F238E27FC236}">
                <a16:creationId xmlns:a16="http://schemas.microsoft.com/office/drawing/2014/main" id="{437159C4-B0F0-4B17-BEBC-73686CD51A75}"/>
              </a:ext>
            </a:extLst>
          </p:cNvPr>
          <p:cNvSpPr>
            <a:spLocks xmlns:a="http://schemas.openxmlformats.org/drawingml/2006/main" noGrp="1"/>
          </p:cNvSpPr>
          <p:nvPr/>
        </p:nvSpPr>
        <p:spPr>
          <a:xfrm xmlns:a="http://schemas.openxmlformats.org/drawingml/2006/main">
            <a:off x="6647688" y="4419600"/>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Podaje sposób i słowa</a:t>
            </a:r>
            <a:endParaRPr sz="1450"/>
          </a:p>
        </p:txBody>
      </p:sp>
      <p:sp>
        <p:nvSpPr>
          <p:cNvPr id="3447" name="Google Shape;3447;p78">
            <a:extLst xmlns:a="http://schemas.openxmlformats.org/drawingml/2006/main">
              <a:ext uri="{FF2B5EF4-FFF2-40B4-BE49-F238E27FC236}">
                <a16:creationId xmlns:a16="http://schemas.microsoft.com/office/drawing/2014/main" id="{E8A9C7A9-61E2-4321-A34B-845FC88D1A52}"/>
              </a:ext>
            </a:extLst>
          </p:cNvPr>
          <p:cNvSpPr>
            <a:spLocks xmlns:a="http://schemas.openxmlformats.org/drawingml/2006/main" noGrp="1"/>
          </p:cNvSpPr>
          <p:nvPr/>
        </p:nvSpPr>
        <p:spPr>
          <a:xfrm xmlns:a="http://schemas.openxmlformats.org/drawingml/2006/main">
            <a:off x="6647688" y="4767072"/>
            <a:ext cx="4995367" cy="8656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Proponuje przebieg rozmowy i zdanie, od którego można zacząć. Ostateczną decyzję podejmuje człowiek.</a:t>
            </a:r>
            <a:endParaRPr sz="1250"/>
          </a:p>
        </p:txBody>
      </p:sp>
      <p:sp>
        <p:nvSpPr>
          <p:cNvPr id="3448" name="Google Shape;3448;p78">
            <a:extLst xmlns:a="http://schemas.openxmlformats.org/drawingml/2006/main">
              <a:ext uri="{FF2B5EF4-FFF2-40B4-BE49-F238E27FC236}">
                <a16:creationId xmlns:a16="http://schemas.microsoft.com/office/drawing/2014/main" id="{4A2BFDCD-1FA9-4D31-9DE7-7DDB271C6380}"/>
              </a:ext>
            </a:extLst>
          </p:cNvPr>
          <p:cNvSpPr>
            <a:spLocks xmlns:a="http://schemas.openxmlformats.org/drawingml/2006/main" noGrp="1"/>
          </p:cNvSpPr>
          <p:nvPr/>
        </p:nvSpPr>
        <p:spPr>
          <a:xfrm xmlns:a="http://schemas.openxmlformats.org/drawingml/2006/main">
            <a:off x="6080760" y="5724144"/>
            <a:ext cx="5562295" cy="4114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b">
            <a:noAutofit/>
          </a:bodyPr>
          <a:lstStyle xmlns:a="http://schemas.openxmlformats.org/drawingml/2006/main"/>
          <a:p xmlns:a="http://schemas.openxmlformats.org/drawingml/2006/main">
            <a:pPr marL="0" marR="0" lvl="0" indent="0" algn="l">
              <a:spcBef>
                <a:spcPts val="0"/>
              </a:spcBef>
              <a:spcAft>
                <a:spcPts val="0"/>
              </a:spcAft>
              <a:buClr>
                <a:srgbClr val="4F2854"/>
              </a:buClr>
              <a:buSzPts val="1800"/>
              <a:buFont typeface="Calibri"/>
              <a:buNone/>
            </a:pPr>
            <a:r>
              <a:rPr sz="1800" b="1" u="none">
                <a:solidFill>
                  <a:srgbClr val="4F2854"/>
                </a:solidFill>
                <a:latin typeface="Calibri"/>
                <a:ea typeface="Calibri"/>
                <a:cs typeface="Calibri"/>
              </a:rPr>
              <a:t>Nie zgaduj. Pytaj Em.</a:t>
            </a:r>
            <a:endParaRPr sz="1800"/>
          </a:p>
        </p:txBody>
      </p:sp>
      <p:pic>
        <p:nvPicPr>
          <p:cNvPr id="3528" name="Google Shape;3449;p78"/>
          <p:cNvPicPr>
            <a:picLocks xmlns:a="http://schemas.openxmlformats.org/drawingml/2006/main" noChangeAspect="1"/>
          </p:cNvPicPr>
          <p:nvPr/>
        </p:nvPicPr>
        <p:blipFill rotWithShape="1">
          <a:blip xmlns:r="http://schemas.openxmlformats.org/officeDocument/2006/relationships" xmlns:a="http://schemas.openxmlformats.org/drawingml/2006/main" r:embed="Re8423915fd3547ea">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3450" name="Google Shape;3450;p78">
            <a:extLst xmlns:a="http://schemas.openxmlformats.org/drawingml/2006/main">
              <a:ext uri="{FF2B5EF4-FFF2-40B4-BE49-F238E27FC236}">
                <a16:creationId xmlns:a16="http://schemas.microsoft.com/office/drawing/2014/main" id="{0906E91C-62D5-42F5-9A55-5EF2ED6EB94C}"/>
              </a:ext>
            </a:extLst>
          </p:cNvPr>
          <p:cNvSpPr>
            <a:spLocks xmlns:a="http://schemas.openxmlformats.org/drawingml/2006/main" noGrp="1"/>
          </p:cNvSpPr>
          <p:nvPr/>
        </p:nvSpPr>
        <p:spPr>
          <a:xfrm xmlns:a="http://schemas.openxmlformats.org/drawingml/2006/main">
            <a:off x="3448050" y="338138"/>
            <a:ext cx="857250"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Jak to działa</a:t>
            </a:r>
            <a:endParaRPr/>
          </a:p>
        </p:txBody>
      </p:sp>
      <p:sp>
        <p:nvSpPr>
          <p:cNvPr id="3451" name="Google Shape;3451;p78">
            <a:extLst xmlns:a="http://schemas.openxmlformats.org/drawingml/2006/main">
              <a:ext uri="{FF2B5EF4-FFF2-40B4-BE49-F238E27FC236}">
                <a16:creationId xmlns:a16="http://schemas.microsoft.com/office/drawing/2014/main" id="{9C95E8BE-3B11-468A-B54E-93A07D6E1995}"/>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452" name="Google Shape;3452;p78">
            <a:extLst xmlns:a="http://schemas.openxmlformats.org/drawingml/2006/main">
              <a:ext uri="{FF2B5EF4-FFF2-40B4-BE49-F238E27FC236}">
                <a16:creationId xmlns:a16="http://schemas.microsoft.com/office/drawing/2014/main" id="{54C35BAD-B970-488A-80D4-A5B4DB522E3E}"/>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Problem</a:t>
            </a:r>
            <a:endParaRPr/>
          </a:p>
        </p:txBody>
      </p:sp>
      <p:sp>
        <p:nvSpPr>
          <p:cNvPr id="3453" name="Google Shape;3453;p78">
            <a:extLst xmlns:a="http://schemas.openxmlformats.org/drawingml/2006/main">
              <a:ext uri="{FF2B5EF4-FFF2-40B4-BE49-F238E27FC236}">
                <a16:creationId xmlns:a16="http://schemas.microsoft.com/office/drawing/2014/main" id="{F67BE861-8985-4FB3-BD25-FABAEF3E601D}"/>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454" name="Google Shape;3454;p78">
            <a:hlinkClick xmlns:r="http://schemas.openxmlformats.org/officeDocument/2006/relationships" xmlns:a="http://schemas.openxmlformats.org/drawingml/2006/main" r:id="Rc1d5c848f23c498e" action="ppaction://hlinksldjump"/>
            <a:extLst xmlns:a="http://schemas.openxmlformats.org/drawingml/2006/main">
              <a:ext uri="{FF2B5EF4-FFF2-40B4-BE49-F238E27FC236}">
                <a16:creationId xmlns:a16="http://schemas.microsoft.com/office/drawing/2014/main" id="{1A0D535E-0CB3-4C64-BE7E-FE64A3C105E9}"/>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455" name="Google Shape;3455;p78">
            <a:extLst xmlns:a="http://schemas.openxmlformats.org/drawingml/2006/main">
              <a:ext uri="{FF2B5EF4-FFF2-40B4-BE49-F238E27FC236}">
                <a16:creationId xmlns:a16="http://schemas.microsoft.com/office/drawing/2014/main" id="{A238CF32-7336-4F21-B665-0360B57EB2A0}"/>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3456" name="Google Shape;3456;p78">
            <a:extLst xmlns:a="http://schemas.openxmlformats.org/drawingml/2006/main">
              <a:ext uri="{FF2B5EF4-FFF2-40B4-BE49-F238E27FC236}">
                <a16:creationId xmlns:a16="http://schemas.microsoft.com/office/drawing/2014/main" id="{A22E129A-80E6-4FDE-943E-EA4F6891110C}"/>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457" name="Google Shape;3457;p78">
            <a:hlinkClick xmlns:r="http://schemas.openxmlformats.org/officeDocument/2006/relationships" xmlns:a="http://schemas.openxmlformats.org/drawingml/2006/main" r:id="R3bc0eee07e6e4f00" action="ppaction://hlinksldjump"/>
            <a:extLst xmlns:a="http://schemas.openxmlformats.org/drawingml/2006/main">
              <a:ext uri="{FF2B5EF4-FFF2-40B4-BE49-F238E27FC236}">
                <a16:creationId xmlns:a16="http://schemas.microsoft.com/office/drawing/2014/main" id="{D7F313E8-707C-4967-8831-27578BE21CEA}"/>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458" name="Google Shape;3458;p78">
            <a:extLst xmlns:a="http://schemas.openxmlformats.org/drawingml/2006/main">
              <a:ext uri="{FF2B5EF4-FFF2-40B4-BE49-F238E27FC236}">
                <a16:creationId xmlns:a16="http://schemas.microsoft.com/office/drawing/2014/main" id="{BA147EC6-5DAB-403C-B4C1-EBF4EEC1DA5D}"/>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3459" name="Google Shape;3459;p78">
            <a:extLst xmlns:a="http://schemas.openxmlformats.org/drawingml/2006/main">
              <a:ext uri="{FF2B5EF4-FFF2-40B4-BE49-F238E27FC236}">
                <a16:creationId xmlns:a16="http://schemas.microsoft.com/office/drawing/2014/main" id="{54B4BE04-7DBE-44DF-8667-0B163A9BA0D7}"/>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460" name="Google Shape;3460;p78">
            <a:hlinkClick xmlns:r="http://schemas.openxmlformats.org/officeDocument/2006/relationships" xmlns:a="http://schemas.openxmlformats.org/drawingml/2006/main" r:id="Re5a98fb89b8c431b" action="ppaction://hlinksldjump"/>
            <a:extLst xmlns:a="http://schemas.openxmlformats.org/drawingml/2006/main">
              <a:ext uri="{FF2B5EF4-FFF2-40B4-BE49-F238E27FC236}">
                <a16:creationId xmlns:a16="http://schemas.microsoft.com/office/drawing/2014/main" id="{005B8EA9-1833-49FC-9711-218DB731491A}"/>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461" name="Google Shape;3461;p78">
            <a:extLst xmlns:a="http://schemas.openxmlformats.org/drawingml/2006/main">
              <a:ext uri="{FF2B5EF4-FFF2-40B4-BE49-F238E27FC236}">
                <a16:creationId xmlns:a16="http://schemas.microsoft.com/office/drawing/2014/main" id="{350F312E-2F9E-466E-B567-7354775D26ED}"/>
              </a:ext>
            </a:extLst>
          </p:cNvPr>
          <p:cNvSpPr>
            <a:spLocks xmlns:a="http://schemas.openxmlformats.org/drawingml/2006/main" noGrp="1"/>
          </p:cNvSpPr>
          <p:nvPr/>
        </p:nvSpPr>
        <p:spPr>
          <a:xfrm xmlns:a="http://schemas.openxmlformats.org/drawingml/2006/main">
            <a:off x="3803904" y="265176"/>
            <a:ext cx="1069848" cy="292608"/>
          </a:xfrm>
          <a:prstGeom xmlns:a="http://schemas.openxmlformats.org/drawingml/2006/main" prst="roundRect">
            <a:avLst>
              <a:gd name="adj" fmla="val 16667"/>
            </a:avLst>
          </a:prstGeom>
          <a:solidFill xmlns:a="http://schemas.openxmlformats.org/drawingml/2006/main">
            <a:srgbClr val="2DA698"/>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462" name="Google Shape;3462;p78">
            <a:extLst xmlns:a="http://schemas.openxmlformats.org/drawingml/2006/main">
              <a:ext uri="{FF2B5EF4-FFF2-40B4-BE49-F238E27FC236}">
                <a16:creationId xmlns:a16="http://schemas.microsoft.com/office/drawing/2014/main" id="{156968E4-A526-491D-B42E-E449A9F50BD4}"/>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Jak to działa</a:t>
            </a:r>
            <a:endParaRPr/>
          </a:p>
        </p:txBody>
      </p:sp>
      <p:sp>
        <p:nvSpPr>
          <p:cNvPr id="3463" name="Google Shape;3463;p78">
            <a:extLst xmlns:a="http://schemas.openxmlformats.org/drawingml/2006/main">
              <a:ext uri="{FF2B5EF4-FFF2-40B4-BE49-F238E27FC236}">
                <a16:creationId xmlns:a16="http://schemas.microsoft.com/office/drawing/2014/main" id="{7FC72C9A-23E7-419A-A867-BE1FA8518BED}"/>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2DA698"/>
                </a:solidFill>
                <a:latin typeface="Calibri"/>
                <a:ea typeface="Calibri"/>
                <a:cs typeface="Calibri"/>
              </a:rPr>
              <a:t>▸</a:t>
            </a:r>
            <a:endParaRPr/>
          </a:p>
        </p:txBody>
      </p:sp>
      <p:sp>
        <p:nvSpPr>
          <p:cNvPr id="3464" name="Google Shape;3464;p78">
            <a:hlinkClick xmlns:r="http://schemas.openxmlformats.org/officeDocument/2006/relationships" xmlns:a="http://schemas.openxmlformats.org/drawingml/2006/main" r:id="Rfb150b731eb64142" action="ppaction://hlinksldjump"/>
            <a:extLst xmlns:a="http://schemas.openxmlformats.org/drawingml/2006/main">
              <a:ext uri="{FF2B5EF4-FFF2-40B4-BE49-F238E27FC236}">
                <a16:creationId xmlns:a16="http://schemas.microsoft.com/office/drawing/2014/main" id="{CAB68D01-2381-4A92-BFC8-3497A882A1B1}"/>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465" name="Google Shape;3465;p78">
            <a:extLst xmlns:a="http://schemas.openxmlformats.org/drawingml/2006/main">
              <a:ext uri="{FF2B5EF4-FFF2-40B4-BE49-F238E27FC236}">
                <a16:creationId xmlns:a16="http://schemas.microsoft.com/office/drawing/2014/main" id="{251D7401-E7D7-4B58-9336-F2C469A51DFC}"/>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3466" name="Google Shape;3466;p78">
            <a:extLst xmlns:a="http://schemas.openxmlformats.org/drawingml/2006/main">
              <a:ext uri="{FF2B5EF4-FFF2-40B4-BE49-F238E27FC236}">
                <a16:creationId xmlns:a16="http://schemas.microsoft.com/office/drawing/2014/main" id="{CD1E982E-E4B1-45DF-82E9-3D2EDBDF3587}"/>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467" name="Google Shape;3467;p78">
            <a:hlinkClick xmlns:r="http://schemas.openxmlformats.org/officeDocument/2006/relationships" xmlns:a="http://schemas.openxmlformats.org/drawingml/2006/main" r:id="R51394a34e4384034" action="ppaction://hlinksldjump"/>
            <a:extLst xmlns:a="http://schemas.openxmlformats.org/drawingml/2006/main">
              <a:ext uri="{FF2B5EF4-FFF2-40B4-BE49-F238E27FC236}">
                <a16:creationId xmlns:a16="http://schemas.microsoft.com/office/drawing/2014/main" id="{65AB8582-A1BE-474B-AF6C-934F9E9C27FF}"/>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468" name="Google Shape;3468;p78">
            <a:extLst xmlns:a="http://schemas.openxmlformats.org/drawingml/2006/main">
              <a:ext uri="{FF2B5EF4-FFF2-40B4-BE49-F238E27FC236}">
                <a16:creationId xmlns:a16="http://schemas.microsoft.com/office/drawing/2014/main" id="{016B21A6-AC5D-437A-B00C-1586369A1F95}"/>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3469" name="Google Shape;3469;p78">
            <a:extLst xmlns:a="http://schemas.openxmlformats.org/drawingml/2006/main">
              <a:ext uri="{FF2B5EF4-FFF2-40B4-BE49-F238E27FC236}">
                <a16:creationId xmlns:a16="http://schemas.microsoft.com/office/drawing/2014/main" id="{3B3B2CC2-4E02-46C9-822A-B0C8580BE3DE}"/>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470" name="Google Shape;3470;p78">
            <a:hlinkClick xmlns:r="http://schemas.openxmlformats.org/officeDocument/2006/relationships" xmlns:a="http://schemas.openxmlformats.org/drawingml/2006/main" r:id="R5cc8b1bc7b41498d" action="ppaction://hlinksldjump"/>
            <a:extLst xmlns:a="http://schemas.openxmlformats.org/drawingml/2006/main">
              <a:ext uri="{FF2B5EF4-FFF2-40B4-BE49-F238E27FC236}">
                <a16:creationId xmlns:a16="http://schemas.microsoft.com/office/drawing/2014/main" id="{B9CACCDD-02D1-493E-8269-CB87B51C14EF}"/>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471" name="Google Shape;3471;p78">
            <a:extLst xmlns:a="http://schemas.openxmlformats.org/drawingml/2006/main">
              <a:ext uri="{FF2B5EF4-FFF2-40B4-BE49-F238E27FC236}">
                <a16:creationId xmlns:a16="http://schemas.microsoft.com/office/drawing/2014/main" id="{96941C11-5391-4CA8-8332-42F3F8A7762C}"/>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3472" name="Google Shape;3472;p78">
            <a:extLst xmlns:a="http://schemas.openxmlformats.org/drawingml/2006/main">
              <a:ext uri="{FF2B5EF4-FFF2-40B4-BE49-F238E27FC236}">
                <a16:creationId xmlns:a16="http://schemas.microsoft.com/office/drawing/2014/main" id="{127D8C72-D4AE-4725-A565-A1306F74A618}"/>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473" name="Google Shape;3473;p78">
            <a:hlinkClick xmlns:r="http://schemas.openxmlformats.org/officeDocument/2006/relationships" xmlns:a="http://schemas.openxmlformats.org/drawingml/2006/main" r:id="R126278cf777d4e04" action="ppaction://hlinksldjump"/>
            <a:extLst xmlns:a="http://schemas.openxmlformats.org/drawingml/2006/main">
              <a:ext uri="{FF2B5EF4-FFF2-40B4-BE49-F238E27FC236}">
                <a16:creationId xmlns:a16="http://schemas.microsoft.com/office/drawing/2014/main" id="{32B35750-FA6D-4E81-8DF5-2E0C2CB66112}"/>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474" name="Google Shape;3474;p78">
            <a:extLst xmlns:a="http://schemas.openxmlformats.org/drawingml/2006/main">
              <a:ext uri="{FF2B5EF4-FFF2-40B4-BE49-F238E27FC236}">
                <a16:creationId xmlns:a16="http://schemas.microsoft.com/office/drawing/2014/main" id="{87451187-52E3-466D-BC4A-1F97594313A2}"/>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3475" name="Google Shape;3475;p78">
            <a:hlinkClick xmlns:r="http://schemas.openxmlformats.org/officeDocument/2006/relationships" xmlns:a="http://schemas.openxmlformats.org/drawingml/2006/main" r:id="R5c1457363d8c46b7" action="ppaction://hlinksldjump"/>
            <a:extLst xmlns:a="http://schemas.openxmlformats.org/drawingml/2006/main">
              <a:ext uri="{FF2B5EF4-FFF2-40B4-BE49-F238E27FC236}">
                <a16:creationId xmlns:a16="http://schemas.microsoft.com/office/drawing/2014/main" id="{68D37C94-04C6-4D9C-88AF-EA99515C9A44}"/>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3555" name="Google Shape;3428;p78"/>
          <p:cNvPicPr>
            <a:picLocks xmlns:a="http://schemas.openxmlformats.org/drawingml/2006/main" noChangeAspect="1"/>
          </p:cNvPicPr>
          <p:nvPr/>
        </p:nvPicPr>
        <p:blipFill>
          <a:blip xmlns:r="http://schemas.openxmlformats.org/officeDocument/2006/relationships" xmlns:a="http://schemas.openxmlformats.org/drawingml/2006/main" r:embed="R7a03432677664e9d"/>
          <a:srcRect xmlns:a="http://schemas.openxmlformats.org/drawingml/2006/main" l="0" t="0" r="0" b="0"/>
          <a:stretch xmlns:a="http://schemas.openxmlformats.org/drawingml/2006/main"/>
        </p:blipFill>
        <p:spPr>
          <a:xfrm xmlns:a="http://schemas.openxmlformats.org/drawingml/2006/main">
            <a:off x="749808" y="1965960"/>
            <a:ext cx="237744" cy="237744"/>
          </a:xfrm>
          <a:prstGeom xmlns:a="http://schemas.openxmlformats.org/drawingml/2006/main" prst="rect">
            <a:avLst/>
          </a:prstGeom>
        </p:spPr>
      </p:pic>
      <p:pic>
        <p:nvPicPr>
          <p:cNvPr id="3556" name="Google Shape;3437;p78"/>
          <p:cNvPicPr>
            <a:picLocks xmlns:a="http://schemas.openxmlformats.org/drawingml/2006/main" noChangeAspect="1"/>
          </p:cNvPicPr>
          <p:nvPr/>
        </p:nvPicPr>
        <p:blipFill>
          <a:blip xmlns:r="http://schemas.openxmlformats.org/officeDocument/2006/relationships" xmlns:a="http://schemas.openxmlformats.org/drawingml/2006/main" r:embed="Ref90d30d0111497d"/>
          <a:srcRect xmlns:a="http://schemas.openxmlformats.org/drawingml/2006/main" l="0" t="0" r="0" b="0"/>
          <a:stretch xmlns:a="http://schemas.openxmlformats.org/drawingml/2006/main"/>
        </p:blipFill>
        <p:spPr>
          <a:xfrm xmlns:a="http://schemas.openxmlformats.org/drawingml/2006/main">
            <a:off x="6163056" y="1947672"/>
            <a:ext cx="219456" cy="219456"/>
          </a:xfrm>
          <a:prstGeom xmlns:a="http://schemas.openxmlformats.org/drawingml/2006/main" prst="rect">
            <a:avLst/>
          </a:prstGeom>
        </p:spPr>
      </p:pic>
      <p:pic>
        <p:nvPicPr>
          <p:cNvPr id="3557" name="Google Shape;3441;p78"/>
          <p:cNvPicPr>
            <a:picLocks xmlns:a="http://schemas.openxmlformats.org/drawingml/2006/main" noChangeAspect="1"/>
          </p:cNvPicPr>
          <p:nvPr/>
        </p:nvPicPr>
        <p:blipFill>
          <a:blip xmlns:r="http://schemas.openxmlformats.org/officeDocument/2006/relationships" xmlns:a="http://schemas.openxmlformats.org/drawingml/2006/main" r:embed="R3a500f5eef234400"/>
          <a:srcRect xmlns:a="http://schemas.openxmlformats.org/drawingml/2006/main" l="0" t="0" r="0" b="0"/>
          <a:stretch xmlns:a="http://schemas.openxmlformats.org/drawingml/2006/main"/>
        </p:blipFill>
        <p:spPr>
          <a:xfrm xmlns:a="http://schemas.openxmlformats.org/drawingml/2006/main">
            <a:off x="6163056" y="3215640"/>
            <a:ext cx="219456" cy="219456"/>
          </a:xfrm>
          <a:prstGeom xmlns:a="http://schemas.openxmlformats.org/drawingml/2006/main" prst="rect">
            <a:avLst/>
          </a:prstGeom>
        </p:spPr>
      </p:pic>
      <p:pic>
        <p:nvPicPr>
          <p:cNvPr id="3558" name="Google Shape;3445;p78"/>
          <p:cNvPicPr>
            <a:picLocks xmlns:a="http://schemas.openxmlformats.org/drawingml/2006/main" noChangeAspect="1"/>
          </p:cNvPicPr>
          <p:nvPr/>
        </p:nvPicPr>
        <p:blipFill>
          <a:blip xmlns:r="http://schemas.openxmlformats.org/officeDocument/2006/relationships" xmlns:a="http://schemas.openxmlformats.org/drawingml/2006/main" r:embed="R7cacf78100944100"/>
          <a:srcRect xmlns:a="http://schemas.openxmlformats.org/drawingml/2006/main" l="0" t="0" r="0" b="0"/>
          <a:stretch xmlns:a="http://schemas.openxmlformats.org/drawingml/2006/main"/>
        </p:blipFill>
        <p:spPr>
          <a:xfrm xmlns:a="http://schemas.openxmlformats.org/drawingml/2006/main">
            <a:off x="6163056" y="4483608"/>
            <a:ext cx="219456" cy="219456"/>
          </a:xfrm>
          <a:prstGeom xmlns:a="http://schemas.openxmlformats.org/drawingml/2006/main" prst="rect">
            <a:avLst/>
          </a:prstGeom>
        </p:spPr>
      </p:pic>
      <p:sp>
        <p:nvSpPr>
          <p:cNvPr id="3481" name="Empatyzer SHORT — tło menu">
            <a:extLst xmlns:a="http://schemas.openxmlformats.org/drawingml/2006/main">
              <a:ext uri="{FF2B5EF4-FFF2-40B4-BE49-F238E27FC236}">
                <a16:creationId xmlns:a16="http://schemas.microsoft.com/office/drawing/2014/main" id="{179B1E62-48D0-4B69-95D7-4E2DEA1E83CB}"/>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482" name="Empatyzer SHORT — menu Problem">
            <a:extLst xmlns:a="http://schemas.openxmlformats.org/drawingml/2006/main">
              <a:ext uri="{FF2B5EF4-FFF2-40B4-BE49-F238E27FC236}">
                <a16:creationId xmlns:a16="http://schemas.microsoft.com/office/drawing/2014/main" id="{6C3D1595-1051-4B74-9240-5CFA8486DD42}"/>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Problem</a:t>
            </a:r>
          </a:p>
        </p:txBody>
      </p:sp>
      <p:sp>
        <p:nvSpPr>
          <p:cNvPr id="3483" name="Empatyzer SHORT — separator menu">
            <a:extLst xmlns:a="http://schemas.openxmlformats.org/drawingml/2006/main">
              <a:ext uri="{FF2B5EF4-FFF2-40B4-BE49-F238E27FC236}">
                <a16:creationId xmlns:a16="http://schemas.microsoft.com/office/drawing/2014/main" id="{CB74F722-D5E6-47B6-B313-961C746124A1}"/>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484" name="Empatyzer SHORT — menu Przykłady">
            <a:extLst xmlns:a="http://schemas.openxmlformats.org/drawingml/2006/main">
              <a:ext uri="{FF2B5EF4-FFF2-40B4-BE49-F238E27FC236}">
                <a16:creationId xmlns:a16="http://schemas.microsoft.com/office/drawing/2014/main" id="{1C271BBA-0CCD-4FD0-942C-CAD7455971C8}"/>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Przykłady</a:t>
            </a:r>
          </a:p>
        </p:txBody>
      </p:sp>
      <p:sp>
        <p:nvSpPr>
          <p:cNvPr id="3485" name="Empatyzer SHORT — separator menu">
            <a:extLst xmlns:a="http://schemas.openxmlformats.org/drawingml/2006/main">
              <a:ext uri="{FF2B5EF4-FFF2-40B4-BE49-F238E27FC236}">
                <a16:creationId xmlns:a16="http://schemas.microsoft.com/office/drawing/2014/main" id="{06AF3738-B3E4-42EF-BF29-79CCACB62CCE}"/>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486" name="Empatyzer SHORT — aktywna sekcja Rozmowa z Em">
            <a:extLst xmlns:a="http://schemas.openxmlformats.org/drawingml/2006/main">
              <a:ext uri="{FF2B5EF4-FFF2-40B4-BE49-F238E27FC236}">
                <a16:creationId xmlns:a16="http://schemas.microsoft.com/office/drawing/2014/main" id="{68E3A14D-654D-4C88-BD54-8F9855A7AB6F}"/>
              </a:ext>
            </a:extLst>
          </p:cNvPr>
          <p:cNvSpPr>
            <a:spLocks xmlns:a="http://schemas.openxmlformats.org/drawingml/2006/main" noGrp="1"/>
          </p:cNvSpPr>
          <p:nvPr/>
        </p:nvSpPr>
        <p:spPr>
          <a:xfrm xmlns:a="http://schemas.openxmlformats.org/drawingml/2006/main">
            <a:off x="2260854" y="260604"/>
            <a:ext cx="1066800" cy="301752"/>
          </a:xfrm>
          <a:prstGeom xmlns:a="http://schemas.openxmlformats.org/drawingml/2006/main" prst="roundRect">
            <a:avLst>
              <a:gd name="adj" fmla="val 22096"/>
            </a:avLst>
          </a:prstGeom>
          <a:solidFill xmlns:a="http://schemas.openxmlformats.org/drawingml/2006/main">
            <a:srgbClr val="20AA9A"/>
          </a:solidFill>
          <a:ln xmlns:a="http://schemas.openxmlformats.org/drawingml/2006/main" w="0">
            <a:noFill/>
            <a:prstDash val="solid"/>
          </a:ln>
        </p:spPr>
      </p:sp>
      <p:sp>
        <p:nvSpPr>
          <p:cNvPr id="3487" name="Empatyzer SHORT — menu Rozmowa z Em">
            <a:extLst xmlns:a="http://schemas.openxmlformats.org/drawingml/2006/main">
              <a:ext uri="{FF2B5EF4-FFF2-40B4-BE49-F238E27FC236}">
                <a16:creationId xmlns:a16="http://schemas.microsoft.com/office/drawing/2014/main" id="{AAE3F5EB-FFB7-4ADE-BCCF-669C1BA886AD}"/>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1">
                <a:solidFill>
                  <a:srgbClr val="FFFFFF"/>
                </a:solidFill>
              </a:defRPr>
            </a:pPr>
            <a:r>
              <a:rPr sz="615" b="1">
                <a:solidFill>
                  <a:srgbClr val="FFFFFF"/>
                </a:solidFill>
              </a:rPr>
              <a:t>Rozmowa z Em</a:t>
            </a:r>
          </a:p>
        </p:txBody>
      </p:sp>
      <p:sp>
        <p:nvSpPr>
          <p:cNvPr id="3488" name="Empatyzer SHORT — separator menu">
            <a:extLst xmlns:a="http://schemas.openxmlformats.org/drawingml/2006/main">
              <a:ext uri="{FF2B5EF4-FFF2-40B4-BE49-F238E27FC236}">
                <a16:creationId xmlns:a16="http://schemas.microsoft.com/office/drawing/2014/main" id="{210BBC05-0BA6-459A-81F8-073B8300E835}"/>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489" name="Empatyzer SHORT — menu Dowody">
            <a:extLst xmlns:a="http://schemas.openxmlformats.org/drawingml/2006/main">
              <a:ext uri="{FF2B5EF4-FFF2-40B4-BE49-F238E27FC236}">
                <a16:creationId xmlns:a16="http://schemas.microsoft.com/office/drawing/2014/main" id="{5CD6A8E6-B280-4D5E-912A-7D5BC91A0B79}"/>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Dowody</a:t>
            </a:r>
          </a:p>
        </p:txBody>
      </p:sp>
      <p:sp>
        <p:nvSpPr>
          <p:cNvPr id="3490" name="Empatyzer SHORT — separator menu">
            <a:extLst xmlns:a="http://schemas.openxmlformats.org/drawingml/2006/main">
              <a:ext uri="{FF2B5EF4-FFF2-40B4-BE49-F238E27FC236}">
                <a16:creationId xmlns:a16="http://schemas.microsoft.com/office/drawing/2014/main" id="{295CC351-3437-4E7F-9821-976C55830EED}"/>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491" name="Empatyzer SHORT — menu Empatyzer">
            <a:extLst xmlns:a="http://schemas.openxmlformats.org/drawingml/2006/main">
              <a:ext uri="{FF2B5EF4-FFF2-40B4-BE49-F238E27FC236}">
                <a16:creationId xmlns:a16="http://schemas.microsoft.com/office/drawing/2014/main" id="{E3D843DA-992B-4821-939D-075B67C96489}"/>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Empatyzer</a:t>
            </a:r>
          </a:p>
        </p:txBody>
      </p:sp>
      <p:sp>
        <p:nvSpPr>
          <p:cNvPr id="3492" name="Empatyzer SHORT — separator menu">
            <a:extLst xmlns:a="http://schemas.openxmlformats.org/drawingml/2006/main">
              <a:ext uri="{FF2B5EF4-FFF2-40B4-BE49-F238E27FC236}">
                <a16:creationId xmlns:a16="http://schemas.microsoft.com/office/drawing/2014/main" id="{4A16DCEA-0193-4F88-9FC6-3C1AD81FB97C}"/>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493" name="Empatyzer SHORT — menu Co się zmienia">
            <a:extLst xmlns:a="http://schemas.openxmlformats.org/drawingml/2006/main">
              <a:ext uri="{FF2B5EF4-FFF2-40B4-BE49-F238E27FC236}">
                <a16:creationId xmlns:a16="http://schemas.microsoft.com/office/drawing/2014/main" id="{488A9E55-56F8-4A88-BB90-257B29A31BB8}"/>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Co się zmienia</a:t>
            </a:r>
          </a:p>
        </p:txBody>
      </p:sp>
      <p:sp>
        <p:nvSpPr>
          <p:cNvPr id="3494" name="Empatyzer SHORT — separator menu">
            <a:extLst xmlns:a="http://schemas.openxmlformats.org/drawingml/2006/main">
              <a:ext uri="{FF2B5EF4-FFF2-40B4-BE49-F238E27FC236}">
                <a16:creationId xmlns:a16="http://schemas.microsoft.com/office/drawing/2014/main" id="{04C938D1-BA3D-4F5C-973D-F2A1D7A4C8CB}"/>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495" name="Empatyzer SHORT — menu Prywatność">
            <a:extLst xmlns:a="http://schemas.openxmlformats.org/drawingml/2006/main">
              <a:ext uri="{FF2B5EF4-FFF2-40B4-BE49-F238E27FC236}">
                <a16:creationId xmlns:a16="http://schemas.microsoft.com/office/drawing/2014/main" id="{B4C0150C-1F9F-4E92-9C97-7273DE75C51F}"/>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Prywatność</a:t>
            </a:r>
          </a:p>
        </p:txBody>
      </p:sp>
      <p:sp>
        <p:nvSpPr>
          <p:cNvPr id="3496" name="Empatyzer SHORT — separator menu">
            <a:extLst xmlns:a="http://schemas.openxmlformats.org/drawingml/2006/main">
              <a:ext uri="{FF2B5EF4-FFF2-40B4-BE49-F238E27FC236}">
                <a16:creationId xmlns:a16="http://schemas.microsoft.com/office/drawing/2014/main" id="{033BB7A2-2227-4D15-85B2-9B12CA2C7862}"/>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497" name="Empatyzer SHORT — menu Następny krok">
            <a:extLst xmlns:a="http://schemas.openxmlformats.org/drawingml/2006/main">
              <a:ext uri="{FF2B5EF4-FFF2-40B4-BE49-F238E27FC236}">
                <a16:creationId xmlns:a16="http://schemas.microsoft.com/office/drawing/2014/main" id="{D579ED3D-6BA1-4631-91B2-3AC4787D38DF}"/>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Następny krok</a:t>
            </a:r>
          </a:p>
        </p:txBody>
      </p:sp>
      <p:sp>
        <p:nvSpPr>
          <p:cNvPr id="3498" name="Empatyzer SHORT — separator menu">
            <a:extLst xmlns:a="http://schemas.openxmlformats.org/drawingml/2006/main">
              <a:ext uri="{FF2B5EF4-FFF2-40B4-BE49-F238E27FC236}">
                <a16:creationId xmlns:a16="http://schemas.microsoft.com/office/drawing/2014/main" id="{94FE3975-4E20-465E-BDD1-BC5344E63147}"/>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499" name="Empatyzer SHORT — menu Appendix">
            <a:extLst xmlns:a="http://schemas.openxmlformats.org/drawingml/2006/main">
              <a:ext uri="{FF2B5EF4-FFF2-40B4-BE49-F238E27FC236}">
                <a16:creationId xmlns:a16="http://schemas.microsoft.com/office/drawing/2014/main" id="{870DC67E-2D94-4F50-A2AE-9A7390D2A376}"/>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Appendix</a:t>
            </a:r>
          </a:p>
        </p:txBody>
      </p:sp>
    </p:spTree>
    <p:extLst>
      <p:ext uri="{BB962C8B-B14F-4D97-AF65-F5344CB8AC3E}">
        <p14:creationId xmlns:p14="http://schemas.microsoft.com/office/powerpoint/2010/main" val="509583910"/>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3910" name="Google Shape;3910;p87">
            <a:extLst xmlns:a="http://schemas.openxmlformats.org/drawingml/2006/main">
              <a:ext uri="{FF2B5EF4-FFF2-40B4-BE49-F238E27FC236}">
                <a16:creationId xmlns:a16="http://schemas.microsoft.com/office/drawing/2014/main" id="{67D490F9-45F2-41BF-B7FA-5B471FA49281}"/>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0" u="none">
                <a:solidFill>
                  <a:srgbClr val="6E6873"/>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0" u="none">
                <a:solidFill>
                  <a:srgbClr val="6E6873"/>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1" u="none">
                <a:solidFill>
                  <a:srgbClr val="FFFFFF"/>
                </a:solidFill>
              </a:rPr>
              <a:t>Dowody</a:t>
            </a:r>
            <a:r>
              <a:rPr sz="900" u="none">
                <a:solidFill>
                  <a:srgbClr val="B9A9C1"/>
                </a:solidFill>
              </a:rPr>
              <a:t>   ▸   </a:t>
            </a:r>
            <a:r>
              <a:rPr sz="900" b="0" u="none">
                <a:solidFill>
                  <a:srgbClr val="6E6873"/>
                </a:solidFill>
              </a:rPr>
              <a:t>Następny krok</a:t>
            </a:r>
            <a:endParaRPr/>
          </a:p>
        </p:txBody>
      </p:sp>
      <p:sp>
        <p:nvSpPr>
          <p:cNvPr id="3911" name="Google Shape;3911;p87">
            <a:extLst xmlns:a="http://schemas.openxmlformats.org/drawingml/2006/main">
              <a:ext uri="{FF2B5EF4-FFF2-40B4-BE49-F238E27FC236}">
                <a16:creationId xmlns:a16="http://schemas.microsoft.com/office/drawing/2014/main" id="{4EA7CBC2-3D59-4825-BC1C-1132AF5BC564}"/>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Dowody</a:t>
            </a:r>
            <a:endParaRPr sz="2800"/>
          </a:p>
        </p:txBody>
      </p:sp>
      <p:sp>
        <p:nvSpPr>
          <p:cNvPr id="3912" name="Google Shape;3912;p87">
            <a:extLst xmlns:a="http://schemas.openxmlformats.org/drawingml/2006/main">
              <a:ext uri="{FF2B5EF4-FFF2-40B4-BE49-F238E27FC236}">
                <a16:creationId xmlns:a16="http://schemas.microsoft.com/office/drawing/2014/main" id="{95AECC77-8993-46C6-98C4-C97158955396}"/>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Tak oceniają Empatyzer użytkownicy w badaniach oraz liderzy ochrony zdrowia w pisemnych referencjach.</a:t>
            </a:r>
            <a:endParaRPr sz="1550"/>
          </a:p>
        </p:txBody>
      </p:sp>
      <p:sp>
        <p:nvSpPr>
          <p:cNvPr id="3913" name="Google Shape;3913;p87">
            <a:extLst xmlns:a="http://schemas.openxmlformats.org/drawingml/2006/main">
              <a:ext uri="{FF2B5EF4-FFF2-40B4-BE49-F238E27FC236}">
                <a16:creationId xmlns:a16="http://schemas.microsoft.com/office/drawing/2014/main" id="{F584674E-6BFE-4A89-95CD-15F633C038DA}"/>
              </a:ext>
            </a:extLst>
          </p:cNvPr>
          <p:cNvSpPr>
            <a:spLocks xmlns:a="http://schemas.openxmlformats.org/drawingml/2006/main" noGrp="1"/>
          </p:cNvSpPr>
          <p:nvPr/>
        </p:nvSpPr>
        <p:spPr>
          <a:xfrm xmlns:a="http://schemas.openxmlformats.org/drawingml/2006/main">
            <a:off x="548640" y="1975104"/>
            <a:ext cx="2103120" cy="6400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b">
            <a:noAutofit/>
          </a:bodyPr>
          <a:lstStyle xmlns:a="http://schemas.openxmlformats.org/drawingml/2006/main"/>
          <a:p xmlns:a="http://schemas.openxmlformats.org/drawingml/2006/main">
            <a:pPr marL="0" marR="0" lvl="0" indent="0" algn="l">
              <a:spcBef>
                <a:spcPts val="0"/>
              </a:spcBef>
              <a:spcAft>
                <a:spcPts val="0"/>
              </a:spcAft>
              <a:buClr>
                <a:srgbClr val="4F2854"/>
              </a:buClr>
              <a:buSzPts val="3400"/>
              <a:buFont typeface="Calibri"/>
              <a:buNone/>
            </a:pPr>
            <a:r>
              <a:rPr sz="3400" b="1" u="none">
                <a:solidFill>
                  <a:srgbClr val="4F2854"/>
                </a:solidFill>
                <a:latin typeface="Calibri"/>
                <a:ea typeface="Calibri"/>
                <a:cs typeface="Calibri"/>
              </a:rPr>
              <a:t>77%</a:t>
            </a:r>
            <a:endParaRPr sz="3400"/>
          </a:p>
        </p:txBody>
      </p:sp>
      <p:sp>
        <p:nvSpPr>
          <p:cNvPr id="3914" name="Google Shape;3914;p87">
            <a:extLst xmlns:a="http://schemas.openxmlformats.org/drawingml/2006/main">
              <a:ext uri="{FF2B5EF4-FFF2-40B4-BE49-F238E27FC236}">
                <a16:creationId xmlns:a16="http://schemas.microsoft.com/office/drawing/2014/main" id="{B5703A36-F112-47A1-81EA-22F8E390C5FC}"/>
              </a:ext>
            </a:extLst>
          </p:cNvPr>
          <p:cNvSpPr>
            <a:spLocks xmlns:a="http://schemas.openxmlformats.org/drawingml/2006/main" noGrp="1"/>
          </p:cNvSpPr>
          <p:nvPr/>
        </p:nvSpPr>
        <p:spPr>
          <a:xfrm xmlns:a="http://schemas.openxmlformats.org/drawingml/2006/main">
            <a:off x="548640" y="2651760"/>
            <a:ext cx="2103120" cy="5486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użytkowników poleciłoby Empatyzer</a:t>
            </a:r>
            <a:endParaRPr sz="1200"/>
          </a:p>
        </p:txBody>
      </p:sp>
      <p:sp>
        <p:nvSpPr>
          <p:cNvPr id="3915" name="Google Shape;3915;p87">
            <a:extLst xmlns:a="http://schemas.openxmlformats.org/drawingml/2006/main">
              <a:ext uri="{FF2B5EF4-FFF2-40B4-BE49-F238E27FC236}">
                <a16:creationId xmlns:a16="http://schemas.microsoft.com/office/drawing/2014/main" id="{BD872629-B0C3-4C58-97FC-A5506644D5BF}"/>
              </a:ext>
            </a:extLst>
          </p:cNvPr>
          <p:cNvSpPr>
            <a:spLocks xmlns:a="http://schemas.openxmlformats.org/drawingml/2006/main" noGrp="1"/>
          </p:cNvSpPr>
          <p:nvPr/>
        </p:nvSpPr>
        <p:spPr>
          <a:xfrm xmlns:a="http://schemas.openxmlformats.org/drawingml/2006/main">
            <a:off x="2816352" y="1975104"/>
            <a:ext cx="2103120" cy="6400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b">
            <a:noAutofit/>
          </a:bodyPr>
          <a:lstStyle xmlns:a="http://schemas.openxmlformats.org/drawingml/2006/main"/>
          <a:p xmlns:a="http://schemas.openxmlformats.org/drawingml/2006/main">
            <a:pPr marL="0" marR="0" lvl="0" indent="0" algn="l">
              <a:spcBef>
                <a:spcPts val="0"/>
              </a:spcBef>
              <a:spcAft>
                <a:spcPts val="0"/>
              </a:spcAft>
              <a:buClr>
                <a:srgbClr val="239886"/>
              </a:buClr>
              <a:buSzPts val="3400"/>
              <a:buFont typeface="Calibri"/>
              <a:buNone/>
            </a:pPr>
            <a:r>
              <a:rPr sz="3400" b="1" u="none">
                <a:solidFill>
                  <a:srgbClr val="239886"/>
                </a:solidFill>
                <a:latin typeface="Calibri"/>
                <a:ea typeface="Calibri"/>
                <a:cs typeface="Calibri"/>
              </a:rPr>
              <a:t>73%</a:t>
            </a:r>
            <a:endParaRPr sz="3400"/>
          </a:p>
        </p:txBody>
      </p:sp>
      <p:sp>
        <p:nvSpPr>
          <p:cNvPr id="3916" name="Google Shape;3916;p87">
            <a:extLst xmlns:a="http://schemas.openxmlformats.org/drawingml/2006/main">
              <a:ext uri="{FF2B5EF4-FFF2-40B4-BE49-F238E27FC236}">
                <a16:creationId xmlns:a16="http://schemas.microsoft.com/office/drawing/2014/main" id="{D4E187E9-DD99-44FA-8E98-B54B991D9BFD}"/>
              </a:ext>
            </a:extLst>
          </p:cNvPr>
          <p:cNvSpPr>
            <a:spLocks xmlns:a="http://schemas.openxmlformats.org/drawingml/2006/main" noGrp="1"/>
          </p:cNvSpPr>
          <p:nvPr/>
        </p:nvSpPr>
        <p:spPr>
          <a:xfrm xmlns:a="http://schemas.openxmlformats.org/drawingml/2006/main">
            <a:off x="2816352" y="2651760"/>
            <a:ext cx="2103120" cy="5486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użytkowników jest zadowolonych z wdrożenia</a:t>
            </a:r>
            <a:endParaRPr sz="1200"/>
          </a:p>
        </p:txBody>
      </p:sp>
      <p:sp>
        <p:nvSpPr>
          <p:cNvPr id="3917" name="Google Shape;3917;p87">
            <a:extLst xmlns:a="http://schemas.openxmlformats.org/drawingml/2006/main">
              <a:ext uri="{FF2B5EF4-FFF2-40B4-BE49-F238E27FC236}">
                <a16:creationId xmlns:a16="http://schemas.microsoft.com/office/drawing/2014/main" id="{FE329C31-F696-4934-8E72-A70691386D71}"/>
              </a:ext>
            </a:extLst>
          </p:cNvPr>
          <p:cNvSpPr>
            <a:spLocks xmlns:a="http://schemas.openxmlformats.org/drawingml/2006/main" noGrp="1"/>
          </p:cNvSpPr>
          <p:nvPr/>
        </p:nvSpPr>
        <p:spPr>
          <a:xfrm xmlns:a="http://schemas.openxmlformats.org/drawingml/2006/main">
            <a:off x="5084064" y="1975104"/>
            <a:ext cx="2103120" cy="6400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b">
            <a:noAutofit/>
          </a:bodyPr>
          <a:lstStyle xmlns:a="http://schemas.openxmlformats.org/drawingml/2006/main"/>
          <a:p xmlns:a="http://schemas.openxmlformats.org/drawingml/2006/main">
            <a:pPr marL="0" marR="0" lvl="0" indent="0" algn="l">
              <a:spcBef>
                <a:spcPts val="0"/>
              </a:spcBef>
              <a:spcAft>
                <a:spcPts val="0"/>
              </a:spcAft>
              <a:buClr>
                <a:srgbClr val="4E458B"/>
              </a:buClr>
              <a:buSzPts val="3400"/>
              <a:buFont typeface="Calibri"/>
              <a:buNone/>
            </a:pPr>
            <a:r>
              <a:rPr sz="3400" b="1" u="none">
                <a:solidFill>
                  <a:srgbClr val="4E458B"/>
                </a:solidFill>
                <a:latin typeface="Calibri"/>
                <a:ea typeface="Calibri"/>
                <a:cs typeface="Calibri"/>
              </a:rPr>
              <a:t>59%</a:t>
            </a:r>
            <a:endParaRPr sz="3400"/>
          </a:p>
        </p:txBody>
      </p:sp>
      <p:sp>
        <p:nvSpPr>
          <p:cNvPr id="3918" name="Google Shape;3918;p87">
            <a:extLst xmlns:a="http://schemas.openxmlformats.org/drawingml/2006/main">
              <a:ext uri="{FF2B5EF4-FFF2-40B4-BE49-F238E27FC236}">
                <a16:creationId xmlns:a16="http://schemas.microsoft.com/office/drawing/2014/main" id="{6210B2F1-770B-412D-8FB8-1B94B22933B9}"/>
              </a:ext>
            </a:extLst>
          </p:cNvPr>
          <p:cNvSpPr>
            <a:spLocks xmlns:a="http://schemas.openxmlformats.org/drawingml/2006/main" noGrp="1"/>
          </p:cNvSpPr>
          <p:nvPr/>
        </p:nvSpPr>
        <p:spPr>
          <a:xfrm xmlns:a="http://schemas.openxmlformats.org/drawingml/2006/main">
            <a:off x="5084064" y="2651760"/>
            <a:ext cx="2103120" cy="5486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użytkowników zauważyło wzrost kompetencji</a:t>
            </a:r>
            <a:endParaRPr sz="1200"/>
          </a:p>
        </p:txBody>
      </p:sp>
      <p:sp>
        <p:nvSpPr>
          <p:cNvPr id="3919" name="Google Shape;3919;p87">
            <a:extLst xmlns:a="http://schemas.openxmlformats.org/drawingml/2006/main">
              <a:ext uri="{FF2B5EF4-FFF2-40B4-BE49-F238E27FC236}">
                <a16:creationId xmlns:a16="http://schemas.microsoft.com/office/drawing/2014/main" id="{5123C3B7-E3EA-451A-9CEE-75E31D4814EA}"/>
              </a:ext>
            </a:extLst>
          </p:cNvPr>
          <p:cNvSpPr>
            <a:spLocks xmlns:a="http://schemas.openxmlformats.org/drawingml/2006/main" noGrp="1"/>
          </p:cNvSpPr>
          <p:nvPr/>
        </p:nvSpPr>
        <p:spPr>
          <a:xfrm xmlns:a="http://schemas.openxmlformats.org/drawingml/2006/main">
            <a:off x="548640" y="3163824"/>
            <a:ext cx="65836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6E6873"/>
              </a:buClr>
              <a:buSzPts val="900"/>
              <a:buFont typeface="Calibri"/>
              <a:buNone/>
            </a:pPr>
            <a:r>
              <a:rPr sz="900" u="none">
                <a:solidFill>
                  <a:srgbClr val="6E6873"/>
                </a:solidFill>
                <a:latin typeface="Calibri"/>
                <a:ea typeface="Calibri"/>
                <a:cs typeface="Calibri"/>
              </a:rPr>
              <a:t>Badania użytkowników i wdrożeń Empatyzera</a:t>
            </a:r>
            <a:endParaRPr sz="900"/>
          </a:p>
        </p:txBody>
      </p:sp>
      <p:sp>
        <p:nvSpPr>
          <p:cNvPr id="3920" name="Google Shape;3920;p87">
            <a:extLst xmlns:a="http://schemas.openxmlformats.org/drawingml/2006/main">
              <a:ext uri="{FF2B5EF4-FFF2-40B4-BE49-F238E27FC236}">
                <a16:creationId xmlns:a16="http://schemas.microsoft.com/office/drawing/2014/main" id="{07080313-1AE2-4D88-8074-C40F04E80C7D}"/>
              </a:ext>
            </a:extLst>
          </p:cNvPr>
          <p:cNvSpPr>
            <a:spLocks xmlns:a="http://schemas.openxmlformats.org/drawingml/2006/main" noGrp="1"/>
          </p:cNvSpPr>
          <p:nvPr/>
        </p:nvSpPr>
        <p:spPr>
          <a:xfrm xmlns:a="http://schemas.openxmlformats.org/drawingml/2006/main">
            <a:off x="7626096" y="1975104"/>
            <a:ext cx="4016959" cy="1280160"/>
          </a:xfrm>
          <a:prstGeom xmlns:a="http://schemas.openxmlformats.org/drawingml/2006/main" prst="roundRect">
            <a:avLst>
              <a:gd name="adj" fmla="val 7143"/>
            </a:avLst>
          </a:prstGeom>
          <a:solidFill xmlns:a="http://schemas.openxmlformats.org/drawingml/2006/main">
            <a:srgbClr val="FFF8E0"/>
          </a:solidFill>
          <a:ln xmlns:a="http://schemas.openxmlformats.org/drawingml/2006/main" w="12700" cmpd="sng">
            <a:solidFill>
              <a:srgbClr val="FFF8E0"/>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921" name="Google Shape;3921;p87">
            <a:extLst xmlns:a="http://schemas.openxmlformats.org/drawingml/2006/main">
              <a:ext uri="{FF2B5EF4-FFF2-40B4-BE49-F238E27FC236}">
                <a16:creationId xmlns:a16="http://schemas.microsoft.com/office/drawing/2014/main" id="{D4BB53DB-C9E8-4138-A804-24BF06A09AE2}"/>
              </a:ext>
            </a:extLst>
          </p:cNvPr>
          <p:cNvSpPr>
            <a:spLocks xmlns:a="http://schemas.openxmlformats.org/drawingml/2006/main" noGrp="1"/>
          </p:cNvSpPr>
          <p:nvPr/>
        </p:nvSpPr>
        <p:spPr>
          <a:xfrm xmlns:a="http://schemas.openxmlformats.org/drawingml/2006/main">
            <a:off x="7882128" y="1975104"/>
            <a:ext cx="1371600" cy="12801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4F2854"/>
              </a:buClr>
              <a:buSzPts val="2800"/>
              <a:buFont typeface="Calibri"/>
              <a:buNone/>
            </a:pPr>
            <a:r>
              <a:rPr sz="2800" b="1" u="none">
                <a:solidFill>
                  <a:srgbClr val="4F2854"/>
                </a:solidFill>
                <a:latin typeface="Calibri"/>
                <a:ea typeface="Calibri"/>
                <a:cs typeface="Calibri"/>
              </a:rPr>
              <a:t>5,0/5</a:t>
            </a:r>
            <a:endParaRPr sz="2800"/>
          </a:p>
        </p:txBody>
      </p:sp>
      <p:pic>
        <p:nvPicPr>
          <p:cNvPr id="4030" name="Google Shape;3922;p87"/>
          <p:cNvPicPr>
            <a:picLocks xmlns:a="http://schemas.openxmlformats.org/drawingml/2006/main" noChangeAspect="1"/>
          </p:cNvPicPr>
          <p:nvPr/>
        </p:nvPicPr>
        <p:blipFill rotWithShape="1">
          <a:blip xmlns:r="http://schemas.openxmlformats.org/officeDocument/2006/relationships" xmlns:a="http://schemas.openxmlformats.org/drawingml/2006/main" r:embed="Re6efc1bdbd204b02">
            <a:alphaModFix/>
          </a:blip>
          <a:srcRect xmlns:a="http://schemas.openxmlformats.org/drawingml/2006/main" l="0" t="0" r="0" b="0"/>
          <a:stretch xmlns:a="http://schemas.openxmlformats.org/drawingml/2006/main"/>
        </p:blipFill>
        <p:spPr>
          <a:xfrm xmlns:a="http://schemas.openxmlformats.org/drawingml/2006/main">
            <a:off x="9272016" y="2276856"/>
            <a:ext cx="173736" cy="173736"/>
          </a:xfrm>
          <a:prstGeom xmlns:a="http://schemas.openxmlformats.org/drawingml/2006/main" prst="rect">
            <a:avLst/>
          </a:prstGeom>
          <a:ln xmlns:a="http://schemas.openxmlformats.org/drawingml/2006/main">
            <a:noFill/>
          </a:ln>
        </p:spPr>
      </p:pic>
      <p:pic>
        <p:nvPicPr>
          <p:cNvPr id="4031" name="Google Shape;3923;p87"/>
          <p:cNvPicPr>
            <a:picLocks xmlns:a="http://schemas.openxmlformats.org/drawingml/2006/main" noChangeAspect="1"/>
          </p:cNvPicPr>
          <p:nvPr/>
        </p:nvPicPr>
        <p:blipFill rotWithShape="1">
          <a:blip xmlns:r="http://schemas.openxmlformats.org/officeDocument/2006/relationships" xmlns:a="http://schemas.openxmlformats.org/drawingml/2006/main" r:embed="Re6efc1bdbd204b02">
            <a:alphaModFix/>
          </a:blip>
          <a:srcRect xmlns:a="http://schemas.openxmlformats.org/drawingml/2006/main" l="0" t="0" r="0" b="0"/>
          <a:stretch xmlns:a="http://schemas.openxmlformats.org/drawingml/2006/main"/>
        </p:blipFill>
        <p:spPr>
          <a:xfrm xmlns:a="http://schemas.openxmlformats.org/drawingml/2006/main">
            <a:off x="9491472" y="2276856"/>
            <a:ext cx="173736" cy="173736"/>
          </a:xfrm>
          <a:prstGeom xmlns:a="http://schemas.openxmlformats.org/drawingml/2006/main" prst="rect">
            <a:avLst/>
          </a:prstGeom>
          <a:ln xmlns:a="http://schemas.openxmlformats.org/drawingml/2006/main">
            <a:noFill/>
          </a:ln>
        </p:spPr>
      </p:pic>
      <p:pic>
        <p:nvPicPr>
          <p:cNvPr id="4032" name="Google Shape;3924;p87"/>
          <p:cNvPicPr>
            <a:picLocks xmlns:a="http://schemas.openxmlformats.org/drawingml/2006/main" noChangeAspect="1"/>
          </p:cNvPicPr>
          <p:nvPr/>
        </p:nvPicPr>
        <p:blipFill rotWithShape="1">
          <a:blip xmlns:r="http://schemas.openxmlformats.org/officeDocument/2006/relationships" xmlns:a="http://schemas.openxmlformats.org/drawingml/2006/main" r:embed="Re6efc1bdbd204b02">
            <a:alphaModFix/>
          </a:blip>
          <a:srcRect xmlns:a="http://schemas.openxmlformats.org/drawingml/2006/main" l="0" t="0" r="0" b="0"/>
          <a:stretch xmlns:a="http://schemas.openxmlformats.org/drawingml/2006/main"/>
        </p:blipFill>
        <p:spPr>
          <a:xfrm xmlns:a="http://schemas.openxmlformats.org/drawingml/2006/main">
            <a:off x="9710928" y="2276856"/>
            <a:ext cx="173736" cy="173736"/>
          </a:xfrm>
          <a:prstGeom xmlns:a="http://schemas.openxmlformats.org/drawingml/2006/main" prst="rect">
            <a:avLst/>
          </a:prstGeom>
          <a:ln xmlns:a="http://schemas.openxmlformats.org/drawingml/2006/main">
            <a:noFill/>
          </a:ln>
        </p:spPr>
      </p:pic>
      <p:pic>
        <p:nvPicPr>
          <p:cNvPr id="4033" name="Google Shape;3925;p87"/>
          <p:cNvPicPr>
            <a:picLocks xmlns:a="http://schemas.openxmlformats.org/drawingml/2006/main" noChangeAspect="1"/>
          </p:cNvPicPr>
          <p:nvPr/>
        </p:nvPicPr>
        <p:blipFill rotWithShape="1">
          <a:blip xmlns:r="http://schemas.openxmlformats.org/officeDocument/2006/relationships" xmlns:a="http://schemas.openxmlformats.org/drawingml/2006/main" r:embed="Re6efc1bdbd204b02">
            <a:alphaModFix/>
          </a:blip>
          <a:srcRect xmlns:a="http://schemas.openxmlformats.org/drawingml/2006/main" l="0" t="0" r="0" b="0"/>
          <a:stretch xmlns:a="http://schemas.openxmlformats.org/drawingml/2006/main"/>
        </p:blipFill>
        <p:spPr>
          <a:xfrm xmlns:a="http://schemas.openxmlformats.org/drawingml/2006/main">
            <a:off x="9930384" y="2276856"/>
            <a:ext cx="173736" cy="173736"/>
          </a:xfrm>
          <a:prstGeom xmlns:a="http://schemas.openxmlformats.org/drawingml/2006/main" prst="rect">
            <a:avLst/>
          </a:prstGeom>
          <a:ln xmlns:a="http://schemas.openxmlformats.org/drawingml/2006/main">
            <a:noFill/>
          </a:ln>
        </p:spPr>
      </p:pic>
      <p:pic>
        <p:nvPicPr>
          <p:cNvPr id="4034" name="Google Shape;3926;p87"/>
          <p:cNvPicPr>
            <a:picLocks xmlns:a="http://schemas.openxmlformats.org/drawingml/2006/main" noChangeAspect="1"/>
          </p:cNvPicPr>
          <p:nvPr/>
        </p:nvPicPr>
        <p:blipFill rotWithShape="1">
          <a:blip xmlns:r="http://schemas.openxmlformats.org/officeDocument/2006/relationships" xmlns:a="http://schemas.openxmlformats.org/drawingml/2006/main" r:embed="Re6efc1bdbd204b02">
            <a:alphaModFix/>
          </a:blip>
          <a:srcRect xmlns:a="http://schemas.openxmlformats.org/drawingml/2006/main" l="0" t="0" r="0" b="0"/>
          <a:stretch xmlns:a="http://schemas.openxmlformats.org/drawingml/2006/main"/>
        </p:blipFill>
        <p:spPr>
          <a:xfrm xmlns:a="http://schemas.openxmlformats.org/drawingml/2006/main">
            <a:off x="10149840" y="2276856"/>
            <a:ext cx="173736" cy="173736"/>
          </a:xfrm>
          <a:prstGeom xmlns:a="http://schemas.openxmlformats.org/drawingml/2006/main" prst="rect">
            <a:avLst/>
          </a:prstGeom>
          <a:ln xmlns:a="http://schemas.openxmlformats.org/drawingml/2006/main">
            <a:noFill/>
          </a:ln>
        </p:spPr>
      </p:pic>
      <p:sp>
        <p:nvSpPr>
          <p:cNvPr id="3927" name="Google Shape;3927;p87">
            <a:extLst xmlns:a="http://schemas.openxmlformats.org/drawingml/2006/main">
              <a:ext uri="{FF2B5EF4-FFF2-40B4-BE49-F238E27FC236}">
                <a16:creationId xmlns:a16="http://schemas.microsoft.com/office/drawing/2014/main" id="{10F8BABB-E426-42C4-B015-18D0CD91C464}"/>
              </a:ext>
            </a:extLst>
          </p:cNvPr>
          <p:cNvSpPr>
            <a:spLocks xmlns:a="http://schemas.openxmlformats.org/drawingml/2006/main" noGrp="1"/>
          </p:cNvSpPr>
          <p:nvPr/>
        </p:nvSpPr>
        <p:spPr>
          <a:xfrm xmlns:a="http://schemas.openxmlformats.org/drawingml/2006/main">
            <a:off x="9272016" y="2523744"/>
            <a:ext cx="2188159" cy="2560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241C28"/>
              </a:buClr>
              <a:buSzPts val="1150"/>
              <a:buFont typeface="Calibri"/>
              <a:buNone/>
            </a:pPr>
            <a:r>
              <a:rPr sz="1150" b="1" u="none">
                <a:solidFill>
                  <a:srgbClr val="241C28"/>
                </a:solidFill>
                <a:latin typeface="Calibri"/>
                <a:ea typeface="Calibri"/>
                <a:cs typeface="Calibri"/>
              </a:rPr>
              <a:t>w opiniach na Capterra</a:t>
            </a:r>
            <a:endParaRPr sz="1150"/>
          </a:p>
        </p:txBody>
      </p:sp>
      <p:sp>
        <p:nvSpPr>
          <p:cNvPr id="3928" name="Google Shape;3928;p87">
            <a:extLst xmlns:a="http://schemas.openxmlformats.org/drawingml/2006/main">
              <a:ext uri="{FF2B5EF4-FFF2-40B4-BE49-F238E27FC236}">
                <a16:creationId xmlns:a16="http://schemas.microsoft.com/office/drawing/2014/main" id="{BA18FE77-23B2-4DF7-9FE4-D935169730FD}"/>
              </a:ext>
            </a:extLst>
          </p:cNvPr>
          <p:cNvSpPr>
            <a:spLocks xmlns:a="http://schemas.openxmlformats.org/drawingml/2006/main" noGrp="1"/>
          </p:cNvSpPr>
          <p:nvPr/>
        </p:nvSpPr>
        <p:spPr>
          <a:xfrm xmlns:a="http://schemas.openxmlformats.org/drawingml/2006/main">
            <a:off x="9272016" y="2779776"/>
            <a:ext cx="2188159" cy="23774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6E6873"/>
              </a:buClr>
              <a:buSzPts val="900"/>
              <a:buFont typeface="Calibri"/>
              <a:buNone/>
            </a:pPr>
            <a:r>
              <a:rPr sz="900" u="none">
                <a:solidFill>
                  <a:srgbClr val="6E6873"/>
                </a:solidFill>
                <a:latin typeface="Calibri"/>
                <a:ea typeface="Calibri"/>
                <a:cs typeface="Calibri"/>
              </a:rPr>
              <a:t>opinie z 2026 r.</a:t>
            </a:r>
            <a:endParaRPr sz="900"/>
          </a:p>
        </p:txBody>
      </p:sp>
      <p:sp>
        <p:nvSpPr>
          <p:cNvPr id="3929" name="Google Shape;3929;p87">
            <a:extLst xmlns:a="http://schemas.openxmlformats.org/drawingml/2006/main">
              <a:ext uri="{FF2B5EF4-FFF2-40B4-BE49-F238E27FC236}">
                <a16:creationId xmlns:a16="http://schemas.microsoft.com/office/drawing/2014/main" id="{C0034002-F4AE-47F7-9356-263135C4AF7D}"/>
              </a:ext>
            </a:extLst>
          </p:cNvPr>
          <p:cNvSpPr>
            <a:spLocks xmlns:a="http://schemas.openxmlformats.org/drawingml/2006/main" noGrp="1"/>
          </p:cNvSpPr>
          <p:nvPr/>
        </p:nvSpPr>
        <p:spPr>
          <a:xfrm xmlns:a="http://schemas.openxmlformats.org/drawingml/2006/main">
            <a:off x="548640" y="3383280"/>
            <a:ext cx="3576257" cy="1938528"/>
          </a:xfrm>
          <a:prstGeom xmlns:a="http://schemas.openxmlformats.org/drawingml/2006/main" prst="roundRect">
            <a:avLst>
              <a:gd name="adj" fmla="val 4717"/>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930" name="Google Shape;3930;p87">
            <a:extLst xmlns:a="http://schemas.openxmlformats.org/drawingml/2006/main">
              <a:ext uri="{FF2B5EF4-FFF2-40B4-BE49-F238E27FC236}">
                <a16:creationId xmlns:a16="http://schemas.microsoft.com/office/drawing/2014/main" id="{277B1881-5C6E-4B69-9FC1-50806ADCE160}"/>
              </a:ext>
            </a:extLst>
          </p:cNvPr>
          <p:cNvSpPr>
            <a:spLocks xmlns:a="http://schemas.openxmlformats.org/drawingml/2006/main" noGrp="1"/>
          </p:cNvSpPr>
          <p:nvPr/>
        </p:nvSpPr>
        <p:spPr>
          <a:xfrm xmlns:a="http://schemas.openxmlformats.org/drawingml/2006/main">
            <a:off x="758190" y="3571875"/>
            <a:ext cx="3157157" cy="107632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12000"/>
              </a:lnSpc>
              <a:spcBef>
                <a:spcPts val="0"/>
              </a:spcBef>
              <a:spcAft>
                <a:spcPts val="0"/>
              </a:spcAft>
              <a:buClr>
                <a:srgbClr val="241C28"/>
              </a:buClr>
              <a:buSzPts val="1200"/>
              <a:buFont typeface="Calibri"/>
              <a:buNone/>
            </a:pPr>
            <a:r>
              <a:rPr sz="1035" b="0" u="none">
                <a:solidFill>
                  <a:srgbClr val="241C28"/>
                </a:solidFill>
                <a:latin typeface="Calibri"/>
                <a:ea typeface="Calibri"/>
                <a:cs typeface="Calibri"/>
              </a:rPr>
              <a:t>„Empatyzer to praktyczne rozwiązanie dla szpitali, które chcą rozwijać empatyczną komunikację i wzmacniać współpracę między zespołami w całej organizacji. Z pełnym przekonaniem mogę polecić je wszystkim dyrektorom szpitali.”</a:t>
            </a:r>
            <a:endParaRPr sz="1200"/>
          </a:p>
        </p:txBody>
      </p:sp>
      <p:sp>
        <p:nvSpPr>
          <p:cNvPr id="3931" name="Google Shape;3931;p87">
            <a:extLst xmlns:a="http://schemas.openxmlformats.org/drawingml/2006/main">
              <a:ext uri="{FF2B5EF4-FFF2-40B4-BE49-F238E27FC236}">
                <a16:creationId xmlns:a16="http://schemas.microsoft.com/office/drawing/2014/main" id="{94788B7B-4A2C-480F-AFBF-EBE695377662}"/>
              </a:ext>
            </a:extLst>
          </p:cNvPr>
          <p:cNvSpPr>
            <a:spLocks xmlns:a="http://schemas.openxmlformats.org/drawingml/2006/main" noGrp="1"/>
          </p:cNvSpPr>
          <p:nvPr/>
        </p:nvSpPr>
        <p:spPr>
          <a:xfrm xmlns:a="http://schemas.openxmlformats.org/drawingml/2006/main">
            <a:off x="758190" y="4743450"/>
            <a:ext cx="3157157"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4F2854"/>
              </a:buClr>
              <a:buSzPts val="950"/>
              <a:buFont typeface="Calibri"/>
              <a:buNone/>
            </a:pPr>
            <a:r>
              <a:rPr sz="788" b="1" u="none">
                <a:solidFill>
                  <a:srgbClr val="4F2854"/>
                </a:solidFill>
                <a:latin typeface="Calibri"/>
                <a:ea typeface="Calibri"/>
                <a:cs typeface="Calibri"/>
              </a:rPr>
              <a:t>Krystyna Walendowicz, dyrektor Wojewódzkiego Szpitala Rehabilitacyjnego im. dr. S. Jasińskiego w Zakopanem, referencje z 6 lipca 2026 r.</a:t>
            </a:r>
            <a:endParaRPr sz="950"/>
          </a:p>
        </p:txBody>
      </p:sp>
      <p:sp>
        <p:nvSpPr>
          <p:cNvPr id="3932" name="Google Shape;3932;p87">
            <a:extLst xmlns:a="http://schemas.openxmlformats.org/drawingml/2006/main">
              <a:ext uri="{FF2B5EF4-FFF2-40B4-BE49-F238E27FC236}">
                <a16:creationId xmlns:a16="http://schemas.microsoft.com/office/drawing/2014/main" id="{8A74D543-56CB-4786-B562-20C6087392FE}"/>
              </a:ext>
            </a:extLst>
          </p:cNvPr>
          <p:cNvSpPr>
            <a:spLocks xmlns:a="http://schemas.openxmlformats.org/drawingml/2006/main" noGrp="1"/>
          </p:cNvSpPr>
          <p:nvPr/>
        </p:nvSpPr>
        <p:spPr>
          <a:xfrm xmlns:a="http://schemas.openxmlformats.org/drawingml/2006/main">
            <a:off x="4307872" y="3383280"/>
            <a:ext cx="3576257" cy="1938528"/>
          </a:xfrm>
          <a:prstGeom xmlns:a="http://schemas.openxmlformats.org/drawingml/2006/main" prst="roundRect">
            <a:avLst>
              <a:gd name="adj" fmla="val 4717"/>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933" name="Google Shape;3933;p87">
            <a:extLst xmlns:a="http://schemas.openxmlformats.org/drawingml/2006/main">
              <a:ext uri="{FF2B5EF4-FFF2-40B4-BE49-F238E27FC236}">
                <a16:creationId xmlns:a16="http://schemas.microsoft.com/office/drawing/2014/main" id="{75248EB4-8D2F-45F6-B3FA-AFE5C069DA0F}"/>
              </a:ext>
            </a:extLst>
          </p:cNvPr>
          <p:cNvSpPr>
            <a:spLocks xmlns:a="http://schemas.openxmlformats.org/drawingml/2006/main" noGrp="1"/>
          </p:cNvSpPr>
          <p:nvPr/>
        </p:nvSpPr>
        <p:spPr>
          <a:xfrm xmlns:a="http://schemas.openxmlformats.org/drawingml/2006/main">
            <a:off x="4517422" y="3571875"/>
            <a:ext cx="3157157" cy="107632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12000"/>
              </a:lnSpc>
              <a:spcBef>
                <a:spcPts val="0"/>
              </a:spcBef>
              <a:spcAft>
                <a:spcPts val="0"/>
              </a:spcAft>
              <a:buClr>
                <a:srgbClr val="241C28"/>
              </a:buClr>
              <a:buSzPts val="1200"/>
              <a:buFont typeface="Calibri"/>
              <a:buNone/>
            </a:pPr>
            <a:r>
              <a:rPr sz="1035" b="0" u="none">
                <a:solidFill>
                  <a:srgbClr val="241C28"/>
                </a:solidFill>
                <a:latin typeface="Calibri"/>
                <a:ea typeface="Calibri"/>
                <a:cs typeface="Calibri"/>
              </a:rPr>
              <a:t>„Z Empatyzera korzystamy od samego początku. Ułatwia onboarding, zespół lepiej się rozumie, ale najważniejsze jest to, że zwiększyła się lojalność pacjentów.”</a:t>
            </a:r>
            <a:endParaRPr sz="1200"/>
          </a:p>
        </p:txBody>
      </p:sp>
      <p:sp>
        <p:nvSpPr>
          <p:cNvPr id="3935" name="Google Shape;3935;p87">
            <a:extLst xmlns:a="http://schemas.openxmlformats.org/drawingml/2006/main">
              <a:ext uri="{FF2B5EF4-FFF2-40B4-BE49-F238E27FC236}">
                <a16:creationId xmlns:a16="http://schemas.microsoft.com/office/drawing/2014/main" id="{E0C57DD6-3640-400D-8FCD-D453BC6AFA30}"/>
              </a:ext>
            </a:extLst>
          </p:cNvPr>
          <p:cNvSpPr>
            <a:spLocks xmlns:a="http://schemas.openxmlformats.org/drawingml/2006/main" noGrp="1"/>
          </p:cNvSpPr>
          <p:nvPr/>
        </p:nvSpPr>
        <p:spPr>
          <a:xfrm xmlns:a="http://schemas.openxmlformats.org/drawingml/2006/main">
            <a:off x="4517422" y="4743450"/>
            <a:ext cx="3157157"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39886"/>
              </a:buClr>
              <a:buSzPts val="950"/>
              <a:buFont typeface="Calibri"/>
              <a:buNone/>
            </a:pPr>
            <a:r>
              <a:rPr sz="788" b="1" u="none">
                <a:solidFill>
                  <a:srgbClr val="239886"/>
                </a:solidFill>
                <a:latin typeface="Calibri"/>
                <a:ea typeface="Calibri"/>
                <a:cs typeface="Calibri"/>
              </a:rPr>
              <a:t>Adrian Kozłowski, CEO, Go On Clinic</a:t>
            </a:r>
            <a:endParaRPr sz="950"/>
          </a:p>
        </p:txBody>
      </p:sp>
      <p:sp>
        <p:nvSpPr>
          <p:cNvPr id="3936" name="Google Shape;3936;p87">
            <a:extLst xmlns:a="http://schemas.openxmlformats.org/drawingml/2006/main">
              <a:ext uri="{FF2B5EF4-FFF2-40B4-BE49-F238E27FC236}">
                <a16:creationId xmlns:a16="http://schemas.microsoft.com/office/drawing/2014/main" id="{AA5DDC91-FF4F-42C8-8F50-6A65B79B88EE}"/>
              </a:ext>
            </a:extLst>
          </p:cNvPr>
          <p:cNvSpPr>
            <a:spLocks xmlns:a="http://schemas.openxmlformats.org/drawingml/2006/main" noGrp="1"/>
          </p:cNvSpPr>
          <p:nvPr/>
        </p:nvSpPr>
        <p:spPr>
          <a:xfrm xmlns:a="http://schemas.openxmlformats.org/drawingml/2006/main">
            <a:off x="548640" y="5559552"/>
            <a:ext cx="1463040" cy="2743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6E6873"/>
              </a:buClr>
              <a:buSzPts val="800"/>
              <a:buFont typeface="Calibri"/>
              <a:buNone/>
            </a:pPr>
            <a:r>
              <a:rPr sz="800" b="1" u="none">
                <a:solidFill>
                  <a:srgbClr val="6E6873"/>
                </a:solidFill>
                <a:latin typeface="Calibri"/>
                <a:ea typeface="Calibri"/>
                <a:cs typeface="Calibri"/>
              </a:rPr>
              <a:t>ZAUFALI NAM</a:t>
            </a:r>
            <a:endParaRPr sz="800"/>
          </a:p>
        </p:txBody>
      </p:sp>
      <p:pic>
        <p:nvPicPr>
          <p:cNvPr id="4044" name="Google Shape;3937;p87"/>
          <p:cNvPicPr>
            <a:picLocks xmlns:a="http://schemas.openxmlformats.org/drawingml/2006/main" noChangeAspect="1"/>
          </p:cNvPicPr>
          <p:nvPr/>
        </p:nvPicPr>
        <p:blipFill rotWithShape="1">
          <a:blip xmlns:r="http://schemas.openxmlformats.org/officeDocument/2006/relationships" xmlns:a="http://schemas.openxmlformats.org/drawingml/2006/main" r:embed="Rb4f2f8d6e9b84651">
            <a:alphaModFix/>
          </a:blip>
          <a:srcRect xmlns:a="http://schemas.openxmlformats.org/drawingml/2006/main" l="0" t="0" r="0" b="0"/>
          <a:stretch xmlns:a="http://schemas.openxmlformats.org/drawingml/2006/main"/>
        </p:blipFill>
        <p:spPr>
          <a:xfrm xmlns:a="http://schemas.openxmlformats.org/drawingml/2006/main">
            <a:off x="2011680" y="5541264"/>
            <a:ext cx="322737" cy="351495"/>
          </a:xfrm>
          <a:prstGeom xmlns:a="http://schemas.openxmlformats.org/drawingml/2006/main" prst="rect">
            <a:avLst/>
          </a:prstGeom>
          <a:ln xmlns:a="http://schemas.openxmlformats.org/drawingml/2006/main">
            <a:noFill/>
          </a:ln>
        </p:spPr>
      </p:pic>
      <p:pic>
        <p:nvPicPr>
          <p:cNvPr id="4045" name="Google Shape;3938;p87"/>
          <p:cNvPicPr>
            <a:picLocks xmlns:a="http://schemas.openxmlformats.org/drawingml/2006/main" noChangeAspect="1"/>
          </p:cNvPicPr>
          <p:nvPr/>
        </p:nvPicPr>
        <p:blipFill rotWithShape="1">
          <a:blip xmlns:r="http://schemas.openxmlformats.org/officeDocument/2006/relationships" xmlns:a="http://schemas.openxmlformats.org/drawingml/2006/main" r:embed="R7ceed7eb6ecc41db">
            <a:alphaModFix/>
          </a:blip>
          <a:srcRect xmlns:a="http://schemas.openxmlformats.org/drawingml/2006/main" l="0" t="0" r="0" b="0"/>
          <a:stretch xmlns:a="http://schemas.openxmlformats.org/drawingml/2006/main"/>
        </p:blipFill>
        <p:spPr>
          <a:xfrm xmlns:a="http://schemas.openxmlformats.org/drawingml/2006/main">
            <a:off x="3467260" y="5541264"/>
            <a:ext cx="380254" cy="351495"/>
          </a:xfrm>
          <a:prstGeom xmlns:a="http://schemas.openxmlformats.org/drawingml/2006/main" prst="rect">
            <a:avLst/>
          </a:prstGeom>
          <a:ln xmlns:a="http://schemas.openxmlformats.org/drawingml/2006/main">
            <a:noFill/>
          </a:ln>
        </p:spPr>
      </p:pic>
      <p:pic>
        <p:nvPicPr>
          <p:cNvPr id="4046" name="Google Shape;3939;p87"/>
          <p:cNvPicPr>
            <a:picLocks xmlns:a="http://schemas.openxmlformats.org/drawingml/2006/main" noChangeAspect="1"/>
          </p:cNvPicPr>
          <p:nvPr/>
        </p:nvPicPr>
        <p:blipFill rotWithShape="1">
          <a:blip xmlns:r="http://schemas.openxmlformats.org/officeDocument/2006/relationships" xmlns:a="http://schemas.openxmlformats.org/drawingml/2006/main" r:embed="Rfe3150caa5324929">
            <a:alphaModFix/>
          </a:blip>
          <a:srcRect xmlns:a="http://schemas.openxmlformats.org/drawingml/2006/main" l="0" t="0" r="0" b="0"/>
          <a:stretch xmlns:a="http://schemas.openxmlformats.org/drawingml/2006/main"/>
        </p:blipFill>
        <p:spPr>
          <a:xfrm xmlns:a="http://schemas.openxmlformats.org/drawingml/2006/main">
            <a:off x="4980357" y="5595948"/>
            <a:ext cx="1122586" cy="242126"/>
          </a:xfrm>
          <a:prstGeom xmlns:a="http://schemas.openxmlformats.org/drawingml/2006/main" prst="rect">
            <a:avLst/>
          </a:prstGeom>
          <a:ln xmlns:a="http://schemas.openxmlformats.org/drawingml/2006/main">
            <a:noFill/>
          </a:ln>
        </p:spPr>
      </p:pic>
      <p:pic>
        <p:nvPicPr>
          <p:cNvPr id="4047" name="Google Shape;3940;p87"/>
          <p:cNvPicPr>
            <a:picLocks xmlns:a="http://schemas.openxmlformats.org/drawingml/2006/main" noChangeAspect="1"/>
          </p:cNvPicPr>
          <p:nvPr/>
        </p:nvPicPr>
        <p:blipFill rotWithShape="1">
          <a:blip xmlns:r="http://schemas.openxmlformats.org/officeDocument/2006/relationships" xmlns:a="http://schemas.openxmlformats.org/drawingml/2006/main" r:embed="R1cd351dc3a5d4a4c">
            <a:alphaModFix/>
          </a:blip>
          <a:srcRect xmlns:a="http://schemas.openxmlformats.org/drawingml/2006/main" l="0" t="0" r="0" b="0"/>
          <a:stretch xmlns:a="http://schemas.openxmlformats.org/drawingml/2006/main"/>
        </p:blipFill>
        <p:spPr>
          <a:xfrm xmlns:a="http://schemas.openxmlformats.org/drawingml/2006/main">
            <a:off x="7235787" y="5541264"/>
            <a:ext cx="234863" cy="351495"/>
          </a:xfrm>
          <a:prstGeom xmlns:a="http://schemas.openxmlformats.org/drawingml/2006/main" prst="rect">
            <a:avLst/>
          </a:prstGeom>
          <a:ln xmlns:a="http://schemas.openxmlformats.org/drawingml/2006/main">
            <a:noFill/>
          </a:ln>
        </p:spPr>
      </p:pic>
      <p:pic>
        <p:nvPicPr>
          <p:cNvPr id="4048" name="Google Shape;3941;p87"/>
          <p:cNvPicPr>
            <a:picLocks xmlns:a="http://schemas.openxmlformats.org/drawingml/2006/main" noChangeAspect="1"/>
          </p:cNvPicPr>
          <p:nvPr/>
        </p:nvPicPr>
        <p:blipFill rotWithShape="1">
          <a:blip xmlns:r="http://schemas.openxmlformats.org/officeDocument/2006/relationships" xmlns:a="http://schemas.openxmlformats.org/drawingml/2006/main" r:embed="R454915981b0c411c">
            <a:alphaModFix/>
          </a:blip>
          <a:srcRect xmlns:a="http://schemas.openxmlformats.org/drawingml/2006/main" l="0" t="0" r="0" b="0"/>
          <a:stretch xmlns:a="http://schemas.openxmlformats.org/drawingml/2006/main"/>
        </p:blipFill>
        <p:spPr>
          <a:xfrm xmlns:a="http://schemas.openxmlformats.org/drawingml/2006/main">
            <a:off x="8603493" y="5565006"/>
            <a:ext cx="894070" cy="304012"/>
          </a:xfrm>
          <a:prstGeom xmlns:a="http://schemas.openxmlformats.org/drawingml/2006/main" prst="rect">
            <a:avLst/>
          </a:prstGeom>
          <a:ln xmlns:a="http://schemas.openxmlformats.org/drawingml/2006/main">
            <a:noFill/>
          </a:ln>
        </p:spPr>
      </p:pic>
      <p:pic>
        <p:nvPicPr>
          <p:cNvPr id="4049" name="Google Shape;3942;p87"/>
          <p:cNvPicPr>
            <a:picLocks xmlns:a="http://schemas.openxmlformats.org/drawingml/2006/main" noChangeAspect="1"/>
          </p:cNvPicPr>
          <p:nvPr/>
        </p:nvPicPr>
        <p:blipFill rotWithShape="1">
          <a:blip xmlns:r="http://schemas.openxmlformats.org/officeDocument/2006/relationships" xmlns:a="http://schemas.openxmlformats.org/drawingml/2006/main" r:embed="Re765e2df0a1448f8">
            <a:alphaModFix/>
          </a:blip>
          <a:srcRect xmlns:a="http://schemas.openxmlformats.org/drawingml/2006/main" l="0" t="0" r="0" b="0"/>
          <a:stretch xmlns:a="http://schemas.openxmlformats.org/drawingml/2006/main"/>
        </p:blipFill>
        <p:spPr>
          <a:xfrm xmlns:a="http://schemas.openxmlformats.org/drawingml/2006/main">
            <a:off x="10630407" y="5582805"/>
            <a:ext cx="1012648" cy="268413"/>
          </a:xfrm>
          <a:prstGeom xmlns:a="http://schemas.openxmlformats.org/drawingml/2006/main" prst="rect">
            <a:avLst/>
          </a:prstGeom>
          <a:ln xmlns:a="http://schemas.openxmlformats.org/drawingml/2006/main">
            <a:noFill/>
          </a:ln>
        </p:spPr>
      </p:pic>
      <p:pic>
        <p:nvPicPr>
          <p:cNvPr id="4050" name="Google Shape;3943;p87"/>
          <p:cNvPicPr>
            <a:picLocks xmlns:a="http://schemas.openxmlformats.org/drawingml/2006/main" noChangeAspect="1"/>
          </p:cNvPicPr>
          <p:nvPr/>
        </p:nvPicPr>
        <p:blipFill rotWithShape="1">
          <a:blip xmlns:r="http://schemas.openxmlformats.org/officeDocument/2006/relationships" xmlns:a="http://schemas.openxmlformats.org/drawingml/2006/main" r:embed="R528b5e975a1d4d64">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3944" name="Google Shape;3944;p87">
            <a:extLst xmlns:a="http://schemas.openxmlformats.org/drawingml/2006/main">
              <a:ext uri="{FF2B5EF4-FFF2-40B4-BE49-F238E27FC236}">
                <a16:creationId xmlns:a16="http://schemas.microsoft.com/office/drawing/2014/main" id="{8EADC6A8-B4C9-44B2-ABBB-B5950B601E75}"/>
              </a:ext>
            </a:extLst>
          </p:cNvPr>
          <p:cNvSpPr>
            <a:spLocks xmlns:a="http://schemas.openxmlformats.org/drawingml/2006/main" noGrp="1"/>
          </p:cNvSpPr>
          <p:nvPr/>
        </p:nvSpPr>
        <p:spPr>
          <a:xfrm xmlns:a="http://schemas.openxmlformats.org/drawingml/2006/main">
            <a:off x="6848475" y="338138"/>
            <a:ext cx="666750"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Dowody</a:t>
            </a:r>
            <a:endParaRPr/>
          </a:p>
        </p:txBody>
      </p:sp>
      <p:sp>
        <p:nvSpPr>
          <p:cNvPr id="3945" name="Google Shape;3945;p87">
            <a:extLst xmlns:a="http://schemas.openxmlformats.org/drawingml/2006/main">
              <a:ext uri="{FF2B5EF4-FFF2-40B4-BE49-F238E27FC236}">
                <a16:creationId xmlns:a16="http://schemas.microsoft.com/office/drawing/2014/main" id="{F81D02F8-7BA9-4301-91DF-3A759AD021F4}"/>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946" name="Google Shape;3946;p87">
            <a:extLst xmlns:a="http://schemas.openxmlformats.org/drawingml/2006/main">
              <a:ext uri="{FF2B5EF4-FFF2-40B4-BE49-F238E27FC236}">
                <a16:creationId xmlns:a16="http://schemas.microsoft.com/office/drawing/2014/main" id="{DAA24807-DBBB-4640-B381-266067B293E0}"/>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Problem</a:t>
            </a:r>
            <a:endParaRPr/>
          </a:p>
        </p:txBody>
      </p:sp>
      <p:sp>
        <p:nvSpPr>
          <p:cNvPr id="3947" name="Google Shape;3947;p87">
            <a:extLst xmlns:a="http://schemas.openxmlformats.org/drawingml/2006/main">
              <a:ext uri="{FF2B5EF4-FFF2-40B4-BE49-F238E27FC236}">
                <a16:creationId xmlns:a16="http://schemas.microsoft.com/office/drawing/2014/main" id="{19AFE5C1-4F3C-4617-A434-2D9CC75F7F84}"/>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948" name="Google Shape;3948;p87">
            <a:hlinkClick xmlns:r="http://schemas.openxmlformats.org/officeDocument/2006/relationships" xmlns:a="http://schemas.openxmlformats.org/drawingml/2006/main" r:id="Rb7e2a25fa7c944c6" action="ppaction://hlinksldjump"/>
            <a:extLst xmlns:a="http://schemas.openxmlformats.org/drawingml/2006/main">
              <a:ext uri="{FF2B5EF4-FFF2-40B4-BE49-F238E27FC236}">
                <a16:creationId xmlns:a16="http://schemas.microsoft.com/office/drawing/2014/main" id="{9715FCE0-C25B-49BC-A074-347848CFB4F1}"/>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949" name="Google Shape;3949;p87">
            <a:extLst xmlns:a="http://schemas.openxmlformats.org/drawingml/2006/main">
              <a:ext uri="{FF2B5EF4-FFF2-40B4-BE49-F238E27FC236}">
                <a16:creationId xmlns:a16="http://schemas.microsoft.com/office/drawing/2014/main" id="{DF08141C-FCEF-4E8C-BD97-ABFC38918E86}"/>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3950" name="Google Shape;3950;p87">
            <a:extLst xmlns:a="http://schemas.openxmlformats.org/drawingml/2006/main">
              <a:ext uri="{FF2B5EF4-FFF2-40B4-BE49-F238E27FC236}">
                <a16:creationId xmlns:a16="http://schemas.microsoft.com/office/drawing/2014/main" id="{137A67C6-C984-4CE5-80B8-C9B2E05A7AFF}"/>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951" name="Google Shape;3951;p87">
            <a:hlinkClick xmlns:r="http://schemas.openxmlformats.org/officeDocument/2006/relationships" xmlns:a="http://schemas.openxmlformats.org/drawingml/2006/main" r:id="R57ba800a37b3447e" action="ppaction://hlinksldjump"/>
            <a:extLst xmlns:a="http://schemas.openxmlformats.org/drawingml/2006/main">
              <a:ext uri="{FF2B5EF4-FFF2-40B4-BE49-F238E27FC236}">
                <a16:creationId xmlns:a16="http://schemas.microsoft.com/office/drawing/2014/main" id="{EA204798-F044-4D21-9A71-4EA2191FFFA9}"/>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952" name="Google Shape;3952;p87">
            <a:extLst xmlns:a="http://schemas.openxmlformats.org/drawingml/2006/main">
              <a:ext uri="{FF2B5EF4-FFF2-40B4-BE49-F238E27FC236}">
                <a16:creationId xmlns:a16="http://schemas.microsoft.com/office/drawing/2014/main" id="{1CEE5DA2-8FB2-4E3E-8434-AAA6CA8E27A1}"/>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3953" name="Google Shape;3953;p87">
            <a:extLst xmlns:a="http://schemas.openxmlformats.org/drawingml/2006/main">
              <a:ext uri="{FF2B5EF4-FFF2-40B4-BE49-F238E27FC236}">
                <a16:creationId xmlns:a16="http://schemas.microsoft.com/office/drawing/2014/main" id="{8D133D59-E045-454A-A2CE-F989BA7B866D}"/>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954" name="Google Shape;3954;p87">
            <a:hlinkClick xmlns:r="http://schemas.openxmlformats.org/officeDocument/2006/relationships" xmlns:a="http://schemas.openxmlformats.org/drawingml/2006/main" r:id="R79c7979d7a94446b" action="ppaction://hlinksldjump"/>
            <a:extLst xmlns:a="http://schemas.openxmlformats.org/drawingml/2006/main">
              <a:ext uri="{FF2B5EF4-FFF2-40B4-BE49-F238E27FC236}">
                <a16:creationId xmlns:a16="http://schemas.microsoft.com/office/drawing/2014/main" id="{237ECBCC-3D51-499E-961B-49589B600BAB}"/>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955" name="Google Shape;3955;p87">
            <a:extLst xmlns:a="http://schemas.openxmlformats.org/drawingml/2006/main">
              <a:ext uri="{FF2B5EF4-FFF2-40B4-BE49-F238E27FC236}">
                <a16:creationId xmlns:a16="http://schemas.microsoft.com/office/drawing/2014/main" id="{EA520810-4A1B-4BD0-8994-9A3B62AA2665}"/>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Jak to działa</a:t>
            </a:r>
            <a:endParaRPr/>
          </a:p>
        </p:txBody>
      </p:sp>
      <p:sp>
        <p:nvSpPr>
          <p:cNvPr id="3956" name="Google Shape;3956;p87">
            <a:extLst xmlns:a="http://schemas.openxmlformats.org/drawingml/2006/main">
              <a:ext uri="{FF2B5EF4-FFF2-40B4-BE49-F238E27FC236}">
                <a16:creationId xmlns:a16="http://schemas.microsoft.com/office/drawing/2014/main" id="{6775B8DD-4FC1-4910-95BD-FCC363BE389D}"/>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957" name="Google Shape;3957;p87">
            <a:hlinkClick xmlns:r="http://schemas.openxmlformats.org/officeDocument/2006/relationships" xmlns:a="http://schemas.openxmlformats.org/drawingml/2006/main" r:id="R5a401fd10b8a42ec" action="ppaction://hlinksldjump"/>
            <a:extLst xmlns:a="http://schemas.openxmlformats.org/drawingml/2006/main">
              <a:ext uri="{FF2B5EF4-FFF2-40B4-BE49-F238E27FC236}">
                <a16:creationId xmlns:a16="http://schemas.microsoft.com/office/drawing/2014/main" id="{9322CE02-44D1-45D9-8AC6-5DB85186A9B0}"/>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958" name="Google Shape;3958;p87">
            <a:extLst xmlns:a="http://schemas.openxmlformats.org/drawingml/2006/main">
              <a:ext uri="{FF2B5EF4-FFF2-40B4-BE49-F238E27FC236}">
                <a16:creationId xmlns:a16="http://schemas.microsoft.com/office/drawing/2014/main" id="{B7ABE96C-E082-454F-ACE5-820595C03B78}"/>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3959" name="Google Shape;3959;p87">
            <a:extLst xmlns:a="http://schemas.openxmlformats.org/drawingml/2006/main">
              <a:ext uri="{FF2B5EF4-FFF2-40B4-BE49-F238E27FC236}">
                <a16:creationId xmlns:a16="http://schemas.microsoft.com/office/drawing/2014/main" id="{FA8DA25A-8AAF-4C25-B856-518375F9F31C}"/>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960" name="Google Shape;3960;p87">
            <a:hlinkClick xmlns:r="http://schemas.openxmlformats.org/officeDocument/2006/relationships" xmlns:a="http://schemas.openxmlformats.org/drawingml/2006/main" r:id="Rac1c8347b7cf4106" action="ppaction://hlinksldjump"/>
            <a:extLst xmlns:a="http://schemas.openxmlformats.org/drawingml/2006/main">
              <a:ext uri="{FF2B5EF4-FFF2-40B4-BE49-F238E27FC236}">
                <a16:creationId xmlns:a16="http://schemas.microsoft.com/office/drawing/2014/main" id="{991D1574-DDF6-40D5-A645-7002CC20F1AF}"/>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961" name="Google Shape;3961;p87">
            <a:extLst xmlns:a="http://schemas.openxmlformats.org/drawingml/2006/main">
              <a:ext uri="{FF2B5EF4-FFF2-40B4-BE49-F238E27FC236}">
                <a16:creationId xmlns:a16="http://schemas.microsoft.com/office/drawing/2014/main" id="{AD869738-842D-4DAC-B035-B372F8584370}"/>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3962" name="Google Shape;3962;p87">
            <a:extLst xmlns:a="http://schemas.openxmlformats.org/drawingml/2006/main">
              <a:ext uri="{FF2B5EF4-FFF2-40B4-BE49-F238E27FC236}">
                <a16:creationId xmlns:a16="http://schemas.microsoft.com/office/drawing/2014/main" id="{711B5B1D-C380-450A-B4B2-9B8FB45D05FB}"/>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963" name="Google Shape;3963;p87">
            <a:hlinkClick xmlns:r="http://schemas.openxmlformats.org/officeDocument/2006/relationships" xmlns:a="http://schemas.openxmlformats.org/drawingml/2006/main" r:id="R26d8c848dc0d477d" action="ppaction://hlinksldjump"/>
            <a:extLst xmlns:a="http://schemas.openxmlformats.org/drawingml/2006/main">
              <a:ext uri="{FF2B5EF4-FFF2-40B4-BE49-F238E27FC236}">
                <a16:creationId xmlns:a16="http://schemas.microsoft.com/office/drawing/2014/main" id="{CB320460-DAB8-4B8D-BAC3-A6BB56C21599}"/>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964" name="Google Shape;3964;p87">
            <a:extLst xmlns:a="http://schemas.openxmlformats.org/drawingml/2006/main">
              <a:ext uri="{FF2B5EF4-FFF2-40B4-BE49-F238E27FC236}">
                <a16:creationId xmlns:a16="http://schemas.microsoft.com/office/drawing/2014/main" id="{E5A687A3-DAF2-490C-89D5-5FD6D0DE784A}"/>
              </a:ext>
            </a:extLst>
          </p:cNvPr>
          <p:cNvSpPr>
            <a:spLocks xmlns:a="http://schemas.openxmlformats.org/drawingml/2006/main" noGrp="1"/>
          </p:cNvSpPr>
          <p:nvPr/>
        </p:nvSpPr>
        <p:spPr>
          <a:xfrm xmlns:a="http://schemas.openxmlformats.org/drawingml/2006/main">
            <a:off x="7900415" y="265176"/>
            <a:ext cx="804672" cy="292608"/>
          </a:xfrm>
          <a:prstGeom xmlns:a="http://schemas.openxmlformats.org/drawingml/2006/main" prst="roundRect">
            <a:avLst>
              <a:gd name="adj" fmla="val 16667"/>
            </a:avLst>
          </a:prstGeom>
          <a:solidFill xmlns:a="http://schemas.openxmlformats.org/drawingml/2006/main">
            <a:srgbClr val="2DA698"/>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965" name="Google Shape;3965;p87">
            <a:extLst xmlns:a="http://schemas.openxmlformats.org/drawingml/2006/main">
              <a:ext uri="{FF2B5EF4-FFF2-40B4-BE49-F238E27FC236}">
                <a16:creationId xmlns:a16="http://schemas.microsoft.com/office/drawing/2014/main" id="{8241ACF1-AC4F-425C-92BC-450DC0C34432}"/>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Dowody</a:t>
            </a:r>
            <a:endParaRPr/>
          </a:p>
        </p:txBody>
      </p:sp>
      <p:sp>
        <p:nvSpPr>
          <p:cNvPr id="3966" name="Google Shape;3966;p87">
            <a:extLst xmlns:a="http://schemas.openxmlformats.org/drawingml/2006/main">
              <a:ext uri="{FF2B5EF4-FFF2-40B4-BE49-F238E27FC236}">
                <a16:creationId xmlns:a16="http://schemas.microsoft.com/office/drawing/2014/main" id="{0E87C111-94BD-47A0-B3A0-851F020318A9}"/>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2DA698"/>
                </a:solidFill>
                <a:latin typeface="Calibri"/>
                <a:ea typeface="Calibri"/>
                <a:cs typeface="Calibri"/>
              </a:rPr>
              <a:t>▸</a:t>
            </a:r>
            <a:endParaRPr/>
          </a:p>
        </p:txBody>
      </p:sp>
      <p:sp>
        <p:nvSpPr>
          <p:cNvPr id="3967" name="Google Shape;3967;p87">
            <a:hlinkClick xmlns:r="http://schemas.openxmlformats.org/officeDocument/2006/relationships" xmlns:a="http://schemas.openxmlformats.org/drawingml/2006/main" r:id="R1ee64b7133a24a02" action="ppaction://hlinksldjump"/>
            <a:extLst xmlns:a="http://schemas.openxmlformats.org/drawingml/2006/main">
              <a:ext uri="{FF2B5EF4-FFF2-40B4-BE49-F238E27FC236}">
                <a16:creationId xmlns:a16="http://schemas.microsoft.com/office/drawing/2014/main" id="{37212624-3620-4A78-9D43-4FA4FA8E6976}"/>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968" name="Google Shape;3968;p87">
            <a:extLst xmlns:a="http://schemas.openxmlformats.org/drawingml/2006/main">
              <a:ext uri="{FF2B5EF4-FFF2-40B4-BE49-F238E27FC236}">
                <a16:creationId xmlns:a16="http://schemas.microsoft.com/office/drawing/2014/main" id="{BE5C067B-7052-4B37-92B4-7D17D6C6E2E1}"/>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3969" name="Google Shape;3969;p87">
            <a:hlinkClick xmlns:r="http://schemas.openxmlformats.org/officeDocument/2006/relationships" xmlns:a="http://schemas.openxmlformats.org/drawingml/2006/main" r:id="Rd86625361e054e0f" action="ppaction://hlinksldjump"/>
            <a:extLst xmlns:a="http://schemas.openxmlformats.org/drawingml/2006/main">
              <a:ext uri="{FF2B5EF4-FFF2-40B4-BE49-F238E27FC236}">
                <a16:creationId xmlns:a16="http://schemas.microsoft.com/office/drawing/2014/main" id="{32439832-6B6F-423D-B770-65052926C77E}"/>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983" name="Empatyzer SHORT — tło menu">
            <a:extLst xmlns:a="http://schemas.openxmlformats.org/drawingml/2006/main">
              <a:ext uri="{FF2B5EF4-FFF2-40B4-BE49-F238E27FC236}">
                <a16:creationId xmlns:a16="http://schemas.microsoft.com/office/drawing/2014/main" id="{9FD7D285-58A2-41F3-A74B-4D521A749A09}"/>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984" name="Empatyzer SHORT — menu Problem">
            <a:extLst xmlns:a="http://schemas.openxmlformats.org/drawingml/2006/main">
              <a:ext uri="{FF2B5EF4-FFF2-40B4-BE49-F238E27FC236}">
                <a16:creationId xmlns:a16="http://schemas.microsoft.com/office/drawing/2014/main" id="{290D5D24-8FEC-4854-8F66-5B659666D52E}"/>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Problem</a:t>
            </a:r>
          </a:p>
        </p:txBody>
      </p:sp>
      <p:sp>
        <p:nvSpPr>
          <p:cNvPr id="3985" name="Empatyzer SHORT — separator menu">
            <a:extLst xmlns:a="http://schemas.openxmlformats.org/drawingml/2006/main">
              <a:ext uri="{FF2B5EF4-FFF2-40B4-BE49-F238E27FC236}">
                <a16:creationId xmlns:a16="http://schemas.microsoft.com/office/drawing/2014/main" id="{AB4254EF-DE05-474A-9ACB-B09A2D420677}"/>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986" name="Empatyzer SHORT — menu Przykłady">
            <a:extLst xmlns:a="http://schemas.openxmlformats.org/drawingml/2006/main">
              <a:ext uri="{FF2B5EF4-FFF2-40B4-BE49-F238E27FC236}">
                <a16:creationId xmlns:a16="http://schemas.microsoft.com/office/drawing/2014/main" id="{9794EC8C-B61E-4AD2-BB8C-BCFE7CF8527A}"/>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Przykłady</a:t>
            </a:r>
          </a:p>
        </p:txBody>
      </p:sp>
      <p:sp>
        <p:nvSpPr>
          <p:cNvPr id="3987" name="Empatyzer SHORT — separator menu">
            <a:extLst xmlns:a="http://schemas.openxmlformats.org/drawingml/2006/main">
              <a:ext uri="{FF2B5EF4-FFF2-40B4-BE49-F238E27FC236}">
                <a16:creationId xmlns:a16="http://schemas.microsoft.com/office/drawing/2014/main" id="{73269BE8-1C33-49F1-BEEF-F67FB7C2B258}"/>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988" name="Empatyzer SHORT — menu Rozmowa z Em">
            <a:extLst xmlns:a="http://schemas.openxmlformats.org/drawingml/2006/main">
              <a:ext uri="{FF2B5EF4-FFF2-40B4-BE49-F238E27FC236}">
                <a16:creationId xmlns:a16="http://schemas.microsoft.com/office/drawing/2014/main" id="{05FA5657-ADB6-46E3-B42F-ED983423647A}"/>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Rozmowa z Em</a:t>
            </a:r>
          </a:p>
        </p:txBody>
      </p:sp>
      <p:sp>
        <p:nvSpPr>
          <p:cNvPr id="3989" name="Empatyzer SHORT — separator menu">
            <a:extLst xmlns:a="http://schemas.openxmlformats.org/drawingml/2006/main">
              <a:ext uri="{FF2B5EF4-FFF2-40B4-BE49-F238E27FC236}">
                <a16:creationId xmlns:a16="http://schemas.microsoft.com/office/drawing/2014/main" id="{859DD185-99DB-433B-A7C8-546394676193}"/>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990" name="Empatyzer SHORT — aktywna sekcja Dowody">
            <a:extLst xmlns:a="http://schemas.openxmlformats.org/drawingml/2006/main">
              <a:ext uri="{FF2B5EF4-FFF2-40B4-BE49-F238E27FC236}">
                <a16:creationId xmlns:a16="http://schemas.microsoft.com/office/drawing/2014/main" id="{5A023B56-B0D2-483B-9CFA-63FB5644CCAB}"/>
              </a:ext>
            </a:extLst>
          </p:cNvPr>
          <p:cNvSpPr>
            <a:spLocks xmlns:a="http://schemas.openxmlformats.org/drawingml/2006/main" noGrp="1"/>
          </p:cNvSpPr>
          <p:nvPr/>
        </p:nvSpPr>
        <p:spPr>
          <a:xfrm xmlns:a="http://schemas.openxmlformats.org/drawingml/2006/main">
            <a:off x="3492246" y="260604"/>
            <a:ext cx="628650" cy="301752"/>
          </a:xfrm>
          <a:prstGeom xmlns:a="http://schemas.openxmlformats.org/drawingml/2006/main" prst="roundRect">
            <a:avLst>
              <a:gd name="adj" fmla="val 22096"/>
            </a:avLst>
          </a:prstGeom>
          <a:solidFill xmlns:a="http://schemas.openxmlformats.org/drawingml/2006/main">
            <a:srgbClr val="20AA9A"/>
          </a:solidFill>
          <a:ln xmlns:a="http://schemas.openxmlformats.org/drawingml/2006/main" w="0">
            <a:noFill/>
            <a:prstDash val="solid"/>
          </a:ln>
        </p:spPr>
      </p:sp>
      <p:sp>
        <p:nvSpPr>
          <p:cNvPr id="3991" name="Empatyzer SHORT — menu Dowody">
            <a:extLst xmlns:a="http://schemas.openxmlformats.org/drawingml/2006/main">
              <a:ext uri="{FF2B5EF4-FFF2-40B4-BE49-F238E27FC236}">
                <a16:creationId xmlns:a16="http://schemas.microsoft.com/office/drawing/2014/main" id="{40A65767-3E4A-4BE3-8ACF-217021B21119}"/>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1">
                <a:solidFill>
                  <a:srgbClr val="FFFFFF"/>
                </a:solidFill>
              </a:defRPr>
            </a:pPr>
            <a:r>
              <a:rPr sz="615" b="1">
                <a:solidFill>
                  <a:srgbClr val="FFFFFF"/>
                </a:solidFill>
              </a:rPr>
              <a:t>Dowody</a:t>
            </a:r>
          </a:p>
        </p:txBody>
      </p:sp>
      <p:sp>
        <p:nvSpPr>
          <p:cNvPr id="3992" name="Empatyzer SHORT — separator menu">
            <a:extLst xmlns:a="http://schemas.openxmlformats.org/drawingml/2006/main">
              <a:ext uri="{FF2B5EF4-FFF2-40B4-BE49-F238E27FC236}">
                <a16:creationId xmlns:a16="http://schemas.microsoft.com/office/drawing/2014/main" id="{1E84A68F-B520-42D8-A4E5-833202EAA9B4}"/>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993" name="Empatyzer SHORT — menu Empatyzer">
            <a:extLst xmlns:a="http://schemas.openxmlformats.org/drawingml/2006/main">
              <a:ext uri="{FF2B5EF4-FFF2-40B4-BE49-F238E27FC236}">
                <a16:creationId xmlns:a16="http://schemas.microsoft.com/office/drawing/2014/main" id="{3FF39C33-9BC6-4204-8F9D-7D7371E32638}"/>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Empatyzer</a:t>
            </a:r>
          </a:p>
        </p:txBody>
      </p:sp>
      <p:sp>
        <p:nvSpPr>
          <p:cNvPr id="3994" name="Empatyzer SHORT — separator menu">
            <a:extLst xmlns:a="http://schemas.openxmlformats.org/drawingml/2006/main">
              <a:ext uri="{FF2B5EF4-FFF2-40B4-BE49-F238E27FC236}">
                <a16:creationId xmlns:a16="http://schemas.microsoft.com/office/drawing/2014/main" id="{BD92E76F-DBFE-4712-BEC4-18F356BF0F14}"/>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995" name="Empatyzer SHORT — menu Co się zmienia">
            <a:extLst xmlns:a="http://schemas.openxmlformats.org/drawingml/2006/main">
              <a:ext uri="{FF2B5EF4-FFF2-40B4-BE49-F238E27FC236}">
                <a16:creationId xmlns:a16="http://schemas.microsoft.com/office/drawing/2014/main" id="{58E517F8-BFEF-4B4A-BABF-D1DF16BF33A2}"/>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Co się zmienia</a:t>
            </a:r>
          </a:p>
        </p:txBody>
      </p:sp>
      <p:sp>
        <p:nvSpPr>
          <p:cNvPr id="3996" name="Empatyzer SHORT — separator menu">
            <a:extLst xmlns:a="http://schemas.openxmlformats.org/drawingml/2006/main">
              <a:ext uri="{FF2B5EF4-FFF2-40B4-BE49-F238E27FC236}">
                <a16:creationId xmlns:a16="http://schemas.microsoft.com/office/drawing/2014/main" id="{0F894A7B-58D1-4A68-8A0A-C0F162DD61B1}"/>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997" name="Empatyzer SHORT — menu Prywatność">
            <a:extLst xmlns:a="http://schemas.openxmlformats.org/drawingml/2006/main">
              <a:ext uri="{FF2B5EF4-FFF2-40B4-BE49-F238E27FC236}">
                <a16:creationId xmlns:a16="http://schemas.microsoft.com/office/drawing/2014/main" id="{0F36D8AE-8435-4467-B223-3700F273FD9B}"/>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Prywatność</a:t>
            </a:r>
          </a:p>
        </p:txBody>
      </p:sp>
      <p:sp>
        <p:nvSpPr>
          <p:cNvPr id="3998" name="Empatyzer SHORT — separator menu">
            <a:extLst xmlns:a="http://schemas.openxmlformats.org/drawingml/2006/main">
              <a:ext uri="{FF2B5EF4-FFF2-40B4-BE49-F238E27FC236}">
                <a16:creationId xmlns:a16="http://schemas.microsoft.com/office/drawing/2014/main" id="{58F3D829-C39E-4191-871D-4F2F17FB9AC9}"/>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999" name="Empatyzer SHORT — menu Następny krok">
            <a:extLst xmlns:a="http://schemas.openxmlformats.org/drawingml/2006/main">
              <a:ext uri="{FF2B5EF4-FFF2-40B4-BE49-F238E27FC236}">
                <a16:creationId xmlns:a16="http://schemas.microsoft.com/office/drawing/2014/main" id="{2A489618-A1F8-4ACD-9A0E-8F7DCAD322CC}"/>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Następny krok</a:t>
            </a:r>
          </a:p>
        </p:txBody>
      </p:sp>
      <p:sp>
        <p:nvSpPr>
          <p:cNvPr id="4000" name="Empatyzer SHORT — separator menu">
            <a:extLst xmlns:a="http://schemas.openxmlformats.org/drawingml/2006/main">
              <a:ext uri="{FF2B5EF4-FFF2-40B4-BE49-F238E27FC236}">
                <a16:creationId xmlns:a16="http://schemas.microsoft.com/office/drawing/2014/main" id="{4F8A8319-D39A-4544-910B-A3FC3333A588}"/>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4001" name="Empatyzer SHORT — menu Appendix">
            <a:extLst xmlns:a="http://schemas.openxmlformats.org/drawingml/2006/main">
              <a:ext uri="{FF2B5EF4-FFF2-40B4-BE49-F238E27FC236}">
                <a16:creationId xmlns:a16="http://schemas.microsoft.com/office/drawing/2014/main" id="{1D860C8E-6CB8-4964-A503-F82BFC799465}"/>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Appendix</a:t>
            </a:r>
          </a:p>
        </p:txBody>
      </p:sp>
      <p:sp>
        <p:nvSpPr>
          <p:cNvPr id="4015" name="Dowody — karta Marty Jankowskiej">
            <a:extLst xmlns:a="http://schemas.openxmlformats.org/drawingml/2006/main">
              <a:ext uri="{FF2B5EF4-FFF2-40B4-BE49-F238E27FC236}">
                <a16:creationId xmlns:a16="http://schemas.microsoft.com/office/drawing/2014/main" id="{42E114FA-63B4-4ACF-A98C-57FDCBF6D6B7}"/>
              </a:ext>
            </a:extLst>
          </p:cNvPr>
          <p:cNvSpPr>
            <a:spLocks xmlns:a="http://schemas.openxmlformats.org/drawingml/2006/main" noGrp="1"/>
          </p:cNvSpPr>
          <p:nvPr/>
        </p:nvSpPr>
        <p:spPr>
          <a:xfrm xmlns:a="http://schemas.openxmlformats.org/drawingml/2006/main">
            <a:off x="8067104" y="3383280"/>
            <a:ext cx="3576257" cy="1938528"/>
          </a:xfrm>
          <a:prstGeom xmlns:a="http://schemas.openxmlformats.org/drawingml/2006/main" prst="roundRect">
            <a:avLst>
              <a:gd name="adj" fmla="val 5896"/>
            </a:avLst>
          </a:prstGeom>
          <a:solidFill xmlns:a="http://schemas.openxmlformats.org/drawingml/2006/main">
            <a:srgbClr val="F0EFF8"/>
          </a:solidFill>
          <a:ln xmlns:a="http://schemas.openxmlformats.org/drawingml/2006/main" w="0">
            <a:noFill/>
            <a:prstDash val="solid"/>
          </a:ln>
        </p:spPr>
      </p:sp>
      <p:sp>
        <p:nvSpPr>
          <p:cNvPr id="4016" name="Dowody — cytat Marty Jankowskiej">
            <a:extLst xmlns:a="http://schemas.openxmlformats.org/drawingml/2006/main">
              <a:ext uri="{FF2B5EF4-FFF2-40B4-BE49-F238E27FC236}">
                <a16:creationId xmlns:a16="http://schemas.microsoft.com/office/drawing/2014/main" id="{D8A1D06E-1E5B-40D8-BDDF-C98FA0923959}"/>
              </a:ext>
            </a:extLst>
          </p:cNvPr>
          <p:cNvSpPr>
            <a:spLocks xmlns:a="http://schemas.openxmlformats.org/drawingml/2006/main" noGrp="1"/>
          </p:cNvSpPr>
          <p:nvPr/>
        </p:nvSpPr>
        <p:spPr>
          <a:xfrm xmlns:a="http://schemas.openxmlformats.org/drawingml/2006/main">
            <a:off x="8276654" y="3571875"/>
            <a:ext cx="3157157" cy="1076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035" b="0">
                <a:solidFill>
                  <a:srgbClr val="241C28"/>
                </a:solidFill>
                <a:latin typeface="Calibri"/>
                <a:ea typeface="Calibri"/>
                <a:cs typeface="Calibri"/>
              </a:defRPr>
            </a:pPr>
            <a:r>
              <a:rPr sz="1035" b="0">
                <a:solidFill>
                  <a:srgbClr val="241C28"/>
                </a:solidFill>
                <a:latin typeface="Calibri"/>
                <a:ea typeface="Calibri"/>
                <a:cs typeface="Calibri"/>
              </a:rPr>
              <a:t>„Empatyzer pomaga HR-owi i menedżerom lepiej rozumieć różnice między ludźmi i skuteczniej zarządzać napięciami w organizacji, co w środowisku medycznym, przy wysokim tempie pracy i dużej odpowiedzialności, ma szczególną wartość”.</a:t>
            </a:r>
          </a:p>
        </p:txBody>
      </p:sp>
      <p:sp>
        <p:nvSpPr>
          <p:cNvPr id="4017" name="Dowody — atrybucja Marty Jankowskiej">
            <a:extLst xmlns:a="http://schemas.openxmlformats.org/drawingml/2006/main">
              <a:ext uri="{FF2B5EF4-FFF2-40B4-BE49-F238E27FC236}">
                <a16:creationId xmlns:a16="http://schemas.microsoft.com/office/drawing/2014/main" id="{325E63A5-97D6-4706-9E4C-5F5A07FB7DD8}"/>
              </a:ext>
            </a:extLst>
          </p:cNvPr>
          <p:cNvSpPr>
            <a:spLocks xmlns:a="http://schemas.openxmlformats.org/drawingml/2006/main" noGrp="1"/>
          </p:cNvSpPr>
          <p:nvPr/>
        </p:nvSpPr>
        <p:spPr>
          <a:xfrm xmlns:a="http://schemas.openxmlformats.org/drawingml/2006/main">
            <a:off x="8276654" y="4743450"/>
            <a:ext cx="3157157"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defRPr sz="788" b="1">
                <a:solidFill>
                  <a:srgbClr val="4E458B"/>
                </a:solidFill>
                <a:latin typeface="Calibri"/>
                <a:ea typeface="Calibri"/>
                <a:cs typeface="Calibri"/>
              </a:defRPr>
            </a:pPr>
            <a:r>
              <a:rPr sz="788" b="1">
                <a:solidFill>
                  <a:srgbClr val="4E458B"/>
                </a:solidFill>
                <a:latin typeface="Calibri"/>
                <a:ea typeface="Calibri"/>
                <a:cs typeface="Calibri"/>
              </a:rPr>
              <a:t>Marta Jankowska, Dyrektor Pionu HR i Komunikacji, Salve Medica</a:t>
            </a:r>
          </a:p>
        </p:txBody>
      </p:sp>
    </p:spTree>
    <p:extLst>
      <p:ext uri="{BB962C8B-B14F-4D97-AF65-F5344CB8AC3E}">
        <p14:creationId xmlns:p14="http://schemas.microsoft.com/office/powerpoint/2010/main" val="628715983"/>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3363" name="Google Shape;3363;p77">
            <a:extLst xmlns:a="http://schemas.openxmlformats.org/drawingml/2006/main">
              <a:ext uri="{FF2B5EF4-FFF2-40B4-BE49-F238E27FC236}">
                <a16:creationId xmlns:a16="http://schemas.microsoft.com/office/drawing/2014/main" id="{7EC60B0D-F691-46F4-B156-C9D607928112}"/>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0" u="none">
                <a:solidFill>
                  <a:srgbClr val="6E6873"/>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1" u="none">
                <a:solidFill>
                  <a:srgbClr val="FFFFFF"/>
                </a:solidFill>
              </a:rPr>
              <a:t>Empatyzer</a:t>
            </a:r>
            <a:r>
              <a:rPr sz="900" u="none">
                <a:solidFill>
                  <a:srgbClr val="B9A9C1"/>
                </a:solidFill>
              </a:rPr>
              <a:t>   ▸   </a:t>
            </a:r>
            <a:r>
              <a:rPr sz="900" b="0" u="none">
                <a:solidFill>
                  <a:srgbClr val="6E6873"/>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3364" name="Google Shape;3364;p77">
            <a:extLst xmlns:a="http://schemas.openxmlformats.org/drawingml/2006/main">
              <a:ext uri="{FF2B5EF4-FFF2-40B4-BE49-F238E27FC236}">
                <a16:creationId xmlns:a16="http://schemas.microsoft.com/office/drawing/2014/main" id="{2FB935D8-4771-46EA-AFD8-2B82BA632396}"/>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Trzy kluczowe cechy Empatyzera</a:t>
            </a:r>
            <a:endParaRPr sz="2800"/>
          </a:p>
        </p:txBody>
      </p:sp>
      <p:sp>
        <p:nvSpPr>
          <p:cNvPr id="3365" name="Google Shape;3365;p77">
            <a:extLst xmlns:a="http://schemas.openxmlformats.org/drawingml/2006/main">
              <a:ext uri="{FF2B5EF4-FFF2-40B4-BE49-F238E27FC236}">
                <a16:creationId xmlns:a16="http://schemas.microsoft.com/office/drawing/2014/main" id="{B55362F8-2916-40F1-B0DB-452976B098C5}"/>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pPr>
            <a:r>
              <a:rPr sz="1550" u="none">
                <a:solidFill>
                  <a:srgbClr val="241C28"/>
                </a:solidFill>
                <a:latin typeface="Calibri"/>
                <a:ea typeface="Calibri"/>
                <a:cs typeface="Calibri"/>
              </a:rPr>
              <a:t/>
            </a:r>
            <a:endParaRPr sz="1550"/>
          </a:p>
        </p:txBody>
      </p:sp>
      <p:sp>
        <p:nvSpPr>
          <p:cNvPr id="3366" name="Google Shape;3366;p77">
            <a:extLst xmlns:a="http://schemas.openxmlformats.org/drawingml/2006/main">
              <a:ext uri="{FF2B5EF4-FFF2-40B4-BE49-F238E27FC236}">
                <a16:creationId xmlns:a16="http://schemas.microsoft.com/office/drawing/2014/main" id="{7F75ACD1-1AE9-4B23-8474-519DB7BBABDA}"/>
              </a:ext>
            </a:extLst>
          </p:cNvPr>
          <p:cNvSpPr>
            <a:spLocks xmlns:a="http://schemas.openxmlformats.org/drawingml/2006/main" noGrp="1"/>
          </p:cNvSpPr>
          <p:nvPr/>
        </p:nvSpPr>
        <p:spPr>
          <a:xfrm xmlns:a="http://schemas.openxmlformats.org/drawingml/2006/main">
            <a:off x="548640" y="2084832"/>
            <a:ext cx="3539642" cy="2578608"/>
          </a:xfrm>
          <a:prstGeom xmlns:a="http://schemas.openxmlformats.org/drawingml/2006/main" prst="roundRect">
            <a:avLst>
              <a:gd name="adj" fmla="val 3546"/>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367" name="Google Shape;3367;p77">
            <a:extLst xmlns:a="http://schemas.openxmlformats.org/drawingml/2006/main">
              <a:ext uri="{FF2B5EF4-FFF2-40B4-BE49-F238E27FC236}">
                <a16:creationId xmlns:a16="http://schemas.microsoft.com/office/drawing/2014/main" id="{AA842FAC-DF3C-4607-9D31-A00F4F8348B2}"/>
              </a:ext>
            </a:extLst>
          </p:cNvPr>
          <p:cNvSpPr>
            <a:spLocks xmlns:a="http://schemas.openxmlformats.org/drawingml/2006/main" noGrp="1"/>
          </p:cNvSpPr>
          <p:nvPr/>
        </p:nvSpPr>
        <p:spPr>
          <a:xfrm xmlns:a="http://schemas.openxmlformats.org/drawingml/2006/main">
            <a:off x="822960" y="2359152"/>
            <a:ext cx="420624" cy="420624"/>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369" name="Google Shape;3369;p77">
            <a:extLst xmlns:a="http://schemas.openxmlformats.org/drawingml/2006/main">
              <a:ext uri="{FF2B5EF4-FFF2-40B4-BE49-F238E27FC236}">
                <a16:creationId xmlns:a16="http://schemas.microsoft.com/office/drawing/2014/main" id="{668C3722-5757-41AA-87BF-0DEE0CFDD8E9}"/>
              </a:ext>
            </a:extLst>
          </p:cNvPr>
          <p:cNvSpPr>
            <a:spLocks xmlns:a="http://schemas.openxmlformats.org/drawingml/2006/main" noGrp="1"/>
          </p:cNvSpPr>
          <p:nvPr/>
        </p:nvSpPr>
        <p:spPr>
          <a:xfrm xmlns:a="http://schemas.openxmlformats.org/drawingml/2006/main">
            <a:off x="1371600" y="2404872"/>
            <a:ext cx="2442362" cy="3291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4F2854"/>
              </a:buClr>
              <a:buSzPts val="850"/>
              <a:buFont typeface="Calibri"/>
              <a:buNone/>
            </a:pPr>
            <a:r>
              <a:rPr sz="850" b="1" u="none">
                <a:solidFill>
                  <a:srgbClr val="4F2854"/>
                </a:solidFill>
                <a:latin typeface="Calibri"/>
                <a:ea typeface="Calibri"/>
                <a:cs typeface="Calibri"/>
              </a:rPr>
              <a:t>KROK 1</a:t>
            </a:r>
            <a:endParaRPr sz="850"/>
          </a:p>
        </p:txBody>
      </p:sp>
      <p:sp>
        <p:nvSpPr>
          <p:cNvPr id="3370" name="Google Shape;3370;p77">
            <a:extLst xmlns:a="http://schemas.openxmlformats.org/drawingml/2006/main">
              <a:ext uri="{FF2B5EF4-FFF2-40B4-BE49-F238E27FC236}">
                <a16:creationId xmlns:a16="http://schemas.microsoft.com/office/drawing/2014/main" id="{F60EE610-3D83-4CD7-BFA0-214A1E00F58D}"/>
              </a:ext>
            </a:extLst>
          </p:cNvPr>
          <p:cNvSpPr>
            <a:spLocks xmlns:a="http://schemas.openxmlformats.org/drawingml/2006/main" noGrp="1"/>
          </p:cNvSpPr>
          <p:nvPr/>
        </p:nvSpPr>
        <p:spPr>
          <a:xfrm xmlns:a="http://schemas.openxmlformats.org/drawingml/2006/main">
            <a:off x="822960" y="2962656"/>
            <a:ext cx="2991002" cy="3027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600"/>
              <a:buFont typeface="Calibri"/>
              <a:buNone/>
            </a:pPr>
            <a:r>
              <a:rPr sz="1600" b="1" u="none">
                <a:solidFill>
                  <a:srgbClr val="241C28"/>
                </a:solidFill>
                <a:latin typeface="Calibri"/>
                <a:ea typeface="Calibri"/>
                <a:cs typeface="Calibri"/>
              </a:rPr>
              <a:t>Diagnoza</a:t>
            </a:r>
            <a:endParaRPr sz="1600"/>
          </a:p>
        </p:txBody>
      </p:sp>
      <p:sp>
        <p:nvSpPr>
          <p:cNvPr id="3371" name="Google Shape;3371;p77">
            <a:extLst xmlns:a="http://schemas.openxmlformats.org/drawingml/2006/main">
              <a:ext uri="{FF2B5EF4-FFF2-40B4-BE49-F238E27FC236}">
                <a16:creationId xmlns:a16="http://schemas.microsoft.com/office/drawing/2014/main" id="{76E7E055-86EB-43DB-AFE8-C3139E1A9401}"/>
              </a:ext>
            </a:extLst>
          </p:cNvPr>
          <p:cNvSpPr>
            <a:spLocks xmlns:a="http://schemas.openxmlformats.org/drawingml/2006/main" noGrp="1"/>
          </p:cNvSpPr>
          <p:nvPr/>
        </p:nvSpPr>
        <p:spPr>
          <a:xfrm xmlns:a="http://schemas.openxmlformats.org/drawingml/2006/main">
            <a:off x="822960" y="3338576"/>
            <a:ext cx="2991002" cy="116027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Jednorazowy kwestionariusz opisuje cechy, talenty, motywatory i napięcia. Pokazuje też osobę na tle zespołu i organizacji.</a:t>
            </a:r>
            <a:endParaRPr sz="1250"/>
          </a:p>
        </p:txBody>
      </p:sp>
      <p:sp>
        <p:nvSpPr>
          <p:cNvPr id="3372" name="Google Shape;3372;p77">
            <a:extLst xmlns:a="http://schemas.openxmlformats.org/drawingml/2006/main">
              <a:ext uri="{FF2B5EF4-FFF2-40B4-BE49-F238E27FC236}">
                <a16:creationId xmlns:a16="http://schemas.microsoft.com/office/drawing/2014/main" id="{A5792E67-6B6D-4E4B-82AF-3CBDA0709A13}"/>
              </a:ext>
            </a:extLst>
          </p:cNvPr>
          <p:cNvSpPr>
            <a:spLocks xmlns:a="http://schemas.openxmlformats.org/drawingml/2006/main" noGrp="1"/>
          </p:cNvSpPr>
          <p:nvPr/>
        </p:nvSpPr>
        <p:spPr>
          <a:xfrm xmlns:a="http://schemas.openxmlformats.org/drawingml/2006/main">
            <a:off x="4326026" y="2084832"/>
            <a:ext cx="3539642" cy="2578608"/>
          </a:xfrm>
          <a:prstGeom xmlns:a="http://schemas.openxmlformats.org/drawingml/2006/main" prst="roundRect">
            <a:avLst>
              <a:gd name="adj" fmla="val 3546"/>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373" name="Google Shape;3373;p77">
            <a:extLst xmlns:a="http://schemas.openxmlformats.org/drawingml/2006/main">
              <a:ext uri="{FF2B5EF4-FFF2-40B4-BE49-F238E27FC236}">
                <a16:creationId xmlns:a16="http://schemas.microsoft.com/office/drawing/2014/main" id="{54925CAC-3AC8-4994-AFEC-B0DBD32FC436}"/>
              </a:ext>
            </a:extLst>
          </p:cNvPr>
          <p:cNvSpPr>
            <a:spLocks xmlns:a="http://schemas.openxmlformats.org/drawingml/2006/main" noGrp="1"/>
          </p:cNvSpPr>
          <p:nvPr/>
        </p:nvSpPr>
        <p:spPr>
          <a:xfrm xmlns:a="http://schemas.openxmlformats.org/drawingml/2006/main">
            <a:off x="4600346" y="2359152"/>
            <a:ext cx="420624" cy="420624"/>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375" name="Google Shape;3375;p77">
            <a:extLst xmlns:a="http://schemas.openxmlformats.org/drawingml/2006/main">
              <a:ext uri="{FF2B5EF4-FFF2-40B4-BE49-F238E27FC236}">
                <a16:creationId xmlns:a16="http://schemas.microsoft.com/office/drawing/2014/main" id="{BEC3DA1A-DB2A-48DE-AC35-E81E15912B47}"/>
              </a:ext>
            </a:extLst>
          </p:cNvPr>
          <p:cNvSpPr>
            <a:spLocks xmlns:a="http://schemas.openxmlformats.org/drawingml/2006/main" noGrp="1"/>
          </p:cNvSpPr>
          <p:nvPr/>
        </p:nvSpPr>
        <p:spPr>
          <a:xfrm xmlns:a="http://schemas.openxmlformats.org/drawingml/2006/main">
            <a:off x="5148986" y="2404872"/>
            <a:ext cx="2442362" cy="3291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239886"/>
              </a:buClr>
              <a:buSzPts val="850"/>
              <a:buFont typeface="Calibri"/>
              <a:buNone/>
            </a:pPr>
            <a:r>
              <a:rPr sz="850" b="1" u="none">
                <a:solidFill>
                  <a:srgbClr val="239886"/>
                </a:solidFill>
                <a:latin typeface="Calibri"/>
                <a:ea typeface="Calibri"/>
                <a:cs typeface="Calibri"/>
              </a:rPr>
              <a:t>KROK 2</a:t>
            </a:r>
            <a:endParaRPr sz="850"/>
          </a:p>
        </p:txBody>
      </p:sp>
      <p:sp>
        <p:nvSpPr>
          <p:cNvPr id="3376" name="Google Shape;3376;p77">
            <a:extLst xmlns:a="http://schemas.openxmlformats.org/drawingml/2006/main">
              <a:ext uri="{FF2B5EF4-FFF2-40B4-BE49-F238E27FC236}">
                <a16:creationId xmlns:a16="http://schemas.microsoft.com/office/drawing/2014/main" id="{CDBF1089-4BBA-45D7-A59D-24DB62A9A7C1}"/>
              </a:ext>
            </a:extLst>
          </p:cNvPr>
          <p:cNvSpPr>
            <a:spLocks xmlns:a="http://schemas.openxmlformats.org/drawingml/2006/main" noGrp="1"/>
          </p:cNvSpPr>
          <p:nvPr/>
        </p:nvSpPr>
        <p:spPr>
          <a:xfrm xmlns:a="http://schemas.openxmlformats.org/drawingml/2006/main">
            <a:off x="4600346" y="2962656"/>
            <a:ext cx="2991002" cy="3027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600"/>
              <a:buFont typeface="Calibri"/>
              <a:buNone/>
            </a:pPr>
            <a:r>
              <a:rPr sz="1600" b="1" u="none">
                <a:solidFill>
                  <a:srgbClr val="241C28"/>
                </a:solidFill>
                <a:latin typeface="Calibri"/>
                <a:ea typeface="Calibri"/>
                <a:cs typeface="Calibri"/>
              </a:rPr>
              <a:t>Rozmowa z Em</a:t>
            </a:r>
            <a:endParaRPr sz="1600"/>
          </a:p>
        </p:txBody>
      </p:sp>
      <p:sp>
        <p:nvSpPr>
          <p:cNvPr id="3377" name="Google Shape;3377;p77">
            <a:extLst xmlns:a="http://schemas.openxmlformats.org/drawingml/2006/main">
              <a:ext uri="{FF2B5EF4-FFF2-40B4-BE49-F238E27FC236}">
                <a16:creationId xmlns:a16="http://schemas.microsoft.com/office/drawing/2014/main" id="{CED89D55-0923-4311-A0B2-88163B40EBC0}"/>
              </a:ext>
            </a:extLst>
          </p:cNvPr>
          <p:cNvSpPr>
            <a:spLocks xmlns:a="http://schemas.openxmlformats.org/drawingml/2006/main" noGrp="1"/>
          </p:cNvSpPr>
          <p:nvPr/>
        </p:nvSpPr>
        <p:spPr>
          <a:xfrm xmlns:a="http://schemas.openxmlformats.org/drawingml/2006/main">
            <a:off x="4600346" y="3338576"/>
            <a:ext cx="2991002" cy="116027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Em pomaga przygotować rozmowę z konkretną osobą, zespołem, oddziałem albo działem dokładnie wtedy, gdy pojawia się potrzeba.</a:t>
            </a:r>
            <a:endParaRPr sz="1250"/>
          </a:p>
        </p:txBody>
      </p:sp>
      <p:sp>
        <p:nvSpPr>
          <p:cNvPr id="3378" name="Google Shape;3378;p77">
            <a:extLst xmlns:a="http://schemas.openxmlformats.org/drawingml/2006/main">
              <a:ext uri="{FF2B5EF4-FFF2-40B4-BE49-F238E27FC236}">
                <a16:creationId xmlns:a16="http://schemas.microsoft.com/office/drawing/2014/main" id="{C1186C93-7788-453C-AAA8-224F06C36351}"/>
              </a:ext>
            </a:extLst>
          </p:cNvPr>
          <p:cNvSpPr>
            <a:spLocks xmlns:a="http://schemas.openxmlformats.org/drawingml/2006/main" noGrp="1"/>
          </p:cNvSpPr>
          <p:nvPr/>
        </p:nvSpPr>
        <p:spPr>
          <a:xfrm xmlns:a="http://schemas.openxmlformats.org/drawingml/2006/main">
            <a:off x="8103413" y="2084832"/>
            <a:ext cx="3539642" cy="2578608"/>
          </a:xfrm>
          <a:prstGeom xmlns:a="http://schemas.openxmlformats.org/drawingml/2006/main" prst="roundRect">
            <a:avLst>
              <a:gd name="adj" fmla="val 3546"/>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379" name="Google Shape;3379;p77">
            <a:extLst xmlns:a="http://schemas.openxmlformats.org/drawingml/2006/main">
              <a:ext uri="{FF2B5EF4-FFF2-40B4-BE49-F238E27FC236}">
                <a16:creationId xmlns:a16="http://schemas.microsoft.com/office/drawing/2014/main" id="{337C21AF-1BA0-4E98-9849-7A297DE8CED8}"/>
              </a:ext>
            </a:extLst>
          </p:cNvPr>
          <p:cNvSpPr>
            <a:spLocks xmlns:a="http://schemas.openxmlformats.org/drawingml/2006/main" noGrp="1"/>
          </p:cNvSpPr>
          <p:nvPr/>
        </p:nvSpPr>
        <p:spPr>
          <a:xfrm xmlns:a="http://schemas.openxmlformats.org/drawingml/2006/main">
            <a:off x="8377733" y="2359152"/>
            <a:ext cx="420624" cy="420624"/>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381" name="Google Shape;3381;p77">
            <a:extLst xmlns:a="http://schemas.openxmlformats.org/drawingml/2006/main">
              <a:ext uri="{FF2B5EF4-FFF2-40B4-BE49-F238E27FC236}">
                <a16:creationId xmlns:a16="http://schemas.microsoft.com/office/drawing/2014/main" id="{EBC4556C-3DD1-4E10-8A67-0417FDE49D9E}"/>
              </a:ext>
            </a:extLst>
          </p:cNvPr>
          <p:cNvSpPr>
            <a:spLocks xmlns:a="http://schemas.openxmlformats.org/drawingml/2006/main" noGrp="1"/>
          </p:cNvSpPr>
          <p:nvPr/>
        </p:nvSpPr>
        <p:spPr>
          <a:xfrm xmlns:a="http://schemas.openxmlformats.org/drawingml/2006/main">
            <a:off x="8926373" y="2404872"/>
            <a:ext cx="2442362" cy="3291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4E458B"/>
              </a:buClr>
              <a:buSzPts val="850"/>
              <a:buFont typeface="Calibri"/>
              <a:buNone/>
            </a:pPr>
            <a:r>
              <a:rPr sz="850" b="1" u="none">
                <a:solidFill>
                  <a:srgbClr val="4E458B"/>
                </a:solidFill>
                <a:latin typeface="Calibri"/>
                <a:ea typeface="Calibri"/>
                <a:cs typeface="Calibri"/>
              </a:rPr>
              <a:t>KROK 3</a:t>
            </a:r>
            <a:endParaRPr sz="850"/>
          </a:p>
        </p:txBody>
      </p:sp>
      <p:sp>
        <p:nvSpPr>
          <p:cNvPr id="3382" name="Google Shape;3382;p77">
            <a:extLst xmlns:a="http://schemas.openxmlformats.org/drawingml/2006/main">
              <a:ext uri="{FF2B5EF4-FFF2-40B4-BE49-F238E27FC236}">
                <a16:creationId xmlns:a16="http://schemas.microsoft.com/office/drawing/2014/main" id="{DFEA7034-981E-4DC8-9543-85A92601554B}"/>
              </a:ext>
            </a:extLst>
          </p:cNvPr>
          <p:cNvSpPr>
            <a:spLocks xmlns:a="http://schemas.openxmlformats.org/drawingml/2006/main" noGrp="1"/>
          </p:cNvSpPr>
          <p:nvPr/>
        </p:nvSpPr>
        <p:spPr>
          <a:xfrm xmlns:a="http://schemas.openxmlformats.org/drawingml/2006/main">
            <a:off x="8377733" y="2962656"/>
            <a:ext cx="2991002" cy="3027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600"/>
              <a:buFont typeface="Calibri"/>
              <a:buNone/>
            </a:pPr>
            <a:r>
              <a:rPr sz="1600" b="1" u="none">
                <a:solidFill>
                  <a:srgbClr val="241C28"/>
                </a:solidFill>
                <a:latin typeface="Calibri"/>
                <a:ea typeface="Calibri"/>
                <a:cs typeface="Calibri"/>
              </a:rPr>
              <a:t>Mikrolekcje</a:t>
            </a:r>
            <a:endParaRPr sz="1600"/>
          </a:p>
        </p:txBody>
      </p:sp>
      <p:sp>
        <p:nvSpPr>
          <p:cNvPr id="3383" name="Google Shape;3383;p77">
            <a:extLst xmlns:a="http://schemas.openxmlformats.org/drawingml/2006/main">
              <a:ext uri="{FF2B5EF4-FFF2-40B4-BE49-F238E27FC236}">
                <a16:creationId xmlns:a16="http://schemas.microsoft.com/office/drawing/2014/main" id="{6907D85A-0727-4945-9B32-E504F1155841}"/>
              </a:ext>
            </a:extLst>
          </p:cNvPr>
          <p:cNvSpPr>
            <a:spLocks xmlns:a="http://schemas.openxmlformats.org/drawingml/2006/main" noGrp="1"/>
          </p:cNvSpPr>
          <p:nvPr/>
        </p:nvSpPr>
        <p:spPr>
          <a:xfrm xmlns:a="http://schemas.openxmlformats.org/drawingml/2006/main">
            <a:off x="8377733" y="3338576"/>
            <a:ext cx="2991002" cy="116027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Dwie krótkie lekcje w tygodniu, dobrane do osoby, jej roli i ludzi, z którymi pracuje.</a:t>
            </a:r>
            <a:endParaRPr sz="1250"/>
          </a:p>
        </p:txBody>
      </p:sp>
      <p:sp>
        <p:nvSpPr>
          <p:cNvPr id="3384" name="Google Shape;3384;p77">
            <a:extLst xmlns:a="http://schemas.openxmlformats.org/drawingml/2006/main">
              <a:ext uri="{FF2B5EF4-FFF2-40B4-BE49-F238E27FC236}">
                <a16:creationId xmlns:a16="http://schemas.microsoft.com/office/drawing/2014/main" id="{50AA50C3-A5EB-496B-8911-3602D6C8CD68}"/>
              </a:ext>
            </a:extLst>
          </p:cNvPr>
          <p:cNvSpPr>
            <a:spLocks xmlns:a="http://schemas.openxmlformats.org/drawingml/2006/main" noGrp="1"/>
          </p:cNvSpPr>
          <p:nvPr/>
        </p:nvSpPr>
        <p:spPr>
          <a:xfrm xmlns:a="http://schemas.openxmlformats.org/drawingml/2006/main">
            <a:off x="548640" y="4882896"/>
            <a:ext cx="11094415" cy="786384"/>
          </a:xfrm>
          <a:prstGeom xmlns:a="http://schemas.openxmlformats.org/drawingml/2006/main" prst="roundRect">
            <a:avLst>
              <a:gd name="adj" fmla="val 11628"/>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385" name="Google Shape;3385;p77">
            <a:extLst xmlns:a="http://schemas.openxmlformats.org/drawingml/2006/main">
              <a:ext uri="{FF2B5EF4-FFF2-40B4-BE49-F238E27FC236}">
                <a16:creationId xmlns:a16="http://schemas.microsoft.com/office/drawing/2014/main" id="{D08AEED1-EB2F-4033-A50D-02F587DA85A9}"/>
              </a:ext>
            </a:extLst>
          </p:cNvPr>
          <p:cNvSpPr>
            <a:spLocks xmlns:a="http://schemas.openxmlformats.org/drawingml/2006/main" noGrp="1"/>
          </p:cNvSpPr>
          <p:nvPr/>
        </p:nvSpPr>
        <p:spPr>
          <a:xfrm xmlns:a="http://schemas.openxmlformats.org/drawingml/2006/main">
            <a:off x="1371600" y="4882896"/>
            <a:ext cx="9978847" cy="7863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300"/>
              <a:buFont typeface="Calibri"/>
              <a:buNone/>
            </a:pPr>
            <a:r>
              <a:rPr sz="1300" b="1" u="none">
                <a:solidFill>
                  <a:srgbClr val="241C28"/>
                </a:solidFill>
                <a:latin typeface="Calibri"/>
                <a:ea typeface="Calibri"/>
                <a:cs typeface="Calibri"/>
              </a:rPr>
              <a:t>Każdy widzi własną diagnozę oraz siebie na tle zespołu, działu i organizacji. Rozmowy z Em pozostają prywatne. Mikrolekcje są spersonalizowane.</a:t>
            </a:r>
            <a:endParaRPr sz="1300"/>
          </a:p>
        </p:txBody>
      </p:sp>
      <p:sp>
        <p:nvSpPr>
          <p:cNvPr id="3386" name="Google Shape;3386;p77">
            <a:extLst xmlns:a="http://schemas.openxmlformats.org/drawingml/2006/main">
              <a:ext uri="{FF2B5EF4-FFF2-40B4-BE49-F238E27FC236}">
                <a16:creationId xmlns:a16="http://schemas.microsoft.com/office/drawing/2014/main" id="{3A252C06-15F1-491C-ACC6-E394A81363FA}"/>
              </a:ext>
            </a:extLst>
          </p:cNvPr>
          <p:cNvSpPr>
            <a:spLocks xmlns:a="http://schemas.openxmlformats.org/drawingml/2006/main" noGrp="1"/>
          </p:cNvSpPr>
          <p:nvPr/>
        </p:nvSpPr>
        <p:spPr>
          <a:xfrm xmlns:a="http://schemas.openxmlformats.org/drawingml/2006/main">
            <a:off x="548640" y="5815584"/>
            <a:ext cx="11094415" cy="3840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6E6873"/>
              </a:buClr>
              <a:buSzPts val="1200"/>
              <a:buFont typeface="Calibri"/>
              <a:buNone/>
            </a:pPr>
            <a:r>
              <a:rPr sz="1200" u="none">
                <a:solidFill>
                  <a:srgbClr val="6E6873"/>
                </a:solidFill>
                <a:latin typeface="Calibri"/>
                <a:ea typeface="Calibri"/>
                <a:cs typeface="Calibri"/>
              </a:rPr>
              <a:t>Empatyzer nie służy do oceny, rekrutacji ani decyzji kadrowych. Pomaga przygotować się do ważnych rozmów.</a:t>
            </a:r>
            <a:endParaRPr sz="1200"/>
          </a:p>
        </p:txBody>
      </p:sp>
      <p:pic>
        <p:nvPicPr>
          <p:cNvPr id="3465" name="Google Shape;3387;p77"/>
          <p:cNvPicPr>
            <a:picLocks xmlns:a="http://schemas.openxmlformats.org/drawingml/2006/main" noChangeAspect="1"/>
          </p:cNvPicPr>
          <p:nvPr/>
        </p:nvPicPr>
        <p:blipFill rotWithShape="1">
          <a:blip xmlns:r="http://schemas.openxmlformats.org/officeDocument/2006/relationships" xmlns:a="http://schemas.openxmlformats.org/drawingml/2006/main" r:embed="Rc9a990b5964a45d3">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3388" name="Google Shape;3388;p77">
            <a:extLst xmlns:a="http://schemas.openxmlformats.org/drawingml/2006/main">
              <a:ext uri="{FF2B5EF4-FFF2-40B4-BE49-F238E27FC236}">
                <a16:creationId xmlns:a16="http://schemas.microsoft.com/office/drawing/2014/main" id="{947E914C-60CD-4865-862C-76A313C772B3}"/>
              </a:ext>
            </a:extLst>
          </p:cNvPr>
          <p:cNvSpPr>
            <a:spLocks xmlns:a="http://schemas.openxmlformats.org/drawingml/2006/main" noGrp="1"/>
          </p:cNvSpPr>
          <p:nvPr/>
        </p:nvSpPr>
        <p:spPr>
          <a:xfrm xmlns:a="http://schemas.openxmlformats.org/drawingml/2006/main">
            <a:off x="2667000" y="338138"/>
            <a:ext cx="714375"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Empatyzer</a:t>
            </a:r>
            <a:endParaRPr/>
          </a:p>
        </p:txBody>
      </p:sp>
      <p:sp>
        <p:nvSpPr>
          <p:cNvPr id="3389" name="Google Shape;3389;p77">
            <a:extLst xmlns:a="http://schemas.openxmlformats.org/drawingml/2006/main">
              <a:ext uri="{FF2B5EF4-FFF2-40B4-BE49-F238E27FC236}">
                <a16:creationId xmlns:a16="http://schemas.microsoft.com/office/drawing/2014/main" id="{237EC4FF-5B8C-4195-B18A-ED2C36384C5E}"/>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390" name="Google Shape;3390;p77">
            <a:extLst xmlns:a="http://schemas.openxmlformats.org/drawingml/2006/main">
              <a:ext uri="{FF2B5EF4-FFF2-40B4-BE49-F238E27FC236}">
                <a16:creationId xmlns:a16="http://schemas.microsoft.com/office/drawing/2014/main" id="{C681A185-8793-45C8-977C-84542014BB5D}"/>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Problem</a:t>
            </a:r>
            <a:endParaRPr/>
          </a:p>
        </p:txBody>
      </p:sp>
      <p:sp>
        <p:nvSpPr>
          <p:cNvPr id="3391" name="Google Shape;3391;p77">
            <a:extLst xmlns:a="http://schemas.openxmlformats.org/drawingml/2006/main">
              <a:ext uri="{FF2B5EF4-FFF2-40B4-BE49-F238E27FC236}">
                <a16:creationId xmlns:a16="http://schemas.microsoft.com/office/drawing/2014/main" id="{C04757D0-7397-494D-837A-44C8F78C7D69}"/>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392" name="Google Shape;3392;p77">
            <a:hlinkClick xmlns:r="http://schemas.openxmlformats.org/officeDocument/2006/relationships" xmlns:a="http://schemas.openxmlformats.org/drawingml/2006/main" r:id="R91945b5480e94aef" action="ppaction://hlinksldjump"/>
            <a:extLst xmlns:a="http://schemas.openxmlformats.org/drawingml/2006/main">
              <a:ext uri="{FF2B5EF4-FFF2-40B4-BE49-F238E27FC236}">
                <a16:creationId xmlns:a16="http://schemas.microsoft.com/office/drawing/2014/main" id="{DB616C2A-B19B-4D5B-89E9-1A4536CBEB70}"/>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393" name="Google Shape;3393;p77">
            <a:extLst xmlns:a="http://schemas.openxmlformats.org/drawingml/2006/main">
              <a:ext uri="{FF2B5EF4-FFF2-40B4-BE49-F238E27FC236}">
                <a16:creationId xmlns:a16="http://schemas.microsoft.com/office/drawing/2014/main" id="{A4C111BA-E8A4-4E43-8B06-1B2EE102CA18}"/>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3394" name="Google Shape;3394;p77">
            <a:extLst xmlns:a="http://schemas.openxmlformats.org/drawingml/2006/main">
              <a:ext uri="{FF2B5EF4-FFF2-40B4-BE49-F238E27FC236}">
                <a16:creationId xmlns:a16="http://schemas.microsoft.com/office/drawing/2014/main" id="{C51097F3-84EF-4C12-8171-67436FA74330}"/>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395" name="Google Shape;3395;p77">
            <a:hlinkClick xmlns:r="http://schemas.openxmlformats.org/officeDocument/2006/relationships" xmlns:a="http://schemas.openxmlformats.org/drawingml/2006/main" r:id="R4b932e9eecd34e0f" action="ppaction://hlinksldjump"/>
            <a:extLst xmlns:a="http://schemas.openxmlformats.org/drawingml/2006/main">
              <a:ext uri="{FF2B5EF4-FFF2-40B4-BE49-F238E27FC236}">
                <a16:creationId xmlns:a16="http://schemas.microsoft.com/office/drawing/2014/main" id="{2AAAF196-431E-4889-AC7C-07717584D7A4}"/>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396" name="Google Shape;3396;p77">
            <a:extLst xmlns:a="http://schemas.openxmlformats.org/drawingml/2006/main">
              <a:ext uri="{FF2B5EF4-FFF2-40B4-BE49-F238E27FC236}">
                <a16:creationId xmlns:a16="http://schemas.microsoft.com/office/drawing/2014/main" id="{5C488C87-8CEF-4BCB-A4DA-34E7B9A5B5BD}"/>
              </a:ext>
            </a:extLst>
          </p:cNvPr>
          <p:cNvSpPr>
            <a:spLocks xmlns:a="http://schemas.openxmlformats.org/drawingml/2006/main" noGrp="1"/>
          </p:cNvSpPr>
          <p:nvPr/>
        </p:nvSpPr>
        <p:spPr>
          <a:xfrm xmlns:a="http://schemas.openxmlformats.org/drawingml/2006/main">
            <a:off x="2944368" y="265176"/>
            <a:ext cx="859536" cy="292608"/>
          </a:xfrm>
          <a:prstGeom xmlns:a="http://schemas.openxmlformats.org/drawingml/2006/main" prst="roundRect">
            <a:avLst>
              <a:gd name="adj" fmla="val 16667"/>
            </a:avLst>
          </a:prstGeom>
          <a:solidFill xmlns:a="http://schemas.openxmlformats.org/drawingml/2006/main">
            <a:srgbClr val="2DA698"/>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397" name="Google Shape;3397;p77">
            <a:extLst xmlns:a="http://schemas.openxmlformats.org/drawingml/2006/main">
              <a:ext uri="{FF2B5EF4-FFF2-40B4-BE49-F238E27FC236}">
                <a16:creationId xmlns:a16="http://schemas.microsoft.com/office/drawing/2014/main" id="{47619E49-BEF8-451A-8E58-23A2201E9474}"/>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Empatyzer</a:t>
            </a:r>
            <a:endParaRPr/>
          </a:p>
        </p:txBody>
      </p:sp>
      <p:sp>
        <p:nvSpPr>
          <p:cNvPr id="3398" name="Google Shape;3398;p77">
            <a:extLst xmlns:a="http://schemas.openxmlformats.org/drawingml/2006/main">
              <a:ext uri="{FF2B5EF4-FFF2-40B4-BE49-F238E27FC236}">
                <a16:creationId xmlns:a16="http://schemas.microsoft.com/office/drawing/2014/main" id="{1F06B12E-C917-482C-9F89-46D7EB9E6923}"/>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2DA698"/>
                </a:solidFill>
                <a:latin typeface="Calibri"/>
                <a:ea typeface="Calibri"/>
                <a:cs typeface="Calibri"/>
              </a:rPr>
              <a:t>▸</a:t>
            </a:r>
            <a:endParaRPr/>
          </a:p>
        </p:txBody>
      </p:sp>
      <p:sp>
        <p:nvSpPr>
          <p:cNvPr id="3399" name="Google Shape;3399;p77">
            <a:hlinkClick xmlns:r="http://schemas.openxmlformats.org/officeDocument/2006/relationships" xmlns:a="http://schemas.openxmlformats.org/drawingml/2006/main" r:id="R00ae902417d949fc" action="ppaction://hlinksldjump"/>
            <a:extLst xmlns:a="http://schemas.openxmlformats.org/drawingml/2006/main">
              <a:ext uri="{FF2B5EF4-FFF2-40B4-BE49-F238E27FC236}">
                <a16:creationId xmlns:a16="http://schemas.microsoft.com/office/drawing/2014/main" id="{EFA2387B-309A-4293-9852-38134637C145}"/>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400" name="Google Shape;3400;p77">
            <a:extLst xmlns:a="http://schemas.openxmlformats.org/drawingml/2006/main">
              <a:ext uri="{FF2B5EF4-FFF2-40B4-BE49-F238E27FC236}">
                <a16:creationId xmlns:a16="http://schemas.microsoft.com/office/drawing/2014/main" id="{EF70953B-37CD-4A61-B037-6D5084E2EBF5}"/>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Jak to działa</a:t>
            </a:r>
            <a:endParaRPr/>
          </a:p>
        </p:txBody>
      </p:sp>
      <p:sp>
        <p:nvSpPr>
          <p:cNvPr id="3401" name="Google Shape;3401;p77">
            <a:extLst xmlns:a="http://schemas.openxmlformats.org/drawingml/2006/main">
              <a:ext uri="{FF2B5EF4-FFF2-40B4-BE49-F238E27FC236}">
                <a16:creationId xmlns:a16="http://schemas.microsoft.com/office/drawing/2014/main" id="{22C37F55-9282-4E33-B4B1-F5FD7A88BF28}"/>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402" name="Google Shape;3402;p77">
            <a:hlinkClick xmlns:r="http://schemas.openxmlformats.org/officeDocument/2006/relationships" xmlns:a="http://schemas.openxmlformats.org/drawingml/2006/main" r:id="Re325064cf5d045e8" action="ppaction://hlinksldjump"/>
            <a:extLst xmlns:a="http://schemas.openxmlformats.org/drawingml/2006/main">
              <a:ext uri="{FF2B5EF4-FFF2-40B4-BE49-F238E27FC236}">
                <a16:creationId xmlns:a16="http://schemas.microsoft.com/office/drawing/2014/main" id="{D031F5E6-7906-4FA9-81A0-76654EA39EB0}"/>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403" name="Google Shape;3403;p77">
            <a:extLst xmlns:a="http://schemas.openxmlformats.org/drawingml/2006/main">
              <a:ext uri="{FF2B5EF4-FFF2-40B4-BE49-F238E27FC236}">
                <a16:creationId xmlns:a16="http://schemas.microsoft.com/office/drawing/2014/main" id="{A4169466-7EC9-4218-9297-09CA5304B990}"/>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3404" name="Google Shape;3404;p77">
            <a:extLst xmlns:a="http://schemas.openxmlformats.org/drawingml/2006/main">
              <a:ext uri="{FF2B5EF4-FFF2-40B4-BE49-F238E27FC236}">
                <a16:creationId xmlns:a16="http://schemas.microsoft.com/office/drawing/2014/main" id="{2ED93DF8-17FF-466E-83F9-93F070156B11}"/>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405" name="Google Shape;3405;p77">
            <a:hlinkClick xmlns:r="http://schemas.openxmlformats.org/officeDocument/2006/relationships" xmlns:a="http://schemas.openxmlformats.org/drawingml/2006/main" r:id="R5a42d5f0bb914d33" action="ppaction://hlinksldjump"/>
            <a:extLst xmlns:a="http://schemas.openxmlformats.org/drawingml/2006/main">
              <a:ext uri="{FF2B5EF4-FFF2-40B4-BE49-F238E27FC236}">
                <a16:creationId xmlns:a16="http://schemas.microsoft.com/office/drawing/2014/main" id="{A4061440-6EA5-4668-B324-FE179F5DEB5E}"/>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406" name="Google Shape;3406;p77">
            <a:extLst xmlns:a="http://schemas.openxmlformats.org/drawingml/2006/main">
              <a:ext uri="{FF2B5EF4-FFF2-40B4-BE49-F238E27FC236}">
                <a16:creationId xmlns:a16="http://schemas.microsoft.com/office/drawing/2014/main" id="{B9873578-337C-474C-BF41-89D3916712A9}"/>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3407" name="Google Shape;3407;p77">
            <a:extLst xmlns:a="http://schemas.openxmlformats.org/drawingml/2006/main">
              <a:ext uri="{FF2B5EF4-FFF2-40B4-BE49-F238E27FC236}">
                <a16:creationId xmlns:a16="http://schemas.microsoft.com/office/drawing/2014/main" id="{79139C4D-2B73-44EC-825D-9B709CFED740}"/>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408" name="Google Shape;3408;p77">
            <a:hlinkClick xmlns:r="http://schemas.openxmlformats.org/officeDocument/2006/relationships" xmlns:a="http://schemas.openxmlformats.org/drawingml/2006/main" r:id="R4d40c959c28f4d3d" action="ppaction://hlinksldjump"/>
            <a:extLst xmlns:a="http://schemas.openxmlformats.org/drawingml/2006/main">
              <a:ext uri="{FF2B5EF4-FFF2-40B4-BE49-F238E27FC236}">
                <a16:creationId xmlns:a16="http://schemas.microsoft.com/office/drawing/2014/main" id="{27E8BEB6-C942-4F5B-B46F-76A50AC1783F}"/>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409" name="Google Shape;3409;p77">
            <a:extLst xmlns:a="http://schemas.openxmlformats.org/drawingml/2006/main">
              <a:ext uri="{FF2B5EF4-FFF2-40B4-BE49-F238E27FC236}">
                <a16:creationId xmlns:a16="http://schemas.microsoft.com/office/drawing/2014/main" id="{D30DD2D5-0343-4166-8F2F-6E1ECA5F6475}"/>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3410" name="Google Shape;3410;p77">
            <a:extLst xmlns:a="http://schemas.openxmlformats.org/drawingml/2006/main">
              <a:ext uri="{FF2B5EF4-FFF2-40B4-BE49-F238E27FC236}">
                <a16:creationId xmlns:a16="http://schemas.microsoft.com/office/drawing/2014/main" id="{D8309101-2AB6-45FA-9B40-100DFCBFDBFE}"/>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411" name="Google Shape;3411;p77">
            <a:hlinkClick xmlns:r="http://schemas.openxmlformats.org/officeDocument/2006/relationships" xmlns:a="http://schemas.openxmlformats.org/drawingml/2006/main" r:id="R189a1af2c2124786" action="ppaction://hlinksldjump"/>
            <a:extLst xmlns:a="http://schemas.openxmlformats.org/drawingml/2006/main">
              <a:ext uri="{FF2B5EF4-FFF2-40B4-BE49-F238E27FC236}">
                <a16:creationId xmlns:a16="http://schemas.microsoft.com/office/drawing/2014/main" id="{4B128693-388F-4F30-BA54-66C7B1C4E694}"/>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412" name="Google Shape;3412;p77">
            <a:extLst xmlns:a="http://schemas.openxmlformats.org/drawingml/2006/main">
              <a:ext uri="{FF2B5EF4-FFF2-40B4-BE49-F238E27FC236}">
                <a16:creationId xmlns:a16="http://schemas.microsoft.com/office/drawing/2014/main" id="{7A3BC066-98E7-43FB-A26A-85947E9539CF}"/>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3413" name="Google Shape;3413;p77">
            <a:hlinkClick xmlns:r="http://schemas.openxmlformats.org/officeDocument/2006/relationships" xmlns:a="http://schemas.openxmlformats.org/drawingml/2006/main" r:id="R781f7441e542459e" action="ppaction://hlinksldjump"/>
            <a:extLst xmlns:a="http://schemas.openxmlformats.org/drawingml/2006/main">
              <a:ext uri="{FF2B5EF4-FFF2-40B4-BE49-F238E27FC236}">
                <a16:creationId xmlns:a16="http://schemas.microsoft.com/office/drawing/2014/main" id="{EAAA75C5-9286-4732-A714-0E167DC5566F}"/>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414" name="Google Shape;3414;p77">
            <a:extLst xmlns:a="http://schemas.openxmlformats.org/drawingml/2006/main">
              <a:ext uri="{FF2B5EF4-FFF2-40B4-BE49-F238E27FC236}">
                <a16:creationId xmlns:a16="http://schemas.microsoft.com/office/drawing/2014/main" id="{1E594ADF-8A1F-418E-9DDB-4D08DDC36CF0}"/>
              </a:ext>
            </a:extLst>
          </p:cNvPr>
          <p:cNvSpPr>
            <a:spLocks xmlns:a="http://schemas.openxmlformats.org/drawingml/2006/main" noGrp="1"/>
          </p:cNvSpPr>
          <p:nvPr/>
        </p:nvSpPr>
        <p:spPr>
          <a:xfrm xmlns:a="http://schemas.openxmlformats.org/drawingml/2006/main">
            <a:off x="859536" y="5257799"/>
            <a:ext cx="41148" cy="146304"/>
          </a:xfrm>
          <a:prstGeom xmlns:a="http://schemas.openxmlformats.org/drawingml/2006/main" prst="rect">
            <a:avLst/>
          </a:prstGeom>
          <a:solidFill xmlns:a="http://schemas.openxmlformats.org/drawingml/2006/main">
            <a:srgbClr val="2DA698"/>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415" name="Google Shape;3415;p77">
            <a:extLst xmlns:a="http://schemas.openxmlformats.org/drawingml/2006/main">
              <a:ext uri="{FF2B5EF4-FFF2-40B4-BE49-F238E27FC236}">
                <a16:creationId xmlns:a16="http://schemas.microsoft.com/office/drawing/2014/main" id="{49283748-2BEF-4E8A-931E-2255572541A1}"/>
              </a:ext>
            </a:extLst>
          </p:cNvPr>
          <p:cNvSpPr>
            <a:spLocks xmlns:a="http://schemas.openxmlformats.org/drawingml/2006/main" noGrp="1"/>
          </p:cNvSpPr>
          <p:nvPr/>
        </p:nvSpPr>
        <p:spPr>
          <a:xfrm xmlns:a="http://schemas.openxmlformats.org/drawingml/2006/main">
            <a:off x="932688" y="5184647"/>
            <a:ext cx="41148" cy="219456"/>
          </a:xfrm>
          <a:prstGeom xmlns:a="http://schemas.openxmlformats.org/drawingml/2006/main" prst="rect">
            <a:avLst/>
          </a:prstGeom>
          <a:solidFill xmlns:a="http://schemas.openxmlformats.org/drawingml/2006/main">
            <a:srgbClr val="2DA698"/>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416" name="Google Shape;3416;p77">
            <a:extLst xmlns:a="http://schemas.openxmlformats.org/drawingml/2006/main">
              <a:ext uri="{FF2B5EF4-FFF2-40B4-BE49-F238E27FC236}">
                <a16:creationId xmlns:a16="http://schemas.microsoft.com/office/drawing/2014/main" id="{E0A6CB5D-30B2-4DEB-BC89-5D72E1935813}"/>
              </a:ext>
            </a:extLst>
          </p:cNvPr>
          <p:cNvSpPr>
            <a:spLocks xmlns:a="http://schemas.openxmlformats.org/drawingml/2006/main" noGrp="1"/>
          </p:cNvSpPr>
          <p:nvPr/>
        </p:nvSpPr>
        <p:spPr>
          <a:xfrm xmlns:a="http://schemas.openxmlformats.org/drawingml/2006/main">
            <a:off x="1005839" y="5120640"/>
            <a:ext cx="41148" cy="283464"/>
          </a:xfrm>
          <a:prstGeom xmlns:a="http://schemas.openxmlformats.org/drawingml/2006/main" prst="rect">
            <a:avLst/>
          </a:prstGeom>
          <a:solidFill xmlns:a="http://schemas.openxmlformats.org/drawingml/2006/main">
            <a:srgbClr val="2DA698"/>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3495" name="Google Shape;3368;p77"/>
          <p:cNvPicPr>
            <a:picLocks xmlns:a="http://schemas.openxmlformats.org/drawingml/2006/main" noChangeAspect="1"/>
          </p:cNvPicPr>
          <p:nvPr/>
        </p:nvPicPr>
        <p:blipFill>
          <a:blip xmlns:r="http://schemas.openxmlformats.org/officeDocument/2006/relationships" xmlns:a="http://schemas.openxmlformats.org/drawingml/2006/main" r:embed="R0da69ad70c1d440c"/>
          <a:srcRect xmlns:a="http://schemas.openxmlformats.org/drawingml/2006/main" l="0" t="0" r="0" b="0"/>
          <a:stretch xmlns:a="http://schemas.openxmlformats.org/drawingml/2006/main"/>
        </p:blipFill>
        <p:spPr>
          <a:xfrm xmlns:a="http://schemas.openxmlformats.org/drawingml/2006/main">
            <a:off x="923544" y="2459736"/>
            <a:ext cx="219456" cy="219456"/>
          </a:xfrm>
          <a:prstGeom xmlns:a="http://schemas.openxmlformats.org/drawingml/2006/main" prst="rect">
            <a:avLst/>
          </a:prstGeom>
        </p:spPr>
      </p:pic>
      <p:pic>
        <p:nvPicPr>
          <p:cNvPr id="3496" name="Google Shape;3374;p77"/>
          <p:cNvPicPr>
            <a:picLocks xmlns:a="http://schemas.openxmlformats.org/drawingml/2006/main" noChangeAspect="1"/>
          </p:cNvPicPr>
          <p:nvPr/>
        </p:nvPicPr>
        <p:blipFill>
          <a:blip xmlns:r="http://schemas.openxmlformats.org/officeDocument/2006/relationships" xmlns:a="http://schemas.openxmlformats.org/drawingml/2006/main" r:embed="Rfc2341c69592461c"/>
          <a:srcRect xmlns:a="http://schemas.openxmlformats.org/drawingml/2006/main" l="0" t="0" r="0" b="0"/>
          <a:stretch xmlns:a="http://schemas.openxmlformats.org/drawingml/2006/main"/>
        </p:blipFill>
        <p:spPr>
          <a:xfrm xmlns:a="http://schemas.openxmlformats.org/drawingml/2006/main">
            <a:off x="4700930" y="2459736"/>
            <a:ext cx="219456" cy="219456"/>
          </a:xfrm>
          <a:prstGeom xmlns:a="http://schemas.openxmlformats.org/drawingml/2006/main" prst="rect">
            <a:avLst/>
          </a:prstGeom>
        </p:spPr>
      </p:pic>
      <p:pic>
        <p:nvPicPr>
          <p:cNvPr id="3497" name="Google Shape;3380;p77"/>
          <p:cNvPicPr>
            <a:picLocks xmlns:a="http://schemas.openxmlformats.org/drawingml/2006/main" noChangeAspect="1"/>
          </p:cNvPicPr>
          <p:nvPr/>
        </p:nvPicPr>
        <p:blipFill>
          <a:blip xmlns:r="http://schemas.openxmlformats.org/officeDocument/2006/relationships" xmlns:a="http://schemas.openxmlformats.org/drawingml/2006/main" r:embed="R92b7b9bf69a44ae1"/>
          <a:srcRect xmlns:a="http://schemas.openxmlformats.org/drawingml/2006/main" l="0" t="0" r="0" b="0"/>
          <a:stretch xmlns:a="http://schemas.openxmlformats.org/drawingml/2006/main"/>
        </p:blipFill>
        <p:spPr>
          <a:xfrm xmlns:a="http://schemas.openxmlformats.org/drawingml/2006/main">
            <a:off x="8478317" y="2459736"/>
            <a:ext cx="219456" cy="219456"/>
          </a:xfrm>
          <a:prstGeom xmlns:a="http://schemas.openxmlformats.org/drawingml/2006/main" prst="rect">
            <a:avLst/>
          </a:prstGeom>
        </p:spPr>
      </p:pic>
      <p:sp>
        <p:nvSpPr>
          <p:cNvPr id="3421" name="Empatyzer SHORT — tło menu">
            <a:extLst xmlns:a="http://schemas.openxmlformats.org/drawingml/2006/main">
              <a:ext uri="{FF2B5EF4-FFF2-40B4-BE49-F238E27FC236}">
                <a16:creationId xmlns:a16="http://schemas.microsoft.com/office/drawing/2014/main" id="{84AF518F-0397-4FAC-B85E-D60D1266D3FF}"/>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422" name="Empatyzer SHORT — menu Problem">
            <a:extLst xmlns:a="http://schemas.openxmlformats.org/drawingml/2006/main">
              <a:ext uri="{FF2B5EF4-FFF2-40B4-BE49-F238E27FC236}">
                <a16:creationId xmlns:a16="http://schemas.microsoft.com/office/drawing/2014/main" id="{22E0B449-0FD5-441E-A2FC-CD3EE9C77F55}"/>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Problem</a:t>
            </a:r>
          </a:p>
        </p:txBody>
      </p:sp>
      <p:sp>
        <p:nvSpPr>
          <p:cNvPr id="3423" name="Empatyzer SHORT — separator menu">
            <a:extLst xmlns:a="http://schemas.openxmlformats.org/drawingml/2006/main">
              <a:ext uri="{FF2B5EF4-FFF2-40B4-BE49-F238E27FC236}">
                <a16:creationId xmlns:a16="http://schemas.microsoft.com/office/drawing/2014/main" id="{B1956DCD-A1C0-4319-961F-F5A26EFD0D94}"/>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424" name="Empatyzer SHORT — menu Przykłady">
            <a:extLst xmlns:a="http://schemas.openxmlformats.org/drawingml/2006/main">
              <a:ext uri="{FF2B5EF4-FFF2-40B4-BE49-F238E27FC236}">
                <a16:creationId xmlns:a16="http://schemas.microsoft.com/office/drawing/2014/main" id="{75C75A20-DE0E-4DBC-887A-24947097624A}"/>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Przykłady</a:t>
            </a:r>
          </a:p>
        </p:txBody>
      </p:sp>
      <p:sp>
        <p:nvSpPr>
          <p:cNvPr id="3425" name="Empatyzer SHORT — separator menu">
            <a:extLst xmlns:a="http://schemas.openxmlformats.org/drawingml/2006/main">
              <a:ext uri="{FF2B5EF4-FFF2-40B4-BE49-F238E27FC236}">
                <a16:creationId xmlns:a16="http://schemas.microsoft.com/office/drawing/2014/main" id="{648DF4B2-DA5C-4A5C-9E91-A8404D64A616}"/>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426" name="Empatyzer SHORT — menu Rozmowa z Em">
            <a:extLst xmlns:a="http://schemas.openxmlformats.org/drawingml/2006/main">
              <a:ext uri="{FF2B5EF4-FFF2-40B4-BE49-F238E27FC236}">
                <a16:creationId xmlns:a16="http://schemas.microsoft.com/office/drawing/2014/main" id="{801BFD06-8E36-4B5D-BD11-A4B89C9D366C}"/>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Rozmowa z Em</a:t>
            </a:r>
          </a:p>
        </p:txBody>
      </p:sp>
      <p:sp>
        <p:nvSpPr>
          <p:cNvPr id="3427" name="Empatyzer SHORT — separator menu">
            <a:extLst xmlns:a="http://schemas.openxmlformats.org/drawingml/2006/main">
              <a:ext uri="{FF2B5EF4-FFF2-40B4-BE49-F238E27FC236}">
                <a16:creationId xmlns:a16="http://schemas.microsoft.com/office/drawing/2014/main" id="{9DFC51EB-EDE6-44DE-AA28-DB1FA5B4C63C}"/>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428" name="Empatyzer SHORT — menu Dowody">
            <a:extLst xmlns:a="http://schemas.openxmlformats.org/drawingml/2006/main">
              <a:ext uri="{FF2B5EF4-FFF2-40B4-BE49-F238E27FC236}">
                <a16:creationId xmlns:a16="http://schemas.microsoft.com/office/drawing/2014/main" id="{E8A5A4E1-6C14-4E89-BC26-28230102734E}"/>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Dowody</a:t>
            </a:r>
          </a:p>
        </p:txBody>
      </p:sp>
      <p:sp>
        <p:nvSpPr>
          <p:cNvPr id="3429" name="Empatyzer SHORT — separator menu">
            <a:extLst xmlns:a="http://schemas.openxmlformats.org/drawingml/2006/main">
              <a:ext uri="{FF2B5EF4-FFF2-40B4-BE49-F238E27FC236}">
                <a16:creationId xmlns:a16="http://schemas.microsoft.com/office/drawing/2014/main" id="{364ADA60-A7AD-4989-B4BC-BFAE3CF5FFFE}"/>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430" name="Empatyzer SHORT — aktywna sekcja Empatyzer">
            <a:extLst xmlns:a="http://schemas.openxmlformats.org/drawingml/2006/main">
              <a:ext uri="{FF2B5EF4-FFF2-40B4-BE49-F238E27FC236}">
                <a16:creationId xmlns:a16="http://schemas.microsoft.com/office/drawing/2014/main" id="{5AAFF932-F89D-4795-B9B0-8964505930A7}"/>
              </a:ext>
            </a:extLst>
          </p:cNvPr>
          <p:cNvSpPr>
            <a:spLocks xmlns:a="http://schemas.openxmlformats.org/drawingml/2006/main" noGrp="1"/>
          </p:cNvSpPr>
          <p:nvPr/>
        </p:nvSpPr>
        <p:spPr>
          <a:xfrm xmlns:a="http://schemas.openxmlformats.org/drawingml/2006/main">
            <a:off x="4285488" y="260604"/>
            <a:ext cx="781050" cy="301752"/>
          </a:xfrm>
          <a:prstGeom xmlns:a="http://schemas.openxmlformats.org/drawingml/2006/main" prst="roundRect">
            <a:avLst>
              <a:gd name="adj" fmla="val 22096"/>
            </a:avLst>
          </a:prstGeom>
          <a:solidFill xmlns:a="http://schemas.openxmlformats.org/drawingml/2006/main">
            <a:srgbClr val="20AA9A"/>
          </a:solidFill>
          <a:ln xmlns:a="http://schemas.openxmlformats.org/drawingml/2006/main" w="0">
            <a:noFill/>
            <a:prstDash val="solid"/>
          </a:ln>
        </p:spPr>
      </p:sp>
      <p:sp>
        <p:nvSpPr>
          <p:cNvPr id="3431" name="Empatyzer SHORT — menu Empatyzer">
            <a:extLst xmlns:a="http://schemas.openxmlformats.org/drawingml/2006/main">
              <a:ext uri="{FF2B5EF4-FFF2-40B4-BE49-F238E27FC236}">
                <a16:creationId xmlns:a16="http://schemas.microsoft.com/office/drawing/2014/main" id="{6378BA59-B825-4E6E-8BB5-F024ACDC61BF}"/>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1">
                <a:solidFill>
                  <a:srgbClr val="FFFFFF"/>
                </a:solidFill>
              </a:defRPr>
            </a:pPr>
            <a:r>
              <a:rPr sz="615" b="1">
                <a:solidFill>
                  <a:srgbClr val="FFFFFF"/>
                </a:solidFill>
              </a:rPr>
              <a:t>Empatyzer</a:t>
            </a:r>
          </a:p>
        </p:txBody>
      </p:sp>
      <p:sp>
        <p:nvSpPr>
          <p:cNvPr id="3432" name="Empatyzer SHORT — separator menu">
            <a:extLst xmlns:a="http://schemas.openxmlformats.org/drawingml/2006/main">
              <a:ext uri="{FF2B5EF4-FFF2-40B4-BE49-F238E27FC236}">
                <a16:creationId xmlns:a16="http://schemas.microsoft.com/office/drawing/2014/main" id="{21C0E429-A3B2-4A98-9DE5-5D4C6325EB5E}"/>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433" name="Empatyzer SHORT — menu Co się zmienia">
            <a:extLst xmlns:a="http://schemas.openxmlformats.org/drawingml/2006/main">
              <a:ext uri="{FF2B5EF4-FFF2-40B4-BE49-F238E27FC236}">
                <a16:creationId xmlns:a16="http://schemas.microsoft.com/office/drawing/2014/main" id="{B5ED183F-4DE4-41C0-B99A-6B655308314C}"/>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Co się zmienia</a:t>
            </a:r>
          </a:p>
        </p:txBody>
      </p:sp>
      <p:sp>
        <p:nvSpPr>
          <p:cNvPr id="3434" name="Empatyzer SHORT — separator menu">
            <a:extLst xmlns:a="http://schemas.openxmlformats.org/drawingml/2006/main">
              <a:ext uri="{FF2B5EF4-FFF2-40B4-BE49-F238E27FC236}">
                <a16:creationId xmlns:a16="http://schemas.microsoft.com/office/drawing/2014/main" id="{CC722462-51CB-4858-8EA7-1F1DA3FFDC0B}"/>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435" name="Empatyzer SHORT — menu Prywatność">
            <a:extLst xmlns:a="http://schemas.openxmlformats.org/drawingml/2006/main">
              <a:ext uri="{FF2B5EF4-FFF2-40B4-BE49-F238E27FC236}">
                <a16:creationId xmlns:a16="http://schemas.microsoft.com/office/drawing/2014/main" id="{AA14F513-B270-4B12-A8B7-AEE081DA597F}"/>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Prywatność</a:t>
            </a:r>
          </a:p>
        </p:txBody>
      </p:sp>
      <p:sp>
        <p:nvSpPr>
          <p:cNvPr id="3436" name="Empatyzer SHORT — separator menu">
            <a:extLst xmlns:a="http://schemas.openxmlformats.org/drawingml/2006/main">
              <a:ext uri="{FF2B5EF4-FFF2-40B4-BE49-F238E27FC236}">
                <a16:creationId xmlns:a16="http://schemas.microsoft.com/office/drawing/2014/main" id="{16BBD4B1-28DB-4C95-9B06-EB3104577B43}"/>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437" name="Empatyzer SHORT — menu Następny krok">
            <a:extLst xmlns:a="http://schemas.openxmlformats.org/drawingml/2006/main">
              <a:ext uri="{FF2B5EF4-FFF2-40B4-BE49-F238E27FC236}">
                <a16:creationId xmlns:a16="http://schemas.microsoft.com/office/drawing/2014/main" id="{DB0DC3E9-580F-41C4-9320-39ACC14A9C2A}"/>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Następny krok</a:t>
            </a:r>
          </a:p>
        </p:txBody>
      </p:sp>
      <p:sp>
        <p:nvSpPr>
          <p:cNvPr id="3438" name="Empatyzer SHORT — separator menu">
            <a:extLst xmlns:a="http://schemas.openxmlformats.org/drawingml/2006/main">
              <a:ext uri="{FF2B5EF4-FFF2-40B4-BE49-F238E27FC236}">
                <a16:creationId xmlns:a16="http://schemas.microsoft.com/office/drawing/2014/main" id="{4BA0F18F-6F9A-4884-A066-CC37FBAE25E2}"/>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439" name="Empatyzer SHORT — menu Appendix">
            <a:extLst xmlns:a="http://schemas.openxmlformats.org/drawingml/2006/main">
              <a:ext uri="{FF2B5EF4-FFF2-40B4-BE49-F238E27FC236}">
                <a16:creationId xmlns:a16="http://schemas.microsoft.com/office/drawing/2014/main" id="{0D2260A0-D6A2-4F37-B7C2-160539DDCBE9}"/>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Appendix</a:t>
            </a:r>
          </a:p>
        </p:txBody>
      </p:sp>
    </p:spTree>
    <p:extLst>
      <p:ext uri="{BB962C8B-B14F-4D97-AF65-F5344CB8AC3E}">
        <p14:creationId xmlns:p14="http://schemas.microsoft.com/office/powerpoint/2010/main" val="579613513"/>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3734" name="Google Shape;3734;p84">
            <a:extLst xmlns:a="http://schemas.openxmlformats.org/drawingml/2006/main">
              <a:ext uri="{FF2B5EF4-FFF2-40B4-BE49-F238E27FC236}">
                <a16:creationId xmlns:a16="http://schemas.microsoft.com/office/drawing/2014/main" id="{633AEAA6-F592-49B7-B970-082011FEFB5C}"/>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0" u="none">
                <a:solidFill>
                  <a:srgbClr val="6E6873"/>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0" u="none">
                <a:solidFill>
                  <a:srgbClr val="6E6873"/>
                </a:solidFill>
              </a:rPr>
              <a:t>Jak to działa</a:t>
            </a:r>
            <a:r>
              <a:rPr sz="900" u="none">
                <a:solidFill>
                  <a:srgbClr val="B9A9C1"/>
                </a:solidFill>
              </a:rPr>
              <a:t>   ▸   </a:t>
            </a:r>
            <a:r>
              <a:rPr sz="900" b="1" u="none">
                <a:solidFill>
                  <a:srgbClr val="FFFFFF"/>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3735" name="Google Shape;3735;p84">
            <a:extLst xmlns:a="http://schemas.openxmlformats.org/drawingml/2006/main">
              <a:ext uri="{FF2B5EF4-FFF2-40B4-BE49-F238E27FC236}">
                <a16:creationId xmlns:a16="http://schemas.microsoft.com/office/drawing/2014/main" id="{C1E22134-291B-4CBF-98DC-6F01D97B4488}"/>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D2D2D"/>
              </a:buClr>
              <a:buSzPts val="25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Co Empatyzer daje HR, kierownikom i pracownikom?</a:t>
            </a:r>
            <a:endParaRPr sz="2800"/>
          </a:p>
        </p:txBody>
      </p:sp>
      <p:sp>
        <p:nvSpPr>
          <p:cNvPr id="3736" name="Google Shape;3736;p84">
            <a:extLst xmlns:a="http://schemas.openxmlformats.org/drawingml/2006/main">
              <a:ext uri="{FF2B5EF4-FFF2-40B4-BE49-F238E27FC236}">
                <a16:creationId xmlns:a16="http://schemas.microsoft.com/office/drawing/2014/main" id="{EEA91F24-C9D6-4682-88AD-5C644B511FBA}"/>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D2D2D"/>
              </a:buClr>
              <a:buSzPts val="13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HR daje kierownikom pomoc przed konkretną rozmową, bez konieczności osobistego uczestniczenia w każdej z nich.</a:t>
            </a:r>
            <a:endParaRPr sz="1550"/>
          </a:p>
        </p:txBody>
      </p:sp>
      <p:sp>
        <p:nvSpPr>
          <p:cNvPr id="3737" name="Google Shape;3737;p84">
            <a:extLst xmlns:a="http://schemas.openxmlformats.org/drawingml/2006/main">
              <a:ext uri="{FF2B5EF4-FFF2-40B4-BE49-F238E27FC236}">
                <a16:creationId xmlns:a16="http://schemas.microsoft.com/office/drawing/2014/main" id="{B7268DB6-2ACF-4CED-A415-2211BE4856E3}"/>
              </a:ext>
            </a:extLst>
          </p:cNvPr>
          <p:cNvSpPr>
            <a:spLocks xmlns:a="http://schemas.openxmlformats.org/drawingml/2006/main" noGrp="1"/>
          </p:cNvSpPr>
          <p:nvPr/>
        </p:nvSpPr>
        <p:spPr>
          <a:xfrm xmlns:a="http://schemas.openxmlformats.org/drawingml/2006/main">
            <a:off x="548640" y="2084832"/>
            <a:ext cx="3527450" cy="3145536"/>
          </a:xfrm>
          <a:prstGeom xmlns:a="http://schemas.openxmlformats.org/drawingml/2006/main" prst="roundRect">
            <a:avLst>
              <a:gd name="adj" fmla="val 2907"/>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738" name="Google Shape;3738;p84">
            <a:extLst xmlns:a="http://schemas.openxmlformats.org/drawingml/2006/main">
              <a:ext uri="{FF2B5EF4-FFF2-40B4-BE49-F238E27FC236}">
                <a16:creationId xmlns:a16="http://schemas.microsoft.com/office/drawing/2014/main" id="{B02F7CCA-60D5-47B8-8312-9F16D854BC32}"/>
              </a:ext>
            </a:extLst>
          </p:cNvPr>
          <p:cNvSpPr>
            <a:spLocks xmlns:a="http://schemas.openxmlformats.org/drawingml/2006/main" noGrp="1"/>
          </p:cNvSpPr>
          <p:nvPr/>
        </p:nvSpPr>
        <p:spPr>
          <a:xfrm xmlns:a="http://schemas.openxmlformats.org/drawingml/2006/main">
            <a:off x="822960" y="2359152"/>
            <a:ext cx="457200" cy="4572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740" name="Google Shape;3740;p84">
            <a:extLst xmlns:a="http://schemas.openxmlformats.org/drawingml/2006/main">
              <a:ext uri="{FF2B5EF4-FFF2-40B4-BE49-F238E27FC236}">
                <a16:creationId xmlns:a16="http://schemas.microsoft.com/office/drawing/2014/main" id="{FF4CA3CB-30C7-4892-8DA1-20DAE9F8593A}"/>
              </a:ext>
            </a:extLst>
          </p:cNvPr>
          <p:cNvSpPr>
            <a:spLocks xmlns:a="http://schemas.openxmlformats.org/drawingml/2006/main" noGrp="1"/>
          </p:cNvSpPr>
          <p:nvPr/>
        </p:nvSpPr>
        <p:spPr>
          <a:xfrm xmlns:a="http://schemas.openxmlformats.org/drawingml/2006/main">
            <a:off x="1408176" y="2404872"/>
            <a:ext cx="2393594" cy="3657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4F2854"/>
              </a:buClr>
              <a:buSzPts val="850"/>
              <a:buFont typeface="Calibri"/>
              <a:buNone/>
            </a:pPr>
            <a:r>
              <a:rPr sz="850" b="1" u="none">
                <a:solidFill>
                  <a:srgbClr val="4F2854"/>
                </a:solidFill>
                <a:latin typeface="Calibri"/>
                <a:ea typeface="Calibri"/>
                <a:cs typeface="Calibri"/>
              </a:rPr>
              <a:t>ORDYNATOR I ODDZIAŁOWA</a:t>
            </a:r>
            <a:endParaRPr sz="850"/>
          </a:p>
        </p:txBody>
      </p:sp>
      <p:sp>
        <p:nvSpPr>
          <p:cNvPr id="3741" name="Google Shape;3741;p84">
            <a:extLst xmlns:a="http://schemas.openxmlformats.org/drawingml/2006/main">
              <a:ext uri="{FF2B5EF4-FFF2-40B4-BE49-F238E27FC236}">
                <a16:creationId xmlns:a16="http://schemas.microsoft.com/office/drawing/2014/main" id="{89CF4C64-F710-4F64-B9C8-D70899B0528B}"/>
              </a:ext>
            </a:extLst>
          </p:cNvPr>
          <p:cNvSpPr>
            <a:spLocks xmlns:a="http://schemas.openxmlformats.org/drawingml/2006/main" noGrp="1"/>
          </p:cNvSpPr>
          <p:nvPr/>
        </p:nvSpPr>
        <p:spPr>
          <a:xfrm xmlns:a="http://schemas.openxmlformats.org/drawingml/2006/main">
            <a:off x="822960" y="2980944"/>
            <a:ext cx="2978810" cy="28727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500"/>
              <a:buFont typeface="Calibri"/>
              <a:buNone/>
            </a:pPr>
            <a:r>
              <a:rPr sz="1500" b="1" u="none">
                <a:solidFill>
                  <a:srgbClr val="241C28"/>
                </a:solidFill>
                <a:latin typeface="Calibri"/>
                <a:ea typeface="Calibri"/>
                <a:cs typeface="Calibri"/>
              </a:rPr>
              <a:t>Kierownik obok pracy klinicznej</a:t>
            </a:r>
            <a:endParaRPr sz="1500"/>
          </a:p>
        </p:txBody>
      </p:sp>
      <p:sp>
        <p:nvSpPr>
          <p:cNvPr id="3742" name="Google Shape;3742;p84">
            <a:extLst xmlns:a="http://schemas.openxmlformats.org/drawingml/2006/main">
              <a:ext uri="{FF2B5EF4-FFF2-40B4-BE49-F238E27FC236}">
                <a16:creationId xmlns:a16="http://schemas.microsoft.com/office/drawing/2014/main" id="{3A12DC0D-31C9-4600-ACE7-369DA6DC8C5F}"/>
              </a:ext>
            </a:extLst>
          </p:cNvPr>
          <p:cNvSpPr>
            <a:spLocks xmlns:a="http://schemas.openxmlformats.org/drawingml/2006/main" noGrp="1"/>
          </p:cNvSpPr>
          <p:nvPr/>
        </p:nvSpPr>
        <p:spPr>
          <a:xfrm xmlns:a="http://schemas.openxmlformats.org/drawingml/2006/main">
            <a:off x="822960" y="3341370"/>
            <a:ext cx="2978810" cy="61645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6E6873"/>
              </a:buClr>
              <a:buSzPts val="1150"/>
              <a:buFont typeface="Calibri"/>
              <a:buNone/>
            </a:pPr>
            <a:r>
              <a:rPr sz="1150" u="none">
                <a:solidFill>
                  <a:srgbClr val="6E6873"/>
                </a:solidFill>
                <a:latin typeface="Calibri"/>
                <a:ea typeface="Calibri"/>
                <a:cs typeface="Calibri"/>
              </a:rPr>
              <a:t>Łączy rolę zawodową z zarządzaniem ludźmi. Nawet po szkoleniu może potrzebować wsparcia przy konkretnej rozmowie.</a:t>
            </a:r>
            <a:endParaRPr sz="1150"/>
          </a:p>
        </p:txBody>
      </p:sp>
      <p:cxnSp>
        <p:nvCxnSpPr>
          <p:cNvPr id="4147" name="Google Shape;3743;p84"/>
          <p:cNvCxnSpPr/>
          <p:nvPr/>
        </p:nvCxnSpPr>
        <p:spPr>
          <a:xfrm xmlns:a="http://schemas.openxmlformats.org/drawingml/2006/main">
            <a:off x="822960" y="4297680"/>
            <a:ext cx="2978810" cy="9144"/>
          </a:xfrm>
          <a:prstGeom xmlns:a="http://schemas.openxmlformats.org/drawingml/2006/main" prst="straightConnector1">
            <a:avLst/>
          </a:prstGeom>
          <a:ln xmlns:a="http://schemas.openxmlformats.org/drawingml/2006/main" w="9525" cap="flat">
            <a:solidFill>
              <a:srgbClr val="E2D6E8"/>
            </a:solidFill>
            <a:prstDash val="solid"/>
            <a:round/>
            <a:headEnd type="none" w="sm" len="sm"/>
            <a:tailEnd type="none" w="sm" len="sm"/>
          </a:ln>
        </p:spPr>
      </p:cxnSp>
      <p:sp>
        <p:nvSpPr>
          <p:cNvPr id="3744" name="Google Shape;3744;p84">
            <a:extLst xmlns:a="http://schemas.openxmlformats.org/drawingml/2006/main">
              <a:ext uri="{FF2B5EF4-FFF2-40B4-BE49-F238E27FC236}">
                <a16:creationId xmlns:a16="http://schemas.microsoft.com/office/drawing/2014/main" id="{3C330E82-A4B7-4458-A6C2-EE3446987DAB}"/>
              </a:ext>
            </a:extLst>
          </p:cNvPr>
          <p:cNvSpPr>
            <a:spLocks xmlns:a="http://schemas.openxmlformats.org/drawingml/2006/main" noGrp="1"/>
          </p:cNvSpPr>
          <p:nvPr/>
        </p:nvSpPr>
        <p:spPr>
          <a:xfrm xmlns:a="http://schemas.openxmlformats.org/drawingml/2006/main">
            <a:off x="822960" y="4434840"/>
            <a:ext cx="2978810" cy="6583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DA698"/>
              </a:buClr>
              <a:buSzPts val="620"/>
              <a:buFont typeface="Calibri"/>
              <a:buNone/>
            </a:pPr>
            <a:r>
              <a:rPr sz="620" b="1" u="none">
                <a:solidFill>
                  <a:srgbClr val="2DA698"/>
                </a:solidFill>
                <a:latin typeface="Calibri"/>
                <a:ea typeface="Calibri"/>
                <a:cs typeface="Calibri"/>
              </a:rPr>
              <a:t>CO DAJE EMPATYZER</a:t>
            </a:r>
            <a:endParaRPr sz="800"/>
          </a:p>
          <a:p xmlns:a="http://schemas.openxmlformats.org/drawingml/2006/main">
            <a:pPr marL="0" marR="0" lvl="0" indent="0" algn="l">
              <a:spcBef>
                <a:spcPts val="400"/>
              </a:spcBef>
              <a:spcAft>
                <a:spcPts val="0"/>
              </a:spcAft>
              <a:buNone/>
            </a:pPr>
            <a:r>
              <a:rPr sz="840" b="0" u="none">
                <a:solidFill>
                  <a:srgbClr val="2D2D2D"/>
                </a:solidFill>
                <a:latin typeface="Calibri"/>
                <a:ea typeface="Calibri"/>
                <a:cs typeface="Calibri"/>
              </a:rPr>
              <a:t>Ma pomoc przy konkretnej rozmowie w telefonie, bez zdejmowania z dyżuru.</a:t>
            </a:r>
            <a:endParaRPr/>
          </a:p>
        </p:txBody>
      </p:sp>
      <p:sp>
        <p:nvSpPr>
          <p:cNvPr id="3745" name="Google Shape;3745;p84">
            <a:extLst xmlns:a="http://schemas.openxmlformats.org/drawingml/2006/main">
              <a:ext uri="{FF2B5EF4-FFF2-40B4-BE49-F238E27FC236}">
                <a16:creationId xmlns:a16="http://schemas.microsoft.com/office/drawing/2014/main" id="{B475E877-0EBB-4449-BFD0-42A5762C735A}"/>
              </a:ext>
            </a:extLst>
          </p:cNvPr>
          <p:cNvSpPr>
            <a:spLocks xmlns:a="http://schemas.openxmlformats.org/drawingml/2006/main" noGrp="1"/>
          </p:cNvSpPr>
          <p:nvPr/>
        </p:nvSpPr>
        <p:spPr>
          <a:xfrm xmlns:a="http://schemas.openxmlformats.org/drawingml/2006/main">
            <a:off x="4332122" y="2084832"/>
            <a:ext cx="3527450" cy="3145536"/>
          </a:xfrm>
          <a:prstGeom xmlns:a="http://schemas.openxmlformats.org/drawingml/2006/main" prst="roundRect">
            <a:avLst>
              <a:gd name="adj" fmla="val 2907"/>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746" name="Google Shape;3746;p84">
            <a:extLst xmlns:a="http://schemas.openxmlformats.org/drawingml/2006/main">
              <a:ext uri="{FF2B5EF4-FFF2-40B4-BE49-F238E27FC236}">
                <a16:creationId xmlns:a16="http://schemas.microsoft.com/office/drawing/2014/main" id="{D80EB7D7-91A2-412C-923E-25BB1B20EAAC}"/>
              </a:ext>
            </a:extLst>
          </p:cNvPr>
          <p:cNvSpPr>
            <a:spLocks xmlns:a="http://schemas.openxmlformats.org/drawingml/2006/main" noGrp="1"/>
          </p:cNvSpPr>
          <p:nvPr/>
        </p:nvSpPr>
        <p:spPr>
          <a:xfrm xmlns:a="http://schemas.openxmlformats.org/drawingml/2006/main">
            <a:off x="4606442" y="2359152"/>
            <a:ext cx="457200" cy="4572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748" name="Google Shape;3748;p84">
            <a:extLst xmlns:a="http://schemas.openxmlformats.org/drawingml/2006/main">
              <a:ext uri="{FF2B5EF4-FFF2-40B4-BE49-F238E27FC236}">
                <a16:creationId xmlns:a16="http://schemas.microsoft.com/office/drawing/2014/main" id="{6FAC90E8-90C7-4F87-B7B2-8E4C1139044F}"/>
              </a:ext>
            </a:extLst>
          </p:cNvPr>
          <p:cNvSpPr>
            <a:spLocks xmlns:a="http://schemas.openxmlformats.org/drawingml/2006/main" noGrp="1"/>
          </p:cNvSpPr>
          <p:nvPr/>
        </p:nvSpPr>
        <p:spPr>
          <a:xfrm xmlns:a="http://schemas.openxmlformats.org/drawingml/2006/main">
            <a:off x="5191658" y="2404872"/>
            <a:ext cx="2393594" cy="3657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239886"/>
              </a:buClr>
              <a:buSzPts val="850"/>
              <a:buFont typeface="Calibri"/>
              <a:buNone/>
            </a:pPr>
            <a:r>
              <a:rPr sz="850" b="1" u="none">
                <a:solidFill>
                  <a:srgbClr val="239886"/>
                </a:solidFill>
                <a:latin typeface="Calibri"/>
                <a:ea typeface="Calibri"/>
                <a:cs typeface="Calibri"/>
              </a:rPr>
              <a:t>HR / KADRY I ROZWÓJ</a:t>
            </a:r>
            <a:endParaRPr sz="850"/>
          </a:p>
        </p:txBody>
      </p:sp>
      <p:sp>
        <p:nvSpPr>
          <p:cNvPr id="3749" name="Google Shape;3749;p84">
            <a:extLst xmlns:a="http://schemas.openxmlformats.org/drawingml/2006/main">
              <a:ext uri="{FF2B5EF4-FFF2-40B4-BE49-F238E27FC236}">
                <a16:creationId xmlns:a16="http://schemas.microsoft.com/office/drawing/2014/main" id="{414CA40F-C341-49AA-B82B-398100B07F8D}"/>
              </a:ext>
            </a:extLst>
          </p:cNvPr>
          <p:cNvSpPr>
            <a:spLocks xmlns:a="http://schemas.openxmlformats.org/drawingml/2006/main" noGrp="1"/>
          </p:cNvSpPr>
          <p:nvPr/>
        </p:nvSpPr>
        <p:spPr>
          <a:xfrm xmlns:a="http://schemas.openxmlformats.org/drawingml/2006/main">
            <a:off x="4606481" y="2926080"/>
            <a:ext cx="2978849" cy="4800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500"/>
              <a:buFont typeface="Calibri"/>
              <a:buNone/>
              <a:defRPr sz="1313" b="1">
                <a:solidFill>
                  <a:srgbClr val="27222B"/>
                </a:solidFill>
              </a:defRPr>
            </a:pPr>
            <a:r>
              <a:rPr sz="1313" b="1" u="none">
                <a:solidFill>
                  <a:srgbClr val="27222B"/>
                </a:solidFill>
                <a:latin typeface="Calibri"/>
                <a:ea typeface="Calibri"/>
                <a:cs typeface="Calibri"/>
              </a:rPr>
              <a:t>Wsparcie bez prowadzenia kolejnego programu</a:t>
            </a:r>
            <a:endParaRPr sz="1500"/>
          </a:p>
        </p:txBody>
      </p:sp>
      <p:sp>
        <p:nvSpPr>
          <p:cNvPr id="3750" name="Google Shape;3750;p84">
            <a:extLst xmlns:a="http://schemas.openxmlformats.org/drawingml/2006/main">
              <a:ext uri="{FF2B5EF4-FFF2-40B4-BE49-F238E27FC236}">
                <a16:creationId xmlns:a16="http://schemas.microsoft.com/office/drawing/2014/main" id="{58C68872-C10D-4D87-9CBF-B06897109F77}"/>
              </a:ext>
            </a:extLst>
          </p:cNvPr>
          <p:cNvSpPr>
            <a:spLocks xmlns:a="http://schemas.openxmlformats.org/drawingml/2006/main" noGrp="1"/>
          </p:cNvSpPr>
          <p:nvPr/>
        </p:nvSpPr>
        <p:spPr>
          <a:xfrm xmlns:a="http://schemas.openxmlformats.org/drawingml/2006/main">
            <a:off x="4606481" y="3483864"/>
            <a:ext cx="2978849" cy="685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6E6873"/>
              </a:buClr>
              <a:buSzPts val="1150"/>
              <a:buFont typeface="Calibri"/>
              <a:buNone/>
              <a:defRPr sz="1013">
                <a:solidFill>
                  <a:srgbClr val="6F6878"/>
                </a:solidFill>
              </a:defRPr>
            </a:pPr>
            <a:r>
              <a:rPr sz="1013" u="none">
                <a:solidFill>
                  <a:srgbClr val="6F6878"/>
                </a:solidFill>
                <a:latin typeface="Calibri"/>
                <a:ea typeface="Calibri"/>
                <a:cs typeface="Calibri"/>
              </a:rPr>
              <a:t>HR ma obowiązki formalne, szkolenia i wsparcie kierowników. Nie może osobiście uczestniczyć w każdej zwykłej rozmowie.</a:t>
            </a:r>
            <a:endParaRPr sz="1150"/>
          </a:p>
        </p:txBody>
      </p:sp>
      <p:cxnSp>
        <p:nvCxnSpPr>
          <p:cNvPr id="4154" name="Google Shape;3751;p84"/>
          <p:cNvCxnSpPr/>
          <p:nvPr/>
        </p:nvCxnSpPr>
        <p:spPr>
          <a:xfrm xmlns:a="http://schemas.openxmlformats.org/drawingml/2006/main">
            <a:off x="4606442" y="4297680"/>
            <a:ext cx="2978810" cy="9144"/>
          </a:xfrm>
          <a:prstGeom xmlns:a="http://schemas.openxmlformats.org/drawingml/2006/main" prst="straightConnector1">
            <a:avLst/>
          </a:prstGeom>
          <a:ln xmlns:a="http://schemas.openxmlformats.org/drawingml/2006/main" w="9525" cap="flat">
            <a:solidFill>
              <a:srgbClr val="E2D6E8"/>
            </a:solidFill>
            <a:prstDash val="solid"/>
            <a:round/>
            <a:headEnd type="none" w="sm" len="sm"/>
            <a:tailEnd type="none" w="sm" len="sm"/>
          </a:ln>
        </p:spPr>
      </p:cxnSp>
      <p:sp>
        <p:nvSpPr>
          <p:cNvPr id="3752" name="Google Shape;3752;p84">
            <a:extLst xmlns:a="http://schemas.openxmlformats.org/drawingml/2006/main">
              <a:ext uri="{FF2B5EF4-FFF2-40B4-BE49-F238E27FC236}">
                <a16:creationId xmlns:a16="http://schemas.microsoft.com/office/drawing/2014/main" id="{A7CF2300-6ED8-4E69-8652-80AD314E4A7B}"/>
              </a:ext>
            </a:extLst>
          </p:cNvPr>
          <p:cNvSpPr>
            <a:spLocks xmlns:a="http://schemas.openxmlformats.org/drawingml/2006/main" noGrp="1"/>
          </p:cNvSpPr>
          <p:nvPr/>
        </p:nvSpPr>
        <p:spPr>
          <a:xfrm xmlns:a="http://schemas.openxmlformats.org/drawingml/2006/main">
            <a:off x="4606442" y="4434840"/>
            <a:ext cx="2978810" cy="6583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DA698"/>
              </a:buClr>
              <a:buSzPts val="620"/>
              <a:buFont typeface="Calibri"/>
              <a:buNone/>
            </a:pPr>
            <a:r>
              <a:rPr sz="620" b="1" u="none">
                <a:solidFill>
                  <a:srgbClr val="2DA698"/>
                </a:solidFill>
                <a:latin typeface="Calibri"/>
                <a:ea typeface="Calibri"/>
                <a:cs typeface="Calibri"/>
              </a:rPr>
              <a:t>CO DAJE EMPATYZER</a:t>
            </a:r>
            <a:endParaRPr sz="800"/>
          </a:p>
          <a:p xmlns:a="http://schemas.openxmlformats.org/drawingml/2006/main">
            <a:pPr marL="0" marR="0" lvl="0" indent="0" algn="l">
              <a:spcBef>
                <a:spcPts val="400"/>
              </a:spcBef>
              <a:spcAft>
                <a:spcPts val="0"/>
              </a:spcAft>
              <a:buNone/>
            </a:pPr>
            <a:r>
              <a:rPr sz="840" b="0" u="none">
                <a:solidFill>
                  <a:srgbClr val="2D2D2D"/>
                </a:solidFill>
                <a:latin typeface="Calibri"/>
                <a:ea typeface="Calibri"/>
                <a:cs typeface="Calibri"/>
              </a:rPr>
              <a:t>Kierownicy przygotowują zwykłe rozmowy z Em, a HR zachowuje odpowiedzialność za sprawy formalne, złożone i ryzykowne.</a:t>
            </a:r>
            <a:endParaRPr/>
          </a:p>
        </p:txBody>
      </p:sp>
      <p:sp>
        <p:nvSpPr>
          <p:cNvPr id="3753" name="Google Shape;3753;p84">
            <a:extLst xmlns:a="http://schemas.openxmlformats.org/drawingml/2006/main">
              <a:ext uri="{FF2B5EF4-FFF2-40B4-BE49-F238E27FC236}">
                <a16:creationId xmlns:a16="http://schemas.microsoft.com/office/drawing/2014/main" id="{56C93485-21E0-4AB3-83AA-E7DC9E9FC551}"/>
              </a:ext>
            </a:extLst>
          </p:cNvPr>
          <p:cNvSpPr>
            <a:spLocks xmlns:a="http://schemas.openxmlformats.org/drawingml/2006/main" noGrp="1"/>
          </p:cNvSpPr>
          <p:nvPr/>
        </p:nvSpPr>
        <p:spPr>
          <a:xfrm xmlns:a="http://schemas.openxmlformats.org/drawingml/2006/main">
            <a:off x="8115605" y="2084832"/>
            <a:ext cx="3527450" cy="3145536"/>
          </a:xfrm>
          <a:prstGeom xmlns:a="http://schemas.openxmlformats.org/drawingml/2006/main" prst="roundRect">
            <a:avLst>
              <a:gd name="adj" fmla="val 2907"/>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754" name="Google Shape;3754;p84">
            <a:extLst xmlns:a="http://schemas.openxmlformats.org/drawingml/2006/main">
              <a:ext uri="{FF2B5EF4-FFF2-40B4-BE49-F238E27FC236}">
                <a16:creationId xmlns:a16="http://schemas.microsoft.com/office/drawing/2014/main" id="{BA4F9EA0-6117-4748-9087-952C4E959E60}"/>
              </a:ext>
            </a:extLst>
          </p:cNvPr>
          <p:cNvSpPr>
            <a:spLocks xmlns:a="http://schemas.openxmlformats.org/drawingml/2006/main" noGrp="1"/>
          </p:cNvSpPr>
          <p:nvPr/>
        </p:nvSpPr>
        <p:spPr>
          <a:xfrm xmlns:a="http://schemas.openxmlformats.org/drawingml/2006/main">
            <a:off x="8389925" y="2359152"/>
            <a:ext cx="457200" cy="4572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756" name="Google Shape;3756;p84">
            <a:extLst xmlns:a="http://schemas.openxmlformats.org/drawingml/2006/main">
              <a:ext uri="{FF2B5EF4-FFF2-40B4-BE49-F238E27FC236}">
                <a16:creationId xmlns:a16="http://schemas.microsoft.com/office/drawing/2014/main" id="{854CDC76-D722-4981-8516-368B5F2B77D0}"/>
              </a:ext>
            </a:extLst>
          </p:cNvPr>
          <p:cNvSpPr>
            <a:spLocks xmlns:a="http://schemas.openxmlformats.org/drawingml/2006/main" noGrp="1"/>
          </p:cNvSpPr>
          <p:nvPr/>
        </p:nvSpPr>
        <p:spPr>
          <a:xfrm xmlns:a="http://schemas.openxmlformats.org/drawingml/2006/main">
            <a:off x="8975141" y="2404872"/>
            <a:ext cx="2393594" cy="3657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4E458B"/>
              </a:buClr>
              <a:buSzPts val="850"/>
              <a:buFont typeface="Calibri"/>
              <a:buNone/>
            </a:pPr>
            <a:r>
              <a:rPr sz="850" b="1" u="none">
                <a:solidFill>
                  <a:srgbClr val="4E458B"/>
                </a:solidFill>
                <a:latin typeface="Calibri"/>
                <a:ea typeface="Calibri"/>
                <a:cs typeface="Calibri"/>
              </a:rPr>
              <a:t>PERSONEL</a:t>
            </a:r>
            <a:endParaRPr sz="850"/>
          </a:p>
        </p:txBody>
      </p:sp>
      <p:sp>
        <p:nvSpPr>
          <p:cNvPr id="3757" name="Google Shape;3757;p84">
            <a:extLst xmlns:a="http://schemas.openxmlformats.org/drawingml/2006/main">
              <a:ext uri="{FF2B5EF4-FFF2-40B4-BE49-F238E27FC236}">
                <a16:creationId xmlns:a16="http://schemas.microsoft.com/office/drawing/2014/main" id="{627CB61F-92EC-48DF-84D4-A81BA7CCF307}"/>
              </a:ext>
            </a:extLst>
          </p:cNvPr>
          <p:cNvSpPr>
            <a:spLocks xmlns:a="http://schemas.openxmlformats.org/drawingml/2006/main" noGrp="1"/>
          </p:cNvSpPr>
          <p:nvPr/>
        </p:nvSpPr>
        <p:spPr>
          <a:xfrm xmlns:a="http://schemas.openxmlformats.org/drawingml/2006/main">
            <a:off x="8389925" y="2980944"/>
            <a:ext cx="2978810" cy="5196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500"/>
              <a:buFont typeface="Calibri"/>
              <a:buNone/>
            </a:pPr>
            <a:r>
              <a:rPr sz="1500" b="1" u="none">
                <a:solidFill>
                  <a:srgbClr val="241C28"/>
                </a:solidFill>
                <a:latin typeface="Calibri"/>
                <a:ea typeface="Calibri"/>
                <a:cs typeface="Calibri"/>
              </a:rPr>
              <a:t>Lekarze, pielęgniarki i pozostałe grupy zawodowe</a:t>
            </a:r>
            <a:endParaRPr sz="1500"/>
          </a:p>
        </p:txBody>
      </p:sp>
      <p:sp>
        <p:nvSpPr>
          <p:cNvPr id="3758" name="Google Shape;3758;p84">
            <a:extLst xmlns:a="http://schemas.openxmlformats.org/drawingml/2006/main">
              <a:ext uri="{FF2B5EF4-FFF2-40B4-BE49-F238E27FC236}">
                <a16:creationId xmlns:a16="http://schemas.microsoft.com/office/drawing/2014/main" id="{BD89DB0D-F390-460A-B794-47143E54EAEA}"/>
              </a:ext>
            </a:extLst>
          </p:cNvPr>
          <p:cNvSpPr>
            <a:spLocks xmlns:a="http://schemas.openxmlformats.org/drawingml/2006/main" noGrp="1"/>
          </p:cNvSpPr>
          <p:nvPr/>
        </p:nvSpPr>
        <p:spPr>
          <a:xfrm xmlns:a="http://schemas.openxmlformats.org/drawingml/2006/main">
            <a:off x="8389925" y="3573780"/>
            <a:ext cx="2978810" cy="61645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6E6873"/>
              </a:buClr>
              <a:buSzPts val="1150"/>
              <a:buFont typeface="Calibri"/>
              <a:buNone/>
            </a:pPr>
            <a:r>
              <a:rPr sz="1150" u="none">
                <a:solidFill>
                  <a:srgbClr val="6E6873"/>
                </a:solidFill>
                <a:latin typeface="Calibri"/>
                <a:ea typeface="Calibri"/>
                <a:cs typeface="Calibri"/>
              </a:rPr>
              <a:t>Różnią się zakresem odpowiedzialności, sposobem pracy i pozycją zawodową, a muszą stale współpracować.</a:t>
            </a:r>
            <a:endParaRPr sz="1150"/>
          </a:p>
        </p:txBody>
      </p:sp>
      <p:cxnSp>
        <p:nvCxnSpPr>
          <p:cNvPr id="4161" name="Google Shape;3759;p84"/>
          <p:cNvCxnSpPr/>
          <p:nvPr/>
        </p:nvCxnSpPr>
        <p:spPr>
          <a:xfrm xmlns:a="http://schemas.openxmlformats.org/drawingml/2006/main">
            <a:off x="8389925" y="4297680"/>
            <a:ext cx="2978810" cy="9144"/>
          </a:xfrm>
          <a:prstGeom xmlns:a="http://schemas.openxmlformats.org/drawingml/2006/main" prst="straightConnector1">
            <a:avLst/>
          </a:prstGeom>
          <a:ln xmlns:a="http://schemas.openxmlformats.org/drawingml/2006/main" w="9525" cap="flat">
            <a:solidFill>
              <a:srgbClr val="E2D6E8"/>
            </a:solidFill>
            <a:prstDash val="solid"/>
            <a:round/>
            <a:headEnd type="none" w="sm" len="sm"/>
            <a:tailEnd type="none" w="sm" len="sm"/>
          </a:ln>
        </p:spPr>
      </p:cxnSp>
      <p:sp>
        <p:nvSpPr>
          <p:cNvPr id="3760" name="Google Shape;3760;p84">
            <a:extLst xmlns:a="http://schemas.openxmlformats.org/drawingml/2006/main">
              <a:ext uri="{FF2B5EF4-FFF2-40B4-BE49-F238E27FC236}">
                <a16:creationId xmlns:a16="http://schemas.microsoft.com/office/drawing/2014/main" id="{E5A992E6-ECEC-462C-A79C-BB7E88C485A3}"/>
              </a:ext>
            </a:extLst>
          </p:cNvPr>
          <p:cNvSpPr>
            <a:spLocks xmlns:a="http://schemas.openxmlformats.org/drawingml/2006/main" noGrp="1"/>
          </p:cNvSpPr>
          <p:nvPr/>
        </p:nvSpPr>
        <p:spPr>
          <a:xfrm xmlns:a="http://schemas.openxmlformats.org/drawingml/2006/main">
            <a:off x="8389925" y="4434840"/>
            <a:ext cx="2978810" cy="6583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DA698"/>
              </a:buClr>
              <a:buSzPts val="620"/>
              <a:buFont typeface="Calibri"/>
              <a:buNone/>
            </a:pPr>
            <a:r>
              <a:rPr sz="620" b="1" u="none">
                <a:solidFill>
                  <a:srgbClr val="2DA698"/>
                </a:solidFill>
                <a:latin typeface="Calibri"/>
                <a:ea typeface="Calibri"/>
                <a:cs typeface="Calibri"/>
              </a:rPr>
              <a:t>CO DAJE EMPATYZER</a:t>
            </a:r>
            <a:endParaRPr sz="800"/>
          </a:p>
          <a:p xmlns:a="http://schemas.openxmlformats.org/drawingml/2006/main">
            <a:pPr marL="0" marR="0" lvl="0" indent="0" algn="l">
              <a:spcBef>
                <a:spcPts val="400"/>
              </a:spcBef>
              <a:spcAft>
                <a:spcPts val="0"/>
              </a:spcAft>
              <a:buNone/>
            </a:pPr>
            <a:r>
              <a:rPr sz="840" b="0" u="none">
                <a:solidFill>
                  <a:srgbClr val="2D2D2D"/>
                </a:solidFill>
                <a:latin typeface="Calibri"/>
                <a:ea typeface="Calibri"/>
                <a:cs typeface="Calibri"/>
              </a:rPr>
              <a:t>Każda osoba może lepiej zrozumieć różnice i przygotować rozmowę z konkretnym współpracownikiem.</a:t>
            </a:r>
            <a:endParaRPr/>
          </a:p>
        </p:txBody>
      </p:sp>
      <p:sp>
        <p:nvSpPr>
          <p:cNvPr id="3761" name="Google Shape;3761;p84">
            <a:extLst xmlns:a="http://schemas.openxmlformats.org/drawingml/2006/main">
              <a:ext uri="{FF2B5EF4-FFF2-40B4-BE49-F238E27FC236}">
                <a16:creationId xmlns:a16="http://schemas.microsoft.com/office/drawing/2014/main" id="{554EC195-F7A5-4092-9856-04255FD9312D}"/>
              </a:ext>
            </a:extLst>
          </p:cNvPr>
          <p:cNvSpPr>
            <a:spLocks xmlns:a="http://schemas.openxmlformats.org/drawingml/2006/main" noGrp="1"/>
          </p:cNvSpPr>
          <p:nvPr/>
        </p:nvSpPr>
        <p:spPr>
          <a:xfrm xmlns:a="http://schemas.openxmlformats.org/drawingml/2006/main">
            <a:off x="548640" y="5468112"/>
            <a:ext cx="11094415" cy="731520"/>
          </a:xfrm>
          <a:prstGeom xmlns:a="http://schemas.openxmlformats.org/drawingml/2006/main" prst="roundRect">
            <a:avLst>
              <a:gd name="adj" fmla="val 12500"/>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763" name="Google Shape;3763;p84">
            <a:extLst xmlns:a="http://schemas.openxmlformats.org/drawingml/2006/main">
              <a:ext uri="{FF2B5EF4-FFF2-40B4-BE49-F238E27FC236}">
                <a16:creationId xmlns:a16="http://schemas.microsoft.com/office/drawing/2014/main" id="{7B3A7326-8192-4C5E-8E6E-9DAF8995E6D1}"/>
              </a:ext>
            </a:extLst>
          </p:cNvPr>
          <p:cNvSpPr>
            <a:spLocks xmlns:a="http://schemas.openxmlformats.org/drawingml/2006/main" noGrp="1"/>
          </p:cNvSpPr>
          <p:nvPr/>
        </p:nvSpPr>
        <p:spPr>
          <a:xfrm xmlns:a="http://schemas.openxmlformats.org/drawingml/2006/main">
            <a:off x="1371600" y="5468112"/>
            <a:ext cx="9978847" cy="7315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300"/>
              <a:buFont typeface="Calibri"/>
              <a:buNone/>
            </a:pPr>
            <a:r>
              <a:rPr sz="1300" b="1" u="none">
                <a:solidFill>
                  <a:srgbClr val="241C28"/>
                </a:solidFill>
                <a:latin typeface="Calibri"/>
                <a:ea typeface="Calibri"/>
                <a:cs typeface="Calibri"/>
              </a:rPr>
              <a:t>Można zacząć od jednego oddziału. Uruchomienie organizacji zajmuje kilka godzin, a pracownik około 15 minut na start.
Empatyzer dotyczy rozmów między pracownikami. Nie korzysta z danych pacjentów i nie wchodzi w decyzje kliniczne.</a:t>
            </a:r>
            <a:endParaRPr sz="1300"/>
          </a:p>
        </p:txBody>
      </p:sp>
      <p:pic>
        <p:nvPicPr>
          <p:cNvPr id="4165" name="Google Shape;3764;p84"/>
          <p:cNvPicPr>
            <a:picLocks xmlns:a="http://schemas.openxmlformats.org/drawingml/2006/main" noChangeAspect="1"/>
          </p:cNvPicPr>
          <p:nvPr/>
        </p:nvPicPr>
        <p:blipFill rotWithShape="1">
          <a:blip xmlns:r="http://schemas.openxmlformats.org/officeDocument/2006/relationships" xmlns:a="http://schemas.openxmlformats.org/drawingml/2006/main" r:embed="Rb3af084edd404c6b">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3765" name="Google Shape;3765;p84">
            <a:extLst xmlns:a="http://schemas.openxmlformats.org/drawingml/2006/main">
              <a:ext uri="{FF2B5EF4-FFF2-40B4-BE49-F238E27FC236}">
                <a16:creationId xmlns:a16="http://schemas.microsoft.com/office/drawing/2014/main" id="{F5DF1215-48CE-47D3-ABDF-E05B0E2070DF}"/>
              </a:ext>
            </a:extLst>
          </p:cNvPr>
          <p:cNvSpPr>
            <a:spLocks xmlns:a="http://schemas.openxmlformats.org/drawingml/2006/main" noGrp="1"/>
          </p:cNvSpPr>
          <p:nvPr/>
        </p:nvSpPr>
        <p:spPr>
          <a:xfrm xmlns:a="http://schemas.openxmlformats.org/drawingml/2006/main">
            <a:off x="4324350" y="338138"/>
            <a:ext cx="1047750"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Co się zmienia</a:t>
            </a:r>
            <a:endParaRPr/>
          </a:p>
        </p:txBody>
      </p:sp>
      <p:sp>
        <p:nvSpPr>
          <p:cNvPr id="3766" name="Google Shape;3766;p84">
            <a:extLst xmlns:a="http://schemas.openxmlformats.org/drawingml/2006/main">
              <a:ext uri="{FF2B5EF4-FFF2-40B4-BE49-F238E27FC236}">
                <a16:creationId xmlns:a16="http://schemas.microsoft.com/office/drawing/2014/main" id="{21255C0C-6165-432F-B1F8-EB1DBAA73210}"/>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767" name="Google Shape;3767;p84">
            <a:extLst xmlns:a="http://schemas.openxmlformats.org/drawingml/2006/main">
              <a:ext uri="{FF2B5EF4-FFF2-40B4-BE49-F238E27FC236}">
                <a16:creationId xmlns:a16="http://schemas.microsoft.com/office/drawing/2014/main" id="{D782A688-0643-4939-B148-B28EBA1A5F78}"/>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Problem</a:t>
            </a:r>
            <a:endParaRPr/>
          </a:p>
        </p:txBody>
      </p:sp>
      <p:sp>
        <p:nvSpPr>
          <p:cNvPr id="3768" name="Google Shape;3768;p84">
            <a:extLst xmlns:a="http://schemas.openxmlformats.org/drawingml/2006/main">
              <a:ext uri="{FF2B5EF4-FFF2-40B4-BE49-F238E27FC236}">
                <a16:creationId xmlns:a16="http://schemas.microsoft.com/office/drawing/2014/main" id="{7865CBA2-7159-4F2B-86BF-A3766526E4C4}"/>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769" name="Google Shape;3769;p84">
            <a:hlinkClick xmlns:r="http://schemas.openxmlformats.org/officeDocument/2006/relationships" xmlns:a="http://schemas.openxmlformats.org/drawingml/2006/main" r:id="R512f0ed4668c4f0c" action="ppaction://hlinksldjump"/>
            <a:extLst xmlns:a="http://schemas.openxmlformats.org/drawingml/2006/main">
              <a:ext uri="{FF2B5EF4-FFF2-40B4-BE49-F238E27FC236}">
                <a16:creationId xmlns:a16="http://schemas.microsoft.com/office/drawing/2014/main" id="{1BF96A66-847E-4C92-8BD1-0CB7AA4E9C08}"/>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770" name="Google Shape;3770;p84">
            <a:extLst xmlns:a="http://schemas.openxmlformats.org/drawingml/2006/main">
              <a:ext uri="{FF2B5EF4-FFF2-40B4-BE49-F238E27FC236}">
                <a16:creationId xmlns:a16="http://schemas.microsoft.com/office/drawing/2014/main" id="{850CCB27-3111-47B4-A491-83B9612FDEC8}"/>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3771" name="Google Shape;3771;p84">
            <a:extLst xmlns:a="http://schemas.openxmlformats.org/drawingml/2006/main">
              <a:ext uri="{FF2B5EF4-FFF2-40B4-BE49-F238E27FC236}">
                <a16:creationId xmlns:a16="http://schemas.microsoft.com/office/drawing/2014/main" id="{D177717B-0CBB-44AF-89B3-A3040648DF4B}"/>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772" name="Google Shape;3772;p84">
            <a:hlinkClick xmlns:r="http://schemas.openxmlformats.org/officeDocument/2006/relationships" xmlns:a="http://schemas.openxmlformats.org/drawingml/2006/main" r:id="Rae36b2e9062a42ca" action="ppaction://hlinksldjump"/>
            <a:extLst xmlns:a="http://schemas.openxmlformats.org/drawingml/2006/main">
              <a:ext uri="{FF2B5EF4-FFF2-40B4-BE49-F238E27FC236}">
                <a16:creationId xmlns:a16="http://schemas.microsoft.com/office/drawing/2014/main" id="{9F1C9D12-A8FA-4F68-9CEB-2D4CF7BFD298}"/>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773" name="Google Shape;3773;p84">
            <a:extLst xmlns:a="http://schemas.openxmlformats.org/drawingml/2006/main">
              <a:ext uri="{FF2B5EF4-FFF2-40B4-BE49-F238E27FC236}">
                <a16:creationId xmlns:a16="http://schemas.microsoft.com/office/drawing/2014/main" id="{F2DB728F-4200-48D5-BBC3-9EFB4CC7BA7D}"/>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3774" name="Google Shape;3774;p84">
            <a:extLst xmlns:a="http://schemas.openxmlformats.org/drawingml/2006/main">
              <a:ext uri="{FF2B5EF4-FFF2-40B4-BE49-F238E27FC236}">
                <a16:creationId xmlns:a16="http://schemas.microsoft.com/office/drawing/2014/main" id="{7F161541-CAD1-4DD4-91D8-42EC32C2FF92}"/>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775" name="Google Shape;3775;p84">
            <a:hlinkClick xmlns:r="http://schemas.openxmlformats.org/officeDocument/2006/relationships" xmlns:a="http://schemas.openxmlformats.org/drawingml/2006/main" r:id="Re55907f6321c42f8" action="ppaction://hlinksldjump"/>
            <a:extLst xmlns:a="http://schemas.openxmlformats.org/drawingml/2006/main">
              <a:ext uri="{FF2B5EF4-FFF2-40B4-BE49-F238E27FC236}">
                <a16:creationId xmlns:a16="http://schemas.microsoft.com/office/drawing/2014/main" id="{3CAB7985-1E21-4DA8-8ADD-11041F6F13EA}"/>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776" name="Google Shape;3776;p84">
            <a:extLst xmlns:a="http://schemas.openxmlformats.org/drawingml/2006/main">
              <a:ext uri="{FF2B5EF4-FFF2-40B4-BE49-F238E27FC236}">
                <a16:creationId xmlns:a16="http://schemas.microsoft.com/office/drawing/2014/main" id="{CEEC97DF-9B7B-4D81-A327-F6EF0675B80D}"/>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Jak to działa</a:t>
            </a:r>
            <a:endParaRPr/>
          </a:p>
        </p:txBody>
      </p:sp>
      <p:sp>
        <p:nvSpPr>
          <p:cNvPr id="3777" name="Google Shape;3777;p84">
            <a:extLst xmlns:a="http://schemas.openxmlformats.org/drawingml/2006/main">
              <a:ext uri="{FF2B5EF4-FFF2-40B4-BE49-F238E27FC236}">
                <a16:creationId xmlns:a16="http://schemas.microsoft.com/office/drawing/2014/main" id="{F7B19C2B-9F4B-4060-BDBC-4D48B544AB34}"/>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778" name="Google Shape;3778;p84">
            <a:hlinkClick xmlns:r="http://schemas.openxmlformats.org/officeDocument/2006/relationships" xmlns:a="http://schemas.openxmlformats.org/drawingml/2006/main" r:id="Rf206312b4b85484d" action="ppaction://hlinksldjump"/>
            <a:extLst xmlns:a="http://schemas.openxmlformats.org/drawingml/2006/main">
              <a:ext uri="{FF2B5EF4-FFF2-40B4-BE49-F238E27FC236}">
                <a16:creationId xmlns:a16="http://schemas.microsoft.com/office/drawing/2014/main" id="{5DFD25A9-A775-43D4-8DE8-8EB73CFC1AED}"/>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779" name="Google Shape;3779;p84">
            <a:extLst xmlns:a="http://schemas.openxmlformats.org/drawingml/2006/main">
              <a:ext uri="{FF2B5EF4-FFF2-40B4-BE49-F238E27FC236}">
                <a16:creationId xmlns:a16="http://schemas.microsoft.com/office/drawing/2014/main" id="{F7322907-5F61-4464-A461-D726201FF1A4}"/>
              </a:ext>
            </a:extLst>
          </p:cNvPr>
          <p:cNvSpPr>
            <a:spLocks xmlns:a="http://schemas.openxmlformats.org/drawingml/2006/main" noGrp="1"/>
          </p:cNvSpPr>
          <p:nvPr/>
        </p:nvSpPr>
        <p:spPr>
          <a:xfrm xmlns:a="http://schemas.openxmlformats.org/drawingml/2006/main">
            <a:off x="4910328" y="265176"/>
            <a:ext cx="1207007" cy="292608"/>
          </a:xfrm>
          <a:prstGeom xmlns:a="http://schemas.openxmlformats.org/drawingml/2006/main" prst="roundRect">
            <a:avLst>
              <a:gd name="adj" fmla="val 16667"/>
            </a:avLst>
          </a:prstGeom>
          <a:solidFill xmlns:a="http://schemas.openxmlformats.org/drawingml/2006/main">
            <a:srgbClr val="2DA698"/>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780" name="Google Shape;3780;p84">
            <a:extLst xmlns:a="http://schemas.openxmlformats.org/drawingml/2006/main">
              <a:ext uri="{FF2B5EF4-FFF2-40B4-BE49-F238E27FC236}">
                <a16:creationId xmlns:a16="http://schemas.microsoft.com/office/drawing/2014/main" id="{7D3D4F7B-C073-481A-AC5B-F3270BADCD6F}"/>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Co się zmienia</a:t>
            </a:r>
            <a:endParaRPr/>
          </a:p>
        </p:txBody>
      </p:sp>
      <p:sp>
        <p:nvSpPr>
          <p:cNvPr id="3781" name="Google Shape;3781;p84">
            <a:extLst xmlns:a="http://schemas.openxmlformats.org/drawingml/2006/main">
              <a:ext uri="{FF2B5EF4-FFF2-40B4-BE49-F238E27FC236}">
                <a16:creationId xmlns:a16="http://schemas.microsoft.com/office/drawing/2014/main" id="{C09C4DB8-C58D-422A-BC8D-59F98BE3B558}"/>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2DA698"/>
                </a:solidFill>
                <a:latin typeface="Calibri"/>
                <a:ea typeface="Calibri"/>
                <a:cs typeface="Calibri"/>
              </a:rPr>
              <a:t>▸</a:t>
            </a:r>
            <a:endParaRPr/>
          </a:p>
        </p:txBody>
      </p:sp>
      <p:sp>
        <p:nvSpPr>
          <p:cNvPr id="3782" name="Google Shape;3782;p84">
            <a:hlinkClick xmlns:r="http://schemas.openxmlformats.org/officeDocument/2006/relationships" xmlns:a="http://schemas.openxmlformats.org/drawingml/2006/main" r:id="R6b9f8ea9b8a74099" action="ppaction://hlinksldjump"/>
            <a:extLst xmlns:a="http://schemas.openxmlformats.org/drawingml/2006/main">
              <a:ext uri="{FF2B5EF4-FFF2-40B4-BE49-F238E27FC236}">
                <a16:creationId xmlns:a16="http://schemas.microsoft.com/office/drawing/2014/main" id="{5C686178-4EDC-4C63-AF27-3330B1624E96}"/>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783" name="Google Shape;3783;p84">
            <a:extLst xmlns:a="http://schemas.openxmlformats.org/drawingml/2006/main">
              <a:ext uri="{FF2B5EF4-FFF2-40B4-BE49-F238E27FC236}">
                <a16:creationId xmlns:a16="http://schemas.microsoft.com/office/drawing/2014/main" id="{AA9D14FA-E706-4E3F-BEEE-7D79FBAE4BA0}"/>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3784" name="Google Shape;3784;p84">
            <a:extLst xmlns:a="http://schemas.openxmlformats.org/drawingml/2006/main">
              <a:ext uri="{FF2B5EF4-FFF2-40B4-BE49-F238E27FC236}">
                <a16:creationId xmlns:a16="http://schemas.microsoft.com/office/drawing/2014/main" id="{0392EA35-2263-4316-A1E1-E514F9503FC8}"/>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785" name="Google Shape;3785;p84">
            <a:hlinkClick xmlns:r="http://schemas.openxmlformats.org/officeDocument/2006/relationships" xmlns:a="http://schemas.openxmlformats.org/drawingml/2006/main" r:id="R59e31cc8aa274808" action="ppaction://hlinksldjump"/>
            <a:extLst xmlns:a="http://schemas.openxmlformats.org/drawingml/2006/main">
              <a:ext uri="{FF2B5EF4-FFF2-40B4-BE49-F238E27FC236}">
                <a16:creationId xmlns:a16="http://schemas.microsoft.com/office/drawing/2014/main" id="{9E195AC3-E41A-4E1E-8E51-49BEBED42D3B}"/>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786" name="Google Shape;3786;p84">
            <a:extLst xmlns:a="http://schemas.openxmlformats.org/drawingml/2006/main">
              <a:ext uri="{FF2B5EF4-FFF2-40B4-BE49-F238E27FC236}">
                <a16:creationId xmlns:a16="http://schemas.microsoft.com/office/drawing/2014/main" id="{3415A154-64F9-41E4-BE15-3F217B4250F6}"/>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3787" name="Google Shape;3787;p84">
            <a:extLst xmlns:a="http://schemas.openxmlformats.org/drawingml/2006/main">
              <a:ext uri="{FF2B5EF4-FFF2-40B4-BE49-F238E27FC236}">
                <a16:creationId xmlns:a16="http://schemas.microsoft.com/office/drawing/2014/main" id="{BBD0A359-A618-41AF-84B6-1BDF4C34D033}"/>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788" name="Google Shape;3788;p84">
            <a:hlinkClick xmlns:r="http://schemas.openxmlformats.org/officeDocument/2006/relationships" xmlns:a="http://schemas.openxmlformats.org/drawingml/2006/main" r:id="R5395772ef1a4407d" action="ppaction://hlinksldjump"/>
            <a:extLst xmlns:a="http://schemas.openxmlformats.org/drawingml/2006/main">
              <a:ext uri="{FF2B5EF4-FFF2-40B4-BE49-F238E27FC236}">
                <a16:creationId xmlns:a16="http://schemas.microsoft.com/office/drawing/2014/main" id="{CEE97E29-9817-4452-B5A1-BD641292DE55}"/>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789" name="Google Shape;3789;p84">
            <a:extLst xmlns:a="http://schemas.openxmlformats.org/drawingml/2006/main">
              <a:ext uri="{FF2B5EF4-FFF2-40B4-BE49-F238E27FC236}">
                <a16:creationId xmlns:a16="http://schemas.microsoft.com/office/drawing/2014/main" id="{0A887199-0597-4B54-93C0-8FDC24C72ED1}"/>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3790" name="Google Shape;3790;p84">
            <a:hlinkClick xmlns:r="http://schemas.openxmlformats.org/officeDocument/2006/relationships" xmlns:a="http://schemas.openxmlformats.org/drawingml/2006/main" r:id="R0b9711849012420a" action="ppaction://hlinksldjump"/>
            <a:extLst xmlns:a="http://schemas.openxmlformats.org/drawingml/2006/main">
              <a:ext uri="{FF2B5EF4-FFF2-40B4-BE49-F238E27FC236}">
                <a16:creationId xmlns:a16="http://schemas.microsoft.com/office/drawing/2014/main" id="{E97FAF2F-6A67-4A32-B01C-AC5F7E18ECEB}"/>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4192" name="Google Shape;3739;p84"/>
          <p:cNvPicPr>
            <a:picLocks xmlns:a="http://schemas.openxmlformats.org/drawingml/2006/main" noChangeAspect="1"/>
          </p:cNvPicPr>
          <p:nvPr/>
        </p:nvPicPr>
        <p:blipFill>
          <a:blip xmlns:r="http://schemas.openxmlformats.org/officeDocument/2006/relationships" xmlns:a="http://schemas.openxmlformats.org/drawingml/2006/main" r:embed="R6ba9d0a39cd2440b"/>
          <a:srcRect xmlns:a="http://schemas.openxmlformats.org/drawingml/2006/main" l="0" t="0" r="0" b="0"/>
          <a:stretch xmlns:a="http://schemas.openxmlformats.org/drawingml/2006/main"/>
        </p:blipFill>
        <p:spPr>
          <a:xfrm xmlns:a="http://schemas.openxmlformats.org/drawingml/2006/main">
            <a:off x="941832" y="2478024"/>
            <a:ext cx="219456" cy="219456"/>
          </a:xfrm>
          <a:prstGeom xmlns:a="http://schemas.openxmlformats.org/drawingml/2006/main" prst="rect">
            <a:avLst/>
          </a:prstGeom>
        </p:spPr>
      </p:pic>
      <p:pic>
        <p:nvPicPr>
          <p:cNvPr id="4193" name="Google Shape;3747;p84"/>
          <p:cNvPicPr>
            <a:picLocks xmlns:a="http://schemas.openxmlformats.org/drawingml/2006/main" noChangeAspect="1"/>
          </p:cNvPicPr>
          <p:nvPr/>
        </p:nvPicPr>
        <p:blipFill>
          <a:blip xmlns:r="http://schemas.openxmlformats.org/officeDocument/2006/relationships" xmlns:a="http://schemas.openxmlformats.org/drawingml/2006/main" r:embed="Rd9f56d4035b842b6"/>
          <a:srcRect xmlns:a="http://schemas.openxmlformats.org/drawingml/2006/main" l="0" t="0" r="0" b="0"/>
          <a:stretch xmlns:a="http://schemas.openxmlformats.org/drawingml/2006/main"/>
        </p:blipFill>
        <p:spPr>
          <a:xfrm xmlns:a="http://schemas.openxmlformats.org/drawingml/2006/main">
            <a:off x="4725314" y="2478024"/>
            <a:ext cx="219456" cy="219456"/>
          </a:xfrm>
          <a:prstGeom xmlns:a="http://schemas.openxmlformats.org/drawingml/2006/main" prst="rect">
            <a:avLst/>
          </a:prstGeom>
        </p:spPr>
      </p:pic>
      <p:pic>
        <p:nvPicPr>
          <p:cNvPr id="4194" name="Google Shape;3755;p84"/>
          <p:cNvPicPr>
            <a:picLocks xmlns:a="http://schemas.openxmlformats.org/drawingml/2006/main" noChangeAspect="1"/>
          </p:cNvPicPr>
          <p:nvPr/>
        </p:nvPicPr>
        <p:blipFill>
          <a:blip xmlns:r="http://schemas.openxmlformats.org/officeDocument/2006/relationships" xmlns:a="http://schemas.openxmlformats.org/drawingml/2006/main" r:embed="R0b4c2f2127a54b29"/>
          <a:srcRect xmlns:a="http://schemas.openxmlformats.org/drawingml/2006/main" l="0" t="0" r="0" b="0"/>
          <a:stretch xmlns:a="http://schemas.openxmlformats.org/drawingml/2006/main"/>
        </p:blipFill>
        <p:spPr>
          <a:xfrm xmlns:a="http://schemas.openxmlformats.org/drawingml/2006/main">
            <a:off x="8508797" y="2478024"/>
            <a:ext cx="219456" cy="219456"/>
          </a:xfrm>
          <a:prstGeom xmlns:a="http://schemas.openxmlformats.org/drawingml/2006/main" prst="rect">
            <a:avLst/>
          </a:prstGeom>
        </p:spPr>
      </p:pic>
      <p:pic>
        <p:nvPicPr>
          <p:cNvPr id="4195" name="Google Shape;3762;p84"/>
          <p:cNvPicPr>
            <a:picLocks xmlns:a="http://schemas.openxmlformats.org/drawingml/2006/main" noChangeAspect="1"/>
          </p:cNvPicPr>
          <p:nvPr/>
        </p:nvPicPr>
        <p:blipFill>
          <a:blip xmlns:r="http://schemas.openxmlformats.org/officeDocument/2006/relationships" xmlns:a="http://schemas.openxmlformats.org/drawingml/2006/main" r:embed="R0028a9efb9ff487b"/>
          <a:srcRect xmlns:a="http://schemas.openxmlformats.org/drawingml/2006/main" l="0" t="0" r="0" b="0"/>
          <a:stretch xmlns:a="http://schemas.openxmlformats.org/drawingml/2006/main"/>
        </p:blipFill>
        <p:spPr>
          <a:xfrm xmlns:a="http://schemas.openxmlformats.org/drawingml/2006/main">
            <a:off x="841248" y="5678424"/>
            <a:ext cx="310896" cy="310896"/>
          </a:xfrm>
          <a:prstGeom xmlns:a="http://schemas.openxmlformats.org/drawingml/2006/main" prst="rect">
            <a:avLst/>
          </a:prstGeom>
        </p:spPr>
      </p:pic>
      <p:sp>
        <p:nvSpPr>
          <p:cNvPr id="4008" name="Empatyzer SHORT — tło menu">
            <a:extLst xmlns:a="http://schemas.openxmlformats.org/drawingml/2006/main">
              <a:ext uri="{FF2B5EF4-FFF2-40B4-BE49-F238E27FC236}">
                <a16:creationId xmlns:a16="http://schemas.microsoft.com/office/drawing/2014/main" id="{E21FB77D-2405-4FAA-A562-C99744A37BB7}"/>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4009" name="Empatyzer SHORT — menu Problem">
            <a:extLst xmlns:a="http://schemas.openxmlformats.org/drawingml/2006/main">
              <a:ext uri="{FF2B5EF4-FFF2-40B4-BE49-F238E27FC236}">
                <a16:creationId xmlns:a16="http://schemas.microsoft.com/office/drawing/2014/main" id="{17AA78E8-87A2-49E8-86F5-F6A311EAE630}"/>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Problem</a:t>
            </a:r>
          </a:p>
        </p:txBody>
      </p:sp>
      <p:sp>
        <p:nvSpPr>
          <p:cNvPr id="4010" name="Empatyzer SHORT — separator menu">
            <a:extLst xmlns:a="http://schemas.openxmlformats.org/drawingml/2006/main">
              <a:ext uri="{FF2B5EF4-FFF2-40B4-BE49-F238E27FC236}">
                <a16:creationId xmlns:a16="http://schemas.microsoft.com/office/drawing/2014/main" id="{7DD7EADB-C855-42D1-8C80-A6A621CF2DA0}"/>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4011" name="Empatyzer SHORT — menu Przykłady">
            <a:extLst xmlns:a="http://schemas.openxmlformats.org/drawingml/2006/main">
              <a:ext uri="{FF2B5EF4-FFF2-40B4-BE49-F238E27FC236}">
                <a16:creationId xmlns:a16="http://schemas.microsoft.com/office/drawing/2014/main" id="{B4C19F2C-61F1-4E92-BF7D-C266C618A59D}"/>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Przykłady</a:t>
            </a:r>
          </a:p>
        </p:txBody>
      </p:sp>
      <p:sp>
        <p:nvSpPr>
          <p:cNvPr id="4012" name="Empatyzer SHORT — separator menu">
            <a:extLst xmlns:a="http://schemas.openxmlformats.org/drawingml/2006/main">
              <a:ext uri="{FF2B5EF4-FFF2-40B4-BE49-F238E27FC236}">
                <a16:creationId xmlns:a16="http://schemas.microsoft.com/office/drawing/2014/main" id="{BEAC25C1-EC10-489F-907A-637CFE7C5ABA}"/>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4013" name="Empatyzer SHORT — menu Rozmowa z Em">
            <a:extLst xmlns:a="http://schemas.openxmlformats.org/drawingml/2006/main">
              <a:ext uri="{FF2B5EF4-FFF2-40B4-BE49-F238E27FC236}">
                <a16:creationId xmlns:a16="http://schemas.microsoft.com/office/drawing/2014/main" id="{331F1CD6-101D-43C4-BB1A-367FFEC9E558}"/>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Rozmowa z Em</a:t>
            </a:r>
          </a:p>
        </p:txBody>
      </p:sp>
      <p:sp>
        <p:nvSpPr>
          <p:cNvPr id="4014" name="Empatyzer SHORT — separator menu">
            <a:extLst xmlns:a="http://schemas.openxmlformats.org/drawingml/2006/main">
              <a:ext uri="{FF2B5EF4-FFF2-40B4-BE49-F238E27FC236}">
                <a16:creationId xmlns:a16="http://schemas.microsoft.com/office/drawing/2014/main" id="{87E6B073-1DC8-4664-BC85-C4BB007C236D}"/>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4015" name="Empatyzer SHORT — menu Dowody">
            <a:extLst xmlns:a="http://schemas.openxmlformats.org/drawingml/2006/main">
              <a:ext uri="{FF2B5EF4-FFF2-40B4-BE49-F238E27FC236}">
                <a16:creationId xmlns:a16="http://schemas.microsoft.com/office/drawing/2014/main" id="{C096AA18-FAAA-4F23-8CD7-1EB4BA3B6232}"/>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Dowody</a:t>
            </a:r>
          </a:p>
        </p:txBody>
      </p:sp>
      <p:sp>
        <p:nvSpPr>
          <p:cNvPr id="4016" name="Empatyzer SHORT — separator menu">
            <a:extLst xmlns:a="http://schemas.openxmlformats.org/drawingml/2006/main">
              <a:ext uri="{FF2B5EF4-FFF2-40B4-BE49-F238E27FC236}">
                <a16:creationId xmlns:a16="http://schemas.microsoft.com/office/drawing/2014/main" id="{8D672D9B-12C1-402A-B71B-686DC1DDB7F3}"/>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4017" name="Empatyzer SHORT — menu Empatyzer">
            <a:extLst xmlns:a="http://schemas.openxmlformats.org/drawingml/2006/main">
              <a:ext uri="{FF2B5EF4-FFF2-40B4-BE49-F238E27FC236}">
                <a16:creationId xmlns:a16="http://schemas.microsoft.com/office/drawing/2014/main" id="{C5EC06CC-085D-4F39-BA2B-6E30458BFF38}"/>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Empatyzer</a:t>
            </a:r>
          </a:p>
        </p:txBody>
      </p:sp>
      <p:sp>
        <p:nvSpPr>
          <p:cNvPr id="4018" name="Empatyzer SHORT — separator menu">
            <a:extLst xmlns:a="http://schemas.openxmlformats.org/drawingml/2006/main">
              <a:ext uri="{FF2B5EF4-FFF2-40B4-BE49-F238E27FC236}">
                <a16:creationId xmlns:a16="http://schemas.microsoft.com/office/drawing/2014/main" id="{EA81EF69-450E-4E7F-8AC2-77DC87C2CBAB}"/>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4019" name="Empatyzer SHORT — aktywna sekcja Co się zmienia">
            <a:extLst xmlns:a="http://schemas.openxmlformats.org/drawingml/2006/main">
              <a:ext uri="{FF2B5EF4-FFF2-40B4-BE49-F238E27FC236}">
                <a16:creationId xmlns:a16="http://schemas.microsoft.com/office/drawing/2014/main" id="{70F47D8A-39D2-495D-889F-856380C0DD89}"/>
              </a:ext>
            </a:extLst>
          </p:cNvPr>
          <p:cNvSpPr>
            <a:spLocks xmlns:a="http://schemas.openxmlformats.org/drawingml/2006/main" noGrp="1"/>
          </p:cNvSpPr>
          <p:nvPr/>
        </p:nvSpPr>
        <p:spPr>
          <a:xfrm xmlns:a="http://schemas.openxmlformats.org/drawingml/2006/main">
            <a:off x="5231130" y="260604"/>
            <a:ext cx="1009650" cy="301752"/>
          </a:xfrm>
          <a:prstGeom xmlns:a="http://schemas.openxmlformats.org/drawingml/2006/main" prst="roundRect">
            <a:avLst>
              <a:gd name="adj" fmla="val 22096"/>
            </a:avLst>
          </a:prstGeom>
          <a:solidFill xmlns:a="http://schemas.openxmlformats.org/drawingml/2006/main">
            <a:srgbClr val="20AA9A"/>
          </a:solidFill>
          <a:ln xmlns:a="http://schemas.openxmlformats.org/drawingml/2006/main" w="0">
            <a:noFill/>
            <a:prstDash val="solid"/>
          </a:ln>
        </p:spPr>
      </p:sp>
      <p:sp>
        <p:nvSpPr>
          <p:cNvPr id="4020" name="Empatyzer SHORT — menu Co się zmienia">
            <a:extLst xmlns:a="http://schemas.openxmlformats.org/drawingml/2006/main">
              <a:ext uri="{FF2B5EF4-FFF2-40B4-BE49-F238E27FC236}">
                <a16:creationId xmlns:a16="http://schemas.microsoft.com/office/drawing/2014/main" id="{CA26503B-6883-46E1-822F-2846D926FFB1}"/>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1">
                <a:solidFill>
                  <a:srgbClr val="FFFFFF"/>
                </a:solidFill>
              </a:defRPr>
            </a:pPr>
            <a:r>
              <a:rPr sz="615" b="1">
                <a:solidFill>
                  <a:srgbClr val="FFFFFF"/>
                </a:solidFill>
              </a:rPr>
              <a:t>Co się zmienia</a:t>
            </a:r>
          </a:p>
        </p:txBody>
      </p:sp>
      <p:sp>
        <p:nvSpPr>
          <p:cNvPr id="4021" name="Empatyzer SHORT — separator menu">
            <a:extLst xmlns:a="http://schemas.openxmlformats.org/drawingml/2006/main">
              <a:ext uri="{FF2B5EF4-FFF2-40B4-BE49-F238E27FC236}">
                <a16:creationId xmlns:a16="http://schemas.microsoft.com/office/drawing/2014/main" id="{78F432D5-EEEA-436A-AFCD-896039E60CA6}"/>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4022" name="Empatyzer SHORT — menu Prywatność">
            <a:extLst xmlns:a="http://schemas.openxmlformats.org/drawingml/2006/main">
              <a:ext uri="{FF2B5EF4-FFF2-40B4-BE49-F238E27FC236}">
                <a16:creationId xmlns:a16="http://schemas.microsoft.com/office/drawing/2014/main" id="{C9E4F5FA-E42A-475B-9F28-080BCDAFEE26}"/>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Prywatność</a:t>
            </a:r>
          </a:p>
        </p:txBody>
      </p:sp>
      <p:sp>
        <p:nvSpPr>
          <p:cNvPr id="4023" name="Empatyzer SHORT — separator menu">
            <a:extLst xmlns:a="http://schemas.openxmlformats.org/drawingml/2006/main">
              <a:ext uri="{FF2B5EF4-FFF2-40B4-BE49-F238E27FC236}">
                <a16:creationId xmlns:a16="http://schemas.microsoft.com/office/drawing/2014/main" id="{950D0F3F-C37A-45B1-B668-BE5AB9D6C91B}"/>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4024" name="Empatyzer SHORT — menu Następny krok">
            <a:extLst xmlns:a="http://schemas.openxmlformats.org/drawingml/2006/main">
              <a:ext uri="{FF2B5EF4-FFF2-40B4-BE49-F238E27FC236}">
                <a16:creationId xmlns:a16="http://schemas.microsoft.com/office/drawing/2014/main" id="{C473FA89-78D3-47A6-80BB-1C48E884DE2D}"/>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Następny krok</a:t>
            </a:r>
          </a:p>
        </p:txBody>
      </p:sp>
      <p:sp>
        <p:nvSpPr>
          <p:cNvPr id="4025" name="Empatyzer SHORT — separator menu">
            <a:extLst xmlns:a="http://schemas.openxmlformats.org/drawingml/2006/main">
              <a:ext uri="{FF2B5EF4-FFF2-40B4-BE49-F238E27FC236}">
                <a16:creationId xmlns:a16="http://schemas.microsoft.com/office/drawing/2014/main" id="{1E1E83C6-E7A1-4448-BF1B-F532C150EA5A}"/>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4026" name="Empatyzer SHORT — menu Appendix">
            <a:extLst xmlns:a="http://schemas.openxmlformats.org/drawingml/2006/main">
              <a:ext uri="{FF2B5EF4-FFF2-40B4-BE49-F238E27FC236}">
                <a16:creationId xmlns:a16="http://schemas.microsoft.com/office/drawing/2014/main" id="{C5D1587A-B9A2-4F89-840A-37FA61DE2E19}"/>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Appendix</a:t>
            </a:r>
          </a:p>
        </p:txBody>
      </p:sp>
    </p:spTree>
    <p:extLst>
      <p:ext uri="{BB962C8B-B14F-4D97-AF65-F5344CB8AC3E}">
        <p14:creationId xmlns:p14="http://schemas.microsoft.com/office/powerpoint/2010/main" val="547945112"/>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3859" name="Google Shape;3859;p86">
            <a:extLst xmlns:a="http://schemas.openxmlformats.org/drawingml/2006/main">
              <a:ext uri="{FF2B5EF4-FFF2-40B4-BE49-F238E27FC236}">
                <a16:creationId xmlns:a16="http://schemas.microsoft.com/office/drawing/2014/main" id="{AAB58ADF-5CED-4C6F-BF3C-4693EB55B457}"/>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0" u="none">
                <a:solidFill>
                  <a:srgbClr val="6E6873"/>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0" u="none">
                <a:solidFill>
                  <a:srgbClr val="6E6873"/>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1" u="none">
                <a:solidFill>
                  <a:srgbClr val="FFFFFF"/>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3860" name="Google Shape;3860;p86">
            <a:extLst xmlns:a="http://schemas.openxmlformats.org/drawingml/2006/main">
              <a:ext uri="{FF2B5EF4-FFF2-40B4-BE49-F238E27FC236}">
                <a16:creationId xmlns:a16="http://schemas.microsoft.com/office/drawing/2014/main" id="{CFC0AAED-61F4-4EFE-ADD2-2ED078991D14}"/>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Prywatność i bezpieczeństwo</a:t>
            </a:r>
            <a:endParaRPr sz="2800"/>
          </a:p>
        </p:txBody>
      </p:sp>
      <p:sp>
        <p:nvSpPr>
          <p:cNvPr id="3861" name="Google Shape;3861;p86">
            <a:extLst xmlns:a="http://schemas.openxmlformats.org/drawingml/2006/main">
              <a:ext uri="{FF2B5EF4-FFF2-40B4-BE49-F238E27FC236}">
                <a16:creationId xmlns:a16="http://schemas.microsoft.com/office/drawing/2014/main" id="{58955E85-63B9-42AD-8513-2DF37CAE10B6}"/>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D2D2D"/>
              </a:buClr>
              <a:buSzPts val="140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Rozmowy z Em są prywatne. Organizacja nie czyta pytań ani odpowiedzi, a dane są przechowywane w Unii Europejskiej.</a:t>
            </a:r>
            <a:endParaRPr sz="1550"/>
          </a:p>
        </p:txBody>
      </p:sp>
      <p:sp>
        <p:nvSpPr>
          <p:cNvPr id="3862" name="Google Shape;3862;p86">
            <a:extLst xmlns:a="http://schemas.openxmlformats.org/drawingml/2006/main">
              <a:ext uri="{FF2B5EF4-FFF2-40B4-BE49-F238E27FC236}">
                <a16:creationId xmlns:a16="http://schemas.microsoft.com/office/drawing/2014/main" id="{90B5FBC6-438A-46C3-8AF7-A2F66448ADAD}"/>
              </a:ext>
            </a:extLst>
          </p:cNvPr>
          <p:cNvSpPr>
            <a:spLocks xmlns:a="http://schemas.openxmlformats.org/drawingml/2006/main" noGrp="1"/>
          </p:cNvSpPr>
          <p:nvPr/>
        </p:nvSpPr>
        <p:spPr>
          <a:xfrm xmlns:a="http://schemas.openxmlformats.org/drawingml/2006/main">
            <a:off x="548640" y="2084832"/>
            <a:ext cx="3703320" cy="3236976"/>
          </a:xfrm>
          <a:prstGeom xmlns:a="http://schemas.openxmlformats.org/drawingml/2006/main" prst="roundRect">
            <a:avLst>
              <a:gd name="adj" fmla="val 2825"/>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863" name="Google Shape;3863;p86">
            <a:extLst xmlns:a="http://schemas.openxmlformats.org/drawingml/2006/main">
              <a:ext uri="{FF2B5EF4-FFF2-40B4-BE49-F238E27FC236}">
                <a16:creationId xmlns:a16="http://schemas.microsoft.com/office/drawing/2014/main" id="{1B67AEB2-8648-41FE-8E29-7B6298014A06}"/>
              </a:ext>
            </a:extLst>
          </p:cNvPr>
          <p:cNvSpPr>
            <a:spLocks xmlns:a="http://schemas.openxmlformats.org/drawingml/2006/main" noGrp="1"/>
          </p:cNvSpPr>
          <p:nvPr/>
        </p:nvSpPr>
        <p:spPr>
          <a:xfrm xmlns:a="http://schemas.openxmlformats.org/drawingml/2006/main">
            <a:off x="822960" y="2359152"/>
            <a:ext cx="402336" cy="402336"/>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865" name="Google Shape;3865;p86">
            <a:extLst xmlns:a="http://schemas.openxmlformats.org/drawingml/2006/main">
              <a:ext uri="{FF2B5EF4-FFF2-40B4-BE49-F238E27FC236}">
                <a16:creationId xmlns:a16="http://schemas.microsoft.com/office/drawing/2014/main" id="{0D34B6FF-D818-470D-B4CB-2FFE88951EC7}"/>
              </a:ext>
            </a:extLst>
          </p:cNvPr>
          <p:cNvSpPr>
            <a:spLocks xmlns:a="http://schemas.openxmlformats.org/drawingml/2006/main" noGrp="1"/>
          </p:cNvSpPr>
          <p:nvPr/>
        </p:nvSpPr>
        <p:spPr>
          <a:xfrm xmlns:a="http://schemas.openxmlformats.org/drawingml/2006/main">
            <a:off x="1353312" y="2359152"/>
            <a:ext cx="2624328" cy="40233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Kto czego nie widzi</a:t>
            </a:r>
            <a:endParaRPr sz="1450"/>
          </a:p>
        </p:txBody>
      </p:sp>
      <p:sp>
        <p:nvSpPr>
          <p:cNvPr id="3866" name="Google Shape;3866;p86">
            <a:extLst xmlns:a="http://schemas.openxmlformats.org/drawingml/2006/main">
              <a:ext uri="{FF2B5EF4-FFF2-40B4-BE49-F238E27FC236}">
                <a16:creationId xmlns:a16="http://schemas.microsoft.com/office/drawing/2014/main" id="{66DEF959-91DB-41E4-B128-E5451B4520B7}"/>
              </a:ext>
            </a:extLst>
          </p:cNvPr>
          <p:cNvSpPr>
            <a:spLocks xmlns:a="http://schemas.openxmlformats.org/drawingml/2006/main" noGrp="1"/>
          </p:cNvSpPr>
          <p:nvPr/>
        </p:nvSpPr>
        <p:spPr>
          <a:xfrm xmlns:a="http://schemas.openxmlformats.org/drawingml/2006/main">
            <a:off x="822960" y="2926080"/>
            <a:ext cx="3154680" cy="224942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190500" indent="-114300" algn="l">
              <a:spcAft>
                <a:spcPts val="240"/>
              </a:spcAft>
              <a:buChar char="•"/>
            </a:pPr>
            <a:r>
              <a:rPr sz="1200">
                <a:solidFill>
                  <a:srgbClr val="27222B"/>
                </a:solidFill>
                <a:latin typeface="Arial"/>
                <a:ea typeface="Arial"/>
                <a:cs typeface="Arial"/>
              </a:rPr>
              <a:t>Przełożeni, administratorzy i inni użytkownicy nie widzą cudzych rozmów z Em.</a:t>
            </a:r>
          </a:p>
          <a:p xmlns:a="http://schemas.openxmlformats.org/drawingml/2006/main">
            <a:pPr marL="190500" indent="-114300" algn="l">
              <a:spcAft>
                <a:spcPts val="240"/>
              </a:spcAft>
              <a:buChar char="•"/>
            </a:pPr>
            <a:r>
              <a:rPr sz="1200">
                <a:solidFill>
                  <a:srgbClr val="27222B"/>
                </a:solidFill>
                <a:latin typeface="Arial"/>
                <a:ea typeface="Arial"/>
                <a:cs typeface="Arial"/>
              </a:rPr>
              <a:t>Osoba, o którą ktoś pyta, nie widzi pytania ani odpowiedzi.</a:t>
            </a:r>
          </a:p>
          <a:p xmlns:a="http://schemas.openxmlformats.org/drawingml/2006/main">
            <a:pPr marL="190500" indent="-114300" algn="l">
              <a:spcAft>
                <a:spcPts val="240"/>
              </a:spcAft>
              <a:buChar char="•"/>
            </a:pPr>
            <a:r>
              <a:rPr sz="1200">
                <a:solidFill>
                  <a:srgbClr val="27222B"/>
                </a:solidFill>
                <a:latin typeface="Arial"/>
                <a:ea typeface="Arial"/>
                <a:cs typeface="Arial"/>
              </a:rPr>
              <a:t>Pełny wynik należy do pracownika; inni widzą tylko wskazówki potrzebne do współpracy.</a:t>
            </a:r>
          </a:p>
          <a:p xmlns:a="http://schemas.openxmlformats.org/drawingml/2006/main">
            <a:pPr marL="190500" indent="-114300" algn="l">
              <a:spcAft>
                <a:spcPts val="240"/>
              </a:spcAft>
              <a:buChar char="•"/>
            </a:pPr>
            <a:r>
              <a:rPr sz="1200">
                <a:solidFill>
                  <a:srgbClr val="27222B"/>
                </a:solidFill>
                <a:latin typeface="Arial"/>
                <a:ea typeface="Arial"/>
                <a:cs typeface="Arial"/>
              </a:rPr>
              <a:t>Administrator widzi konta, strukturę i statystyki zbiorcze, ale nie rozmowy ani pełne wyniki.</a:t>
            </a:r>
          </a:p>
        </p:txBody>
      </p:sp>
      <p:sp>
        <p:nvSpPr>
          <p:cNvPr id="3867" name="Google Shape;3867;p86">
            <a:extLst xmlns:a="http://schemas.openxmlformats.org/drawingml/2006/main">
              <a:ext uri="{FF2B5EF4-FFF2-40B4-BE49-F238E27FC236}">
                <a16:creationId xmlns:a16="http://schemas.microsoft.com/office/drawing/2014/main" id="{3EA948CF-F81D-491A-B8CE-807299DCD8E3}"/>
              </a:ext>
            </a:extLst>
          </p:cNvPr>
          <p:cNvSpPr>
            <a:spLocks xmlns:a="http://schemas.openxmlformats.org/drawingml/2006/main" noGrp="1"/>
          </p:cNvSpPr>
          <p:nvPr/>
        </p:nvSpPr>
        <p:spPr>
          <a:xfrm xmlns:a="http://schemas.openxmlformats.org/drawingml/2006/main">
            <a:off x="4507992" y="2084832"/>
            <a:ext cx="3703320" cy="3236976"/>
          </a:xfrm>
          <a:prstGeom xmlns:a="http://schemas.openxmlformats.org/drawingml/2006/main" prst="roundRect">
            <a:avLst>
              <a:gd name="adj" fmla="val 2825"/>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868" name="Google Shape;3868;p86">
            <a:extLst xmlns:a="http://schemas.openxmlformats.org/drawingml/2006/main">
              <a:ext uri="{FF2B5EF4-FFF2-40B4-BE49-F238E27FC236}">
                <a16:creationId xmlns:a16="http://schemas.microsoft.com/office/drawing/2014/main" id="{EA81BF9B-E659-4AA4-BAA5-4B4C5545EFB2}"/>
              </a:ext>
            </a:extLst>
          </p:cNvPr>
          <p:cNvSpPr>
            <a:spLocks xmlns:a="http://schemas.openxmlformats.org/drawingml/2006/main" noGrp="1"/>
          </p:cNvSpPr>
          <p:nvPr/>
        </p:nvSpPr>
        <p:spPr>
          <a:xfrm xmlns:a="http://schemas.openxmlformats.org/drawingml/2006/main">
            <a:off x="4782312" y="2359152"/>
            <a:ext cx="402336" cy="402336"/>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870" name="Google Shape;3870;p86">
            <a:extLst xmlns:a="http://schemas.openxmlformats.org/drawingml/2006/main">
              <a:ext uri="{FF2B5EF4-FFF2-40B4-BE49-F238E27FC236}">
                <a16:creationId xmlns:a16="http://schemas.microsoft.com/office/drawing/2014/main" id="{D0475D53-7130-4D33-A5A1-5CA2D2E33162}"/>
              </a:ext>
            </a:extLst>
          </p:cNvPr>
          <p:cNvSpPr>
            <a:spLocks xmlns:a="http://schemas.openxmlformats.org/drawingml/2006/main" noGrp="1"/>
          </p:cNvSpPr>
          <p:nvPr/>
        </p:nvSpPr>
        <p:spPr>
          <a:xfrm xmlns:a="http://schemas.openxmlformats.org/drawingml/2006/main">
            <a:off x="5312664" y="2359152"/>
            <a:ext cx="2624328" cy="40233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Dane i zabezpieczenia</a:t>
            </a:r>
            <a:endParaRPr sz="1450"/>
          </a:p>
        </p:txBody>
      </p:sp>
      <p:sp>
        <p:nvSpPr>
          <p:cNvPr id="3871" name="Google Shape;3871;p86">
            <a:extLst xmlns:a="http://schemas.openxmlformats.org/drawingml/2006/main">
              <a:ext uri="{FF2B5EF4-FFF2-40B4-BE49-F238E27FC236}">
                <a16:creationId xmlns:a16="http://schemas.microsoft.com/office/drawing/2014/main" id="{D8F6CC7C-AC44-41C3-90BD-B80142D7A851}"/>
              </a:ext>
            </a:extLst>
          </p:cNvPr>
          <p:cNvSpPr>
            <a:spLocks xmlns:a="http://schemas.openxmlformats.org/drawingml/2006/main" noGrp="1"/>
          </p:cNvSpPr>
          <p:nvPr/>
        </p:nvSpPr>
        <p:spPr>
          <a:xfrm xmlns:a="http://schemas.openxmlformats.org/drawingml/2006/main">
            <a:off x="4782312" y="2926080"/>
            <a:ext cx="3154680" cy="224942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190500" indent="-114300" algn="l">
              <a:spcAft>
                <a:spcPts val="240"/>
              </a:spcAft>
              <a:buChar char="•"/>
            </a:pPr>
            <a:r>
              <a:rPr sz="1200">
                <a:solidFill>
                  <a:srgbClr val="27222B"/>
                </a:solidFill>
                <a:latin typeface="Arial"/>
                <a:ea typeface="Arial"/>
                <a:cs typeface="Arial"/>
              </a:rPr>
              <a:t>Dane są przechowywane w Unii Europejskiej, na infrastrukturze AWS.</a:t>
            </a:r>
          </a:p>
          <a:p xmlns:a="http://schemas.openxmlformats.org/drawingml/2006/main">
            <a:pPr marL="190500" indent="-114300" algn="l">
              <a:spcAft>
                <a:spcPts val="240"/>
              </a:spcAft>
              <a:buChar char="•"/>
            </a:pPr>
            <a:r>
              <a:rPr sz="1200">
                <a:solidFill>
                  <a:srgbClr val="27222B"/>
                </a:solidFill>
                <a:latin typeface="Arial"/>
                <a:ea typeface="Arial"/>
                <a:cs typeface="Arial"/>
              </a:rPr>
              <a:t>Połączenia HTTPS, szyfrowanie podczas przechowywania i automatyczne wylogowanie po 5 minutach bezczynności.</a:t>
            </a:r>
          </a:p>
          <a:p xmlns:a="http://schemas.openxmlformats.org/drawingml/2006/main">
            <a:pPr marL="190500" indent="-114300" algn="l">
              <a:spcAft>
                <a:spcPts val="240"/>
              </a:spcAft>
              <a:buChar char="•"/>
            </a:pPr>
            <a:r>
              <a:rPr sz="1200">
                <a:solidFill>
                  <a:srgbClr val="27222B"/>
                </a:solidFill>
                <a:latin typeface="Arial"/>
                <a:ea typeface="Arial"/>
                <a:cs typeface="Arial"/>
              </a:rPr>
              <a:t>Empatyzer nie ocenia pracowników, nie tworzy rankingów i nie służy do decyzji kadrowych.</a:t>
            </a:r>
          </a:p>
          <a:p xmlns:a="http://schemas.openxmlformats.org/drawingml/2006/main">
            <a:pPr marL="190500" indent="-114300" algn="l">
              <a:spcAft>
                <a:spcPts val="240"/>
              </a:spcAft>
              <a:buChar char="•"/>
            </a:pPr>
            <a:r>
              <a:rPr sz="1200">
                <a:solidFill>
                  <a:srgbClr val="27222B"/>
                </a:solidFill>
                <a:latin typeface="Arial"/>
                <a:ea typeface="Arial"/>
                <a:cs typeface="Arial"/>
              </a:rPr>
              <a:t>Konto można usunąć, a profil należy do osoby, nie do organizacji.</a:t>
            </a:r>
          </a:p>
        </p:txBody>
      </p:sp>
      <p:sp>
        <p:nvSpPr>
          <p:cNvPr id="3872" name="Google Shape;3872;p86">
            <a:extLst xmlns:a="http://schemas.openxmlformats.org/drawingml/2006/main">
              <a:ext uri="{FF2B5EF4-FFF2-40B4-BE49-F238E27FC236}">
                <a16:creationId xmlns:a16="http://schemas.microsoft.com/office/drawing/2014/main" id="{7698DD42-6922-4F77-A490-2D1D99EEBEC4}"/>
              </a:ext>
            </a:extLst>
          </p:cNvPr>
          <p:cNvSpPr>
            <a:spLocks xmlns:a="http://schemas.openxmlformats.org/drawingml/2006/main" noGrp="1"/>
          </p:cNvSpPr>
          <p:nvPr/>
        </p:nvSpPr>
        <p:spPr>
          <a:xfrm xmlns:a="http://schemas.openxmlformats.org/drawingml/2006/main">
            <a:off x="8467344" y="2084832"/>
            <a:ext cx="3175711" cy="2871216"/>
          </a:xfrm>
          <a:prstGeom xmlns:a="http://schemas.openxmlformats.org/drawingml/2006/main" prst="rect">
            <a:avLst/>
          </a:prstGeom>
          <a:solidFill xmlns:a="http://schemas.openxmlformats.org/drawingml/2006/main">
            <a:srgbClr val="FFFFFF"/>
          </a:solidFill>
          <a:ln xmlns:a="http://schemas.openxmlformats.org/drawingml/2006/main" w="12700" cmpd="sng">
            <a:solidFill>
              <a:srgbClr val="E4DEE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pic>
        <p:nvPicPr>
          <p:cNvPr id="3946" name="Google Shape;3873;p86"/>
          <p:cNvPicPr>
            <a:picLocks xmlns:a="http://schemas.openxmlformats.org/drawingml/2006/main" noChangeAspect="1"/>
          </p:cNvPicPr>
          <p:nvPr/>
        </p:nvPicPr>
        <p:blipFill rotWithShape="1">
          <a:blip xmlns:r="http://schemas.openxmlformats.org/officeDocument/2006/relationships" xmlns:a="http://schemas.openxmlformats.org/drawingml/2006/main" r:embed="R7e471e43a9e84b96">
            <a:alphaModFix/>
          </a:blip>
          <a:srcRect xmlns:a="http://schemas.openxmlformats.org/drawingml/2006/main" l="34200" t="7300" r="9300" b="62600"/>
          <a:stretch xmlns:a="http://schemas.openxmlformats.org/drawingml/2006/main"/>
        </p:blipFill>
        <p:spPr>
          <a:xfrm xmlns:a="http://schemas.openxmlformats.org/drawingml/2006/main" rot="0">
            <a:off x="8467344" y="2304288"/>
            <a:ext cx="3175711" cy="2476500"/>
          </a:xfrm>
          <a:prstGeom xmlns:a="http://schemas.openxmlformats.org/drawingml/2006/main" prst="rect">
            <a:avLst/>
          </a:prstGeom>
          <a:ln xmlns:a="http://schemas.openxmlformats.org/drawingml/2006/main">
            <a:noFill/>
          </a:ln>
        </p:spPr>
      </p:pic>
      <p:sp>
        <p:nvSpPr>
          <p:cNvPr id="3874" name="Google Shape;3874;p86">
            <a:extLst xmlns:a="http://schemas.openxmlformats.org/drawingml/2006/main">
              <a:ext uri="{FF2B5EF4-FFF2-40B4-BE49-F238E27FC236}">
                <a16:creationId xmlns:a16="http://schemas.microsoft.com/office/drawing/2014/main" id="{E617DA2F-27F5-4FDA-9373-69ACD447D69E}"/>
              </a:ext>
            </a:extLst>
          </p:cNvPr>
          <p:cNvSpPr>
            <a:spLocks xmlns:a="http://schemas.openxmlformats.org/drawingml/2006/main" noGrp="1"/>
          </p:cNvSpPr>
          <p:nvPr/>
        </p:nvSpPr>
        <p:spPr>
          <a:xfrm xmlns:a="http://schemas.openxmlformats.org/drawingml/2006/main">
            <a:off x="8467344" y="4855464"/>
            <a:ext cx="3175711" cy="5029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6E6873"/>
              </a:buClr>
              <a:buSzPts val="900"/>
              <a:buFont typeface="Calibri"/>
              <a:buNone/>
            </a:pPr>
            <a:r>
              <a:rPr sz="900" u="none">
                <a:solidFill>
                  <a:srgbClr val="6E6873"/>
                </a:solidFill>
                <a:latin typeface="Calibri"/>
                <a:ea typeface="Calibri"/>
                <a:cs typeface="Calibri"/>
              </a:rPr>
              <a:t>Pytania o prywatność, na które odpowiada Em w aplikacji.</a:t>
            </a:r>
            <a:endParaRPr sz="900"/>
          </a:p>
        </p:txBody>
      </p:sp>
      <p:sp>
        <p:nvSpPr>
          <p:cNvPr id="3875" name="Google Shape;3875;p86">
            <a:extLst xmlns:a="http://schemas.openxmlformats.org/drawingml/2006/main">
              <a:ext uri="{FF2B5EF4-FFF2-40B4-BE49-F238E27FC236}">
                <a16:creationId xmlns:a16="http://schemas.microsoft.com/office/drawing/2014/main" id="{70069AD4-B8DB-479E-ABC7-800158CFACF2}"/>
              </a:ext>
            </a:extLst>
          </p:cNvPr>
          <p:cNvSpPr>
            <a:spLocks xmlns:a="http://schemas.openxmlformats.org/drawingml/2006/main" noGrp="1"/>
          </p:cNvSpPr>
          <p:nvPr/>
        </p:nvSpPr>
        <p:spPr>
          <a:xfrm xmlns:a="http://schemas.openxmlformats.org/drawingml/2006/main">
            <a:off x="548640" y="5541264"/>
            <a:ext cx="11094415" cy="658368"/>
          </a:xfrm>
          <a:prstGeom xmlns:a="http://schemas.openxmlformats.org/drawingml/2006/main" prst="roundRect">
            <a:avLst>
              <a:gd name="adj" fmla="val 13889"/>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877" name="Google Shape;3877;p86">
            <a:extLst xmlns:a="http://schemas.openxmlformats.org/drawingml/2006/main">
              <a:ext uri="{FF2B5EF4-FFF2-40B4-BE49-F238E27FC236}">
                <a16:creationId xmlns:a16="http://schemas.microsoft.com/office/drawing/2014/main" id="{BB8EF5E7-A664-45CB-BAD2-6DC52AAEDBBE}"/>
              </a:ext>
            </a:extLst>
          </p:cNvPr>
          <p:cNvSpPr>
            <a:spLocks xmlns:a="http://schemas.openxmlformats.org/drawingml/2006/main" noGrp="1"/>
          </p:cNvSpPr>
          <p:nvPr/>
        </p:nvSpPr>
        <p:spPr>
          <a:xfrm xmlns:a="http://schemas.openxmlformats.org/drawingml/2006/main">
            <a:off x="1371600" y="5541264"/>
            <a:ext cx="9978847" cy="6583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300"/>
              <a:buFont typeface="Calibri"/>
              <a:buNone/>
            </a:pPr>
            <a:r>
              <a:rPr sz="1300" b="1" u="none">
                <a:solidFill>
                  <a:srgbClr val="241C28"/>
                </a:solidFill>
                <a:latin typeface="Calibri"/>
                <a:ea typeface="Calibri"/>
                <a:cs typeface="Calibri"/>
              </a:rPr>
              <a:t>Rozmowy są prywatne, ale nie anonimowe: zapisują się na koncie użytkownika i widzi je tylko on.</a:t>
            </a:r>
            <a:endParaRPr sz="1300"/>
          </a:p>
        </p:txBody>
      </p:sp>
      <p:pic>
        <p:nvPicPr>
          <p:cNvPr id="3950" name="Google Shape;3878;p86"/>
          <p:cNvPicPr>
            <a:picLocks xmlns:a="http://schemas.openxmlformats.org/drawingml/2006/main" noChangeAspect="1"/>
          </p:cNvPicPr>
          <p:nvPr/>
        </p:nvPicPr>
        <p:blipFill rotWithShape="1">
          <a:blip xmlns:r="http://schemas.openxmlformats.org/officeDocument/2006/relationships" xmlns:a="http://schemas.openxmlformats.org/drawingml/2006/main" r:embed="R891b1a0002e24ede">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3879" name="Google Shape;3879;p86">
            <a:extLst xmlns:a="http://schemas.openxmlformats.org/drawingml/2006/main">
              <a:ext uri="{FF2B5EF4-FFF2-40B4-BE49-F238E27FC236}">
                <a16:creationId xmlns:a16="http://schemas.microsoft.com/office/drawing/2014/main" id="{F5F78C76-787A-4A41-AD50-69347E5D1FCE}"/>
              </a:ext>
            </a:extLst>
          </p:cNvPr>
          <p:cNvSpPr>
            <a:spLocks xmlns:a="http://schemas.openxmlformats.org/drawingml/2006/main" noGrp="1"/>
          </p:cNvSpPr>
          <p:nvPr/>
        </p:nvSpPr>
        <p:spPr>
          <a:xfrm xmlns:a="http://schemas.openxmlformats.org/drawingml/2006/main">
            <a:off x="5381625" y="338138"/>
            <a:ext cx="1476375"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Wdrożenie i prywatność</a:t>
            </a:r>
            <a:endParaRPr/>
          </a:p>
        </p:txBody>
      </p:sp>
      <p:sp>
        <p:nvSpPr>
          <p:cNvPr id="3880" name="Google Shape;3880;p86">
            <a:extLst xmlns:a="http://schemas.openxmlformats.org/drawingml/2006/main">
              <a:ext uri="{FF2B5EF4-FFF2-40B4-BE49-F238E27FC236}">
                <a16:creationId xmlns:a16="http://schemas.microsoft.com/office/drawing/2014/main" id="{A48485E5-4DBD-49EB-9D08-B6DB13BBDCC1}"/>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881" name="Google Shape;3881;p86">
            <a:extLst xmlns:a="http://schemas.openxmlformats.org/drawingml/2006/main">
              <a:ext uri="{FF2B5EF4-FFF2-40B4-BE49-F238E27FC236}">
                <a16:creationId xmlns:a16="http://schemas.microsoft.com/office/drawing/2014/main" id="{A943FF74-21B3-4F0C-BAA4-E1FB226ACD33}"/>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Problem</a:t>
            </a:r>
            <a:endParaRPr/>
          </a:p>
        </p:txBody>
      </p:sp>
      <p:sp>
        <p:nvSpPr>
          <p:cNvPr id="3882" name="Google Shape;3882;p86">
            <a:extLst xmlns:a="http://schemas.openxmlformats.org/drawingml/2006/main">
              <a:ext uri="{FF2B5EF4-FFF2-40B4-BE49-F238E27FC236}">
                <a16:creationId xmlns:a16="http://schemas.microsoft.com/office/drawing/2014/main" id="{1499BDFB-AFA7-46CA-8911-FA02888A5CCD}"/>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883" name="Google Shape;3883;p86">
            <a:hlinkClick xmlns:r="http://schemas.openxmlformats.org/officeDocument/2006/relationships" xmlns:a="http://schemas.openxmlformats.org/drawingml/2006/main" r:id="R91e3dbd1e55f45a1" action="ppaction://hlinksldjump"/>
            <a:extLst xmlns:a="http://schemas.openxmlformats.org/drawingml/2006/main">
              <a:ext uri="{FF2B5EF4-FFF2-40B4-BE49-F238E27FC236}">
                <a16:creationId xmlns:a16="http://schemas.microsoft.com/office/drawing/2014/main" id="{72096C6F-098A-463E-8F70-A7500ED2490C}"/>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884" name="Google Shape;3884;p86">
            <a:extLst xmlns:a="http://schemas.openxmlformats.org/drawingml/2006/main">
              <a:ext uri="{FF2B5EF4-FFF2-40B4-BE49-F238E27FC236}">
                <a16:creationId xmlns:a16="http://schemas.microsoft.com/office/drawing/2014/main" id="{FF0E61F8-7CD4-4E50-8091-E0859EF215B9}"/>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3885" name="Google Shape;3885;p86">
            <a:extLst xmlns:a="http://schemas.openxmlformats.org/drawingml/2006/main">
              <a:ext uri="{FF2B5EF4-FFF2-40B4-BE49-F238E27FC236}">
                <a16:creationId xmlns:a16="http://schemas.microsoft.com/office/drawing/2014/main" id="{594417B4-E841-48FA-8524-E8ED80B7900B}"/>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886" name="Google Shape;3886;p86">
            <a:hlinkClick xmlns:r="http://schemas.openxmlformats.org/officeDocument/2006/relationships" xmlns:a="http://schemas.openxmlformats.org/drawingml/2006/main" r:id="R5fe7b9b785f14428" action="ppaction://hlinksldjump"/>
            <a:extLst xmlns:a="http://schemas.openxmlformats.org/drawingml/2006/main">
              <a:ext uri="{FF2B5EF4-FFF2-40B4-BE49-F238E27FC236}">
                <a16:creationId xmlns:a16="http://schemas.microsoft.com/office/drawing/2014/main" id="{A590D637-9552-4E40-9F00-A202377C5BDB}"/>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887" name="Google Shape;3887;p86">
            <a:extLst xmlns:a="http://schemas.openxmlformats.org/drawingml/2006/main">
              <a:ext uri="{FF2B5EF4-FFF2-40B4-BE49-F238E27FC236}">
                <a16:creationId xmlns:a16="http://schemas.microsoft.com/office/drawing/2014/main" id="{7208939C-1E29-43A2-8D62-56DBD5B29966}"/>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3888" name="Google Shape;3888;p86">
            <a:extLst xmlns:a="http://schemas.openxmlformats.org/drawingml/2006/main">
              <a:ext uri="{FF2B5EF4-FFF2-40B4-BE49-F238E27FC236}">
                <a16:creationId xmlns:a16="http://schemas.microsoft.com/office/drawing/2014/main" id="{62EA29A8-3BBA-4ECC-833F-1DA5F44A53C0}"/>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889" name="Google Shape;3889;p86">
            <a:hlinkClick xmlns:r="http://schemas.openxmlformats.org/officeDocument/2006/relationships" xmlns:a="http://schemas.openxmlformats.org/drawingml/2006/main" r:id="R9ea46833ffec4626" action="ppaction://hlinksldjump"/>
            <a:extLst xmlns:a="http://schemas.openxmlformats.org/drawingml/2006/main">
              <a:ext uri="{FF2B5EF4-FFF2-40B4-BE49-F238E27FC236}">
                <a16:creationId xmlns:a16="http://schemas.microsoft.com/office/drawing/2014/main" id="{F7F14740-6AFE-4ABF-A113-D4A37654F0BD}"/>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890" name="Google Shape;3890;p86">
            <a:extLst xmlns:a="http://schemas.openxmlformats.org/drawingml/2006/main">
              <a:ext uri="{FF2B5EF4-FFF2-40B4-BE49-F238E27FC236}">
                <a16:creationId xmlns:a16="http://schemas.microsoft.com/office/drawing/2014/main" id="{AFE6FEAD-4F30-4CDA-BAB4-F32A45DAF721}"/>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Jak to działa</a:t>
            </a:r>
            <a:endParaRPr/>
          </a:p>
        </p:txBody>
      </p:sp>
      <p:sp>
        <p:nvSpPr>
          <p:cNvPr id="3891" name="Google Shape;3891;p86">
            <a:extLst xmlns:a="http://schemas.openxmlformats.org/drawingml/2006/main">
              <a:ext uri="{FF2B5EF4-FFF2-40B4-BE49-F238E27FC236}">
                <a16:creationId xmlns:a16="http://schemas.microsoft.com/office/drawing/2014/main" id="{D2FC2516-ECBC-47F0-936C-2DFF3D4C90DD}"/>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892" name="Google Shape;3892;p86">
            <a:hlinkClick xmlns:r="http://schemas.openxmlformats.org/officeDocument/2006/relationships" xmlns:a="http://schemas.openxmlformats.org/drawingml/2006/main" r:id="R87ac37861eab4a73" action="ppaction://hlinksldjump"/>
            <a:extLst xmlns:a="http://schemas.openxmlformats.org/drawingml/2006/main">
              <a:ext uri="{FF2B5EF4-FFF2-40B4-BE49-F238E27FC236}">
                <a16:creationId xmlns:a16="http://schemas.microsoft.com/office/drawing/2014/main" id="{61A54954-F762-4FCF-BC9A-3F1CEEAD35DF}"/>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893" name="Google Shape;3893;p86">
            <a:extLst xmlns:a="http://schemas.openxmlformats.org/drawingml/2006/main">
              <a:ext uri="{FF2B5EF4-FFF2-40B4-BE49-F238E27FC236}">
                <a16:creationId xmlns:a16="http://schemas.microsoft.com/office/drawing/2014/main" id="{AF6DE44B-EA14-4097-AD0F-AEBED8BAB028}"/>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3894" name="Google Shape;3894;p86">
            <a:extLst xmlns:a="http://schemas.openxmlformats.org/drawingml/2006/main">
              <a:ext uri="{FF2B5EF4-FFF2-40B4-BE49-F238E27FC236}">
                <a16:creationId xmlns:a16="http://schemas.microsoft.com/office/drawing/2014/main" id="{599725AD-A7B8-416C-B170-594FFF05EA79}"/>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895" name="Google Shape;3895;p86">
            <a:hlinkClick xmlns:r="http://schemas.openxmlformats.org/officeDocument/2006/relationships" xmlns:a="http://schemas.openxmlformats.org/drawingml/2006/main" r:id="R4d01f886142a4194" action="ppaction://hlinksldjump"/>
            <a:extLst xmlns:a="http://schemas.openxmlformats.org/drawingml/2006/main">
              <a:ext uri="{FF2B5EF4-FFF2-40B4-BE49-F238E27FC236}">
                <a16:creationId xmlns:a16="http://schemas.microsoft.com/office/drawing/2014/main" id="{32E73559-33AA-4214-AC28-5C95C1D96EC8}"/>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896" name="Google Shape;3896;p86">
            <a:extLst xmlns:a="http://schemas.openxmlformats.org/drawingml/2006/main">
              <a:ext uri="{FF2B5EF4-FFF2-40B4-BE49-F238E27FC236}">
                <a16:creationId xmlns:a16="http://schemas.microsoft.com/office/drawing/2014/main" id="{15AFEB4B-B28B-47A7-8C3D-81B2BD424AD9}"/>
              </a:ext>
            </a:extLst>
          </p:cNvPr>
          <p:cNvSpPr>
            <a:spLocks xmlns:a="http://schemas.openxmlformats.org/drawingml/2006/main" noGrp="1"/>
          </p:cNvSpPr>
          <p:nvPr/>
        </p:nvSpPr>
        <p:spPr>
          <a:xfrm xmlns:a="http://schemas.openxmlformats.org/drawingml/2006/main">
            <a:off x="6144768" y="265176"/>
            <a:ext cx="1682495" cy="292608"/>
          </a:xfrm>
          <a:prstGeom xmlns:a="http://schemas.openxmlformats.org/drawingml/2006/main" prst="roundRect">
            <a:avLst>
              <a:gd name="adj" fmla="val 16667"/>
            </a:avLst>
          </a:prstGeom>
          <a:solidFill xmlns:a="http://schemas.openxmlformats.org/drawingml/2006/main">
            <a:srgbClr val="2DA698"/>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897" name="Google Shape;3897;p86">
            <a:extLst xmlns:a="http://schemas.openxmlformats.org/drawingml/2006/main">
              <a:ext uri="{FF2B5EF4-FFF2-40B4-BE49-F238E27FC236}">
                <a16:creationId xmlns:a16="http://schemas.microsoft.com/office/drawing/2014/main" id="{5529BD47-5591-4D28-9380-55961E173E72}"/>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Wdrożenie i prywatność</a:t>
            </a:r>
            <a:endParaRPr/>
          </a:p>
        </p:txBody>
      </p:sp>
      <p:sp>
        <p:nvSpPr>
          <p:cNvPr id="3898" name="Google Shape;3898;p86">
            <a:extLst xmlns:a="http://schemas.openxmlformats.org/drawingml/2006/main">
              <a:ext uri="{FF2B5EF4-FFF2-40B4-BE49-F238E27FC236}">
                <a16:creationId xmlns:a16="http://schemas.microsoft.com/office/drawing/2014/main" id="{72E3AF20-DC06-4E18-BB46-B5478F654ED8}"/>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2DA698"/>
                </a:solidFill>
                <a:latin typeface="Calibri"/>
                <a:ea typeface="Calibri"/>
                <a:cs typeface="Calibri"/>
              </a:rPr>
              <a:t>▸</a:t>
            </a:r>
            <a:endParaRPr/>
          </a:p>
        </p:txBody>
      </p:sp>
      <p:sp>
        <p:nvSpPr>
          <p:cNvPr id="3899" name="Google Shape;3899;p86">
            <a:hlinkClick xmlns:r="http://schemas.openxmlformats.org/officeDocument/2006/relationships" xmlns:a="http://schemas.openxmlformats.org/drawingml/2006/main" r:id="Rf9b95190fa494c69" action="ppaction://hlinksldjump"/>
            <a:extLst xmlns:a="http://schemas.openxmlformats.org/drawingml/2006/main">
              <a:ext uri="{FF2B5EF4-FFF2-40B4-BE49-F238E27FC236}">
                <a16:creationId xmlns:a16="http://schemas.microsoft.com/office/drawing/2014/main" id="{2456E581-9E6B-4FD6-A34A-B463F6E1F8E8}"/>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900" name="Google Shape;3900;p86">
            <a:extLst xmlns:a="http://schemas.openxmlformats.org/drawingml/2006/main">
              <a:ext uri="{FF2B5EF4-FFF2-40B4-BE49-F238E27FC236}">
                <a16:creationId xmlns:a16="http://schemas.microsoft.com/office/drawing/2014/main" id="{7163D2B3-9357-477D-85D8-B1177079EFE8}"/>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3901" name="Google Shape;3901;p86">
            <a:extLst xmlns:a="http://schemas.openxmlformats.org/drawingml/2006/main">
              <a:ext uri="{FF2B5EF4-FFF2-40B4-BE49-F238E27FC236}">
                <a16:creationId xmlns:a16="http://schemas.microsoft.com/office/drawing/2014/main" id="{19D62B55-2948-44F5-8E17-333D32D100BA}"/>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902" name="Google Shape;3902;p86">
            <a:hlinkClick xmlns:r="http://schemas.openxmlformats.org/officeDocument/2006/relationships" xmlns:a="http://schemas.openxmlformats.org/drawingml/2006/main" r:id="R1ff340f047b34788" action="ppaction://hlinksldjump"/>
            <a:extLst xmlns:a="http://schemas.openxmlformats.org/drawingml/2006/main">
              <a:ext uri="{FF2B5EF4-FFF2-40B4-BE49-F238E27FC236}">
                <a16:creationId xmlns:a16="http://schemas.microsoft.com/office/drawing/2014/main" id="{7AB1B012-D149-44C9-9E2E-75A0F0A077E5}"/>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903" name="Google Shape;3903;p86">
            <a:extLst xmlns:a="http://schemas.openxmlformats.org/drawingml/2006/main">
              <a:ext uri="{FF2B5EF4-FFF2-40B4-BE49-F238E27FC236}">
                <a16:creationId xmlns:a16="http://schemas.microsoft.com/office/drawing/2014/main" id="{6310BF10-7F11-44FE-9B18-B7C7E43B219C}"/>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3904" name="Google Shape;3904;p86">
            <a:hlinkClick xmlns:r="http://schemas.openxmlformats.org/officeDocument/2006/relationships" xmlns:a="http://schemas.openxmlformats.org/drawingml/2006/main" r:id="R4739eef516b64746" action="ppaction://hlinksldjump"/>
            <a:extLst xmlns:a="http://schemas.openxmlformats.org/drawingml/2006/main">
              <a:ext uri="{FF2B5EF4-FFF2-40B4-BE49-F238E27FC236}">
                <a16:creationId xmlns:a16="http://schemas.microsoft.com/office/drawing/2014/main" id="{B9B5E4CD-7D53-47E5-A3CA-EA3FA761BF3E}"/>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3977" name="Google Shape;3864;p86"/>
          <p:cNvPicPr>
            <a:picLocks xmlns:a="http://schemas.openxmlformats.org/drawingml/2006/main" noChangeAspect="1"/>
          </p:cNvPicPr>
          <p:nvPr/>
        </p:nvPicPr>
        <p:blipFill>
          <a:blip xmlns:r="http://schemas.openxmlformats.org/officeDocument/2006/relationships" xmlns:a="http://schemas.openxmlformats.org/drawingml/2006/main" r:embed="R13a80c3954f641aa"/>
          <a:srcRect xmlns:a="http://schemas.openxmlformats.org/drawingml/2006/main" l="0" t="0" r="0" b="0"/>
          <a:stretch xmlns:a="http://schemas.openxmlformats.org/drawingml/2006/main"/>
        </p:blipFill>
        <p:spPr>
          <a:xfrm xmlns:a="http://schemas.openxmlformats.org/drawingml/2006/main">
            <a:off x="923544" y="2459736"/>
            <a:ext cx="201168" cy="201168"/>
          </a:xfrm>
          <a:prstGeom xmlns:a="http://schemas.openxmlformats.org/drawingml/2006/main" prst="rect">
            <a:avLst/>
          </a:prstGeom>
        </p:spPr>
      </p:pic>
      <p:pic>
        <p:nvPicPr>
          <p:cNvPr id="3978" name="Google Shape;3869;p86"/>
          <p:cNvPicPr>
            <a:picLocks xmlns:a="http://schemas.openxmlformats.org/drawingml/2006/main" noChangeAspect="1"/>
          </p:cNvPicPr>
          <p:nvPr/>
        </p:nvPicPr>
        <p:blipFill>
          <a:blip xmlns:r="http://schemas.openxmlformats.org/officeDocument/2006/relationships" xmlns:a="http://schemas.openxmlformats.org/drawingml/2006/main" r:embed="Reac20b663f7b4499"/>
          <a:srcRect xmlns:a="http://schemas.openxmlformats.org/drawingml/2006/main" l="0" t="0" r="0" b="0"/>
          <a:stretch xmlns:a="http://schemas.openxmlformats.org/drawingml/2006/main"/>
        </p:blipFill>
        <p:spPr>
          <a:xfrm xmlns:a="http://schemas.openxmlformats.org/drawingml/2006/main">
            <a:off x="4882896" y="2459736"/>
            <a:ext cx="201168" cy="201168"/>
          </a:xfrm>
          <a:prstGeom xmlns:a="http://schemas.openxmlformats.org/drawingml/2006/main" prst="rect">
            <a:avLst/>
          </a:prstGeom>
        </p:spPr>
      </p:pic>
      <p:pic>
        <p:nvPicPr>
          <p:cNvPr id="3979" name="Google Shape;3876;p86"/>
          <p:cNvPicPr>
            <a:picLocks xmlns:a="http://schemas.openxmlformats.org/drawingml/2006/main" noChangeAspect="1"/>
          </p:cNvPicPr>
          <p:nvPr/>
        </p:nvPicPr>
        <p:blipFill>
          <a:blip xmlns:r="http://schemas.openxmlformats.org/officeDocument/2006/relationships" xmlns:a="http://schemas.openxmlformats.org/drawingml/2006/main" r:embed="R2c849a3a2a9340e1"/>
          <a:srcRect xmlns:a="http://schemas.openxmlformats.org/drawingml/2006/main" l="0" t="0" r="0" b="0"/>
          <a:stretch xmlns:a="http://schemas.openxmlformats.org/drawingml/2006/main"/>
        </p:blipFill>
        <p:spPr>
          <a:xfrm xmlns:a="http://schemas.openxmlformats.org/drawingml/2006/main">
            <a:off x="841248" y="5715000"/>
            <a:ext cx="310896" cy="310896"/>
          </a:xfrm>
          <a:prstGeom xmlns:a="http://schemas.openxmlformats.org/drawingml/2006/main" prst="rect">
            <a:avLst/>
          </a:prstGeom>
        </p:spPr>
      </p:pic>
      <p:sp>
        <p:nvSpPr>
          <p:cNvPr id="3910" name="Empatyzer SHORT — tło menu">
            <a:extLst xmlns:a="http://schemas.openxmlformats.org/drawingml/2006/main">
              <a:ext uri="{FF2B5EF4-FFF2-40B4-BE49-F238E27FC236}">
                <a16:creationId xmlns:a16="http://schemas.microsoft.com/office/drawing/2014/main" id="{A8487779-9B1C-49D1-B5C5-2A36587F3E5C}"/>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911" name="Empatyzer SHORT — menu Problem">
            <a:extLst xmlns:a="http://schemas.openxmlformats.org/drawingml/2006/main">
              <a:ext uri="{FF2B5EF4-FFF2-40B4-BE49-F238E27FC236}">
                <a16:creationId xmlns:a16="http://schemas.microsoft.com/office/drawing/2014/main" id="{B88150DC-22A5-4021-8BF4-74BB3894A8BC}"/>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Problem</a:t>
            </a:r>
          </a:p>
        </p:txBody>
      </p:sp>
      <p:sp>
        <p:nvSpPr>
          <p:cNvPr id="3912" name="Empatyzer SHORT — separator menu">
            <a:extLst xmlns:a="http://schemas.openxmlformats.org/drawingml/2006/main">
              <a:ext uri="{FF2B5EF4-FFF2-40B4-BE49-F238E27FC236}">
                <a16:creationId xmlns:a16="http://schemas.microsoft.com/office/drawing/2014/main" id="{BEA2DA90-4068-4401-BE5A-D8021C3D11D5}"/>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913" name="Empatyzer SHORT — menu Przykłady">
            <a:extLst xmlns:a="http://schemas.openxmlformats.org/drawingml/2006/main">
              <a:ext uri="{FF2B5EF4-FFF2-40B4-BE49-F238E27FC236}">
                <a16:creationId xmlns:a16="http://schemas.microsoft.com/office/drawing/2014/main" id="{9D697FC9-5FE6-47FA-BB06-94BF81CE5CF7}"/>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Przykłady</a:t>
            </a:r>
          </a:p>
        </p:txBody>
      </p:sp>
      <p:sp>
        <p:nvSpPr>
          <p:cNvPr id="3914" name="Empatyzer SHORT — separator menu">
            <a:extLst xmlns:a="http://schemas.openxmlformats.org/drawingml/2006/main">
              <a:ext uri="{FF2B5EF4-FFF2-40B4-BE49-F238E27FC236}">
                <a16:creationId xmlns:a16="http://schemas.microsoft.com/office/drawing/2014/main" id="{F443690A-B4D6-473B-9157-47F108E5C2CF}"/>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915" name="Empatyzer SHORT — menu Rozmowa z Em">
            <a:extLst xmlns:a="http://schemas.openxmlformats.org/drawingml/2006/main">
              <a:ext uri="{FF2B5EF4-FFF2-40B4-BE49-F238E27FC236}">
                <a16:creationId xmlns:a16="http://schemas.microsoft.com/office/drawing/2014/main" id="{F3E3B2FE-5130-41C5-BA88-D08E856A72F4}"/>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Rozmowa z Em</a:t>
            </a:r>
          </a:p>
        </p:txBody>
      </p:sp>
      <p:sp>
        <p:nvSpPr>
          <p:cNvPr id="3916" name="Empatyzer SHORT — separator menu">
            <a:extLst xmlns:a="http://schemas.openxmlformats.org/drawingml/2006/main">
              <a:ext uri="{FF2B5EF4-FFF2-40B4-BE49-F238E27FC236}">
                <a16:creationId xmlns:a16="http://schemas.microsoft.com/office/drawing/2014/main" id="{94AA56A7-22CF-46B4-90F4-EA6D19D5C415}"/>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917" name="Empatyzer SHORT — menu Dowody">
            <a:extLst xmlns:a="http://schemas.openxmlformats.org/drawingml/2006/main">
              <a:ext uri="{FF2B5EF4-FFF2-40B4-BE49-F238E27FC236}">
                <a16:creationId xmlns:a16="http://schemas.microsoft.com/office/drawing/2014/main" id="{233A69F9-8531-40DA-8B0B-0A38A626857D}"/>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Dowody</a:t>
            </a:r>
          </a:p>
        </p:txBody>
      </p:sp>
      <p:sp>
        <p:nvSpPr>
          <p:cNvPr id="3918" name="Empatyzer SHORT — separator menu">
            <a:extLst xmlns:a="http://schemas.openxmlformats.org/drawingml/2006/main">
              <a:ext uri="{FF2B5EF4-FFF2-40B4-BE49-F238E27FC236}">
                <a16:creationId xmlns:a16="http://schemas.microsoft.com/office/drawing/2014/main" id="{442C255D-A16A-4E1C-89B0-8D0B5EE883E4}"/>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919" name="Empatyzer SHORT — menu Empatyzer">
            <a:extLst xmlns:a="http://schemas.openxmlformats.org/drawingml/2006/main">
              <a:ext uri="{FF2B5EF4-FFF2-40B4-BE49-F238E27FC236}">
                <a16:creationId xmlns:a16="http://schemas.microsoft.com/office/drawing/2014/main" id="{941AC87B-DDCE-478C-B23E-18F6FD501774}"/>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Empatyzer</a:t>
            </a:r>
          </a:p>
        </p:txBody>
      </p:sp>
      <p:sp>
        <p:nvSpPr>
          <p:cNvPr id="3920" name="Empatyzer SHORT — separator menu">
            <a:extLst xmlns:a="http://schemas.openxmlformats.org/drawingml/2006/main">
              <a:ext uri="{FF2B5EF4-FFF2-40B4-BE49-F238E27FC236}">
                <a16:creationId xmlns:a16="http://schemas.microsoft.com/office/drawing/2014/main" id="{3F36D15F-89D6-45EC-945E-1C870299C941}"/>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921" name="Empatyzer SHORT — menu Co się zmienia">
            <a:extLst xmlns:a="http://schemas.openxmlformats.org/drawingml/2006/main">
              <a:ext uri="{FF2B5EF4-FFF2-40B4-BE49-F238E27FC236}">
                <a16:creationId xmlns:a16="http://schemas.microsoft.com/office/drawing/2014/main" id="{81DC8E50-F9CF-48E1-B1A1-168FE5D068EF}"/>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Co się zmienia</a:t>
            </a:r>
          </a:p>
        </p:txBody>
      </p:sp>
      <p:sp>
        <p:nvSpPr>
          <p:cNvPr id="3922" name="Empatyzer SHORT — separator menu">
            <a:extLst xmlns:a="http://schemas.openxmlformats.org/drawingml/2006/main">
              <a:ext uri="{FF2B5EF4-FFF2-40B4-BE49-F238E27FC236}">
                <a16:creationId xmlns:a16="http://schemas.microsoft.com/office/drawing/2014/main" id="{700DB804-84F0-48F1-BD88-A89FF99A4AF0}"/>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923" name="Empatyzer SHORT — aktywna sekcja Prywatność">
            <a:extLst xmlns:a="http://schemas.openxmlformats.org/drawingml/2006/main">
              <a:ext uri="{FF2B5EF4-FFF2-40B4-BE49-F238E27FC236}">
                <a16:creationId xmlns:a16="http://schemas.microsoft.com/office/drawing/2014/main" id="{8E032972-41F0-4049-84FE-4BF56C08EB62}"/>
              </a:ext>
            </a:extLst>
          </p:cNvPr>
          <p:cNvSpPr>
            <a:spLocks xmlns:a="http://schemas.openxmlformats.org/drawingml/2006/main" noGrp="1"/>
          </p:cNvSpPr>
          <p:nvPr/>
        </p:nvSpPr>
        <p:spPr>
          <a:xfrm xmlns:a="http://schemas.openxmlformats.org/drawingml/2006/main">
            <a:off x="6405372" y="260604"/>
            <a:ext cx="781050" cy="301752"/>
          </a:xfrm>
          <a:prstGeom xmlns:a="http://schemas.openxmlformats.org/drawingml/2006/main" prst="roundRect">
            <a:avLst>
              <a:gd name="adj" fmla="val 22096"/>
            </a:avLst>
          </a:prstGeom>
          <a:solidFill xmlns:a="http://schemas.openxmlformats.org/drawingml/2006/main">
            <a:srgbClr val="20AA9A"/>
          </a:solidFill>
          <a:ln xmlns:a="http://schemas.openxmlformats.org/drawingml/2006/main" w="0">
            <a:noFill/>
            <a:prstDash val="solid"/>
          </a:ln>
        </p:spPr>
      </p:sp>
      <p:sp>
        <p:nvSpPr>
          <p:cNvPr id="3924" name="Empatyzer SHORT — menu Prywatność">
            <a:extLst xmlns:a="http://schemas.openxmlformats.org/drawingml/2006/main">
              <a:ext uri="{FF2B5EF4-FFF2-40B4-BE49-F238E27FC236}">
                <a16:creationId xmlns:a16="http://schemas.microsoft.com/office/drawing/2014/main" id="{C9923AB9-5E7E-4082-9948-A0DF52F365BD}"/>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1">
                <a:solidFill>
                  <a:srgbClr val="FFFFFF"/>
                </a:solidFill>
              </a:defRPr>
            </a:pPr>
            <a:r>
              <a:rPr sz="615" b="1">
                <a:solidFill>
                  <a:srgbClr val="FFFFFF"/>
                </a:solidFill>
              </a:rPr>
              <a:t>Prywatność</a:t>
            </a:r>
          </a:p>
        </p:txBody>
      </p:sp>
      <p:sp>
        <p:nvSpPr>
          <p:cNvPr id="3925" name="Empatyzer SHORT — separator menu">
            <a:extLst xmlns:a="http://schemas.openxmlformats.org/drawingml/2006/main">
              <a:ext uri="{FF2B5EF4-FFF2-40B4-BE49-F238E27FC236}">
                <a16:creationId xmlns:a16="http://schemas.microsoft.com/office/drawing/2014/main" id="{83E1FCEA-A767-415C-8170-F1616E71F651}"/>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926" name="Empatyzer SHORT — menu Następny krok">
            <a:extLst xmlns:a="http://schemas.openxmlformats.org/drawingml/2006/main">
              <a:ext uri="{FF2B5EF4-FFF2-40B4-BE49-F238E27FC236}">
                <a16:creationId xmlns:a16="http://schemas.microsoft.com/office/drawing/2014/main" id="{FB8F668B-A1BD-46C6-9E57-127060FC9286}"/>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Następny krok</a:t>
            </a:r>
          </a:p>
        </p:txBody>
      </p:sp>
      <p:sp>
        <p:nvSpPr>
          <p:cNvPr id="3927" name="Empatyzer SHORT — separator menu">
            <a:extLst xmlns:a="http://schemas.openxmlformats.org/drawingml/2006/main">
              <a:ext uri="{FF2B5EF4-FFF2-40B4-BE49-F238E27FC236}">
                <a16:creationId xmlns:a16="http://schemas.microsoft.com/office/drawing/2014/main" id="{D41EB727-744D-4A37-A5D0-E6D0D904E878}"/>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928" name="Empatyzer SHORT — menu Appendix">
            <a:extLst xmlns:a="http://schemas.openxmlformats.org/drawingml/2006/main">
              <a:ext uri="{FF2B5EF4-FFF2-40B4-BE49-F238E27FC236}">
                <a16:creationId xmlns:a16="http://schemas.microsoft.com/office/drawing/2014/main" id="{80490903-AEA5-4852-938E-BEAC2150E2C4}"/>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Appendix</a:t>
            </a:r>
          </a:p>
        </p:txBody>
      </p:sp>
    </p:spTree>
    <p:extLst>
      <p:ext uri="{BB962C8B-B14F-4D97-AF65-F5344CB8AC3E}">
        <p14:creationId xmlns:p14="http://schemas.microsoft.com/office/powerpoint/2010/main" val="1323079220"/>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3975" name="Google Shape;3975;p88">
            <a:extLst xmlns:a="http://schemas.openxmlformats.org/drawingml/2006/main">
              <a:ext uri="{FF2B5EF4-FFF2-40B4-BE49-F238E27FC236}">
                <a16:creationId xmlns:a16="http://schemas.microsoft.com/office/drawing/2014/main" id="{32768EE7-8780-4D1C-8B21-C139CA400209}"/>
              </a:ext>
            </a:extLst>
          </p:cNvPr>
          <p:cNvSpPr>
            <a:spLocks xmlns:a="http://schemas.openxmlformats.org/drawingml/2006/main" noGrp="1"/>
          </p:cNvSpPr>
          <p:nvPr/>
        </p:nvSpPr>
        <p:spPr>
          <a:xfrm xmlns:a="http://schemas.openxmlformats.org/drawingml/2006/main">
            <a:off x="731520" y="1097280"/>
            <a:ext cx="10058400" cy="2560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850"/>
              <a:buFont typeface="Calibri"/>
              <a:buNone/>
            </a:pPr>
            <a:r>
              <a:rPr sz="850" b="1" u="none">
                <a:solidFill>
                  <a:srgbClr val="FFFFFF"/>
                </a:solidFill>
                <a:latin typeface="Calibri"/>
                <a:ea typeface="Calibri"/>
                <a:cs typeface="Calibri"/>
              </a:rPr>
              <a:t>ZAPROSZENIE DO KONTAKTU</a:t>
            </a:r>
            <a:endParaRPr sz="1000"/>
          </a:p>
        </p:txBody>
      </p:sp>
      <p:sp>
        <p:nvSpPr>
          <p:cNvPr id="3976" name="Google Shape;3976;p88">
            <a:extLst xmlns:a="http://schemas.openxmlformats.org/drawingml/2006/main">
              <a:ext uri="{FF2B5EF4-FFF2-40B4-BE49-F238E27FC236}">
                <a16:creationId xmlns:a16="http://schemas.microsoft.com/office/drawing/2014/main" id="{7C7EDEEE-08EC-4FE7-AF69-D5527FBA8C89}"/>
              </a:ext>
            </a:extLst>
          </p:cNvPr>
          <p:cNvSpPr>
            <a:spLocks xmlns:a="http://schemas.openxmlformats.org/drawingml/2006/main" noGrp="1"/>
          </p:cNvSpPr>
          <p:nvPr>
            <p:ph type="title" idx="0"/>
          </p:nvPr>
        </p:nvSpPr>
        <p:spPr>
          <a:xfrm xmlns:a="http://schemas.openxmlformats.org/drawingml/2006/main">
            <a:off x="731520" y="1481328"/>
            <a:ext cx="10058400" cy="9144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lvl="0" indent="0" algn="l">
              <a:spcBef>
                <a:spcPts val="0"/>
              </a:spcBef>
              <a:spcAft>
                <a:spcPts val="0"/>
              </a:spcAft>
              <a:buClr>
                <a:srgbClr val="FFFFFF"/>
              </a:buClr>
              <a:buSzPts val="3200"/>
              <a:buFont typeface="Calibri"/>
              <a:buNone/>
            </a:pPr>
            <a:r>
              <a:rPr sz="3200" b="1" u="none">
                <a:solidFill>
                  <a:srgbClr val="FFFFFF"/>
                </a:solidFill>
                <a:latin typeface="Calibri"/>
                <a:ea typeface="Calibri"/>
                <a:cs typeface="Calibri"/>
              </a:rPr>
              <a:t>Wybierz jedną ze ścieżek</a:t>
            </a:r>
            <a:endParaRPr sz="4000"/>
          </a:p>
        </p:txBody>
      </p:sp>
      <p:sp>
        <p:nvSpPr>
          <p:cNvPr id="3977" name="Google Shape;3977;p88">
            <a:extLst xmlns:a="http://schemas.openxmlformats.org/drawingml/2006/main">
              <a:ext uri="{FF2B5EF4-FFF2-40B4-BE49-F238E27FC236}">
                <a16:creationId xmlns:a16="http://schemas.microsoft.com/office/drawing/2014/main" id="{2CA4EA3F-7E79-4B3D-B864-948DF6A2D169}"/>
              </a:ext>
            </a:extLst>
          </p:cNvPr>
          <p:cNvSpPr>
            <a:spLocks xmlns:a="http://schemas.openxmlformats.org/drawingml/2006/main" noGrp="1"/>
          </p:cNvSpPr>
          <p:nvPr/>
        </p:nvSpPr>
        <p:spPr>
          <a:xfrm xmlns:a="http://schemas.openxmlformats.org/drawingml/2006/main">
            <a:off x="731520" y="2514600"/>
            <a:ext cx="9326880" cy="6400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10000"/>
              </a:lnSpc>
              <a:spcBef>
                <a:spcPts val="0"/>
              </a:spcBef>
              <a:spcAft>
                <a:spcPts val="0"/>
              </a:spcAft>
              <a:buClr>
                <a:srgbClr val="FFFFFF"/>
              </a:buClr>
              <a:buSzPts val="1300"/>
              <a:buFont typeface="Calibri"/>
              <a:buNone/>
            </a:pPr>
            <a:r>
              <a:rPr sz="1300" b="0" u="none">
                <a:solidFill>
                  <a:srgbClr val="FFFFFF"/>
                </a:solidFill>
                <a:latin typeface="Calibri"/>
                <a:ea typeface="Calibri"/>
                <a:cs typeface="Calibri"/>
              </a:rPr>
              <a:t>Wybierz następny krok: zobacz działanie na realnej rozmowie, sprawdź Em samodzielnie albo omów pilotaż dla jednego oddziału.</a:t>
            </a:r>
            <a:endParaRPr sz="1600"/>
          </a:p>
        </p:txBody>
      </p:sp>
      <p:sp>
        <p:nvSpPr>
          <p:cNvPr id="3978" name="Google Shape;3978;p88">
            <a:extLst xmlns:a="http://schemas.openxmlformats.org/drawingml/2006/main">
              <a:ext uri="{FF2B5EF4-FFF2-40B4-BE49-F238E27FC236}">
                <a16:creationId xmlns:a16="http://schemas.microsoft.com/office/drawing/2014/main" id="{45A0FD42-A1FA-464F-8254-7F9818854C95}"/>
              </a:ext>
            </a:extLst>
          </p:cNvPr>
          <p:cNvSpPr>
            <a:spLocks xmlns:a="http://schemas.openxmlformats.org/drawingml/2006/main" noGrp="1"/>
          </p:cNvSpPr>
          <p:nvPr/>
        </p:nvSpPr>
        <p:spPr>
          <a:xfrm xmlns:a="http://schemas.openxmlformats.org/drawingml/2006/main">
            <a:off x="731520" y="3310128"/>
            <a:ext cx="3393338" cy="1572768"/>
          </a:xfrm>
          <a:prstGeom xmlns:a="http://schemas.openxmlformats.org/drawingml/2006/main" prst="roundRect">
            <a:avLst>
              <a:gd name="adj" fmla="val 5814"/>
            </a:avLst>
          </a:prstGeom>
          <a:solidFill xmlns:a="http://schemas.openxmlformats.org/drawingml/2006/main">
            <a:srgbClr val="FFFFFF">
              <a:alpha val="12157"/>
            </a:srgbClr>
          </a:solidFill>
          <a:ln xmlns:a="http://schemas.openxmlformats.org/drawingml/2006/main" w="9525" cmpd="sng">
            <a:solidFill>
              <a:srgbClr val="B9A9C1"/>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980" name="Google Shape;3980;p88">
            <a:extLst xmlns:a="http://schemas.openxmlformats.org/drawingml/2006/main">
              <a:ext uri="{FF2B5EF4-FFF2-40B4-BE49-F238E27FC236}">
                <a16:creationId xmlns:a16="http://schemas.microsoft.com/office/drawing/2014/main" id="{7C0A2EA1-6637-4E7C-BBF4-9A2D26CDC4AA}"/>
              </a:ext>
            </a:extLst>
          </p:cNvPr>
          <p:cNvSpPr>
            <a:spLocks xmlns:a="http://schemas.openxmlformats.org/drawingml/2006/main" noGrp="1"/>
          </p:cNvSpPr>
          <p:nvPr/>
        </p:nvSpPr>
        <p:spPr>
          <a:xfrm xmlns:a="http://schemas.openxmlformats.org/drawingml/2006/main">
            <a:off x="1408176" y="3566160"/>
            <a:ext cx="2442362" cy="3291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FFFFFF"/>
              </a:buClr>
              <a:buSzPts val="1050"/>
              <a:buFont typeface="Calibri"/>
              <a:buNone/>
            </a:pPr>
            <a:r>
              <a:rPr sz="1050" b="1" u="none">
                <a:solidFill>
                  <a:srgbClr val="FFFFFF"/>
                </a:solidFill>
                <a:latin typeface="Calibri"/>
                <a:ea typeface="Calibri"/>
                <a:cs typeface="Calibri"/>
              </a:rPr>
              <a:t>Zobacz demo na realnej rozmowie</a:t>
            </a:r>
            <a:endParaRPr sz="1400"/>
          </a:p>
        </p:txBody>
      </p:sp>
      <p:sp>
        <p:nvSpPr>
          <p:cNvPr id="3981" name="Google Shape;3981;p88">
            <a:extLst xmlns:a="http://schemas.openxmlformats.org/drawingml/2006/main">
              <a:ext uri="{FF2B5EF4-FFF2-40B4-BE49-F238E27FC236}">
                <a16:creationId xmlns:a16="http://schemas.microsoft.com/office/drawing/2014/main" id="{ECF16830-FEB5-4701-9116-3D5755277B78}"/>
              </a:ext>
            </a:extLst>
          </p:cNvPr>
          <p:cNvSpPr>
            <a:spLocks xmlns:a="http://schemas.openxmlformats.org/drawingml/2006/main" noGrp="1"/>
          </p:cNvSpPr>
          <p:nvPr/>
        </p:nvSpPr>
        <p:spPr>
          <a:xfrm xmlns:a="http://schemas.openxmlformats.org/drawingml/2006/main">
            <a:off x="1005840" y="4041648"/>
            <a:ext cx="2844698" cy="69494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8000"/>
              </a:lnSpc>
              <a:spcBef>
                <a:spcPts val="0"/>
              </a:spcBef>
              <a:spcAft>
                <a:spcPts val="0"/>
              </a:spcAft>
              <a:buClr>
                <a:srgbClr val="FFFFFF"/>
              </a:buClr>
              <a:buSzPts val="918"/>
              <a:buFont typeface="Calibri"/>
              <a:buNone/>
            </a:pPr>
            <a:r>
              <a:rPr sz="919" b="0" u="none">
                <a:solidFill>
                  <a:srgbClr val="FFFFFF"/>
                </a:solidFill>
                <a:latin typeface="Calibri"/>
                <a:ea typeface="Calibri"/>
                <a:cs typeface="Calibri"/>
              </a:rPr>
              <a:t>W 30 minut pokażemy, jak Em pomaga przygotować rozmowę, którą naprawdę planujesz.</a:t>
            </a:r>
            <a:endParaRPr sz="1150"/>
          </a:p>
        </p:txBody>
      </p:sp>
      <p:sp>
        <p:nvSpPr>
          <p:cNvPr id="3982" name="Google Shape;3982;p88">
            <a:extLst xmlns:a="http://schemas.openxmlformats.org/drawingml/2006/main">
              <a:ext uri="{FF2B5EF4-FFF2-40B4-BE49-F238E27FC236}">
                <a16:creationId xmlns:a16="http://schemas.microsoft.com/office/drawing/2014/main" id="{C3C76B62-081A-4990-B038-46D343323278}"/>
              </a:ext>
            </a:extLst>
          </p:cNvPr>
          <p:cNvSpPr>
            <a:spLocks xmlns:a="http://schemas.openxmlformats.org/drawingml/2006/main" noGrp="1"/>
          </p:cNvSpPr>
          <p:nvPr/>
        </p:nvSpPr>
        <p:spPr>
          <a:xfrm xmlns:a="http://schemas.openxmlformats.org/drawingml/2006/main">
            <a:off x="4399178" y="3310128"/>
            <a:ext cx="3393338" cy="1572768"/>
          </a:xfrm>
          <a:prstGeom xmlns:a="http://schemas.openxmlformats.org/drawingml/2006/main" prst="roundRect">
            <a:avLst>
              <a:gd name="adj" fmla="val 5814"/>
            </a:avLst>
          </a:prstGeom>
          <a:solidFill xmlns:a="http://schemas.openxmlformats.org/drawingml/2006/main">
            <a:srgbClr val="FFFFFF">
              <a:alpha val="12157"/>
            </a:srgbClr>
          </a:solidFill>
          <a:ln xmlns:a="http://schemas.openxmlformats.org/drawingml/2006/main" w="9525" cmpd="sng">
            <a:solidFill>
              <a:srgbClr val="B9A9C1"/>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984" name="Google Shape;3984;p88">
            <a:extLst xmlns:a="http://schemas.openxmlformats.org/drawingml/2006/main">
              <a:ext uri="{FF2B5EF4-FFF2-40B4-BE49-F238E27FC236}">
                <a16:creationId xmlns:a16="http://schemas.microsoft.com/office/drawing/2014/main" id="{6EA4F93E-E8AA-4C9A-A5D8-F07C2728A6C7}"/>
              </a:ext>
            </a:extLst>
          </p:cNvPr>
          <p:cNvSpPr>
            <a:spLocks xmlns:a="http://schemas.openxmlformats.org/drawingml/2006/main" noGrp="1"/>
          </p:cNvSpPr>
          <p:nvPr/>
        </p:nvSpPr>
        <p:spPr>
          <a:xfrm xmlns:a="http://schemas.openxmlformats.org/drawingml/2006/main">
            <a:off x="5075834" y="3566160"/>
            <a:ext cx="2442362" cy="3291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FFFFFF"/>
              </a:buClr>
              <a:buSzPts val="1050"/>
              <a:buFont typeface="Calibri"/>
              <a:buNone/>
            </a:pPr>
            <a:r>
              <a:rPr sz="1050" b="1" u="none">
                <a:solidFill>
                  <a:srgbClr val="FFFFFF"/>
                </a:solidFill>
                <a:latin typeface="Calibri"/>
                <a:ea typeface="Calibri"/>
                <a:cs typeface="Calibri"/>
              </a:rPr>
              <a:t>Sprawdź samodzielnie</a:t>
            </a:r>
            <a:endParaRPr sz="1400"/>
          </a:p>
        </p:txBody>
      </p:sp>
      <p:sp>
        <p:nvSpPr>
          <p:cNvPr id="3985" name="Google Shape;3985;p88">
            <a:extLst xmlns:a="http://schemas.openxmlformats.org/drawingml/2006/main">
              <a:ext uri="{FF2B5EF4-FFF2-40B4-BE49-F238E27FC236}">
                <a16:creationId xmlns:a16="http://schemas.microsoft.com/office/drawing/2014/main" id="{6295C022-3E2A-4181-831A-03E9BACB9471}"/>
              </a:ext>
            </a:extLst>
          </p:cNvPr>
          <p:cNvSpPr>
            <a:spLocks xmlns:a="http://schemas.openxmlformats.org/drawingml/2006/main" noGrp="1"/>
          </p:cNvSpPr>
          <p:nvPr/>
        </p:nvSpPr>
        <p:spPr>
          <a:xfrm xmlns:a="http://schemas.openxmlformats.org/drawingml/2006/main">
            <a:off x="4673498" y="4041648"/>
            <a:ext cx="2844698" cy="69494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8000"/>
              </a:lnSpc>
              <a:spcBef>
                <a:spcPts val="0"/>
              </a:spcBef>
              <a:spcAft>
                <a:spcPts val="0"/>
              </a:spcAft>
              <a:buClr>
                <a:srgbClr val="FFFFFF"/>
              </a:buClr>
              <a:buSzPts val="918"/>
              <a:buFont typeface="Calibri"/>
              <a:buNone/>
            </a:pPr>
            <a:r>
              <a:rPr sz="919" b="0" u="none">
                <a:solidFill>
                  <a:srgbClr val="FFFFFF"/>
                </a:solidFill>
                <a:latin typeface="Calibri"/>
                <a:ea typeface="Calibri"/>
                <a:cs typeface="Calibri"/>
              </a:rPr>
              <a:t>Załóż konto na empatyzer.com. Dla pierwszych 3 osób w organizacji korzystanie jest bezpłatne.</a:t>
            </a:r>
            <a:endParaRPr sz="1150"/>
          </a:p>
        </p:txBody>
      </p:sp>
      <p:sp>
        <p:nvSpPr>
          <p:cNvPr id="3986" name="Google Shape;3986;p88">
            <a:extLst xmlns:a="http://schemas.openxmlformats.org/drawingml/2006/main">
              <a:ext uri="{FF2B5EF4-FFF2-40B4-BE49-F238E27FC236}">
                <a16:creationId xmlns:a16="http://schemas.microsoft.com/office/drawing/2014/main" id="{648C3BD2-0D89-4741-B027-E02D4564E68F}"/>
              </a:ext>
            </a:extLst>
          </p:cNvPr>
          <p:cNvSpPr>
            <a:spLocks xmlns:a="http://schemas.openxmlformats.org/drawingml/2006/main" noGrp="1"/>
          </p:cNvSpPr>
          <p:nvPr/>
        </p:nvSpPr>
        <p:spPr>
          <a:xfrm xmlns:a="http://schemas.openxmlformats.org/drawingml/2006/main">
            <a:off x="8066837" y="3310128"/>
            <a:ext cx="3393338" cy="1572768"/>
          </a:xfrm>
          <a:prstGeom xmlns:a="http://schemas.openxmlformats.org/drawingml/2006/main" prst="roundRect">
            <a:avLst>
              <a:gd name="adj" fmla="val 5814"/>
            </a:avLst>
          </a:prstGeom>
          <a:solidFill xmlns:a="http://schemas.openxmlformats.org/drawingml/2006/main">
            <a:srgbClr val="FFFFFF">
              <a:alpha val="12157"/>
            </a:srgbClr>
          </a:solidFill>
          <a:ln xmlns:a="http://schemas.openxmlformats.org/drawingml/2006/main" w="9525" cmpd="sng">
            <a:solidFill>
              <a:srgbClr val="B9A9C1"/>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988" name="Google Shape;3988;p88">
            <a:extLst xmlns:a="http://schemas.openxmlformats.org/drawingml/2006/main">
              <a:ext uri="{FF2B5EF4-FFF2-40B4-BE49-F238E27FC236}">
                <a16:creationId xmlns:a16="http://schemas.microsoft.com/office/drawing/2014/main" id="{44512BBC-8BBE-40AF-BB54-EB13A5242F60}"/>
              </a:ext>
            </a:extLst>
          </p:cNvPr>
          <p:cNvSpPr>
            <a:spLocks xmlns:a="http://schemas.openxmlformats.org/drawingml/2006/main" noGrp="1"/>
          </p:cNvSpPr>
          <p:nvPr/>
        </p:nvSpPr>
        <p:spPr>
          <a:xfrm xmlns:a="http://schemas.openxmlformats.org/drawingml/2006/main">
            <a:off x="8743493" y="3566160"/>
            <a:ext cx="2442362" cy="3291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FFFFFF"/>
              </a:buClr>
              <a:buSzPts val="1050"/>
              <a:buFont typeface="Calibri"/>
              <a:buNone/>
            </a:pPr>
            <a:r>
              <a:rPr sz="1050" b="1" u="none">
                <a:solidFill>
                  <a:srgbClr val="FFFFFF"/>
                </a:solidFill>
                <a:latin typeface="Calibri"/>
                <a:ea typeface="Calibri"/>
                <a:cs typeface="Calibri"/>
              </a:rPr>
              <a:t>Porozmawiajmy o wdrożeniu</a:t>
            </a:r>
            <a:endParaRPr sz="1400"/>
          </a:p>
        </p:txBody>
      </p:sp>
      <p:sp>
        <p:nvSpPr>
          <p:cNvPr id="3989" name="Google Shape;3989;p88">
            <a:extLst xmlns:a="http://schemas.openxmlformats.org/drawingml/2006/main">
              <a:ext uri="{FF2B5EF4-FFF2-40B4-BE49-F238E27FC236}">
                <a16:creationId xmlns:a16="http://schemas.microsoft.com/office/drawing/2014/main" id="{98BEE3B9-0C1A-4D33-9A85-9F11368D8A02}"/>
              </a:ext>
            </a:extLst>
          </p:cNvPr>
          <p:cNvSpPr>
            <a:spLocks xmlns:a="http://schemas.openxmlformats.org/drawingml/2006/main" noGrp="1"/>
          </p:cNvSpPr>
          <p:nvPr/>
        </p:nvSpPr>
        <p:spPr>
          <a:xfrm xmlns:a="http://schemas.openxmlformats.org/drawingml/2006/main">
            <a:off x="8341157" y="4041648"/>
            <a:ext cx="2844698" cy="69494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8000"/>
              </a:lnSpc>
              <a:spcBef>
                <a:spcPts val="0"/>
              </a:spcBef>
              <a:spcAft>
                <a:spcPts val="0"/>
              </a:spcAft>
              <a:buClr>
                <a:srgbClr val="FFFFFF"/>
              </a:buClr>
              <a:buSzPts val="780"/>
              <a:buFont typeface="Calibri"/>
              <a:buNone/>
            </a:pPr>
            <a:r>
              <a:rPr sz="780" b="0" u="none">
                <a:solidFill>
                  <a:srgbClr val="FFFFFF"/>
                </a:solidFill>
                <a:latin typeface="Calibri"/>
                <a:ea typeface="Calibri"/>
                <a:cs typeface="Calibri"/>
              </a:rPr>
              <a:t>Prześlemy opinie klientów, opis metody, bezpieczeństwa i warunki licencji. Przy większym wdrożeniu możemy przeprowadzić je wspólnie z certyfikowanymi szkoleniowcami.</a:t>
            </a:r>
            <a:endParaRPr sz="1150"/>
          </a:p>
        </p:txBody>
      </p:sp>
      <p:sp>
        <p:nvSpPr>
          <p:cNvPr id="3990" name="Google Shape;3990;p88">
            <a:extLst xmlns:a="http://schemas.openxmlformats.org/drawingml/2006/main">
              <a:ext uri="{FF2B5EF4-FFF2-40B4-BE49-F238E27FC236}">
                <a16:creationId xmlns:a16="http://schemas.microsoft.com/office/drawing/2014/main" id="{E1580DD8-FA16-4674-974F-72D205E2FD61}"/>
              </a:ext>
            </a:extLst>
          </p:cNvPr>
          <p:cNvSpPr>
            <a:spLocks xmlns:a="http://schemas.openxmlformats.org/drawingml/2006/main" noGrp="1"/>
          </p:cNvSpPr>
          <p:nvPr/>
        </p:nvSpPr>
        <p:spPr>
          <a:xfrm xmlns:a="http://schemas.openxmlformats.org/drawingml/2006/main">
            <a:off x="731520" y="5230368"/>
            <a:ext cx="73152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1800"/>
              <a:buFont typeface="Calibri"/>
              <a:buNone/>
            </a:pPr>
            <a:r>
              <a:rPr sz="1800" b="1" u="none">
                <a:solidFill>
                  <a:srgbClr val="FFFFFF"/>
                </a:solidFill>
                <a:latin typeface="Calibri"/>
                <a:ea typeface="Calibri"/>
                <a:cs typeface="Calibri"/>
              </a:rPr>
              <a:t>Nie zgaduj. Pytaj Em.</a:t>
            </a:r>
            <a:endParaRPr sz="2200"/>
          </a:p>
        </p:txBody>
      </p:sp>
      <p:sp>
        <p:nvSpPr>
          <p:cNvPr id="3991" name="Google Shape;3991;p88">
            <a:extLst xmlns:a="http://schemas.openxmlformats.org/drawingml/2006/main">
              <a:ext uri="{FF2B5EF4-FFF2-40B4-BE49-F238E27FC236}">
                <a16:creationId xmlns:a16="http://schemas.microsoft.com/office/drawing/2014/main" id="{5CDE5A91-4F61-4E79-AF7E-4F9DB4BD74D2}"/>
              </a:ext>
            </a:extLst>
          </p:cNvPr>
          <p:cNvSpPr>
            <a:spLocks xmlns:a="http://schemas.openxmlformats.org/drawingml/2006/main" noGrp="1"/>
          </p:cNvSpPr>
          <p:nvPr/>
        </p:nvSpPr>
        <p:spPr>
          <a:xfrm xmlns:a="http://schemas.openxmlformats.org/drawingml/2006/main">
            <a:off x="731520" y="5779008"/>
            <a:ext cx="9144000" cy="2743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1000"/>
              <a:buFont typeface="Calibri"/>
              <a:buNone/>
            </a:pPr>
            <a:r>
              <a:rPr sz="1000" b="0" u="none">
                <a:solidFill>
                  <a:srgbClr val="FFFFFF"/>
                </a:solidFill>
                <a:latin typeface="Calibri"/>
                <a:ea typeface="Calibri"/>
                <a:cs typeface="Calibri"/>
              </a:rPr>
              <a:t>Piotr Golczyk · piotr@empatyzer.com · +48 668 89 87 11</a:t>
            </a:r>
            <a:endParaRPr sz="1100"/>
          </a:p>
        </p:txBody>
      </p:sp>
      <p:pic>
        <p:nvPicPr>
          <p:cNvPr id="4035" name="Google Shape;3992;p88"/>
          <p:cNvPicPr>
            <a:picLocks xmlns:a="http://schemas.openxmlformats.org/drawingml/2006/main" noChangeAspect="1"/>
          </p:cNvPicPr>
          <p:nvPr/>
        </p:nvPicPr>
        <p:blipFill rotWithShape="1">
          <a:blip xmlns:r="http://schemas.openxmlformats.org/officeDocument/2006/relationships" xmlns:a="http://schemas.openxmlformats.org/drawingml/2006/main" r:embed="R6fce801f13b64c17">
            <a:alphaModFix/>
          </a:blip>
          <a:srcRect xmlns:a="http://schemas.openxmlformats.org/drawingml/2006/main" l="0" t="0" r="0" b="0"/>
          <a:stretch xmlns:a="http://schemas.openxmlformats.org/drawingml/2006/main"/>
        </p:blipFill>
        <p:spPr>
          <a:xfrm xmlns:a="http://schemas.openxmlformats.org/drawingml/2006/main">
            <a:off x="9905695" y="6144768"/>
            <a:ext cx="1554480" cy="264899"/>
          </a:xfrm>
          <a:prstGeom xmlns:a="http://schemas.openxmlformats.org/drawingml/2006/main" prst="rect">
            <a:avLst/>
          </a:prstGeom>
          <a:ln xmlns:a="http://schemas.openxmlformats.org/drawingml/2006/main">
            <a:noFill/>
          </a:ln>
        </p:spPr>
      </p:pic>
      <p:sp>
        <p:nvSpPr>
          <p:cNvPr id="3993" name="Google Shape;3993;p88">
            <a:hlinkClick xmlns:r="http://schemas.openxmlformats.org/officeDocument/2006/relationships" xmlns:a="http://schemas.openxmlformats.org/drawingml/2006/main" r:id="Ra4a36232b66f436b" action="ppaction://hlinksldjump"/>
            <a:extLst xmlns:a="http://schemas.openxmlformats.org/drawingml/2006/main">
              <a:ext uri="{FF2B5EF4-FFF2-40B4-BE49-F238E27FC236}">
                <a16:creationId xmlns:a16="http://schemas.microsoft.com/office/drawing/2014/main" id="{38580F09-352A-4680-8D0A-23078997A6C1}"/>
              </a:ext>
            </a:extLst>
          </p:cNvPr>
          <p:cNvSpPr>
            <a:spLocks xmlns:a="http://schemas.openxmlformats.org/drawingml/2006/main" noGrp="1"/>
          </p:cNvSpPr>
          <p:nvPr/>
        </p:nvSpPr>
        <p:spPr>
          <a:xfrm xmlns:a="http://schemas.openxmlformats.org/drawingml/2006/main">
            <a:off x="9601200" y="1028700"/>
            <a:ext cx="1847850" cy="323850"/>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76200" tIns="0" rIns="76200" bIns="0" anchor="ctr">
            <a:noAutofit/>
          </a:bodyPr>
          <a:lstStyle xmlns:a="http://schemas.openxmlformats.org/drawingml/2006/main"/>
          <a:p xmlns:a="http://schemas.openxmlformats.org/drawingml/2006/main">
            <a:pPr marL="0" marR="0" lvl="0" indent="0" algn="ctr">
              <a:spcBef>
                <a:spcPts val="0"/>
              </a:spcBef>
              <a:spcAft>
                <a:spcPts val="0"/>
              </a:spcAft>
              <a:buNone/>
            </a:pPr>
            <a:r>
              <a:rPr sz="950" b="1" u="none">
                <a:solidFill>
                  <a:srgbClr val="4DB3C4"/>
                </a:solidFill>
                <a:latin typeface="Calibri"/>
                <a:ea typeface="Calibri"/>
                <a:cs typeface="Calibri"/>
              </a:rPr>
              <a:t>Od początku</a:t>
            </a:r>
            <a:endParaRPr/>
          </a:p>
        </p:txBody>
      </p:sp>
      <p:pic>
        <p:nvPicPr>
          <p:cNvPr id="4037" name="Google Shape;3979;p88"/>
          <p:cNvPicPr>
            <a:picLocks xmlns:a="http://schemas.openxmlformats.org/drawingml/2006/main" noChangeAspect="1"/>
          </p:cNvPicPr>
          <p:nvPr/>
        </p:nvPicPr>
        <p:blipFill>
          <a:blip xmlns:r="http://schemas.openxmlformats.org/officeDocument/2006/relationships" xmlns:a="http://schemas.openxmlformats.org/drawingml/2006/main" r:embed="R5baa9d2d3ddb4535"/>
          <a:srcRect xmlns:a="http://schemas.openxmlformats.org/drawingml/2006/main" l="0" t="0" r="0" b="0"/>
          <a:stretch xmlns:a="http://schemas.openxmlformats.org/drawingml/2006/main"/>
        </p:blipFill>
        <p:spPr>
          <a:xfrm xmlns:a="http://schemas.openxmlformats.org/drawingml/2006/main">
            <a:off x="1005840" y="3584448"/>
            <a:ext cx="292608" cy="292608"/>
          </a:xfrm>
          <a:prstGeom xmlns:a="http://schemas.openxmlformats.org/drawingml/2006/main" prst="rect">
            <a:avLst/>
          </a:prstGeom>
        </p:spPr>
      </p:pic>
      <p:pic>
        <p:nvPicPr>
          <p:cNvPr id="4038" name="Google Shape;3983;p88"/>
          <p:cNvPicPr>
            <a:picLocks xmlns:a="http://schemas.openxmlformats.org/drawingml/2006/main" noChangeAspect="1"/>
          </p:cNvPicPr>
          <p:nvPr/>
        </p:nvPicPr>
        <p:blipFill>
          <a:blip xmlns:r="http://schemas.openxmlformats.org/officeDocument/2006/relationships" xmlns:a="http://schemas.openxmlformats.org/drawingml/2006/main" r:embed="R2c854f6fb64441a2"/>
          <a:srcRect xmlns:a="http://schemas.openxmlformats.org/drawingml/2006/main" l="0" t="0" r="0" b="0"/>
          <a:stretch xmlns:a="http://schemas.openxmlformats.org/drawingml/2006/main"/>
        </p:blipFill>
        <p:spPr>
          <a:xfrm xmlns:a="http://schemas.openxmlformats.org/drawingml/2006/main">
            <a:off x="4673498" y="3584448"/>
            <a:ext cx="292608" cy="292608"/>
          </a:xfrm>
          <a:prstGeom xmlns:a="http://schemas.openxmlformats.org/drawingml/2006/main" prst="rect">
            <a:avLst/>
          </a:prstGeom>
        </p:spPr>
      </p:pic>
      <p:pic>
        <p:nvPicPr>
          <p:cNvPr id="4039" name="Google Shape;3987;p88"/>
          <p:cNvPicPr>
            <a:picLocks xmlns:a="http://schemas.openxmlformats.org/drawingml/2006/main" noChangeAspect="1"/>
          </p:cNvPicPr>
          <p:nvPr/>
        </p:nvPicPr>
        <p:blipFill>
          <a:blip xmlns:r="http://schemas.openxmlformats.org/officeDocument/2006/relationships" xmlns:a="http://schemas.openxmlformats.org/drawingml/2006/main" r:embed="Rbf31e8f864eb4714"/>
          <a:srcRect xmlns:a="http://schemas.openxmlformats.org/drawingml/2006/main" l="0" t="0" r="0" b="0"/>
          <a:stretch xmlns:a="http://schemas.openxmlformats.org/drawingml/2006/main"/>
        </p:blipFill>
        <p:spPr>
          <a:xfrm xmlns:a="http://schemas.openxmlformats.org/drawingml/2006/main">
            <a:off x="8341157" y="3584448"/>
            <a:ext cx="292608" cy="292608"/>
          </a:xfrm>
          <a:prstGeom xmlns:a="http://schemas.openxmlformats.org/drawingml/2006/main" prst="rect">
            <a:avLst/>
          </a:prstGeom>
        </p:spPr>
      </p:pic>
      <p:sp>
        <p:nvSpPr>
          <p:cNvPr id="3998" name="Empatyzer SHORT — tło menu">
            <a:extLst xmlns:a="http://schemas.openxmlformats.org/drawingml/2006/main">
              <a:ext uri="{FF2B5EF4-FFF2-40B4-BE49-F238E27FC236}">
                <a16:creationId xmlns:a16="http://schemas.microsoft.com/office/drawing/2014/main" id="{D833EB1C-E48C-423D-8787-5C4EA747919D}"/>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512753"/>
          </a:solidFill>
          <a:ln xmlns:a="http://schemas.openxmlformats.org/drawingml/2006/main" w="0">
            <a:noFill/>
            <a:prstDash val="solid"/>
          </a:ln>
        </p:spPr>
      </p:sp>
      <p:sp>
        <p:nvSpPr>
          <p:cNvPr id="3999" name="Empatyzer SHORT — menu Problem">
            <a:extLst xmlns:a="http://schemas.openxmlformats.org/drawingml/2006/main">
              <a:ext uri="{FF2B5EF4-FFF2-40B4-BE49-F238E27FC236}">
                <a16:creationId xmlns:a16="http://schemas.microsoft.com/office/drawing/2014/main" id="{285855AF-FDC1-4251-A123-CBB5AEBB2BE5}"/>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E7DCE8"/>
                </a:solidFill>
              </a:defRPr>
            </a:pPr>
            <a:r>
              <a:rPr sz="615" b="0">
                <a:solidFill>
                  <a:srgbClr val="E7DCE8"/>
                </a:solidFill>
              </a:rPr>
              <a:t>Problem</a:t>
            </a:r>
          </a:p>
        </p:txBody>
      </p:sp>
      <p:sp>
        <p:nvSpPr>
          <p:cNvPr id="4000" name="Empatyzer SHORT — separator menu">
            <a:extLst xmlns:a="http://schemas.openxmlformats.org/drawingml/2006/main">
              <a:ext uri="{FF2B5EF4-FFF2-40B4-BE49-F238E27FC236}">
                <a16:creationId xmlns:a16="http://schemas.microsoft.com/office/drawing/2014/main" id="{AA0404EE-0AF1-4E22-B593-2F4E79858FA1}"/>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BFAFC1"/>
                </a:solidFill>
              </a:defRPr>
            </a:pPr>
            <a:r>
              <a:rPr sz="615">
                <a:solidFill>
                  <a:srgbClr val="BFAFC1"/>
                </a:solidFill>
              </a:rPr>
              <a:t>▸</a:t>
            </a:r>
          </a:p>
        </p:txBody>
      </p:sp>
      <p:sp>
        <p:nvSpPr>
          <p:cNvPr id="4001" name="Empatyzer SHORT — menu Przykłady">
            <a:extLst xmlns:a="http://schemas.openxmlformats.org/drawingml/2006/main">
              <a:ext uri="{FF2B5EF4-FFF2-40B4-BE49-F238E27FC236}">
                <a16:creationId xmlns:a16="http://schemas.microsoft.com/office/drawing/2014/main" id="{250F9EAD-BABC-45C8-B02A-4DE14A619F0D}"/>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E7DCE8"/>
                </a:solidFill>
              </a:defRPr>
            </a:pPr>
            <a:r>
              <a:rPr sz="615" b="0">
                <a:solidFill>
                  <a:srgbClr val="E7DCE8"/>
                </a:solidFill>
              </a:rPr>
              <a:t>Przykłady</a:t>
            </a:r>
          </a:p>
        </p:txBody>
      </p:sp>
      <p:sp>
        <p:nvSpPr>
          <p:cNvPr id="4002" name="Empatyzer SHORT — separator menu">
            <a:extLst xmlns:a="http://schemas.openxmlformats.org/drawingml/2006/main">
              <a:ext uri="{FF2B5EF4-FFF2-40B4-BE49-F238E27FC236}">
                <a16:creationId xmlns:a16="http://schemas.microsoft.com/office/drawing/2014/main" id="{4FD98756-0C04-4646-96AB-895AF7D09320}"/>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BFAFC1"/>
                </a:solidFill>
              </a:defRPr>
            </a:pPr>
            <a:r>
              <a:rPr sz="615">
                <a:solidFill>
                  <a:srgbClr val="BFAFC1"/>
                </a:solidFill>
              </a:rPr>
              <a:t>▸</a:t>
            </a:r>
          </a:p>
        </p:txBody>
      </p:sp>
      <p:sp>
        <p:nvSpPr>
          <p:cNvPr id="4003" name="Empatyzer SHORT — menu Rozmowa z Em">
            <a:extLst xmlns:a="http://schemas.openxmlformats.org/drawingml/2006/main">
              <a:ext uri="{FF2B5EF4-FFF2-40B4-BE49-F238E27FC236}">
                <a16:creationId xmlns:a16="http://schemas.microsoft.com/office/drawing/2014/main" id="{53E4A39B-459D-4891-A446-A8AB27B16283}"/>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E7DCE8"/>
                </a:solidFill>
              </a:defRPr>
            </a:pPr>
            <a:r>
              <a:rPr sz="615" b="0">
                <a:solidFill>
                  <a:srgbClr val="E7DCE8"/>
                </a:solidFill>
              </a:rPr>
              <a:t>Rozmowa z Em</a:t>
            </a:r>
          </a:p>
        </p:txBody>
      </p:sp>
      <p:sp>
        <p:nvSpPr>
          <p:cNvPr id="4004" name="Empatyzer SHORT — separator menu">
            <a:extLst xmlns:a="http://schemas.openxmlformats.org/drawingml/2006/main">
              <a:ext uri="{FF2B5EF4-FFF2-40B4-BE49-F238E27FC236}">
                <a16:creationId xmlns:a16="http://schemas.microsoft.com/office/drawing/2014/main" id="{DB1498F8-3F78-42D6-9C6A-73477BC7E7D7}"/>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BFAFC1"/>
                </a:solidFill>
              </a:defRPr>
            </a:pPr>
            <a:r>
              <a:rPr sz="615">
                <a:solidFill>
                  <a:srgbClr val="BFAFC1"/>
                </a:solidFill>
              </a:rPr>
              <a:t>▸</a:t>
            </a:r>
          </a:p>
        </p:txBody>
      </p:sp>
      <p:sp>
        <p:nvSpPr>
          <p:cNvPr id="4005" name="Empatyzer SHORT — menu Dowody">
            <a:extLst xmlns:a="http://schemas.openxmlformats.org/drawingml/2006/main">
              <a:ext uri="{FF2B5EF4-FFF2-40B4-BE49-F238E27FC236}">
                <a16:creationId xmlns:a16="http://schemas.microsoft.com/office/drawing/2014/main" id="{A27759F5-356D-479D-8BB9-3E03045FA8A8}"/>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E7DCE8"/>
                </a:solidFill>
              </a:defRPr>
            </a:pPr>
            <a:r>
              <a:rPr sz="615" b="0">
                <a:solidFill>
                  <a:srgbClr val="E7DCE8"/>
                </a:solidFill>
              </a:rPr>
              <a:t>Dowody</a:t>
            </a:r>
          </a:p>
        </p:txBody>
      </p:sp>
      <p:sp>
        <p:nvSpPr>
          <p:cNvPr id="4006" name="Empatyzer SHORT — separator menu">
            <a:extLst xmlns:a="http://schemas.openxmlformats.org/drawingml/2006/main">
              <a:ext uri="{FF2B5EF4-FFF2-40B4-BE49-F238E27FC236}">
                <a16:creationId xmlns:a16="http://schemas.microsoft.com/office/drawing/2014/main" id="{673CE02A-FDE0-4DA2-A483-4DD79C4E4EB6}"/>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BFAFC1"/>
                </a:solidFill>
              </a:defRPr>
            </a:pPr>
            <a:r>
              <a:rPr sz="615">
                <a:solidFill>
                  <a:srgbClr val="BFAFC1"/>
                </a:solidFill>
              </a:rPr>
              <a:t>▸</a:t>
            </a:r>
          </a:p>
        </p:txBody>
      </p:sp>
      <p:sp>
        <p:nvSpPr>
          <p:cNvPr id="4007" name="Empatyzer SHORT — menu Empatyzer">
            <a:extLst xmlns:a="http://schemas.openxmlformats.org/drawingml/2006/main">
              <a:ext uri="{FF2B5EF4-FFF2-40B4-BE49-F238E27FC236}">
                <a16:creationId xmlns:a16="http://schemas.microsoft.com/office/drawing/2014/main" id="{8AF279C5-771A-4C89-A848-C17E53E54AB0}"/>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E7DCE8"/>
                </a:solidFill>
              </a:defRPr>
            </a:pPr>
            <a:r>
              <a:rPr sz="615" b="0">
                <a:solidFill>
                  <a:srgbClr val="E7DCE8"/>
                </a:solidFill>
              </a:rPr>
              <a:t>Empatyzer</a:t>
            </a:r>
          </a:p>
        </p:txBody>
      </p:sp>
      <p:sp>
        <p:nvSpPr>
          <p:cNvPr id="4008" name="Empatyzer SHORT — separator menu">
            <a:extLst xmlns:a="http://schemas.openxmlformats.org/drawingml/2006/main">
              <a:ext uri="{FF2B5EF4-FFF2-40B4-BE49-F238E27FC236}">
                <a16:creationId xmlns:a16="http://schemas.microsoft.com/office/drawing/2014/main" id="{ED90EA3B-1149-404C-A882-48BB69D393DD}"/>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BFAFC1"/>
                </a:solidFill>
              </a:defRPr>
            </a:pPr>
            <a:r>
              <a:rPr sz="615">
                <a:solidFill>
                  <a:srgbClr val="BFAFC1"/>
                </a:solidFill>
              </a:rPr>
              <a:t>▸</a:t>
            </a:r>
          </a:p>
        </p:txBody>
      </p:sp>
      <p:sp>
        <p:nvSpPr>
          <p:cNvPr id="4009" name="Empatyzer SHORT — menu Co się zmienia">
            <a:extLst xmlns:a="http://schemas.openxmlformats.org/drawingml/2006/main">
              <a:ext uri="{FF2B5EF4-FFF2-40B4-BE49-F238E27FC236}">
                <a16:creationId xmlns:a16="http://schemas.microsoft.com/office/drawing/2014/main" id="{7D3E605B-BCC0-4CA9-B79F-35FF2DF2EF53}"/>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E7DCE8"/>
                </a:solidFill>
              </a:defRPr>
            </a:pPr>
            <a:r>
              <a:rPr sz="615" b="0">
                <a:solidFill>
                  <a:srgbClr val="E7DCE8"/>
                </a:solidFill>
              </a:rPr>
              <a:t>Co się zmienia</a:t>
            </a:r>
          </a:p>
        </p:txBody>
      </p:sp>
      <p:sp>
        <p:nvSpPr>
          <p:cNvPr id="4010" name="Empatyzer SHORT — separator menu">
            <a:extLst xmlns:a="http://schemas.openxmlformats.org/drawingml/2006/main">
              <a:ext uri="{FF2B5EF4-FFF2-40B4-BE49-F238E27FC236}">
                <a16:creationId xmlns:a16="http://schemas.microsoft.com/office/drawing/2014/main" id="{90E819C4-B4E3-4743-965A-E0F52A974058}"/>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BFAFC1"/>
                </a:solidFill>
              </a:defRPr>
            </a:pPr>
            <a:r>
              <a:rPr sz="615">
                <a:solidFill>
                  <a:srgbClr val="BFAFC1"/>
                </a:solidFill>
              </a:rPr>
              <a:t>▸</a:t>
            </a:r>
          </a:p>
        </p:txBody>
      </p:sp>
      <p:sp>
        <p:nvSpPr>
          <p:cNvPr id="4011" name="Empatyzer SHORT — menu Prywatność">
            <a:extLst xmlns:a="http://schemas.openxmlformats.org/drawingml/2006/main">
              <a:ext uri="{FF2B5EF4-FFF2-40B4-BE49-F238E27FC236}">
                <a16:creationId xmlns:a16="http://schemas.microsoft.com/office/drawing/2014/main" id="{3DF716EC-1A1F-43BA-9B6D-73E6986D1B61}"/>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E7DCE8"/>
                </a:solidFill>
              </a:defRPr>
            </a:pPr>
            <a:r>
              <a:rPr sz="615" b="0">
                <a:solidFill>
                  <a:srgbClr val="E7DCE8"/>
                </a:solidFill>
              </a:rPr>
              <a:t>Prywatność</a:t>
            </a:r>
          </a:p>
        </p:txBody>
      </p:sp>
      <p:sp>
        <p:nvSpPr>
          <p:cNvPr id="4012" name="Empatyzer SHORT — separator menu">
            <a:extLst xmlns:a="http://schemas.openxmlformats.org/drawingml/2006/main">
              <a:ext uri="{FF2B5EF4-FFF2-40B4-BE49-F238E27FC236}">
                <a16:creationId xmlns:a16="http://schemas.microsoft.com/office/drawing/2014/main" id="{6ED49F4B-491E-4900-AB5C-38DE2CB2670C}"/>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BFAFC1"/>
                </a:solidFill>
              </a:defRPr>
            </a:pPr>
            <a:r>
              <a:rPr sz="615">
                <a:solidFill>
                  <a:srgbClr val="BFAFC1"/>
                </a:solidFill>
              </a:rPr>
              <a:t>▸</a:t>
            </a:r>
          </a:p>
        </p:txBody>
      </p:sp>
      <p:sp>
        <p:nvSpPr>
          <p:cNvPr id="4013" name="Empatyzer SHORT — aktywna sekcja Następny krok">
            <a:extLst xmlns:a="http://schemas.openxmlformats.org/drawingml/2006/main">
              <a:ext uri="{FF2B5EF4-FFF2-40B4-BE49-F238E27FC236}">
                <a16:creationId xmlns:a16="http://schemas.microsoft.com/office/drawing/2014/main" id="{0FABA4A9-733C-4E37-ADE8-11F628325CAF}"/>
              </a:ext>
            </a:extLst>
          </p:cNvPr>
          <p:cNvSpPr>
            <a:spLocks xmlns:a="http://schemas.openxmlformats.org/drawingml/2006/main" noGrp="1"/>
          </p:cNvSpPr>
          <p:nvPr/>
        </p:nvSpPr>
        <p:spPr>
          <a:xfrm xmlns:a="http://schemas.openxmlformats.org/drawingml/2006/main">
            <a:off x="7351014" y="260604"/>
            <a:ext cx="1028700" cy="301752"/>
          </a:xfrm>
          <a:prstGeom xmlns:a="http://schemas.openxmlformats.org/drawingml/2006/main" prst="roundRect">
            <a:avLst>
              <a:gd name="adj" fmla="val 22096"/>
            </a:avLst>
          </a:prstGeom>
          <a:solidFill xmlns:a="http://schemas.openxmlformats.org/drawingml/2006/main">
            <a:srgbClr val="20AA9A"/>
          </a:solidFill>
          <a:ln xmlns:a="http://schemas.openxmlformats.org/drawingml/2006/main" w="0">
            <a:noFill/>
            <a:prstDash val="solid"/>
          </a:ln>
        </p:spPr>
      </p:sp>
      <p:sp>
        <p:nvSpPr>
          <p:cNvPr id="4014" name="Empatyzer SHORT — menu Następny krok">
            <a:extLst xmlns:a="http://schemas.openxmlformats.org/drawingml/2006/main">
              <a:ext uri="{FF2B5EF4-FFF2-40B4-BE49-F238E27FC236}">
                <a16:creationId xmlns:a16="http://schemas.microsoft.com/office/drawing/2014/main" id="{CB932974-02B3-40AA-95DC-A6C09E7A69CC}"/>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1">
                <a:solidFill>
                  <a:srgbClr val="FFFFFF"/>
                </a:solidFill>
              </a:defRPr>
            </a:pPr>
            <a:r>
              <a:rPr sz="615" b="1">
                <a:solidFill>
                  <a:srgbClr val="FFFFFF"/>
                </a:solidFill>
              </a:rPr>
              <a:t>Następny krok</a:t>
            </a:r>
          </a:p>
        </p:txBody>
      </p:sp>
      <p:sp>
        <p:nvSpPr>
          <p:cNvPr id="4015" name="Empatyzer SHORT — separator menu">
            <a:extLst xmlns:a="http://schemas.openxmlformats.org/drawingml/2006/main">
              <a:ext uri="{FF2B5EF4-FFF2-40B4-BE49-F238E27FC236}">
                <a16:creationId xmlns:a16="http://schemas.microsoft.com/office/drawing/2014/main" id="{29F1E0C2-DE06-4CF4-ADEE-4F09BF8EE23B}"/>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BFAFC1"/>
                </a:solidFill>
              </a:defRPr>
            </a:pPr>
            <a:r>
              <a:rPr sz="615">
                <a:solidFill>
                  <a:srgbClr val="BFAFC1"/>
                </a:solidFill>
              </a:rPr>
              <a:t>▸</a:t>
            </a:r>
          </a:p>
        </p:txBody>
      </p:sp>
      <p:sp>
        <p:nvSpPr>
          <p:cNvPr id="4016" name="Empatyzer SHORT — menu Appendix">
            <a:extLst xmlns:a="http://schemas.openxmlformats.org/drawingml/2006/main">
              <a:ext uri="{FF2B5EF4-FFF2-40B4-BE49-F238E27FC236}">
                <a16:creationId xmlns:a16="http://schemas.microsoft.com/office/drawing/2014/main" id="{481789F3-7B7E-4025-A2C9-FCBB2064B3CC}"/>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E7DCE8"/>
                </a:solidFill>
              </a:defRPr>
            </a:pPr>
            <a:r>
              <a:rPr sz="615" b="0">
                <a:solidFill>
                  <a:srgbClr val="E7DCE8"/>
                </a:solidFill>
              </a:rPr>
              <a:t>Appendix</a:t>
            </a:r>
          </a:p>
        </p:txBody>
      </p:sp>
    </p:spTree>
    <p:extLst>
      <p:ext uri="{BB962C8B-B14F-4D97-AF65-F5344CB8AC3E}">
        <p14:creationId xmlns:p14="http://schemas.microsoft.com/office/powerpoint/2010/main" val="1531649004"/>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3226" name="Google Shape;3226;p74">
            <a:extLst xmlns:a="http://schemas.openxmlformats.org/drawingml/2006/main">
              <a:ext uri="{FF2B5EF4-FFF2-40B4-BE49-F238E27FC236}">
                <a16:creationId xmlns:a16="http://schemas.microsoft.com/office/drawing/2014/main" id="{13BE3200-C138-4DF5-8CC3-EE0CCB21D226}"/>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1" u="none">
                <a:solidFill>
                  <a:srgbClr val="FFFFFF"/>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0" u="none">
                <a:solidFill>
                  <a:srgbClr val="6E6873"/>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3227" name="Google Shape;3227;p74">
            <a:extLst xmlns:a="http://schemas.openxmlformats.org/drawingml/2006/main">
              <a:ext uri="{FF2B5EF4-FFF2-40B4-BE49-F238E27FC236}">
                <a16:creationId xmlns:a16="http://schemas.microsoft.com/office/drawing/2014/main" id="{AB9A0B68-98E8-4D2C-960E-F374094C400A}"/>
              </a:ext>
            </a:extLst>
          </p:cNvPr>
          <p:cNvSpPr>
            <a:spLocks xmlns:a="http://schemas.openxmlformats.org/drawingml/2006/main" noGrp="1"/>
          </p:cNvSpPr>
          <p:nvPr/>
        </p:nvSpPr>
        <p:spPr>
          <a:xfrm xmlns:a="http://schemas.openxmlformats.org/drawingml/2006/main">
            <a:off x="548640" y="2148840"/>
            <a:ext cx="82296" cy="2103120"/>
          </a:xfrm>
          <a:prstGeom xmlns:a="http://schemas.openxmlformats.org/drawingml/2006/main" prst="rect">
            <a:avLst/>
          </a:prstGeom>
          <a:solidFill xmlns:a="http://schemas.openxmlformats.org/drawingml/2006/main">
            <a:srgbClr val="239886"/>
          </a:solidFill>
          <a:ln xmlns:a="http://schemas.openxmlformats.org/drawingml/2006/main" w="9525" cmpd="sng">
            <a:solidFill>
              <a:srgbClr val="239886"/>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228" name="Google Shape;3228;p74">
            <a:extLst xmlns:a="http://schemas.openxmlformats.org/drawingml/2006/main">
              <a:ext uri="{FF2B5EF4-FFF2-40B4-BE49-F238E27FC236}">
                <a16:creationId xmlns:a16="http://schemas.microsoft.com/office/drawing/2014/main" id="{02956333-DC97-4669-ADAF-AA654B8257FF}"/>
              </a:ext>
            </a:extLst>
          </p:cNvPr>
          <p:cNvSpPr>
            <a:spLocks xmlns:a="http://schemas.openxmlformats.org/drawingml/2006/main" noGrp="1"/>
          </p:cNvSpPr>
          <p:nvPr>
            <p:ph type="title" idx="0"/>
          </p:nvPr>
        </p:nvSpPr>
        <p:spPr>
          <a:xfrm xmlns:a="http://schemas.openxmlformats.org/drawingml/2006/main">
            <a:off x="868680" y="2103120"/>
            <a:ext cx="10424160" cy="21945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3400"/>
              <a:buFont typeface="Calibri"/>
              <a:buNone/>
              <a:defRPr b="1">
                <a:solidFill>
                  <a:srgbClr val="4F2854"/>
                </a:solidFill>
                <a:latin typeface="Calibri"/>
                <a:ea typeface="Calibri"/>
                <a:cs typeface="Calibri"/>
              </a:defRPr>
            </a:pPr>
            <a:r>
              <a:rPr sz="3400" b="1" u="none">
                <a:solidFill>
                  <a:srgbClr val="4F2854"/>
                </a:solidFill>
                <a:latin typeface="Calibri"/>
                <a:ea typeface="Calibri"/>
                <a:cs typeface="Calibri"/>
              </a:rPr>
              <a:t>APPENDIX · MATERIAŁY DLA HR SZPITALA</a:t>
            </a:r>
            <a:endParaRPr sz="3400"/>
          </a:p>
        </p:txBody>
      </p:sp>
      <p:pic>
        <p:nvPicPr>
          <p:cNvPr id="3280" name="Google Shape;3229;p74"/>
          <p:cNvPicPr>
            <a:picLocks xmlns:a="http://schemas.openxmlformats.org/drawingml/2006/main" noChangeAspect="1"/>
          </p:cNvPicPr>
          <p:nvPr/>
        </p:nvPicPr>
        <p:blipFill rotWithShape="1">
          <a:blip xmlns:r="http://schemas.openxmlformats.org/officeDocument/2006/relationships" xmlns:a="http://schemas.openxmlformats.org/drawingml/2006/main" r:embed="Rfaf381d33931408e">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3230" name="Google Shape;3230;p74">
            <a:extLst xmlns:a="http://schemas.openxmlformats.org/drawingml/2006/main">
              <a:ext uri="{FF2B5EF4-FFF2-40B4-BE49-F238E27FC236}">
                <a16:creationId xmlns:a16="http://schemas.microsoft.com/office/drawing/2014/main" id="{81EDE119-02E5-4594-81E8-CA044F7A3466}"/>
              </a:ext>
            </a:extLst>
          </p:cNvPr>
          <p:cNvSpPr>
            <a:spLocks xmlns:a="http://schemas.openxmlformats.org/drawingml/2006/main" noGrp="1"/>
          </p:cNvSpPr>
          <p:nvPr/>
        </p:nvSpPr>
        <p:spPr>
          <a:xfrm xmlns:a="http://schemas.openxmlformats.org/drawingml/2006/main">
            <a:off x="495300" y="338138"/>
            <a:ext cx="666750"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Appendix</a:t>
            </a:r>
            <a:endParaRPr/>
          </a:p>
        </p:txBody>
      </p:sp>
      <p:sp>
        <p:nvSpPr>
          <p:cNvPr id="3231" name="Google Shape;3231;p74">
            <a:extLst xmlns:a="http://schemas.openxmlformats.org/drawingml/2006/main">
              <a:ext uri="{FF2B5EF4-FFF2-40B4-BE49-F238E27FC236}">
                <a16:creationId xmlns:a16="http://schemas.microsoft.com/office/drawing/2014/main" id="{5E5E9937-4E6A-4AB5-95F4-47178452BC97}"/>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32" name="Google Shape;3232;p74">
            <a:extLst xmlns:a="http://schemas.openxmlformats.org/drawingml/2006/main">
              <a:ext uri="{FF2B5EF4-FFF2-40B4-BE49-F238E27FC236}">
                <a16:creationId xmlns:a16="http://schemas.microsoft.com/office/drawing/2014/main" id="{43B8B3DA-4B29-4AA0-B244-F8C5400DBD6C}"/>
              </a:ext>
            </a:extLst>
          </p:cNvPr>
          <p:cNvSpPr>
            <a:spLocks xmlns:a="http://schemas.openxmlformats.org/drawingml/2006/main" noGrp="1"/>
          </p:cNvSpPr>
          <p:nvPr/>
        </p:nvSpPr>
        <p:spPr>
          <a:xfrm xmlns:a="http://schemas.openxmlformats.org/drawingml/2006/main">
            <a:off x="493776" y="265176"/>
            <a:ext cx="795528" cy="292608"/>
          </a:xfrm>
          <a:prstGeom xmlns:a="http://schemas.openxmlformats.org/drawingml/2006/main" prst="roundRect">
            <a:avLst>
              <a:gd name="adj" fmla="val 16667"/>
            </a:avLst>
          </a:prstGeom>
          <a:solidFill xmlns:a="http://schemas.openxmlformats.org/drawingml/2006/main">
            <a:srgbClr val="2DA698"/>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33" name="Google Shape;3233;p74">
            <a:extLst xmlns:a="http://schemas.openxmlformats.org/drawingml/2006/main">
              <a:ext uri="{FF2B5EF4-FFF2-40B4-BE49-F238E27FC236}">
                <a16:creationId xmlns:a16="http://schemas.microsoft.com/office/drawing/2014/main" id="{54C95F1E-F08A-4635-BF0D-68F4C582BB5F}"/>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Problem</a:t>
            </a:r>
            <a:endParaRPr/>
          </a:p>
        </p:txBody>
      </p:sp>
      <p:sp>
        <p:nvSpPr>
          <p:cNvPr id="3234" name="Google Shape;3234;p74">
            <a:extLst xmlns:a="http://schemas.openxmlformats.org/drawingml/2006/main">
              <a:ext uri="{FF2B5EF4-FFF2-40B4-BE49-F238E27FC236}">
                <a16:creationId xmlns:a16="http://schemas.microsoft.com/office/drawing/2014/main" id="{74A06307-E059-4BD2-8C74-DC3656BC5062}"/>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2DA698"/>
                </a:solidFill>
                <a:latin typeface="Calibri"/>
                <a:ea typeface="Calibri"/>
                <a:cs typeface="Calibri"/>
              </a:rPr>
              <a:t>▸</a:t>
            </a:r>
            <a:endParaRPr/>
          </a:p>
        </p:txBody>
      </p:sp>
      <p:sp>
        <p:nvSpPr>
          <p:cNvPr id="3235" name="Google Shape;3235;p74">
            <a:hlinkClick xmlns:r="http://schemas.openxmlformats.org/officeDocument/2006/relationships" xmlns:a="http://schemas.openxmlformats.org/drawingml/2006/main" r:id="Rb334bb0febe84fd7" action="ppaction://hlinksldjump"/>
            <a:extLst xmlns:a="http://schemas.openxmlformats.org/drawingml/2006/main">
              <a:ext uri="{FF2B5EF4-FFF2-40B4-BE49-F238E27FC236}">
                <a16:creationId xmlns:a16="http://schemas.microsoft.com/office/drawing/2014/main" id="{C9CA104D-9A61-48E7-870E-8279441CC2E5}"/>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36" name="Google Shape;3236;p74">
            <a:extLst xmlns:a="http://schemas.openxmlformats.org/drawingml/2006/main">
              <a:ext uri="{FF2B5EF4-FFF2-40B4-BE49-F238E27FC236}">
                <a16:creationId xmlns:a16="http://schemas.microsoft.com/office/drawing/2014/main" id="{EB5DC28D-B460-4C9C-B454-87A0DA676C64}"/>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3237" name="Google Shape;3237;p74">
            <a:extLst xmlns:a="http://schemas.openxmlformats.org/drawingml/2006/main">
              <a:ext uri="{FF2B5EF4-FFF2-40B4-BE49-F238E27FC236}">
                <a16:creationId xmlns:a16="http://schemas.microsoft.com/office/drawing/2014/main" id="{E03404C3-1C5F-4729-83A8-21BA1B8D0029}"/>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238" name="Google Shape;3238;p74">
            <a:hlinkClick xmlns:r="http://schemas.openxmlformats.org/officeDocument/2006/relationships" xmlns:a="http://schemas.openxmlformats.org/drawingml/2006/main" r:id="R1231159d904c4457" action="ppaction://hlinksldjump"/>
            <a:extLst xmlns:a="http://schemas.openxmlformats.org/drawingml/2006/main">
              <a:ext uri="{FF2B5EF4-FFF2-40B4-BE49-F238E27FC236}">
                <a16:creationId xmlns:a16="http://schemas.microsoft.com/office/drawing/2014/main" id="{4B0139B8-0275-40F4-966A-873F65A199E0}"/>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39" name="Google Shape;3239;p74">
            <a:extLst xmlns:a="http://schemas.openxmlformats.org/drawingml/2006/main">
              <a:ext uri="{FF2B5EF4-FFF2-40B4-BE49-F238E27FC236}">
                <a16:creationId xmlns:a16="http://schemas.microsoft.com/office/drawing/2014/main" id="{784E18BB-B1AC-4391-952D-A05B1D7A80EF}"/>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3240" name="Google Shape;3240;p74">
            <a:extLst xmlns:a="http://schemas.openxmlformats.org/drawingml/2006/main">
              <a:ext uri="{FF2B5EF4-FFF2-40B4-BE49-F238E27FC236}">
                <a16:creationId xmlns:a16="http://schemas.microsoft.com/office/drawing/2014/main" id="{A50F63FA-3AAF-4813-ABD8-082936A15CC3}"/>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241" name="Google Shape;3241;p74">
            <a:hlinkClick xmlns:r="http://schemas.openxmlformats.org/officeDocument/2006/relationships" xmlns:a="http://schemas.openxmlformats.org/drawingml/2006/main" r:id="Rd7a6fb23e466486a" action="ppaction://hlinksldjump"/>
            <a:extLst xmlns:a="http://schemas.openxmlformats.org/drawingml/2006/main">
              <a:ext uri="{FF2B5EF4-FFF2-40B4-BE49-F238E27FC236}">
                <a16:creationId xmlns:a16="http://schemas.microsoft.com/office/drawing/2014/main" id="{2C16A307-D0D3-4F32-AE61-63F6DC8D366E}"/>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42" name="Google Shape;3242;p74">
            <a:extLst xmlns:a="http://schemas.openxmlformats.org/drawingml/2006/main">
              <a:ext uri="{FF2B5EF4-FFF2-40B4-BE49-F238E27FC236}">
                <a16:creationId xmlns:a16="http://schemas.microsoft.com/office/drawing/2014/main" id="{916749BC-4B90-4BA1-AC27-6C79AC50CA42}"/>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Jak to działa</a:t>
            </a:r>
            <a:endParaRPr/>
          </a:p>
        </p:txBody>
      </p:sp>
      <p:sp>
        <p:nvSpPr>
          <p:cNvPr id="3243" name="Google Shape;3243;p74">
            <a:extLst xmlns:a="http://schemas.openxmlformats.org/drawingml/2006/main">
              <a:ext uri="{FF2B5EF4-FFF2-40B4-BE49-F238E27FC236}">
                <a16:creationId xmlns:a16="http://schemas.microsoft.com/office/drawing/2014/main" id="{939D4DC4-CDD3-4495-9126-A1F446BB498D}"/>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244" name="Google Shape;3244;p74">
            <a:hlinkClick xmlns:r="http://schemas.openxmlformats.org/officeDocument/2006/relationships" xmlns:a="http://schemas.openxmlformats.org/drawingml/2006/main" r:id="Re7530609bb364c83" action="ppaction://hlinksldjump"/>
            <a:extLst xmlns:a="http://schemas.openxmlformats.org/drawingml/2006/main">
              <a:ext uri="{FF2B5EF4-FFF2-40B4-BE49-F238E27FC236}">
                <a16:creationId xmlns:a16="http://schemas.microsoft.com/office/drawing/2014/main" id="{D6933B0D-0018-467F-B205-B0522EE00C30}"/>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45" name="Google Shape;3245;p74">
            <a:extLst xmlns:a="http://schemas.openxmlformats.org/drawingml/2006/main">
              <a:ext uri="{FF2B5EF4-FFF2-40B4-BE49-F238E27FC236}">
                <a16:creationId xmlns:a16="http://schemas.microsoft.com/office/drawing/2014/main" id="{7EB0890B-61D4-4631-A33B-36C72A190074}"/>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3246" name="Google Shape;3246;p74">
            <a:extLst xmlns:a="http://schemas.openxmlformats.org/drawingml/2006/main">
              <a:ext uri="{FF2B5EF4-FFF2-40B4-BE49-F238E27FC236}">
                <a16:creationId xmlns:a16="http://schemas.microsoft.com/office/drawing/2014/main" id="{63E3A845-67B3-4B8F-A572-A76C4E511410}"/>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247" name="Google Shape;3247;p74">
            <a:hlinkClick xmlns:r="http://schemas.openxmlformats.org/officeDocument/2006/relationships" xmlns:a="http://schemas.openxmlformats.org/drawingml/2006/main" r:id="R0994013e775e4978" action="ppaction://hlinksldjump"/>
            <a:extLst xmlns:a="http://schemas.openxmlformats.org/drawingml/2006/main">
              <a:ext uri="{FF2B5EF4-FFF2-40B4-BE49-F238E27FC236}">
                <a16:creationId xmlns:a16="http://schemas.microsoft.com/office/drawing/2014/main" id="{E9A1DC01-7250-4D1C-AC5E-6F5CE59CB567}"/>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48" name="Google Shape;3248;p74">
            <a:extLst xmlns:a="http://schemas.openxmlformats.org/drawingml/2006/main">
              <a:ext uri="{FF2B5EF4-FFF2-40B4-BE49-F238E27FC236}">
                <a16:creationId xmlns:a16="http://schemas.microsoft.com/office/drawing/2014/main" id="{BFF4CA1C-64FB-49C3-A488-0683030B52AC}"/>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3249" name="Google Shape;3249;p74">
            <a:extLst xmlns:a="http://schemas.openxmlformats.org/drawingml/2006/main">
              <a:ext uri="{FF2B5EF4-FFF2-40B4-BE49-F238E27FC236}">
                <a16:creationId xmlns:a16="http://schemas.microsoft.com/office/drawing/2014/main" id="{55AB4BC5-762C-49C9-B4E5-D6D7BF54C98D}"/>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250" name="Google Shape;3250;p74">
            <a:hlinkClick xmlns:r="http://schemas.openxmlformats.org/officeDocument/2006/relationships" xmlns:a="http://schemas.openxmlformats.org/drawingml/2006/main" r:id="R173a66b46c9f49db" action="ppaction://hlinksldjump"/>
            <a:extLst xmlns:a="http://schemas.openxmlformats.org/drawingml/2006/main">
              <a:ext uri="{FF2B5EF4-FFF2-40B4-BE49-F238E27FC236}">
                <a16:creationId xmlns:a16="http://schemas.microsoft.com/office/drawing/2014/main" id="{6A4950D6-23FA-4BD5-BDF8-449AD8E04FAE}"/>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51" name="Google Shape;3251;p74">
            <a:extLst xmlns:a="http://schemas.openxmlformats.org/drawingml/2006/main">
              <a:ext uri="{FF2B5EF4-FFF2-40B4-BE49-F238E27FC236}">
                <a16:creationId xmlns:a16="http://schemas.microsoft.com/office/drawing/2014/main" id="{30B91AA8-7549-45CD-9DC4-A69ED17E4DA6}"/>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3252" name="Google Shape;3252;p74">
            <a:extLst xmlns:a="http://schemas.openxmlformats.org/drawingml/2006/main">
              <a:ext uri="{FF2B5EF4-FFF2-40B4-BE49-F238E27FC236}">
                <a16:creationId xmlns:a16="http://schemas.microsoft.com/office/drawing/2014/main" id="{AF61DF88-074D-45D3-9A41-7089CA3C6E76}"/>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253" name="Google Shape;3253;p74">
            <a:hlinkClick xmlns:r="http://schemas.openxmlformats.org/officeDocument/2006/relationships" xmlns:a="http://schemas.openxmlformats.org/drawingml/2006/main" r:id="Re699ddb70a884d6a" action="ppaction://hlinksldjump"/>
            <a:extLst xmlns:a="http://schemas.openxmlformats.org/drawingml/2006/main">
              <a:ext uri="{FF2B5EF4-FFF2-40B4-BE49-F238E27FC236}">
                <a16:creationId xmlns:a16="http://schemas.microsoft.com/office/drawing/2014/main" id="{53F5C9C6-8ACA-48CF-B178-B9B721453348}"/>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54" name="Google Shape;3254;p74">
            <a:extLst xmlns:a="http://schemas.openxmlformats.org/drawingml/2006/main">
              <a:ext uri="{FF2B5EF4-FFF2-40B4-BE49-F238E27FC236}">
                <a16:creationId xmlns:a16="http://schemas.microsoft.com/office/drawing/2014/main" id="{815EF484-6619-4844-A8EC-18FCCB07D990}"/>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3255" name="Google Shape;3255;p74">
            <a:hlinkClick xmlns:r="http://schemas.openxmlformats.org/officeDocument/2006/relationships" xmlns:a="http://schemas.openxmlformats.org/drawingml/2006/main" r:id="R8824702a386f4cf8" action="ppaction://hlinksldjump"/>
            <a:extLst xmlns:a="http://schemas.openxmlformats.org/drawingml/2006/main">
              <a:ext uri="{FF2B5EF4-FFF2-40B4-BE49-F238E27FC236}">
                <a16:creationId xmlns:a16="http://schemas.microsoft.com/office/drawing/2014/main" id="{3FE75BD5-F782-4810-A7C3-84567D0C2A79}"/>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257" name="Empatyzer SHORT — tło menu">
            <a:extLst xmlns:a="http://schemas.openxmlformats.org/drawingml/2006/main">
              <a:ext uri="{FF2B5EF4-FFF2-40B4-BE49-F238E27FC236}">
                <a16:creationId xmlns:a16="http://schemas.microsoft.com/office/drawing/2014/main" id="{C4D35514-A163-4645-AC5F-50AF32D8CED4}"/>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258" name="Empatyzer SHORT — menu Problem">
            <a:extLst xmlns:a="http://schemas.openxmlformats.org/drawingml/2006/main">
              <a:ext uri="{FF2B5EF4-FFF2-40B4-BE49-F238E27FC236}">
                <a16:creationId xmlns:a16="http://schemas.microsoft.com/office/drawing/2014/main" id="{C092E885-2D33-4030-8B80-62FD232EA89A}"/>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Problem</a:t>
            </a:r>
          </a:p>
        </p:txBody>
      </p:sp>
      <p:sp>
        <p:nvSpPr>
          <p:cNvPr id="3259" name="Empatyzer SHORT — separator menu">
            <a:extLst xmlns:a="http://schemas.openxmlformats.org/drawingml/2006/main">
              <a:ext uri="{FF2B5EF4-FFF2-40B4-BE49-F238E27FC236}">
                <a16:creationId xmlns:a16="http://schemas.microsoft.com/office/drawing/2014/main" id="{04290A2C-1E7F-4140-B410-454270209BE7}"/>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260" name="Empatyzer SHORT — menu Przykłady">
            <a:extLst xmlns:a="http://schemas.openxmlformats.org/drawingml/2006/main">
              <a:ext uri="{FF2B5EF4-FFF2-40B4-BE49-F238E27FC236}">
                <a16:creationId xmlns:a16="http://schemas.microsoft.com/office/drawing/2014/main" id="{B8D9DB6F-DF6B-4CD6-838F-14B8BC224966}"/>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Przykłady</a:t>
            </a:r>
          </a:p>
        </p:txBody>
      </p:sp>
      <p:sp>
        <p:nvSpPr>
          <p:cNvPr id="3261" name="Empatyzer SHORT — separator menu">
            <a:extLst xmlns:a="http://schemas.openxmlformats.org/drawingml/2006/main">
              <a:ext uri="{FF2B5EF4-FFF2-40B4-BE49-F238E27FC236}">
                <a16:creationId xmlns:a16="http://schemas.microsoft.com/office/drawing/2014/main" id="{3484080B-184E-4769-9431-9088013DDFCC}"/>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262" name="Empatyzer SHORT — menu Rozmowa z Em">
            <a:extLst xmlns:a="http://schemas.openxmlformats.org/drawingml/2006/main">
              <a:ext uri="{FF2B5EF4-FFF2-40B4-BE49-F238E27FC236}">
                <a16:creationId xmlns:a16="http://schemas.microsoft.com/office/drawing/2014/main" id="{9509AD43-B9C5-4DB5-93BA-55612DDDB921}"/>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Rozmowa z Em</a:t>
            </a:r>
          </a:p>
        </p:txBody>
      </p:sp>
      <p:sp>
        <p:nvSpPr>
          <p:cNvPr id="3263" name="Empatyzer SHORT — separator menu">
            <a:extLst xmlns:a="http://schemas.openxmlformats.org/drawingml/2006/main">
              <a:ext uri="{FF2B5EF4-FFF2-40B4-BE49-F238E27FC236}">
                <a16:creationId xmlns:a16="http://schemas.microsoft.com/office/drawing/2014/main" id="{6271484A-9922-48E3-A585-0442D1FB2161}"/>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264" name="Empatyzer SHORT — menu Dowody">
            <a:extLst xmlns:a="http://schemas.openxmlformats.org/drawingml/2006/main">
              <a:ext uri="{FF2B5EF4-FFF2-40B4-BE49-F238E27FC236}">
                <a16:creationId xmlns:a16="http://schemas.microsoft.com/office/drawing/2014/main" id="{86E57A5B-8796-4A48-9E8A-486E89D04855}"/>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Dowody</a:t>
            </a:r>
          </a:p>
        </p:txBody>
      </p:sp>
      <p:sp>
        <p:nvSpPr>
          <p:cNvPr id="3265" name="Empatyzer SHORT — separator menu">
            <a:extLst xmlns:a="http://schemas.openxmlformats.org/drawingml/2006/main">
              <a:ext uri="{FF2B5EF4-FFF2-40B4-BE49-F238E27FC236}">
                <a16:creationId xmlns:a16="http://schemas.microsoft.com/office/drawing/2014/main" id="{CF31A71D-5844-48E7-BBD1-B83AA3910964}"/>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266" name="Empatyzer SHORT — menu Empatyzer">
            <a:extLst xmlns:a="http://schemas.openxmlformats.org/drawingml/2006/main">
              <a:ext uri="{FF2B5EF4-FFF2-40B4-BE49-F238E27FC236}">
                <a16:creationId xmlns:a16="http://schemas.microsoft.com/office/drawing/2014/main" id="{BAFCFF3B-FF2A-4586-A29B-A623D333D7D8}"/>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Empatyzer</a:t>
            </a:r>
          </a:p>
        </p:txBody>
      </p:sp>
      <p:sp>
        <p:nvSpPr>
          <p:cNvPr id="3267" name="Empatyzer SHORT — separator menu">
            <a:extLst xmlns:a="http://schemas.openxmlformats.org/drawingml/2006/main">
              <a:ext uri="{FF2B5EF4-FFF2-40B4-BE49-F238E27FC236}">
                <a16:creationId xmlns:a16="http://schemas.microsoft.com/office/drawing/2014/main" id="{7E01E3D9-EFFC-4C0F-8005-824B81F50795}"/>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268" name="Empatyzer SHORT — menu Co się zmienia">
            <a:extLst xmlns:a="http://schemas.openxmlformats.org/drawingml/2006/main">
              <a:ext uri="{FF2B5EF4-FFF2-40B4-BE49-F238E27FC236}">
                <a16:creationId xmlns:a16="http://schemas.microsoft.com/office/drawing/2014/main" id="{7F7E532C-264D-4ED8-9932-DEFEDB32A632}"/>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Co się zmienia</a:t>
            </a:r>
          </a:p>
        </p:txBody>
      </p:sp>
      <p:sp>
        <p:nvSpPr>
          <p:cNvPr id="3269" name="Empatyzer SHORT — separator menu">
            <a:extLst xmlns:a="http://schemas.openxmlformats.org/drawingml/2006/main">
              <a:ext uri="{FF2B5EF4-FFF2-40B4-BE49-F238E27FC236}">
                <a16:creationId xmlns:a16="http://schemas.microsoft.com/office/drawing/2014/main" id="{CE2AB8FD-6FE2-43AC-ABE9-678600E22D39}"/>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270" name="Empatyzer SHORT — menu Prywatność">
            <a:extLst xmlns:a="http://schemas.openxmlformats.org/drawingml/2006/main">
              <a:ext uri="{FF2B5EF4-FFF2-40B4-BE49-F238E27FC236}">
                <a16:creationId xmlns:a16="http://schemas.microsoft.com/office/drawing/2014/main" id="{E8645527-31BC-4186-BB56-4EF7723BFAF6}"/>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Prywatność</a:t>
            </a:r>
          </a:p>
        </p:txBody>
      </p:sp>
      <p:sp>
        <p:nvSpPr>
          <p:cNvPr id="3271" name="Empatyzer SHORT — separator menu">
            <a:extLst xmlns:a="http://schemas.openxmlformats.org/drawingml/2006/main">
              <a:ext uri="{FF2B5EF4-FFF2-40B4-BE49-F238E27FC236}">
                <a16:creationId xmlns:a16="http://schemas.microsoft.com/office/drawing/2014/main" id="{100D4211-88CE-44DD-AF85-2721A5218F28}"/>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272" name="Empatyzer SHORT — menu Następny krok">
            <a:extLst xmlns:a="http://schemas.openxmlformats.org/drawingml/2006/main">
              <a:ext uri="{FF2B5EF4-FFF2-40B4-BE49-F238E27FC236}">
                <a16:creationId xmlns:a16="http://schemas.microsoft.com/office/drawing/2014/main" id="{2C0AEEFC-6F55-4C8D-9497-BA333CC68584}"/>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Następny krok</a:t>
            </a:r>
          </a:p>
        </p:txBody>
      </p:sp>
      <p:sp>
        <p:nvSpPr>
          <p:cNvPr id="3273" name="Empatyzer SHORT — separator menu">
            <a:extLst xmlns:a="http://schemas.openxmlformats.org/drawingml/2006/main">
              <a:ext uri="{FF2B5EF4-FFF2-40B4-BE49-F238E27FC236}">
                <a16:creationId xmlns:a16="http://schemas.microsoft.com/office/drawing/2014/main" id="{3A359D4B-0120-49F5-B1A5-5A5804173590}"/>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274" name="Empatyzer SHORT — aktywna sekcja Appendix">
            <a:extLst xmlns:a="http://schemas.openxmlformats.org/drawingml/2006/main">
              <a:ext uri="{FF2B5EF4-FFF2-40B4-BE49-F238E27FC236}">
                <a16:creationId xmlns:a16="http://schemas.microsoft.com/office/drawing/2014/main" id="{19B17B1F-23FB-4645-8093-A00D22BE8146}"/>
              </a:ext>
            </a:extLst>
          </p:cNvPr>
          <p:cNvSpPr>
            <a:spLocks xmlns:a="http://schemas.openxmlformats.org/drawingml/2006/main" noGrp="1"/>
          </p:cNvSpPr>
          <p:nvPr/>
        </p:nvSpPr>
        <p:spPr>
          <a:xfrm xmlns:a="http://schemas.openxmlformats.org/drawingml/2006/main">
            <a:off x="8544306" y="260604"/>
            <a:ext cx="742950" cy="301752"/>
          </a:xfrm>
          <a:prstGeom xmlns:a="http://schemas.openxmlformats.org/drawingml/2006/main" prst="roundRect">
            <a:avLst>
              <a:gd name="adj" fmla="val 22096"/>
            </a:avLst>
          </a:prstGeom>
          <a:solidFill xmlns:a="http://schemas.openxmlformats.org/drawingml/2006/main">
            <a:srgbClr val="20AA9A"/>
          </a:solidFill>
          <a:ln xmlns:a="http://schemas.openxmlformats.org/drawingml/2006/main" w="0">
            <a:noFill/>
            <a:prstDash val="solid"/>
          </a:ln>
        </p:spPr>
      </p:sp>
      <p:sp>
        <p:nvSpPr>
          <p:cNvPr id="3275" name="Empatyzer SHORT — menu Appendix">
            <a:extLst xmlns:a="http://schemas.openxmlformats.org/drawingml/2006/main">
              <a:ext uri="{FF2B5EF4-FFF2-40B4-BE49-F238E27FC236}">
                <a16:creationId xmlns:a16="http://schemas.microsoft.com/office/drawing/2014/main" id="{61A2EE35-52B6-4931-B853-5C6EC83759AE}"/>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1">
                <a:solidFill>
                  <a:srgbClr val="FFFFFF"/>
                </a:solidFill>
              </a:defRPr>
            </a:pPr>
            <a:r>
              <a:rPr sz="615" b="1">
                <a:solidFill>
                  <a:srgbClr val="FFFFFF"/>
                </a:solidFill>
              </a:rPr>
              <a:t>Appendix</a:t>
            </a:r>
          </a:p>
        </p:txBody>
      </p:sp>
    </p:spTree>
    <p:extLst>
      <p:ext uri="{BB962C8B-B14F-4D97-AF65-F5344CB8AC3E}">
        <p14:creationId xmlns:p14="http://schemas.microsoft.com/office/powerpoint/2010/main" val="489696713"/>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3631" name="Google Shape;3631;p82">
            <a:extLst xmlns:a="http://schemas.openxmlformats.org/drawingml/2006/main">
              <a:ext uri="{FF2B5EF4-FFF2-40B4-BE49-F238E27FC236}">
                <a16:creationId xmlns:a16="http://schemas.microsoft.com/office/drawing/2014/main" id="{0D4FFB41-0533-4970-A02D-780716E8C22E}"/>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0" u="none">
                <a:solidFill>
                  <a:srgbClr val="6E6873"/>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1" u="none">
                <a:solidFill>
                  <a:srgbClr val="FFFFFF"/>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3632" name="Google Shape;3632;p82">
            <a:extLst xmlns:a="http://schemas.openxmlformats.org/drawingml/2006/main">
              <a:ext uri="{FF2B5EF4-FFF2-40B4-BE49-F238E27FC236}">
                <a16:creationId xmlns:a16="http://schemas.microsoft.com/office/drawing/2014/main" id="{40E83DAA-4670-411F-B2CC-BAC66E2880C9}"/>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Opcjonalny raport o organizacji</a:t>
            </a:r>
            <a:endParaRPr sz="2800"/>
          </a:p>
        </p:txBody>
      </p:sp>
      <p:sp>
        <p:nvSpPr>
          <p:cNvPr id="3633" name="Google Shape;3633;p82">
            <a:extLst xmlns:a="http://schemas.openxmlformats.org/drawingml/2006/main">
              <a:ext uri="{FF2B5EF4-FFF2-40B4-BE49-F238E27FC236}">
                <a16:creationId xmlns:a16="http://schemas.microsoft.com/office/drawing/2014/main" id="{ED6CA3EA-D507-4D68-93F1-C3E35BAF41A3}"/>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Po roku organizacja może otrzymać unikalny raport o DNA organizacji: mapę cech, motywacji, predyspozycji i potencjalnych konfliktów. To gotowa instrukcja obsługi organizacji — pokazuje jej mocne i słabe strony oraz podpowiada, gdzie i jakie działania rozwojowe prowadzić.</a:t>
            </a:r>
            <a:endParaRPr sz="1550"/>
          </a:p>
        </p:txBody>
      </p:sp>
      <p:pic>
        <p:nvPicPr>
          <p:cNvPr id="3715" name="Google Shape;3634;p82"/>
          <p:cNvPicPr>
            <a:picLocks xmlns:a="http://schemas.openxmlformats.org/drawingml/2006/main" noChangeAspect="1"/>
          </p:cNvPicPr>
          <p:nvPr/>
        </p:nvPicPr>
        <p:blipFill rotWithShape="1">
          <a:blip xmlns:r="http://schemas.openxmlformats.org/officeDocument/2006/relationships" xmlns:a="http://schemas.openxmlformats.org/drawingml/2006/main" r:embed="Rb3faefc5732e456a">
            <a:alphaModFix/>
          </a:blip>
          <a:srcRect xmlns:a="http://schemas.openxmlformats.org/drawingml/2006/main" l="0" t="0" r="0" b="0"/>
          <a:stretch xmlns:a="http://schemas.openxmlformats.org/drawingml/2006/main"/>
        </p:blipFill>
        <p:spPr>
          <a:xfrm xmlns:a="http://schemas.openxmlformats.org/drawingml/2006/main" rot="0" flipH="0" flipV="0">
            <a:off x="6653451" y="2263197"/>
            <a:ext cx="3825345" cy="2837202"/>
          </a:xfrm>
          <a:prstGeom xmlns:a="http://schemas.openxmlformats.org/drawingml/2006/main" prst="rect">
            <a:avLst/>
          </a:prstGeom>
          <a:ln xmlns:a="http://schemas.openxmlformats.org/drawingml/2006/main">
            <a:noFill/>
          </a:ln>
        </p:spPr>
      </p:pic>
      <p:sp>
        <p:nvSpPr>
          <p:cNvPr id="3635" name="Google Shape;3635;p82">
            <a:extLst xmlns:a="http://schemas.openxmlformats.org/drawingml/2006/main">
              <a:ext uri="{FF2B5EF4-FFF2-40B4-BE49-F238E27FC236}">
                <a16:creationId xmlns:a16="http://schemas.microsoft.com/office/drawing/2014/main" id="{7DA4186E-1546-4B05-9096-1321849D06FA}"/>
              </a:ext>
            </a:extLst>
          </p:cNvPr>
          <p:cNvSpPr>
            <a:spLocks xmlns:a="http://schemas.openxmlformats.org/drawingml/2006/main" noGrp="1"/>
          </p:cNvSpPr>
          <p:nvPr/>
        </p:nvSpPr>
        <p:spPr>
          <a:xfrm xmlns:a="http://schemas.openxmlformats.org/drawingml/2006/main">
            <a:off x="6613855" y="2084832"/>
            <a:ext cx="5029200" cy="2889504"/>
          </a:xfrm>
          <a:prstGeom xmlns:a="http://schemas.openxmlformats.org/drawingml/2006/main" prst="rect">
            <a:avLst/>
          </a:prstGeom>
          <a:solidFill xmlns:a="http://schemas.openxmlformats.org/drawingml/2006/main">
            <a:srgbClr val="FFFFFF">
              <a:alpha val="0"/>
            </a:srgbClr>
          </a:solidFill>
          <a:ln xmlns:a="http://schemas.openxmlformats.org/drawingml/2006/main" w="12700" cmpd="sng">
            <a:solidFill>
              <a:srgbClr val="E4DEE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636" name="Google Shape;3636;p82">
            <a:extLst xmlns:a="http://schemas.openxmlformats.org/drawingml/2006/main">
              <a:ext uri="{FF2B5EF4-FFF2-40B4-BE49-F238E27FC236}">
                <a16:creationId xmlns:a16="http://schemas.microsoft.com/office/drawing/2014/main" id="{4300F8B1-44DA-4788-87CE-04798E29D4C2}"/>
              </a:ext>
            </a:extLst>
          </p:cNvPr>
          <p:cNvSpPr>
            <a:spLocks xmlns:a="http://schemas.openxmlformats.org/drawingml/2006/main" noGrp="1"/>
          </p:cNvSpPr>
          <p:nvPr/>
        </p:nvSpPr>
        <p:spPr>
          <a:xfrm xmlns:a="http://schemas.openxmlformats.org/drawingml/2006/main">
            <a:off x="6613874" y="5171027"/>
            <a:ext cx="5029200" cy="3840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6E6873"/>
              </a:buClr>
              <a:buSzPts val="900"/>
              <a:buFont typeface="Calibri"/>
              <a:buNone/>
            </a:pPr>
            <a:r>
              <a:rPr sz="900" u="none">
                <a:solidFill>
                  <a:srgbClr val="6E6873"/>
                </a:solidFill>
                <a:latin typeface="Calibri"/>
                <a:ea typeface="Calibri"/>
                <a:cs typeface="Calibri"/>
              </a:rPr>
              <a:t>Przykładowe analizy zespołów, działów i zanonimizowanych profili: talenty, motywacje i potencjalne konflikty.</a:t>
            </a:r>
            <a:endParaRPr sz="900"/>
          </a:p>
        </p:txBody>
      </p:sp>
      <p:sp>
        <p:nvSpPr>
          <p:cNvPr id="3637" name="Google Shape;3637;p82">
            <a:extLst xmlns:a="http://schemas.openxmlformats.org/drawingml/2006/main">
              <a:ext uri="{FF2B5EF4-FFF2-40B4-BE49-F238E27FC236}">
                <a16:creationId xmlns:a16="http://schemas.microsoft.com/office/drawing/2014/main" id="{D1BDA15D-8B00-4307-AD6E-E7DA3B97BFC2}"/>
              </a:ext>
            </a:extLst>
          </p:cNvPr>
          <p:cNvSpPr>
            <a:spLocks xmlns:a="http://schemas.openxmlformats.org/drawingml/2006/main" noGrp="1"/>
          </p:cNvSpPr>
          <p:nvPr/>
        </p:nvSpPr>
        <p:spPr>
          <a:xfrm xmlns:a="http://schemas.openxmlformats.org/drawingml/2006/main">
            <a:off x="548640" y="2103120"/>
            <a:ext cx="384048" cy="384048"/>
          </a:xfrm>
          <a:prstGeom xmlns:a="http://schemas.openxmlformats.org/drawingml/2006/main" prst="ellipse">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639" name="Google Shape;3639;p82">
            <a:extLst xmlns:a="http://schemas.openxmlformats.org/drawingml/2006/main">
              <a:ext uri="{FF2B5EF4-FFF2-40B4-BE49-F238E27FC236}">
                <a16:creationId xmlns:a16="http://schemas.microsoft.com/office/drawing/2014/main" id="{7F049D9D-A6E7-4EF9-A595-3E70FCC64531}"/>
              </a:ext>
            </a:extLst>
          </p:cNvPr>
          <p:cNvSpPr>
            <a:spLocks xmlns:a="http://schemas.openxmlformats.org/drawingml/2006/main" noGrp="1"/>
          </p:cNvSpPr>
          <p:nvPr/>
        </p:nvSpPr>
        <p:spPr>
          <a:xfrm xmlns:a="http://schemas.openxmlformats.org/drawingml/2006/main">
            <a:off x="1115568" y="21214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Style pracy i motywacje grup</a:t>
            </a:r>
            <a:endParaRPr sz="1450"/>
          </a:p>
        </p:txBody>
      </p:sp>
      <p:sp>
        <p:nvSpPr>
          <p:cNvPr id="3640" name="Google Shape;3640;p82">
            <a:extLst xmlns:a="http://schemas.openxmlformats.org/drawingml/2006/main">
              <a:ext uri="{FF2B5EF4-FFF2-40B4-BE49-F238E27FC236}">
                <a16:creationId xmlns:a16="http://schemas.microsoft.com/office/drawing/2014/main" id="{C36058B3-F081-4C28-9F35-0FF33A63A25C}"/>
              </a:ext>
            </a:extLst>
          </p:cNvPr>
          <p:cNvSpPr>
            <a:spLocks xmlns:a="http://schemas.openxmlformats.org/drawingml/2006/main" noGrp="1"/>
          </p:cNvSpPr>
          <p:nvPr/>
        </p:nvSpPr>
        <p:spPr>
          <a:xfrm xmlns:a="http://schemas.openxmlformats.org/drawingml/2006/main">
            <a:off x="1115568" y="2468880"/>
            <a:ext cx="4995367" cy="6888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Rozkład stylów pracy i motywacji w zespołach oraz różnice między rolami, oddziałami i grupami zawodowymi, z wyjaśnieniem, co z tego wynika dla komunikacji i wdrażania zmian.</a:t>
            </a:r>
            <a:endParaRPr sz="1250"/>
          </a:p>
        </p:txBody>
      </p:sp>
      <p:sp>
        <p:nvSpPr>
          <p:cNvPr id="3641" name="Google Shape;3641;p82">
            <a:extLst xmlns:a="http://schemas.openxmlformats.org/drawingml/2006/main">
              <a:ext uri="{FF2B5EF4-FFF2-40B4-BE49-F238E27FC236}">
                <a16:creationId xmlns:a16="http://schemas.microsoft.com/office/drawing/2014/main" id="{3AEE7CFF-AD14-4EC8-8344-DA2D7D62B30C}"/>
              </a:ext>
            </a:extLst>
          </p:cNvPr>
          <p:cNvSpPr>
            <a:spLocks xmlns:a="http://schemas.openxmlformats.org/drawingml/2006/main" noGrp="1"/>
          </p:cNvSpPr>
          <p:nvPr/>
        </p:nvSpPr>
        <p:spPr>
          <a:xfrm xmlns:a="http://schemas.openxmlformats.org/drawingml/2006/main">
            <a:off x="548640" y="3194304"/>
            <a:ext cx="384048" cy="384048"/>
          </a:xfrm>
          <a:prstGeom xmlns:a="http://schemas.openxmlformats.org/drawingml/2006/main" prst="ellipse">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643" name="Google Shape;3643;p82">
            <a:extLst xmlns:a="http://schemas.openxmlformats.org/drawingml/2006/main">
              <a:ext uri="{FF2B5EF4-FFF2-40B4-BE49-F238E27FC236}">
                <a16:creationId xmlns:a16="http://schemas.microsoft.com/office/drawing/2014/main" id="{3845D4E3-2730-4EFA-AF52-547505C80AE0}"/>
              </a:ext>
            </a:extLst>
          </p:cNvPr>
          <p:cNvSpPr>
            <a:spLocks xmlns:a="http://schemas.openxmlformats.org/drawingml/2006/main" noGrp="1"/>
          </p:cNvSpPr>
          <p:nvPr/>
        </p:nvSpPr>
        <p:spPr>
          <a:xfrm xmlns:a="http://schemas.openxmlformats.org/drawingml/2006/main">
            <a:off x="1115568" y="3212592"/>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Jak mówić do każdej grupy</a:t>
            </a:r>
            <a:endParaRPr sz="1450"/>
          </a:p>
        </p:txBody>
      </p:sp>
      <p:sp>
        <p:nvSpPr>
          <p:cNvPr id="3644" name="Google Shape;3644;p82">
            <a:extLst xmlns:a="http://schemas.openxmlformats.org/drawingml/2006/main">
              <a:ext uri="{FF2B5EF4-FFF2-40B4-BE49-F238E27FC236}">
                <a16:creationId xmlns:a16="http://schemas.microsoft.com/office/drawing/2014/main" id="{98EBFDC0-4263-48B1-B8E7-E2FAFF5FD319}"/>
              </a:ext>
            </a:extLst>
          </p:cNvPr>
          <p:cNvSpPr>
            <a:spLocks xmlns:a="http://schemas.openxmlformats.org/drawingml/2006/main" noGrp="1"/>
          </p:cNvSpPr>
          <p:nvPr/>
        </p:nvSpPr>
        <p:spPr>
          <a:xfrm xmlns:a="http://schemas.openxmlformats.org/drawingml/2006/main">
            <a:off x="1115568" y="3560064"/>
            <a:ext cx="4995367" cy="6888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Dla każdego zespołu: czego potrzebuje, czego nie chce i jak przygotować komunikat o zmianie, żeby nie wywołał oporu.</a:t>
            </a:r>
            <a:endParaRPr sz="1250"/>
          </a:p>
        </p:txBody>
      </p:sp>
      <p:sp>
        <p:nvSpPr>
          <p:cNvPr id="3645" name="Google Shape;3645;p82">
            <a:extLst xmlns:a="http://schemas.openxmlformats.org/drawingml/2006/main">
              <a:ext uri="{FF2B5EF4-FFF2-40B4-BE49-F238E27FC236}">
                <a16:creationId xmlns:a16="http://schemas.microsoft.com/office/drawing/2014/main" id="{2B18B386-EADD-4DB6-BE6C-F69044A4B4BA}"/>
              </a:ext>
            </a:extLst>
          </p:cNvPr>
          <p:cNvSpPr>
            <a:spLocks xmlns:a="http://schemas.openxmlformats.org/drawingml/2006/main" noGrp="1"/>
          </p:cNvSpPr>
          <p:nvPr/>
        </p:nvSpPr>
        <p:spPr>
          <a:xfrm xmlns:a="http://schemas.openxmlformats.org/drawingml/2006/main">
            <a:off x="548640" y="4285488"/>
            <a:ext cx="384048" cy="384048"/>
          </a:xfrm>
          <a:prstGeom xmlns:a="http://schemas.openxmlformats.org/drawingml/2006/main" prst="ellipse">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647" name="Google Shape;3647;p82">
            <a:extLst xmlns:a="http://schemas.openxmlformats.org/drawingml/2006/main">
              <a:ext uri="{FF2B5EF4-FFF2-40B4-BE49-F238E27FC236}">
                <a16:creationId xmlns:a16="http://schemas.microsoft.com/office/drawing/2014/main" id="{2471D5E5-AC1A-4165-9932-2AD772D8C54A}"/>
              </a:ext>
            </a:extLst>
          </p:cNvPr>
          <p:cNvSpPr>
            <a:spLocks xmlns:a="http://schemas.openxmlformats.org/drawingml/2006/main" noGrp="1"/>
          </p:cNvSpPr>
          <p:nvPr/>
        </p:nvSpPr>
        <p:spPr>
          <a:xfrm xmlns:a="http://schemas.openxmlformats.org/drawingml/2006/main">
            <a:off x="1115568" y="4303776"/>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Rekomendacje i plan działań</a:t>
            </a:r>
            <a:endParaRPr sz="1450"/>
          </a:p>
        </p:txBody>
      </p:sp>
      <p:sp>
        <p:nvSpPr>
          <p:cNvPr id="3648" name="Google Shape;3648;p82">
            <a:extLst xmlns:a="http://schemas.openxmlformats.org/drawingml/2006/main">
              <a:ext uri="{FF2B5EF4-FFF2-40B4-BE49-F238E27FC236}">
                <a16:creationId xmlns:a16="http://schemas.microsoft.com/office/drawing/2014/main" id="{A92F7DB5-7D4F-4BE2-88BE-E474A36C788A}"/>
              </a:ext>
            </a:extLst>
          </p:cNvPr>
          <p:cNvSpPr>
            <a:spLocks xmlns:a="http://schemas.openxmlformats.org/drawingml/2006/main" noGrp="1"/>
          </p:cNvSpPr>
          <p:nvPr/>
        </p:nvSpPr>
        <p:spPr>
          <a:xfrm xmlns:a="http://schemas.openxmlformats.org/drawingml/2006/main">
            <a:off x="1115568" y="4651248"/>
            <a:ext cx="4995367" cy="6888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Rekomendacje dotyczące współpracy między zespołami, priorytetowych obszarów rozwoju i odpowiedzialności za dalsze działania.</a:t>
            </a:r>
            <a:endParaRPr sz="1250"/>
          </a:p>
        </p:txBody>
      </p:sp>
      <p:sp>
        <p:nvSpPr>
          <p:cNvPr id="3649" name="Google Shape;3649;p82">
            <a:extLst xmlns:a="http://schemas.openxmlformats.org/drawingml/2006/main">
              <a:ext uri="{FF2B5EF4-FFF2-40B4-BE49-F238E27FC236}">
                <a16:creationId xmlns:a16="http://schemas.microsoft.com/office/drawing/2014/main" id="{D8E76CE4-68DD-4D6D-8831-06BD612C10E7}"/>
              </a:ext>
            </a:extLst>
          </p:cNvPr>
          <p:cNvSpPr>
            <a:spLocks xmlns:a="http://schemas.openxmlformats.org/drawingml/2006/main" noGrp="1"/>
          </p:cNvSpPr>
          <p:nvPr/>
        </p:nvSpPr>
        <p:spPr>
          <a:xfrm xmlns:a="http://schemas.openxmlformats.org/drawingml/2006/main">
            <a:off x="548640" y="5541264"/>
            <a:ext cx="11094415" cy="658368"/>
          </a:xfrm>
          <a:prstGeom xmlns:a="http://schemas.openxmlformats.org/drawingml/2006/main" prst="roundRect">
            <a:avLst>
              <a:gd name="adj" fmla="val 13889"/>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651" name="Google Shape;3651;p82">
            <a:extLst xmlns:a="http://schemas.openxmlformats.org/drawingml/2006/main">
              <a:ext uri="{FF2B5EF4-FFF2-40B4-BE49-F238E27FC236}">
                <a16:creationId xmlns:a16="http://schemas.microsoft.com/office/drawing/2014/main" id="{D3165C88-8125-47FB-9436-4ADAF1D65476}"/>
              </a:ext>
            </a:extLst>
          </p:cNvPr>
          <p:cNvSpPr>
            <a:spLocks xmlns:a="http://schemas.openxmlformats.org/drawingml/2006/main" noGrp="1"/>
          </p:cNvSpPr>
          <p:nvPr/>
        </p:nvSpPr>
        <p:spPr>
          <a:xfrm xmlns:a="http://schemas.openxmlformats.org/drawingml/2006/main">
            <a:off x="1371600" y="5541264"/>
            <a:ext cx="9978847" cy="6583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250"/>
              <a:buFont typeface="Calibri"/>
              <a:buNone/>
            </a:pPr>
            <a:r>
              <a:rPr sz="1250" b="1" u="none">
                <a:solidFill>
                  <a:srgbClr val="241C28"/>
                </a:solidFill>
                <a:latin typeface="Calibri"/>
                <a:ea typeface="Calibri"/>
                <a:cs typeface="Calibri"/>
              </a:rPr>
              <a:t>Raport opisuje grupy i role, nie ocenia pojedynczych osób i nie tworzy rankingów. Zamawia się go osobno, poza licencją.</a:t>
            </a:r>
            <a:endParaRPr sz="1250"/>
          </a:p>
        </p:txBody>
      </p:sp>
      <p:pic>
        <p:nvPicPr>
          <p:cNvPr id="3729" name="Google Shape;3652;p82"/>
          <p:cNvPicPr>
            <a:picLocks xmlns:a="http://schemas.openxmlformats.org/drawingml/2006/main" noChangeAspect="1"/>
          </p:cNvPicPr>
          <p:nvPr/>
        </p:nvPicPr>
        <p:blipFill rotWithShape="1">
          <a:blip xmlns:r="http://schemas.openxmlformats.org/officeDocument/2006/relationships" xmlns:a="http://schemas.openxmlformats.org/drawingml/2006/main" r:embed="R246650ee475b43d6">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3653" name="Google Shape;3653;p82">
            <a:extLst xmlns:a="http://schemas.openxmlformats.org/drawingml/2006/main">
              <a:ext uri="{FF2B5EF4-FFF2-40B4-BE49-F238E27FC236}">
                <a16:creationId xmlns:a16="http://schemas.microsoft.com/office/drawing/2014/main" id="{E4DFC11F-2CE5-4E67-9B53-6E136C6FC9CC}"/>
              </a:ext>
            </a:extLst>
          </p:cNvPr>
          <p:cNvSpPr>
            <a:spLocks xmlns:a="http://schemas.openxmlformats.org/drawingml/2006/main" noGrp="1"/>
          </p:cNvSpPr>
          <p:nvPr/>
        </p:nvSpPr>
        <p:spPr>
          <a:xfrm xmlns:a="http://schemas.openxmlformats.org/drawingml/2006/main">
            <a:off x="3448050" y="338138"/>
            <a:ext cx="857250"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Jak to działa</a:t>
            </a:r>
            <a:endParaRPr/>
          </a:p>
        </p:txBody>
      </p:sp>
      <p:sp>
        <p:nvSpPr>
          <p:cNvPr id="3654" name="Google Shape;3654;p82">
            <a:extLst xmlns:a="http://schemas.openxmlformats.org/drawingml/2006/main">
              <a:ext uri="{FF2B5EF4-FFF2-40B4-BE49-F238E27FC236}">
                <a16:creationId xmlns:a16="http://schemas.microsoft.com/office/drawing/2014/main" id="{F9C1F398-1CF2-44EE-ACAA-24423BB9B4D5}"/>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655" name="Google Shape;3655;p82">
            <a:extLst xmlns:a="http://schemas.openxmlformats.org/drawingml/2006/main">
              <a:ext uri="{FF2B5EF4-FFF2-40B4-BE49-F238E27FC236}">
                <a16:creationId xmlns:a16="http://schemas.microsoft.com/office/drawing/2014/main" id="{7717CF57-B2D2-4C1D-B82A-CC907835164C}"/>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Problem</a:t>
            </a:r>
            <a:endParaRPr/>
          </a:p>
        </p:txBody>
      </p:sp>
      <p:sp>
        <p:nvSpPr>
          <p:cNvPr id="3656" name="Google Shape;3656;p82">
            <a:extLst xmlns:a="http://schemas.openxmlformats.org/drawingml/2006/main">
              <a:ext uri="{FF2B5EF4-FFF2-40B4-BE49-F238E27FC236}">
                <a16:creationId xmlns:a16="http://schemas.microsoft.com/office/drawing/2014/main" id="{596A2FB2-3FA6-4CCF-BACA-B484380D65F7}"/>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657" name="Google Shape;3657;p82">
            <a:hlinkClick xmlns:r="http://schemas.openxmlformats.org/officeDocument/2006/relationships" xmlns:a="http://schemas.openxmlformats.org/drawingml/2006/main" r:id="R886a341d49084030" action="ppaction://hlinksldjump"/>
            <a:extLst xmlns:a="http://schemas.openxmlformats.org/drawingml/2006/main">
              <a:ext uri="{FF2B5EF4-FFF2-40B4-BE49-F238E27FC236}">
                <a16:creationId xmlns:a16="http://schemas.microsoft.com/office/drawing/2014/main" id="{CB617FA0-4E18-4DC4-806E-3DC0EB14A5E1}"/>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658" name="Google Shape;3658;p82">
            <a:extLst xmlns:a="http://schemas.openxmlformats.org/drawingml/2006/main">
              <a:ext uri="{FF2B5EF4-FFF2-40B4-BE49-F238E27FC236}">
                <a16:creationId xmlns:a16="http://schemas.microsoft.com/office/drawing/2014/main" id="{9D339818-EA9C-4129-A718-76F0438FB0DD}"/>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3659" name="Google Shape;3659;p82">
            <a:extLst xmlns:a="http://schemas.openxmlformats.org/drawingml/2006/main">
              <a:ext uri="{FF2B5EF4-FFF2-40B4-BE49-F238E27FC236}">
                <a16:creationId xmlns:a16="http://schemas.microsoft.com/office/drawing/2014/main" id="{33736CCF-27D8-414A-9EEE-F1B2682E9557}"/>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660" name="Google Shape;3660;p82">
            <a:hlinkClick xmlns:r="http://schemas.openxmlformats.org/officeDocument/2006/relationships" xmlns:a="http://schemas.openxmlformats.org/drawingml/2006/main" r:id="Rd18f8e1cb97142d0" action="ppaction://hlinksldjump"/>
            <a:extLst xmlns:a="http://schemas.openxmlformats.org/drawingml/2006/main">
              <a:ext uri="{FF2B5EF4-FFF2-40B4-BE49-F238E27FC236}">
                <a16:creationId xmlns:a16="http://schemas.microsoft.com/office/drawing/2014/main" id="{AAB3BABE-7431-4C57-BB6C-8F46DBCB2941}"/>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661" name="Google Shape;3661;p82">
            <a:extLst xmlns:a="http://schemas.openxmlformats.org/drawingml/2006/main">
              <a:ext uri="{FF2B5EF4-FFF2-40B4-BE49-F238E27FC236}">
                <a16:creationId xmlns:a16="http://schemas.microsoft.com/office/drawing/2014/main" id="{2FB97F28-4B1C-44C9-9BE2-C750D224D0E9}"/>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3662" name="Google Shape;3662;p82">
            <a:extLst xmlns:a="http://schemas.openxmlformats.org/drawingml/2006/main">
              <a:ext uri="{FF2B5EF4-FFF2-40B4-BE49-F238E27FC236}">
                <a16:creationId xmlns:a16="http://schemas.microsoft.com/office/drawing/2014/main" id="{17FD7C77-36C0-4C9A-BC3D-ACFE9ABA73C9}"/>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663" name="Google Shape;3663;p82">
            <a:hlinkClick xmlns:r="http://schemas.openxmlformats.org/officeDocument/2006/relationships" xmlns:a="http://schemas.openxmlformats.org/drawingml/2006/main" r:id="R086ea366bb404364" action="ppaction://hlinksldjump"/>
            <a:extLst xmlns:a="http://schemas.openxmlformats.org/drawingml/2006/main">
              <a:ext uri="{FF2B5EF4-FFF2-40B4-BE49-F238E27FC236}">
                <a16:creationId xmlns:a16="http://schemas.microsoft.com/office/drawing/2014/main" id="{65312BEF-4959-4817-93B5-040D087F2553}"/>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664" name="Google Shape;3664;p82">
            <a:extLst xmlns:a="http://schemas.openxmlformats.org/drawingml/2006/main">
              <a:ext uri="{FF2B5EF4-FFF2-40B4-BE49-F238E27FC236}">
                <a16:creationId xmlns:a16="http://schemas.microsoft.com/office/drawing/2014/main" id="{0FA7F6D0-06AB-4617-BAE7-1D51D35A9712}"/>
              </a:ext>
            </a:extLst>
          </p:cNvPr>
          <p:cNvSpPr>
            <a:spLocks xmlns:a="http://schemas.openxmlformats.org/drawingml/2006/main" noGrp="1"/>
          </p:cNvSpPr>
          <p:nvPr/>
        </p:nvSpPr>
        <p:spPr>
          <a:xfrm xmlns:a="http://schemas.openxmlformats.org/drawingml/2006/main">
            <a:off x="3803904" y="265176"/>
            <a:ext cx="1069848" cy="292608"/>
          </a:xfrm>
          <a:prstGeom xmlns:a="http://schemas.openxmlformats.org/drawingml/2006/main" prst="roundRect">
            <a:avLst>
              <a:gd name="adj" fmla="val 16667"/>
            </a:avLst>
          </a:prstGeom>
          <a:solidFill xmlns:a="http://schemas.openxmlformats.org/drawingml/2006/main">
            <a:srgbClr val="2DA698"/>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665" name="Google Shape;3665;p82">
            <a:extLst xmlns:a="http://schemas.openxmlformats.org/drawingml/2006/main">
              <a:ext uri="{FF2B5EF4-FFF2-40B4-BE49-F238E27FC236}">
                <a16:creationId xmlns:a16="http://schemas.microsoft.com/office/drawing/2014/main" id="{A1A25CD9-1853-4F93-B8FE-3C115C85769B}"/>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Jak to działa</a:t>
            </a:r>
            <a:endParaRPr/>
          </a:p>
        </p:txBody>
      </p:sp>
      <p:sp>
        <p:nvSpPr>
          <p:cNvPr id="3666" name="Google Shape;3666;p82">
            <a:extLst xmlns:a="http://schemas.openxmlformats.org/drawingml/2006/main">
              <a:ext uri="{FF2B5EF4-FFF2-40B4-BE49-F238E27FC236}">
                <a16:creationId xmlns:a16="http://schemas.microsoft.com/office/drawing/2014/main" id="{A575491A-11A1-4340-8AC4-946FEDB6AAA4}"/>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2DA698"/>
                </a:solidFill>
                <a:latin typeface="Calibri"/>
                <a:ea typeface="Calibri"/>
                <a:cs typeface="Calibri"/>
              </a:rPr>
              <a:t>▸</a:t>
            </a:r>
            <a:endParaRPr/>
          </a:p>
        </p:txBody>
      </p:sp>
      <p:sp>
        <p:nvSpPr>
          <p:cNvPr id="3667" name="Google Shape;3667;p82">
            <a:hlinkClick xmlns:r="http://schemas.openxmlformats.org/officeDocument/2006/relationships" xmlns:a="http://schemas.openxmlformats.org/drawingml/2006/main" r:id="Rfd3475a82e364de5" action="ppaction://hlinksldjump"/>
            <a:extLst xmlns:a="http://schemas.openxmlformats.org/drawingml/2006/main">
              <a:ext uri="{FF2B5EF4-FFF2-40B4-BE49-F238E27FC236}">
                <a16:creationId xmlns:a16="http://schemas.microsoft.com/office/drawing/2014/main" id="{3BB3F32C-F1A7-4D56-8048-6DF014D35531}"/>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668" name="Google Shape;3668;p82">
            <a:extLst xmlns:a="http://schemas.openxmlformats.org/drawingml/2006/main">
              <a:ext uri="{FF2B5EF4-FFF2-40B4-BE49-F238E27FC236}">
                <a16:creationId xmlns:a16="http://schemas.microsoft.com/office/drawing/2014/main" id="{49BC3272-BD9F-4422-A614-115F9DA6CB2E}"/>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3669" name="Google Shape;3669;p82">
            <a:extLst xmlns:a="http://schemas.openxmlformats.org/drawingml/2006/main">
              <a:ext uri="{FF2B5EF4-FFF2-40B4-BE49-F238E27FC236}">
                <a16:creationId xmlns:a16="http://schemas.microsoft.com/office/drawing/2014/main" id="{276A32CA-66F7-447D-A883-C3D4B5603D52}"/>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670" name="Google Shape;3670;p82">
            <a:hlinkClick xmlns:r="http://schemas.openxmlformats.org/officeDocument/2006/relationships" xmlns:a="http://schemas.openxmlformats.org/drawingml/2006/main" r:id="Rf86fb505986e4ab6" action="ppaction://hlinksldjump"/>
            <a:extLst xmlns:a="http://schemas.openxmlformats.org/drawingml/2006/main">
              <a:ext uri="{FF2B5EF4-FFF2-40B4-BE49-F238E27FC236}">
                <a16:creationId xmlns:a16="http://schemas.microsoft.com/office/drawing/2014/main" id="{63A8915A-1A6D-44D8-A868-167A10C2EE86}"/>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671" name="Google Shape;3671;p82">
            <a:extLst xmlns:a="http://schemas.openxmlformats.org/drawingml/2006/main">
              <a:ext uri="{FF2B5EF4-FFF2-40B4-BE49-F238E27FC236}">
                <a16:creationId xmlns:a16="http://schemas.microsoft.com/office/drawing/2014/main" id="{9A44BB45-D53C-4ED6-B302-EC9047AF4F7F}"/>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3672" name="Google Shape;3672;p82">
            <a:extLst xmlns:a="http://schemas.openxmlformats.org/drawingml/2006/main">
              <a:ext uri="{FF2B5EF4-FFF2-40B4-BE49-F238E27FC236}">
                <a16:creationId xmlns:a16="http://schemas.microsoft.com/office/drawing/2014/main" id="{861F6B81-B22F-4374-B55D-51CC4AA3DFA4}"/>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673" name="Google Shape;3673;p82">
            <a:hlinkClick xmlns:r="http://schemas.openxmlformats.org/officeDocument/2006/relationships" xmlns:a="http://schemas.openxmlformats.org/drawingml/2006/main" r:id="R4e18b36ca7434124" action="ppaction://hlinksldjump"/>
            <a:extLst xmlns:a="http://schemas.openxmlformats.org/drawingml/2006/main">
              <a:ext uri="{FF2B5EF4-FFF2-40B4-BE49-F238E27FC236}">
                <a16:creationId xmlns:a16="http://schemas.microsoft.com/office/drawing/2014/main" id="{F2F9E135-59A3-4999-BAA4-2A100B9F636B}"/>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674" name="Google Shape;3674;p82">
            <a:extLst xmlns:a="http://schemas.openxmlformats.org/drawingml/2006/main">
              <a:ext uri="{FF2B5EF4-FFF2-40B4-BE49-F238E27FC236}">
                <a16:creationId xmlns:a16="http://schemas.microsoft.com/office/drawing/2014/main" id="{A76B0E3B-D69C-47AD-A052-9F8030E7B26C}"/>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3675" name="Google Shape;3675;p82">
            <a:extLst xmlns:a="http://schemas.openxmlformats.org/drawingml/2006/main">
              <a:ext uri="{FF2B5EF4-FFF2-40B4-BE49-F238E27FC236}">
                <a16:creationId xmlns:a16="http://schemas.microsoft.com/office/drawing/2014/main" id="{65A545CC-475B-4D5B-8D54-934CC3F5B173}"/>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676" name="Google Shape;3676;p82">
            <a:hlinkClick xmlns:r="http://schemas.openxmlformats.org/officeDocument/2006/relationships" xmlns:a="http://schemas.openxmlformats.org/drawingml/2006/main" r:id="Rd2aab02dc1504d15" action="ppaction://hlinksldjump"/>
            <a:extLst xmlns:a="http://schemas.openxmlformats.org/drawingml/2006/main">
              <a:ext uri="{FF2B5EF4-FFF2-40B4-BE49-F238E27FC236}">
                <a16:creationId xmlns:a16="http://schemas.microsoft.com/office/drawing/2014/main" id="{385B2F9F-C775-4355-8D72-BF5A636553D5}"/>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677" name="Google Shape;3677;p82">
            <a:extLst xmlns:a="http://schemas.openxmlformats.org/drawingml/2006/main">
              <a:ext uri="{FF2B5EF4-FFF2-40B4-BE49-F238E27FC236}">
                <a16:creationId xmlns:a16="http://schemas.microsoft.com/office/drawing/2014/main" id="{8D1DDB0A-F3FF-4421-9925-D0191036D791}"/>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3678" name="Google Shape;3678;p82">
            <a:hlinkClick xmlns:r="http://schemas.openxmlformats.org/officeDocument/2006/relationships" xmlns:a="http://schemas.openxmlformats.org/drawingml/2006/main" r:id="R273008396fe3438f" action="ppaction://hlinksldjump"/>
            <a:extLst xmlns:a="http://schemas.openxmlformats.org/drawingml/2006/main">
              <a:ext uri="{FF2B5EF4-FFF2-40B4-BE49-F238E27FC236}">
                <a16:creationId xmlns:a16="http://schemas.microsoft.com/office/drawing/2014/main" id="{001C8578-5421-42DD-A8B7-2093472E3831}"/>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3756" name=""/>
          <p:cNvPicPr>
            <a:picLocks xmlns:a="http://schemas.openxmlformats.org/drawingml/2006/main" noChangeAspect="1"/>
          </p:cNvPicPr>
          <p:nvPr/>
        </p:nvPicPr>
        <p:blipFill>
          <a:blip xmlns:r="http://schemas.openxmlformats.org/officeDocument/2006/relationships" xmlns:a="http://schemas.openxmlformats.org/drawingml/2006/main" r:embed="R02c46919a4f64385"/>
          <a:srcRect xmlns:a="http://schemas.openxmlformats.org/drawingml/2006/main" l="0" t="12879" r="0" b="12879"/>
          <a:stretch xmlns:a="http://schemas.openxmlformats.org/drawingml/2006/main">
            <a:fillRect l="0" t="0" r="0" b="0"/>
          </a:stretch>
        </p:blipFill>
        <p:spPr>
          <a:xfrm xmlns:a="http://schemas.openxmlformats.org/drawingml/2006/main" rot="-5400000">
            <a:off x="9655054" y="3149775"/>
            <a:ext cx="2802398" cy="992696"/>
          </a:xfrm>
          <a:prstGeom xmlns:a="http://schemas.openxmlformats.org/drawingml/2006/main" prst="rect">
            <a:avLst/>
          </a:prstGeom>
        </p:spPr>
      </p:pic>
      <p:pic>
        <p:nvPicPr>
          <p:cNvPr id="3757" name="Google Shape;3638;p82"/>
          <p:cNvPicPr>
            <a:picLocks xmlns:a="http://schemas.openxmlformats.org/drawingml/2006/main" noChangeAspect="1"/>
          </p:cNvPicPr>
          <p:nvPr/>
        </p:nvPicPr>
        <p:blipFill>
          <a:blip xmlns:r="http://schemas.openxmlformats.org/officeDocument/2006/relationships" xmlns:a="http://schemas.openxmlformats.org/drawingml/2006/main" r:embed="Rcc7bd31b580046b7"/>
          <a:srcRect xmlns:a="http://schemas.openxmlformats.org/drawingml/2006/main" l="0" t="0" r="0" b="0"/>
          <a:stretch xmlns:a="http://schemas.openxmlformats.org/drawingml/2006/main"/>
        </p:blipFill>
        <p:spPr>
          <a:xfrm xmlns:a="http://schemas.openxmlformats.org/drawingml/2006/main">
            <a:off x="630936" y="2185416"/>
            <a:ext cx="219456" cy="219456"/>
          </a:xfrm>
          <a:prstGeom xmlns:a="http://schemas.openxmlformats.org/drawingml/2006/main" prst="rect">
            <a:avLst/>
          </a:prstGeom>
        </p:spPr>
      </p:pic>
      <p:pic>
        <p:nvPicPr>
          <p:cNvPr id="3758" name="Google Shape;3642;p82"/>
          <p:cNvPicPr>
            <a:picLocks xmlns:a="http://schemas.openxmlformats.org/drawingml/2006/main" noChangeAspect="1"/>
          </p:cNvPicPr>
          <p:nvPr/>
        </p:nvPicPr>
        <p:blipFill>
          <a:blip xmlns:r="http://schemas.openxmlformats.org/officeDocument/2006/relationships" xmlns:a="http://schemas.openxmlformats.org/drawingml/2006/main" r:embed="R6e8667987bef4ea9"/>
          <a:srcRect xmlns:a="http://schemas.openxmlformats.org/drawingml/2006/main" l="0" t="0" r="0" b="0"/>
          <a:stretch xmlns:a="http://schemas.openxmlformats.org/drawingml/2006/main"/>
        </p:blipFill>
        <p:spPr>
          <a:xfrm xmlns:a="http://schemas.openxmlformats.org/drawingml/2006/main">
            <a:off x="630936" y="3276600"/>
            <a:ext cx="219456" cy="219456"/>
          </a:xfrm>
          <a:prstGeom xmlns:a="http://schemas.openxmlformats.org/drawingml/2006/main" prst="rect">
            <a:avLst/>
          </a:prstGeom>
        </p:spPr>
      </p:pic>
      <p:pic>
        <p:nvPicPr>
          <p:cNvPr id="3759" name="Google Shape;3646;p82"/>
          <p:cNvPicPr>
            <a:picLocks xmlns:a="http://schemas.openxmlformats.org/drawingml/2006/main" noChangeAspect="1"/>
          </p:cNvPicPr>
          <p:nvPr/>
        </p:nvPicPr>
        <p:blipFill>
          <a:blip xmlns:r="http://schemas.openxmlformats.org/officeDocument/2006/relationships" xmlns:a="http://schemas.openxmlformats.org/drawingml/2006/main" r:embed="Rb2f25dc9c72f4820"/>
          <a:srcRect xmlns:a="http://schemas.openxmlformats.org/drawingml/2006/main" l="0" t="0" r="0" b="0"/>
          <a:stretch xmlns:a="http://schemas.openxmlformats.org/drawingml/2006/main"/>
        </p:blipFill>
        <p:spPr>
          <a:xfrm xmlns:a="http://schemas.openxmlformats.org/drawingml/2006/main">
            <a:off x="630936" y="4367784"/>
            <a:ext cx="219456" cy="219456"/>
          </a:xfrm>
          <a:prstGeom xmlns:a="http://schemas.openxmlformats.org/drawingml/2006/main" prst="rect">
            <a:avLst/>
          </a:prstGeom>
        </p:spPr>
      </p:pic>
      <p:pic>
        <p:nvPicPr>
          <p:cNvPr id="3760" name="Google Shape;3650;p82"/>
          <p:cNvPicPr>
            <a:picLocks xmlns:a="http://schemas.openxmlformats.org/drawingml/2006/main" noChangeAspect="1"/>
          </p:cNvPicPr>
          <p:nvPr/>
        </p:nvPicPr>
        <p:blipFill>
          <a:blip xmlns:r="http://schemas.openxmlformats.org/officeDocument/2006/relationships" xmlns:a="http://schemas.openxmlformats.org/drawingml/2006/main" r:embed="R18128e0d169d4a37"/>
          <a:srcRect xmlns:a="http://schemas.openxmlformats.org/drawingml/2006/main" l="0" t="0" r="0" b="0"/>
          <a:stretch xmlns:a="http://schemas.openxmlformats.org/drawingml/2006/main"/>
        </p:blipFill>
        <p:spPr>
          <a:xfrm xmlns:a="http://schemas.openxmlformats.org/drawingml/2006/main">
            <a:off x="841248" y="5715000"/>
            <a:ext cx="310896" cy="310896"/>
          </a:xfrm>
          <a:prstGeom xmlns:a="http://schemas.openxmlformats.org/drawingml/2006/main" prst="rect">
            <a:avLst/>
          </a:prstGeom>
        </p:spPr>
      </p:pic>
      <p:sp>
        <p:nvSpPr>
          <p:cNvPr id="3686" name="Empatyzer SHORT — tło menu">
            <a:extLst xmlns:a="http://schemas.openxmlformats.org/drawingml/2006/main">
              <a:ext uri="{FF2B5EF4-FFF2-40B4-BE49-F238E27FC236}">
                <a16:creationId xmlns:a16="http://schemas.microsoft.com/office/drawing/2014/main" id="{E5975D6D-B150-4E40-9063-F6824505BE21}"/>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687" name="Empatyzer SHORT — menu Problem">
            <a:extLst xmlns:a="http://schemas.openxmlformats.org/drawingml/2006/main">
              <a:ext uri="{FF2B5EF4-FFF2-40B4-BE49-F238E27FC236}">
                <a16:creationId xmlns:a16="http://schemas.microsoft.com/office/drawing/2014/main" id="{D0FA2232-FE53-4EAF-8702-118A2B9222D9}"/>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Problem</a:t>
            </a:r>
          </a:p>
        </p:txBody>
      </p:sp>
      <p:sp>
        <p:nvSpPr>
          <p:cNvPr id="3688" name="Empatyzer SHORT — separator menu">
            <a:extLst xmlns:a="http://schemas.openxmlformats.org/drawingml/2006/main">
              <a:ext uri="{FF2B5EF4-FFF2-40B4-BE49-F238E27FC236}">
                <a16:creationId xmlns:a16="http://schemas.microsoft.com/office/drawing/2014/main" id="{814B8BD9-4AD9-4D88-9239-25BB23E3132D}"/>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689" name="Empatyzer SHORT — menu Przykłady">
            <a:extLst xmlns:a="http://schemas.openxmlformats.org/drawingml/2006/main">
              <a:ext uri="{FF2B5EF4-FFF2-40B4-BE49-F238E27FC236}">
                <a16:creationId xmlns:a16="http://schemas.microsoft.com/office/drawing/2014/main" id="{3256909E-8778-48BA-9DB0-9C6982B16164}"/>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Przykłady</a:t>
            </a:r>
          </a:p>
        </p:txBody>
      </p:sp>
      <p:sp>
        <p:nvSpPr>
          <p:cNvPr id="3690" name="Empatyzer SHORT — separator menu">
            <a:extLst xmlns:a="http://schemas.openxmlformats.org/drawingml/2006/main">
              <a:ext uri="{FF2B5EF4-FFF2-40B4-BE49-F238E27FC236}">
                <a16:creationId xmlns:a16="http://schemas.microsoft.com/office/drawing/2014/main" id="{672380DB-1EAC-48AA-97C0-7F59F2721926}"/>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691" name="Empatyzer SHORT — menu Rozmowa z Em">
            <a:extLst xmlns:a="http://schemas.openxmlformats.org/drawingml/2006/main">
              <a:ext uri="{FF2B5EF4-FFF2-40B4-BE49-F238E27FC236}">
                <a16:creationId xmlns:a16="http://schemas.microsoft.com/office/drawing/2014/main" id="{EC00E0B9-E47D-4E74-A2F5-93B278F07DF8}"/>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Rozmowa z Em</a:t>
            </a:r>
          </a:p>
        </p:txBody>
      </p:sp>
      <p:sp>
        <p:nvSpPr>
          <p:cNvPr id="3692" name="Empatyzer SHORT — separator menu">
            <a:extLst xmlns:a="http://schemas.openxmlformats.org/drawingml/2006/main">
              <a:ext uri="{FF2B5EF4-FFF2-40B4-BE49-F238E27FC236}">
                <a16:creationId xmlns:a16="http://schemas.microsoft.com/office/drawing/2014/main" id="{A0BE2CD3-8041-4480-8C15-7FA0C13ECB58}"/>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693" name="Empatyzer SHORT — menu Dowody">
            <a:extLst xmlns:a="http://schemas.openxmlformats.org/drawingml/2006/main">
              <a:ext uri="{FF2B5EF4-FFF2-40B4-BE49-F238E27FC236}">
                <a16:creationId xmlns:a16="http://schemas.microsoft.com/office/drawing/2014/main" id="{254E3E78-4BB4-46C8-AC5B-5B4C6212209A}"/>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Dowody</a:t>
            </a:r>
          </a:p>
        </p:txBody>
      </p:sp>
      <p:sp>
        <p:nvSpPr>
          <p:cNvPr id="3694" name="Empatyzer SHORT — separator menu">
            <a:extLst xmlns:a="http://schemas.openxmlformats.org/drawingml/2006/main">
              <a:ext uri="{FF2B5EF4-FFF2-40B4-BE49-F238E27FC236}">
                <a16:creationId xmlns:a16="http://schemas.microsoft.com/office/drawing/2014/main" id="{ED57BD10-3526-4841-BBF7-CE740C541E55}"/>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695" name="Empatyzer SHORT — menu Empatyzer">
            <a:extLst xmlns:a="http://schemas.openxmlformats.org/drawingml/2006/main">
              <a:ext uri="{FF2B5EF4-FFF2-40B4-BE49-F238E27FC236}">
                <a16:creationId xmlns:a16="http://schemas.microsoft.com/office/drawing/2014/main" id="{CD4B0423-02AE-4403-8383-5A1C209AC930}"/>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Empatyzer</a:t>
            </a:r>
          </a:p>
        </p:txBody>
      </p:sp>
      <p:sp>
        <p:nvSpPr>
          <p:cNvPr id="3696" name="Empatyzer SHORT — separator menu">
            <a:extLst xmlns:a="http://schemas.openxmlformats.org/drawingml/2006/main">
              <a:ext uri="{FF2B5EF4-FFF2-40B4-BE49-F238E27FC236}">
                <a16:creationId xmlns:a16="http://schemas.microsoft.com/office/drawing/2014/main" id="{EE5C72E0-BEBC-4D64-9A75-194E90F18E04}"/>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697" name="Empatyzer SHORT — menu Co się zmienia">
            <a:extLst xmlns:a="http://schemas.openxmlformats.org/drawingml/2006/main">
              <a:ext uri="{FF2B5EF4-FFF2-40B4-BE49-F238E27FC236}">
                <a16:creationId xmlns:a16="http://schemas.microsoft.com/office/drawing/2014/main" id="{99523567-30D9-4BE9-A262-79A6C7D72932}"/>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Co się zmienia</a:t>
            </a:r>
          </a:p>
        </p:txBody>
      </p:sp>
      <p:sp>
        <p:nvSpPr>
          <p:cNvPr id="3698" name="Empatyzer SHORT — separator menu">
            <a:extLst xmlns:a="http://schemas.openxmlformats.org/drawingml/2006/main">
              <a:ext uri="{FF2B5EF4-FFF2-40B4-BE49-F238E27FC236}">
                <a16:creationId xmlns:a16="http://schemas.microsoft.com/office/drawing/2014/main" id="{A367C64C-FBFB-4397-BCAC-32D35504712C}"/>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699" name="Empatyzer SHORT — menu Prywatność">
            <a:extLst xmlns:a="http://schemas.openxmlformats.org/drawingml/2006/main">
              <a:ext uri="{FF2B5EF4-FFF2-40B4-BE49-F238E27FC236}">
                <a16:creationId xmlns:a16="http://schemas.microsoft.com/office/drawing/2014/main" id="{D55D6EA1-5DB2-4162-80AC-9C680D6027F1}"/>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Prywatność</a:t>
            </a:r>
          </a:p>
        </p:txBody>
      </p:sp>
      <p:sp>
        <p:nvSpPr>
          <p:cNvPr id="3700" name="Empatyzer SHORT — separator menu">
            <a:extLst xmlns:a="http://schemas.openxmlformats.org/drawingml/2006/main">
              <a:ext uri="{FF2B5EF4-FFF2-40B4-BE49-F238E27FC236}">
                <a16:creationId xmlns:a16="http://schemas.microsoft.com/office/drawing/2014/main" id="{3B1733B4-EFC3-4B4C-B61C-A5EE146C84AB}"/>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701" name="Empatyzer SHORT — menu Następny krok">
            <a:extLst xmlns:a="http://schemas.openxmlformats.org/drawingml/2006/main">
              <a:ext uri="{FF2B5EF4-FFF2-40B4-BE49-F238E27FC236}">
                <a16:creationId xmlns:a16="http://schemas.microsoft.com/office/drawing/2014/main" id="{F086F902-56E1-4B30-A542-395629B612D3}"/>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Następny krok</a:t>
            </a:r>
          </a:p>
        </p:txBody>
      </p:sp>
      <p:sp>
        <p:nvSpPr>
          <p:cNvPr id="3702" name="Empatyzer SHORT — separator menu">
            <a:extLst xmlns:a="http://schemas.openxmlformats.org/drawingml/2006/main">
              <a:ext uri="{FF2B5EF4-FFF2-40B4-BE49-F238E27FC236}">
                <a16:creationId xmlns:a16="http://schemas.microsoft.com/office/drawing/2014/main" id="{DA43EB0E-A991-42F4-874D-8C9E48BD810A}"/>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703" name="Empatyzer SHORT — aktywna sekcja Appendix">
            <a:extLst xmlns:a="http://schemas.openxmlformats.org/drawingml/2006/main">
              <a:ext uri="{FF2B5EF4-FFF2-40B4-BE49-F238E27FC236}">
                <a16:creationId xmlns:a16="http://schemas.microsoft.com/office/drawing/2014/main" id="{06D89FB9-26D1-4FF2-A763-444AC4EA059E}"/>
              </a:ext>
            </a:extLst>
          </p:cNvPr>
          <p:cNvSpPr>
            <a:spLocks xmlns:a="http://schemas.openxmlformats.org/drawingml/2006/main" noGrp="1"/>
          </p:cNvSpPr>
          <p:nvPr/>
        </p:nvSpPr>
        <p:spPr>
          <a:xfrm xmlns:a="http://schemas.openxmlformats.org/drawingml/2006/main">
            <a:off x="8544306" y="260604"/>
            <a:ext cx="742950" cy="301752"/>
          </a:xfrm>
          <a:prstGeom xmlns:a="http://schemas.openxmlformats.org/drawingml/2006/main" prst="roundRect">
            <a:avLst>
              <a:gd name="adj" fmla="val 22096"/>
            </a:avLst>
          </a:prstGeom>
          <a:solidFill xmlns:a="http://schemas.openxmlformats.org/drawingml/2006/main">
            <a:srgbClr val="20AA9A"/>
          </a:solidFill>
          <a:ln xmlns:a="http://schemas.openxmlformats.org/drawingml/2006/main" w="0">
            <a:noFill/>
            <a:prstDash val="solid"/>
          </a:ln>
        </p:spPr>
      </p:sp>
      <p:sp>
        <p:nvSpPr>
          <p:cNvPr id="3704" name="Empatyzer SHORT — menu Appendix">
            <a:extLst xmlns:a="http://schemas.openxmlformats.org/drawingml/2006/main">
              <a:ext uri="{FF2B5EF4-FFF2-40B4-BE49-F238E27FC236}">
                <a16:creationId xmlns:a16="http://schemas.microsoft.com/office/drawing/2014/main" id="{659D4D0A-A7CD-4801-A805-5C1BCF14F0B4}"/>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1">
                <a:solidFill>
                  <a:srgbClr val="FFFFFF"/>
                </a:solidFill>
              </a:defRPr>
            </a:pPr>
            <a:r>
              <a:rPr sz="615" b="1">
                <a:solidFill>
                  <a:srgbClr val="FFFFFF"/>
                </a:solidFill>
              </a:rPr>
              <a:t>Appendix</a:t>
            </a:r>
          </a:p>
        </p:txBody>
      </p:sp>
    </p:spTree>
    <p:extLst>
      <p:ext uri="{BB962C8B-B14F-4D97-AF65-F5344CB8AC3E}">
        <p14:creationId xmlns:p14="http://schemas.microsoft.com/office/powerpoint/2010/main" val="1994661139"/>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3796" name="Google Shape;3796;p85">
            <a:extLst xmlns:a="http://schemas.openxmlformats.org/drawingml/2006/main">
              <a:ext uri="{FF2B5EF4-FFF2-40B4-BE49-F238E27FC236}">
                <a16:creationId xmlns:a16="http://schemas.microsoft.com/office/drawing/2014/main" id="{E9EA9FAB-D3B8-41CD-B593-CDAD240BB1D4}"/>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0" u="none">
                <a:solidFill>
                  <a:srgbClr val="6E6873"/>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0" u="none">
                <a:solidFill>
                  <a:srgbClr val="6E6873"/>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1" u="none">
                <a:solidFill>
                  <a:srgbClr val="FFFFFF"/>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3797" name="Google Shape;3797;p85">
            <a:extLst xmlns:a="http://schemas.openxmlformats.org/drawingml/2006/main">
              <a:ext uri="{FF2B5EF4-FFF2-40B4-BE49-F238E27FC236}">
                <a16:creationId xmlns:a16="http://schemas.microsoft.com/office/drawing/2014/main" id="{982D4B10-04AD-414A-A0B3-B42498C57184}"/>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D2D2D"/>
              </a:buClr>
              <a:buSzPts val="25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Etapy wdrożenia Empatyzera</a:t>
            </a:r>
            <a:endParaRPr sz="2800"/>
          </a:p>
        </p:txBody>
      </p:sp>
      <p:sp>
        <p:nvSpPr>
          <p:cNvPr id="3798" name="Google Shape;3798;p85">
            <a:extLst xmlns:a="http://schemas.openxmlformats.org/drawingml/2006/main">
              <a:ext uri="{FF2B5EF4-FFF2-40B4-BE49-F238E27FC236}">
                <a16:creationId xmlns:a16="http://schemas.microsoft.com/office/drawing/2014/main" id="{F83BBEA1-1A09-4F9D-A17D-BE23893A5A35}"/>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D2D2D"/>
              </a:buClr>
              <a:buSzPts val="133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Wdrożenie w całej organizacji zwykle zajmuje kilka godzin, a dla pojedynczego pracownika to jednorazowo około 15 minut.</a:t>
            </a:r>
            <a:endParaRPr sz="1550"/>
          </a:p>
        </p:txBody>
      </p:sp>
      <p:sp>
        <p:nvSpPr>
          <p:cNvPr id="3799" name="Google Shape;3799;p85">
            <a:extLst xmlns:a="http://schemas.openxmlformats.org/drawingml/2006/main">
              <a:ext uri="{FF2B5EF4-FFF2-40B4-BE49-F238E27FC236}">
                <a16:creationId xmlns:a16="http://schemas.microsoft.com/office/drawing/2014/main" id="{9315E257-396E-41E3-95DC-0B7636B37F3A}"/>
              </a:ext>
            </a:extLst>
          </p:cNvPr>
          <p:cNvSpPr>
            <a:spLocks xmlns:a="http://schemas.openxmlformats.org/drawingml/2006/main" noGrp="1"/>
          </p:cNvSpPr>
          <p:nvPr/>
        </p:nvSpPr>
        <p:spPr>
          <a:xfrm xmlns:a="http://schemas.openxmlformats.org/drawingml/2006/main">
            <a:off x="548640" y="2084832"/>
            <a:ext cx="2072579" cy="3090672"/>
          </a:xfrm>
          <a:prstGeom xmlns:a="http://schemas.openxmlformats.org/drawingml/2006/main" prst="roundRect">
            <a:avLst>
              <a:gd name="adj" fmla="val 4412"/>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800" name="Google Shape;3800;p85">
            <a:extLst xmlns:a="http://schemas.openxmlformats.org/drawingml/2006/main">
              <a:ext uri="{FF2B5EF4-FFF2-40B4-BE49-F238E27FC236}">
                <a16:creationId xmlns:a16="http://schemas.microsoft.com/office/drawing/2014/main" id="{A4535139-BBB3-4DF5-8F42-8460CB88227D}"/>
              </a:ext>
            </a:extLst>
          </p:cNvPr>
          <p:cNvSpPr>
            <a:spLocks xmlns:a="http://schemas.openxmlformats.org/drawingml/2006/main" noGrp="1"/>
          </p:cNvSpPr>
          <p:nvPr/>
        </p:nvSpPr>
        <p:spPr>
          <a:xfrm xmlns:a="http://schemas.openxmlformats.org/drawingml/2006/main">
            <a:off x="786384" y="2304288"/>
            <a:ext cx="457200" cy="4572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801" name="Google Shape;3801;p85">
            <a:extLst xmlns:a="http://schemas.openxmlformats.org/drawingml/2006/main">
              <a:ext uri="{FF2B5EF4-FFF2-40B4-BE49-F238E27FC236}">
                <a16:creationId xmlns:a16="http://schemas.microsoft.com/office/drawing/2014/main" id="{2030E31C-F605-4759-9AB8-A3F200645CA3}"/>
              </a:ext>
            </a:extLst>
          </p:cNvPr>
          <p:cNvSpPr>
            <a:spLocks xmlns:a="http://schemas.openxmlformats.org/drawingml/2006/main" noGrp="1"/>
          </p:cNvSpPr>
          <p:nvPr/>
        </p:nvSpPr>
        <p:spPr>
          <a:xfrm xmlns:a="http://schemas.openxmlformats.org/drawingml/2006/main">
            <a:off x="786384" y="2304288"/>
            <a:ext cx="4572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ctr">
              <a:spcBef>
                <a:spcPts val="0"/>
              </a:spcBef>
              <a:spcAft>
                <a:spcPts val="0"/>
              </a:spcAft>
              <a:buClr>
                <a:srgbClr val="4F2854"/>
              </a:buClr>
              <a:buSzPts val="1700"/>
              <a:buFont typeface="Calibri"/>
              <a:buNone/>
            </a:pPr>
            <a:r>
              <a:rPr sz="1700" b="1" u="none">
                <a:solidFill>
                  <a:srgbClr val="4F2854"/>
                </a:solidFill>
                <a:latin typeface="Calibri"/>
                <a:ea typeface="Calibri"/>
                <a:cs typeface="Calibri"/>
              </a:rPr>
              <a:t>1</a:t>
            </a:r>
            <a:endParaRPr sz="1700"/>
          </a:p>
        </p:txBody>
      </p:sp>
      <p:sp>
        <p:nvSpPr>
          <p:cNvPr id="3802" name="Google Shape;3802;p85">
            <a:extLst xmlns:a="http://schemas.openxmlformats.org/drawingml/2006/main">
              <a:ext uri="{FF2B5EF4-FFF2-40B4-BE49-F238E27FC236}">
                <a16:creationId xmlns:a16="http://schemas.microsoft.com/office/drawing/2014/main" id="{4AB0E94D-1180-42AB-A0BE-C67A564D71D4}"/>
              </a:ext>
            </a:extLst>
          </p:cNvPr>
          <p:cNvSpPr>
            <a:spLocks xmlns:a="http://schemas.openxmlformats.org/drawingml/2006/main" noGrp="1"/>
          </p:cNvSpPr>
          <p:nvPr/>
        </p:nvSpPr>
        <p:spPr>
          <a:xfrm xmlns:a="http://schemas.openxmlformats.org/drawingml/2006/main">
            <a:off x="786384" y="2926080"/>
            <a:ext cx="1597091" cy="279527"/>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Konto organizacji</a:t>
            </a:r>
            <a:endParaRPr sz="1450"/>
          </a:p>
        </p:txBody>
      </p:sp>
      <p:sp>
        <p:nvSpPr>
          <p:cNvPr id="3803" name="Google Shape;3803;p85">
            <a:extLst xmlns:a="http://schemas.openxmlformats.org/drawingml/2006/main">
              <a:ext uri="{FF2B5EF4-FFF2-40B4-BE49-F238E27FC236}">
                <a16:creationId xmlns:a16="http://schemas.microsoft.com/office/drawing/2014/main" id="{F80CD936-634F-45F0-89AF-DCCD65013211}"/>
              </a:ext>
            </a:extLst>
          </p:cNvPr>
          <p:cNvSpPr>
            <a:spLocks xmlns:a="http://schemas.openxmlformats.org/drawingml/2006/main" noGrp="1"/>
          </p:cNvSpPr>
          <p:nvPr/>
        </p:nvSpPr>
        <p:spPr>
          <a:xfrm xmlns:a="http://schemas.openxmlformats.org/drawingml/2006/main">
            <a:off x="786384" y="3278759"/>
            <a:ext cx="1597091" cy="1750441"/>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Administrator zakłada konto i wysyła zaproszenia mailem albo linkiem. Proste uruchomienie zajmuje mniej niż godzinę.</a:t>
            </a:r>
            <a:endParaRPr sz="1200"/>
          </a:p>
        </p:txBody>
      </p:sp>
      <p:sp>
        <p:nvSpPr>
          <p:cNvPr id="3804" name="Google Shape;3804;p85">
            <a:extLst xmlns:a="http://schemas.openxmlformats.org/drawingml/2006/main">
              <a:ext uri="{FF2B5EF4-FFF2-40B4-BE49-F238E27FC236}">
                <a16:creationId xmlns:a16="http://schemas.microsoft.com/office/drawing/2014/main" id="{2A08B870-AEE9-4BCB-BD79-3FFF9476329C}"/>
              </a:ext>
            </a:extLst>
          </p:cNvPr>
          <p:cNvSpPr>
            <a:spLocks xmlns:a="http://schemas.openxmlformats.org/drawingml/2006/main" noGrp="1"/>
          </p:cNvSpPr>
          <p:nvPr/>
        </p:nvSpPr>
        <p:spPr>
          <a:xfrm xmlns:a="http://schemas.openxmlformats.org/drawingml/2006/main">
            <a:off x="2804099" y="2084832"/>
            <a:ext cx="2072579" cy="3090672"/>
          </a:xfrm>
          <a:prstGeom xmlns:a="http://schemas.openxmlformats.org/drawingml/2006/main" prst="roundRect">
            <a:avLst>
              <a:gd name="adj" fmla="val 4412"/>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805" name="Google Shape;3805;p85">
            <a:extLst xmlns:a="http://schemas.openxmlformats.org/drawingml/2006/main">
              <a:ext uri="{FF2B5EF4-FFF2-40B4-BE49-F238E27FC236}">
                <a16:creationId xmlns:a16="http://schemas.microsoft.com/office/drawing/2014/main" id="{66BC2846-832E-4063-9A8D-B5172BFFA71E}"/>
              </a:ext>
            </a:extLst>
          </p:cNvPr>
          <p:cNvSpPr>
            <a:spLocks xmlns:a="http://schemas.openxmlformats.org/drawingml/2006/main" noGrp="1"/>
          </p:cNvSpPr>
          <p:nvPr/>
        </p:nvSpPr>
        <p:spPr>
          <a:xfrm xmlns:a="http://schemas.openxmlformats.org/drawingml/2006/main">
            <a:off x="3041843" y="2304288"/>
            <a:ext cx="457200" cy="4572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806" name="Google Shape;3806;p85">
            <a:extLst xmlns:a="http://schemas.openxmlformats.org/drawingml/2006/main">
              <a:ext uri="{FF2B5EF4-FFF2-40B4-BE49-F238E27FC236}">
                <a16:creationId xmlns:a16="http://schemas.microsoft.com/office/drawing/2014/main" id="{180E69B5-8F8A-490A-BC83-A9E8BEC70488}"/>
              </a:ext>
            </a:extLst>
          </p:cNvPr>
          <p:cNvSpPr>
            <a:spLocks xmlns:a="http://schemas.openxmlformats.org/drawingml/2006/main" noGrp="1"/>
          </p:cNvSpPr>
          <p:nvPr/>
        </p:nvSpPr>
        <p:spPr>
          <a:xfrm xmlns:a="http://schemas.openxmlformats.org/drawingml/2006/main">
            <a:off x="3041843" y="2304288"/>
            <a:ext cx="4572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ctr">
              <a:spcBef>
                <a:spcPts val="0"/>
              </a:spcBef>
              <a:spcAft>
                <a:spcPts val="0"/>
              </a:spcAft>
              <a:buClr>
                <a:srgbClr val="239886"/>
              </a:buClr>
              <a:buSzPts val="1700"/>
              <a:buFont typeface="Calibri"/>
              <a:buNone/>
            </a:pPr>
            <a:r>
              <a:rPr sz="1700" b="1" u="none">
                <a:solidFill>
                  <a:srgbClr val="239886"/>
                </a:solidFill>
                <a:latin typeface="Calibri"/>
                <a:ea typeface="Calibri"/>
                <a:cs typeface="Calibri"/>
              </a:rPr>
              <a:t>2</a:t>
            </a:r>
            <a:endParaRPr sz="1700"/>
          </a:p>
        </p:txBody>
      </p:sp>
      <p:sp>
        <p:nvSpPr>
          <p:cNvPr id="3807" name="Google Shape;3807;p85">
            <a:extLst xmlns:a="http://schemas.openxmlformats.org/drawingml/2006/main">
              <a:ext uri="{FF2B5EF4-FFF2-40B4-BE49-F238E27FC236}">
                <a16:creationId xmlns:a16="http://schemas.microsoft.com/office/drawing/2014/main" id="{AD02AE2E-7D88-4F88-8484-22D02283FF49}"/>
              </a:ext>
            </a:extLst>
          </p:cNvPr>
          <p:cNvSpPr>
            <a:spLocks xmlns:a="http://schemas.openxmlformats.org/drawingml/2006/main" noGrp="1"/>
          </p:cNvSpPr>
          <p:nvPr/>
        </p:nvSpPr>
        <p:spPr>
          <a:xfrm xmlns:a="http://schemas.openxmlformats.org/drawingml/2006/main">
            <a:off x="3041809" y="2926080"/>
            <a:ext cx="1597057" cy="50415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D2D2D"/>
              </a:buClr>
              <a:buSzPts val="1150"/>
              <a:buFont typeface="Calibri"/>
              <a:buNone/>
              <a:defRPr sz="1450" b="1">
                <a:solidFill>
                  <a:srgbClr val="241C28"/>
                </a:solidFill>
                <a:latin typeface="Arial"/>
                <a:ea typeface="Arial"/>
                <a:cs typeface="Arial"/>
              </a:defRPr>
            </a:pPr>
            <a:r>
              <a:rPr sz="1450" b="1" u="none">
                <a:solidFill>
                  <a:srgbClr val="241C28"/>
                </a:solidFill>
                <a:latin typeface="Arial"/>
                <a:ea typeface="Arial"/>
                <a:cs typeface="Arial"/>
              </a:rPr>
              <a:t>Kwestionariusz jednokrotny</a:t>
            </a:r>
            <a:endParaRPr sz="1450"/>
          </a:p>
        </p:txBody>
      </p:sp>
      <p:sp>
        <p:nvSpPr>
          <p:cNvPr id="3808" name="Google Shape;3808;p85">
            <a:extLst xmlns:a="http://schemas.openxmlformats.org/drawingml/2006/main">
              <a:ext uri="{FF2B5EF4-FFF2-40B4-BE49-F238E27FC236}">
                <a16:creationId xmlns:a16="http://schemas.microsoft.com/office/drawing/2014/main" id="{3F68A3BD-0CF3-49BC-8332-536118132084}"/>
              </a:ext>
            </a:extLst>
          </p:cNvPr>
          <p:cNvSpPr>
            <a:spLocks xmlns:a="http://schemas.openxmlformats.org/drawingml/2006/main" noGrp="1"/>
          </p:cNvSpPr>
          <p:nvPr/>
        </p:nvSpPr>
        <p:spPr>
          <a:xfrm xmlns:a="http://schemas.openxmlformats.org/drawingml/2006/main">
            <a:off x="3041809" y="3503390"/>
            <a:ext cx="1597057" cy="152581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D2D2D"/>
              </a:buClr>
              <a:buSzPts val="735"/>
              <a:buFont typeface="Calibri"/>
              <a:buNone/>
            </a:pPr>
            <a:r>
              <a:rPr sz="735" b="0" u="none">
                <a:solidFill>
                  <a:srgbClr val="2D2D2D"/>
                </a:solidFill>
                <a:latin typeface="Calibri"/>
                <a:ea typeface="Calibri"/>
                <a:cs typeface="Calibri"/>
              </a:rPr>
              <a:t>Po wypełnieniu użytkownik od razu widzi diagnozę. Przy zmianie organizacji nie zaczyna od nowa.</a:t>
            </a:r>
            <a:endParaRPr sz="1200"/>
          </a:p>
        </p:txBody>
      </p:sp>
      <p:sp>
        <p:nvSpPr>
          <p:cNvPr id="3809" name="Google Shape;3809;p85">
            <a:extLst xmlns:a="http://schemas.openxmlformats.org/drawingml/2006/main">
              <a:ext uri="{FF2B5EF4-FFF2-40B4-BE49-F238E27FC236}">
                <a16:creationId xmlns:a16="http://schemas.microsoft.com/office/drawing/2014/main" id="{64FD51E9-A59B-40FC-AB86-7945FE6853C6}"/>
              </a:ext>
            </a:extLst>
          </p:cNvPr>
          <p:cNvSpPr>
            <a:spLocks xmlns:a="http://schemas.openxmlformats.org/drawingml/2006/main" noGrp="1"/>
          </p:cNvSpPr>
          <p:nvPr/>
        </p:nvSpPr>
        <p:spPr>
          <a:xfrm xmlns:a="http://schemas.openxmlformats.org/drawingml/2006/main">
            <a:off x="5059558" y="2084832"/>
            <a:ext cx="2072579" cy="3090672"/>
          </a:xfrm>
          <a:prstGeom xmlns:a="http://schemas.openxmlformats.org/drawingml/2006/main" prst="roundRect">
            <a:avLst>
              <a:gd name="adj" fmla="val 4412"/>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810" name="Google Shape;3810;p85">
            <a:extLst xmlns:a="http://schemas.openxmlformats.org/drawingml/2006/main">
              <a:ext uri="{FF2B5EF4-FFF2-40B4-BE49-F238E27FC236}">
                <a16:creationId xmlns:a16="http://schemas.microsoft.com/office/drawing/2014/main" id="{7C531243-E7D7-430D-B456-C756F75705E9}"/>
              </a:ext>
            </a:extLst>
          </p:cNvPr>
          <p:cNvSpPr>
            <a:spLocks xmlns:a="http://schemas.openxmlformats.org/drawingml/2006/main" noGrp="1"/>
          </p:cNvSpPr>
          <p:nvPr/>
        </p:nvSpPr>
        <p:spPr>
          <a:xfrm xmlns:a="http://schemas.openxmlformats.org/drawingml/2006/main">
            <a:off x="5297302" y="2304288"/>
            <a:ext cx="457200" cy="4572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811" name="Google Shape;3811;p85">
            <a:extLst xmlns:a="http://schemas.openxmlformats.org/drawingml/2006/main">
              <a:ext uri="{FF2B5EF4-FFF2-40B4-BE49-F238E27FC236}">
                <a16:creationId xmlns:a16="http://schemas.microsoft.com/office/drawing/2014/main" id="{0071B73E-956D-4060-B7A3-C5BA44127460}"/>
              </a:ext>
            </a:extLst>
          </p:cNvPr>
          <p:cNvSpPr>
            <a:spLocks xmlns:a="http://schemas.openxmlformats.org/drawingml/2006/main" noGrp="1"/>
          </p:cNvSpPr>
          <p:nvPr/>
        </p:nvSpPr>
        <p:spPr>
          <a:xfrm xmlns:a="http://schemas.openxmlformats.org/drawingml/2006/main">
            <a:off x="5297302" y="2304288"/>
            <a:ext cx="4572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ctr">
              <a:spcBef>
                <a:spcPts val="0"/>
              </a:spcBef>
              <a:spcAft>
                <a:spcPts val="0"/>
              </a:spcAft>
              <a:buClr>
                <a:srgbClr val="4E458B"/>
              </a:buClr>
              <a:buSzPts val="1700"/>
              <a:buFont typeface="Calibri"/>
              <a:buNone/>
            </a:pPr>
            <a:r>
              <a:rPr sz="1700" b="1" u="none">
                <a:solidFill>
                  <a:srgbClr val="4E458B"/>
                </a:solidFill>
                <a:latin typeface="Calibri"/>
                <a:ea typeface="Calibri"/>
                <a:cs typeface="Calibri"/>
              </a:rPr>
              <a:t>3</a:t>
            </a:r>
            <a:endParaRPr sz="1700"/>
          </a:p>
        </p:txBody>
      </p:sp>
      <p:sp>
        <p:nvSpPr>
          <p:cNvPr id="3812" name="Google Shape;3812;p85">
            <a:extLst xmlns:a="http://schemas.openxmlformats.org/drawingml/2006/main">
              <a:ext uri="{FF2B5EF4-FFF2-40B4-BE49-F238E27FC236}">
                <a16:creationId xmlns:a16="http://schemas.microsoft.com/office/drawing/2014/main" id="{C73D68DE-FF7C-4BC6-A926-821F988D7CE0}"/>
              </a:ext>
            </a:extLst>
          </p:cNvPr>
          <p:cNvSpPr>
            <a:spLocks xmlns:a="http://schemas.openxmlformats.org/drawingml/2006/main" noGrp="1"/>
          </p:cNvSpPr>
          <p:nvPr/>
        </p:nvSpPr>
        <p:spPr>
          <a:xfrm xmlns:a="http://schemas.openxmlformats.org/drawingml/2006/main">
            <a:off x="5297302" y="2926080"/>
            <a:ext cx="1597091" cy="50419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Pierwsze pytanie do Em</a:t>
            </a:r>
            <a:endParaRPr sz="1450"/>
          </a:p>
        </p:txBody>
      </p:sp>
      <p:sp>
        <p:nvSpPr>
          <p:cNvPr id="3813" name="Google Shape;3813;p85">
            <a:extLst xmlns:a="http://schemas.openxmlformats.org/drawingml/2006/main">
              <a:ext uri="{FF2B5EF4-FFF2-40B4-BE49-F238E27FC236}">
                <a16:creationId xmlns:a16="http://schemas.microsoft.com/office/drawing/2014/main" id="{9BBBBFFE-1927-44C0-81E6-597A8E928370}"/>
              </a:ext>
            </a:extLst>
          </p:cNvPr>
          <p:cNvSpPr>
            <a:spLocks xmlns:a="http://schemas.openxmlformats.org/drawingml/2006/main" noGrp="1"/>
          </p:cNvSpPr>
          <p:nvPr/>
        </p:nvSpPr>
        <p:spPr>
          <a:xfrm xmlns:a="http://schemas.openxmlformats.org/drawingml/2006/main">
            <a:off x="5297302" y="3503422"/>
            <a:ext cx="1597091" cy="152577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Od razu po diagnozie można zapytać Em o rozmowę, która czeka w tym tygodniu.</a:t>
            </a:r>
            <a:endParaRPr sz="1200"/>
          </a:p>
        </p:txBody>
      </p:sp>
      <p:sp>
        <p:nvSpPr>
          <p:cNvPr id="3814" name="Google Shape;3814;p85">
            <a:extLst xmlns:a="http://schemas.openxmlformats.org/drawingml/2006/main">
              <a:ext uri="{FF2B5EF4-FFF2-40B4-BE49-F238E27FC236}">
                <a16:creationId xmlns:a16="http://schemas.microsoft.com/office/drawing/2014/main" id="{571CB421-2E65-4611-93D4-85241F21D88D}"/>
              </a:ext>
            </a:extLst>
          </p:cNvPr>
          <p:cNvSpPr>
            <a:spLocks xmlns:a="http://schemas.openxmlformats.org/drawingml/2006/main" noGrp="1"/>
          </p:cNvSpPr>
          <p:nvPr/>
        </p:nvSpPr>
        <p:spPr>
          <a:xfrm xmlns:a="http://schemas.openxmlformats.org/drawingml/2006/main">
            <a:off x="7315017" y="2084832"/>
            <a:ext cx="2072579" cy="3090672"/>
          </a:xfrm>
          <a:prstGeom xmlns:a="http://schemas.openxmlformats.org/drawingml/2006/main" prst="roundRect">
            <a:avLst>
              <a:gd name="adj" fmla="val 4412"/>
            </a:avLst>
          </a:prstGeom>
          <a:solidFill xmlns:a="http://schemas.openxmlformats.org/drawingml/2006/main">
            <a:srgbClr val="FFEFF3"/>
          </a:solidFill>
          <a:ln xmlns:a="http://schemas.openxmlformats.org/drawingml/2006/main" w="12700" cmpd="sng">
            <a:solidFill>
              <a:srgbClr val="FFEF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815" name="Google Shape;3815;p85">
            <a:extLst xmlns:a="http://schemas.openxmlformats.org/drawingml/2006/main">
              <a:ext uri="{FF2B5EF4-FFF2-40B4-BE49-F238E27FC236}">
                <a16:creationId xmlns:a16="http://schemas.microsoft.com/office/drawing/2014/main" id="{A59AB80F-D202-4558-BDBF-B9C61CF27F66}"/>
              </a:ext>
            </a:extLst>
          </p:cNvPr>
          <p:cNvSpPr>
            <a:spLocks xmlns:a="http://schemas.openxmlformats.org/drawingml/2006/main" noGrp="1"/>
          </p:cNvSpPr>
          <p:nvPr/>
        </p:nvSpPr>
        <p:spPr>
          <a:xfrm xmlns:a="http://schemas.openxmlformats.org/drawingml/2006/main">
            <a:off x="7552761" y="2304288"/>
            <a:ext cx="457200" cy="4572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816" name="Google Shape;3816;p85">
            <a:extLst xmlns:a="http://schemas.openxmlformats.org/drawingml/2006/main">
              <a:ext uri="{FF2B5EF4-FFF2-40B4-BE49-F238E27FC236}">
                <a16:creationId xmlns:a16="http://schemas.microsoft.com/office/drawing/2014/main" id="{4A6518E1-3264-4B24-B894-80A278D71DFE}"/>
              </a:ext>
            </a:extLst>
          </p:cNvPr>
          <p:cNvSpPr>
            <a:spLocks xmlns:a="http://schemas.openxmlformats.org/drawingml/2006/main" noGrp="1"/>
          </p:cNvSpPr>
          <p:nvPr/>
        </p:nvSpPr>
        <p:spPr>
          <a:xfrm xmlns:a="http://schemas.openxmlformats.org/drawingml/2006/main">
            <a:off x="7552761" y="2304288"/>
            <a:ext cx="4572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ctr">
              <a:spcBef>
                <a:spcPts val="0"/>
              </a:spcBef>
              <a:spcAft>
                <a:spcPts val="0"/>
              </a:spcAft>
              <a:buClr>
                <a:srgbClr val="FF3066"/>
              </a:buClr>
              <a:buSzPts val="1700"/>
              <a:buFont typeface="Calibri"/>
              <a:buNone/>
            </a:pPr>
            <a:r>
              <a:rPr sz="1700" b="1" u="none">
                <a:solidFill>
                  <a:srgbClr val="FF3066"/>
                </a:solidFill>
                <a:latin typeface="Calibri"/>
                <a:ea typeface="Calibri"/>
                <a:cs typeface="Calibri"/>
              </a:rPr>
              <a:t>4</a:t>
            </a:r>
            <a:endParaRPr sz="1700"/>
          </a:p>
        </p:txBody>
      </p:sp>
      <p:sp>
        <p:nvSpPr>
          <p:cNvPr id="3817" name="Google Shape;3817;p85">
            <a:extLst xmlns:a="http://schemas.openxmlformats.org/drawingml/2006/main">
              <a:ext uri="{FF2B5EF4-FFF2-40B4-BE49-F238E27FC236}">
                <a16:creationId xmlns:a16="http://schemas.microsoft.com/office/drawing/2014/main" id="{A671A2BC-5C29-44E8-AA90-193C8376D6AA}"/>
              </a:ext>
            </a:extLst>
          </p:cNvPr>
          <p:cNvSpPr>
            <a:spLocks xmlns:a="http://schemas.openxmlformats.org/drawingml/2006/main" noGrp="1"/>
          </p:cNvSpPr>
          <p:nvPr/>
        </p:nvSpPr>
        <p:spPr>
          <a:xfrm xmlns:a="http://schemas.openxmlformats.org/drawingml/2006/main">
            <a:off x="7552761" y="2926080"/>
            <a:ext cx="1597091" cy="50419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Dołączają kolejne osoby</a:t>
            </a:r>
            <a:endParaRPr sz="1450"/>
          </a:p>
        </p:txBody>
      </p:sp>
      <p:sp>
        <p:nvSpPr>
          <p:cNvPr id="3818" name="Google Shape;3818;p85">
            <a:extLst xmlns:a="http://schemas.openxmlformats.org/drawingml/2006/main">
              <a:ext uri="{FF2B5EF4-FFF2-40B4-BE49-F238E27FC236}">
                <a16:creationId xmlns:a16="http://schemas.microsoft.com/office/drawing/2014/main" id="{71C96FE9-0A2E-45E1-B9CE-1F72B2F2F7CF}"/>
              </a:ext>
            </a:extLst>
          </p:cNvPr>
          <p:cNvSpPr>
            <a:spLocks xmlns:a="http://schemas.openxmlformats.org/drawingml/2006/main" noGrp="1"/>
          </p:cNvSpPr>
          <p:nvPr/>
        </p:nvSpPr>
        <p:spPr>
          <a:xfrm xmlns:a="http://schemas.openxmlformats.org/drawingml/2006/main">
            <a:off x="7552761" y="3503422"/>
            <a:ext cx="1597091" cy="152577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Z każdą osobą obraz zespołu robi się pełniejszy: dochodzą porównania w parach i na tle całej organizacji.</a:t>
            </a:r>
            <a:endParaRPr sz="1200"/>
          </a:p>
        </p:txBody>
      </p:sp>
      <p:sp>
        <p:nvSpPr>
          <p:cNvPr id="3819" name="Google Shape;3819;p85">
            <a:extLst xmlns:a="http://schemas.openxmlformats.org/drawingml/2006/main">
              <a:ext uri="{FF2B5EF4-FFF2-40B4-BE49-F238E27FC236}">
                <a16:creationId xmlns:a16="http://schemas.microsoft.com/office/drawing/2014/main" id="{5171FFBF-FD58-4B81-9272-656472A8FCE5}"/>
              </a:ext>
            </a:extLst>
          </p:cNvPr>
          <p:cNvSpPr>
            <a:spLocks xmlns:a="http://schemas.openxmlformats.org/drawingml/2006/main" noGrp="1"/>
          </p:cNvSpPr>
          <p:nvPr/>
        </p:nvSpPr>
        <p:spPr>
          <a:xfrm xmlns:a="http://schemas.openxmlformats.org/drawingml/2006/main">
            <a:off x="9570476" y="2084832"/>
            <a:ext cx="2072579" cy="3090672"/>
          </a:xfrm>
          <a:prstGeom xmlns:a="http://schemas.openxmlformats.org/drawingml/2006/main" prst="roundRect">
            <a:avLst>
              <a:gd name="adj" fmla="val 4412"/>
            </a:avLst>
          </a:prstGeom>
          <a:solidFill xmlns:a="http://schemas.openxmlformats.org/drawingml/2006/main">
            <a:srgbClr val="EDF6FA"/>
          </a:solidFill>
          <a:ln xmlns:a="http://schemas.openxmlformats.org/drawingml/2006/main" w="12700" cmpd="sng">
            <a:solidFill>
              <a:srgbClr val="EDF6FA"/>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820" name="Google Shape;3820;p85">
            <a:extLst xmlns:a="http://schemas.openxmlformats.org/drawingml/2006/main">
              <a:ext uri="{FF2B5EF4-FFF2-40B4-BE49-F238E27FC236}">
                <a16:creationId xmlns:a16="http://schemas.microsoft.com/office/drawing/2014/main" id="{E6DC0557-D744-4E7E-8C26-7FD0F1BC57FA}"/>
              </a:ext>
            </a:extLst>
          </p:cNvPr>
          <p:cNvSpPr>
            <a:spLocks xmlns:a="http://schemas.openxmlformats.org/drawingml/2006/main" noGrp="1"/>
          </p:cNvSpPr>
          <p:nvPr/>
        </p:nvSpPr>
        <p:spPr>
          <a:xfrm xmlns:a="http://schemas.openxmlformats.org/drawingml/2006/main">
            <a:off x="9808220" y="2304288"/>
            <a:ext cx="457200" cy="4572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821" name="Google Shape;3821;p85">
            <a:extLst xmlns:a="http://schemas.openxmlformats.org/drawingml/2006/main">
              <a:ext uri="{FF2B5EF4-FFF2-40B4-BE49-F238E27FC236}">
                <a16:creationId xmlns:a16="http://schemas.microsoft.com/office/drawing/2014/main" id="{BE8C88EB-2017-4B39-A2A1-ECB27608A78C}"/>
              </a:ext>
            </a:extLst>
          </p:cNvPr>
          <p:cNvSpPr>
            <a:spLocks xmlns:a="http://schemas.openxmlformats.org/drawingml/2006/main" noGrp="1"/>
          </p:cNvSpPr>
          <p:nvPr/>
        </p:nvSpPr>
        <p:spPr>
          <a:xfrm xmlns:a="http://schemas.openxmlformats.org/drawingml/2006/main">
            <a:off x="9808220" y="2304288"/>
            <a:ext cx="4572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ctr">
              <a:spcBef>
                <a:spcPts val="0"/>
              </a:spcBef>
              <a:spcAft>
                <a:spcPts val="0"/>
              </a:spcAft>
              <a:buClr>
                <a:srgbClr val="84C0D5"/>
              </a:buClr>
              <a:buSzPts val="1700"/>
              <a:buFont typeface="Calibri"/>
              <a:buNone/>
            </a:pPr>
            <a:r>
              <a:rPr sz="1700" b="1" u="none">
                <a:solidFill>
                  <a:srgbClr val="84C0D5"/>
                </a:solidFill>
                <a:latin typeface="Calibri"/>
                <a:ea typeface="Calibri"/>
                <a:cs typeface="Calibri"/>
              </a:rPr>
              <a:t>5</a:t>
            </a:r>
            <a:endParaRPr sz="1700"/>
          </a:p>
        </p:txBody>
      </p:sp>
      <p:sp>
        <p:nvSpPr>
          <p:cNvPr id="3822" name="Google Shape;3822;p85">
            <a:extLst xmlns:a="http://schemas.openxmlformats.org/drawingml/2006/main">
              <a:ext uri="{FF2B5EF4-FFF2-40B4-BE49-F238E27FC236}">
                <a16:creationId xmlns:a16="http://schemas.microsoft.com/office/drawing/2014/main" id="{7C73E42C-4951-46DD-B4FE-E015BE4445D3}"/>
              </a:ext>
            </a:extLst>
          </p:cNvPr>
          <p:cNvSpPr>
            <a:spLocks xmlns:a="http://schemas.openxmlformats.org/drawingml/2006/main" noGrp="1"/>
          </p:cNvSpPr>
          <p:nvPr/>
        </p:nvSpPr>
        <p:spPr>
          <a:xfrm xmlns:a="http://schemas.openxmlformats.org/drawingml/2006/main">
            <a:off x="9808220" y="2926080"/>
            <a:ext cx="1597091" cy="50419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Lekcje ruszają same</a:t>
            </a:r>
            <a:endParaRPr sz="1450"/>
          </a:p>
        </p:txBody>
      </p:sp>
      <p:sp>
        <p:nvSpPr>
          <p:cNvPr id="3823" name="Google Shape;3823;p85">
            <a:extLst xmlns:a="http://schemas.openxmlformats.org/drawingml/2006/main">
              <a:ext uri="{FF2B5EF4-FFF2-40B4-BE49-F238E27FC236}">
                <a16:creationId xmlns:a16="http://schemas.microsoft.com/office/drawing/2014/main" id="{33538471-BFF7-4F4A-A9AD-05BE36BAD87D}"/>
              </a:ext>
            </a:extLst>
          </p:cNvPr>
          <p:cNvSpPr>
            <a:spLocks xmlns:a="http://schemas.openxmlformats.org/drawingml/2006/main" noGrp="1"/>
          </p:cNvSpPr>
          <p:nvPr/>
        </p:nvSpPr>
        <p:spPr>
          <a:xfrm xmlns:a="http://schemas.openxmlformats.org/drawingml/2006/main">
            <a:off x="9808220" y="3503422"/>
            <a:ext cx="1597091" cy="152577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Dwie lekcje w tygodniu, bez wysyłki po stronie organizacji. Administrator widzi tylko, kto dołączył i kto wypełnił kwestionariusz.</a:t>
            </a:r>
            <a:endParaRPr sz="1200"/>
          </a:p>
        </p:txBody>
      </p:sp>
      <p:sp>
        <p:nvSpPr>
          <p:cNvPr id="3824" name="Google Shape;3824;p85">
            <a:extLst xmlns:a="http://schemas.openxmlformats.org/drawingml/2006/main">
              <a:ext uri="{FF2B5EF4-FFF2-40B4-BE49-F238E27FC236}">
                <a16:creationId xmlns:a16="http://schemas.microsoft.com/office/drawing/2014/main" id="{FE44D15F-EAC7-4252-9F04-0EB04910ACBD}"/>
              </a:ext>
            </a:extLst>
          </p:cNvPr>
          <p:cNvSpPr>
            <a:spLocks xmlns:a="http://schemas.openxmlformats.org/drawingml/2006/main" noGrp="1"/>
          </p:cNvSpPr>
          <p:nvPr/>
        </p:nvSpPr>
        <p:spPr>
          <a:xfrm xmlns:a="http://schemas.openxmlformats.org/drawingml/2006/main">
            <a:off x="548640" y="5413248"/>
            <a:ext cx="11094415" cy="786384"/>
          </a:xfrm>
          <a:prstGeom xmlns:a="http://schemas.openxmlformats.org/drawingml/2006/main" prst="roundRect">
            <a:avLst>
              <a:gd name="adj" fmla="val 11628"/>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826" name="Google Shape;3826;p85">
            <a:extLst xmlns:a="http://schemas.openxmlformats.org/drawingml/2006/main">
              <a:ext uri="{FF2B5EF4-FFF2-40B4-BE49-F238E27FC236}">
                <a16:creationId xmlns:a16="http://schemas.microsoft.com/office/drawing/2014/main" id="{2800A809-A50B-487C-A227-2E8C678E90C7}"/>
              </a:ext>
            </a:extLst>
          </p:cNvPr>
          <p:cNvSpPr>
            <a:spLocks xmlns:a="http://schemas.openxmlformats.org/drawingml/2006/main" noGrp="1"/>
          </p:cNvSpPr>
          <p:nvPr/>
        </p:nvSpPr>
        <p:spPr>
          <a:xfrm xmlns:a="http://schemas.openxmlformats.org/drawingml/2006/main">
            <a:off x="1371600" y="5413248"/>
            <a:ext cx="9978847" cy="7863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300"/>
              <a:buFont typeface="Calibri"/>
              <a:buNone/>
            </a:pPr>
            <a:r>
              <a:rPr sz="1300" b="1" u="none">
                <a:solidFill>
                  <a:srgbClr val="241C28"/>
                </a:solidFill>
                <a:latin typeface="Calibri"/>
                <a:ea typeface="Calibri"/>
                <a:cs typeface="Calibri"/>
              </a:rPr>
              <a:t>Licencja roczna na określoną liczbę osób. Można zacząć od jednego obszaru i dołączać kolejne osoby w trakcie roku.</a:t>
            </a:r>
            <a:endParaRPr sz="1300"/>
          </a:p>
        </p:txBody>
      </p:sp>
      <p:pic>
        <p:nvPicPr>
          <p:cNvPr id="3907" name="Google Shape;3827;p85"/>
          <p:cNvPicPr>
            <a:picLocks xmlns:a="http://schemas.openxmlformats.org/drawingml/2006/main" noChangeAspect="1"/>
          </p:cNvPicPr>
          <p:nvPr/>
        </p:nvPicPr>
        <p:blipFill rotWithShape="1">
          <a:blip xmlns:r="http://schemas.openxmlformats.org/officeDocument/2006/relationships" xmlns:a="http://schemas.openxmlformats.org/drawingml/2006/main" r:embed="R119ee31676d54d2b">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3828" name="Google Shape;3828;p85">
            <a:extLst xmlns:a="http://schemas.openxmlformats.org/drawingml/2006/main">
              <a:ext uri="{FF2B5EF4-FFF2-40B4-BE49-F238E27FC236}">
                <a16:creationId xmlns:a16="http://schemas.microsoft.com/office/drawing/2014/main" id="{0D65B28F-C0E8-4C9F-A603-E3B19E9D17AF}"/>
              </a:ext>
            </a:extLst>
          </p:cNvPr>
          <p:cNvSpPr>
            <a:spLocks xmlns:a="http://schemas.openxmlformats.org/drawingml/2006/main" noGrp="1"/>
          </p:cNvSpPr>
          <p:nvPr/>
        </p:nvSpPr>
        <p:spPr>
          <a:xfrm xmlns:a="http://schemas.openxmlformats.org/drawingml/2006/main">
            <a:off x="5381625" y="338138"/>
            <a:ext cx="1476375"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Wdrożenie i prywatność</a:t>
            </a:r>
            <a:endParaRPr/>
          </a:p>
        </p:txBody>
      </p:sp>
      <p:sp>
        <p:nvSpPr>
          <p:cNvPr id="3829" name="Google Shape;3829;p85">
            <a:extLst xmlns:a="http://schemas.openxmlformats.org/drawingml/2006/main">
              <a:ext uri="{FF2B5EF4-FFF2-40B4-BE49-F238E27FC236}">
                <a16:creationId xmlns:a16="http://schemas.microsoft.com/office/drawing/2014/main" id="{6CC10B3E-2E46-40F9-84CD-B0DA8D0C5062}"/>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830" name="Google Shape;3830;p85">
            <a:extLst xmlns:a="http://schemas.openxmlformats.org/drawingml/2006/main">
              <a:ext uri="{FF2B5EF4-FFF2-40B4-BE49-F238E27FC236}">
                <a16:creationId xmlns:a16="http://schemas.microsoft.com/office/drawing/2014/main" id="{11041DA0-0837-4DDE-B578-FF9502D1BD9E}"/>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Problem</a:t>
            </a:r>
            <a:endParaRPr/>
          </a:p>
        </p:txBody>
      </p:sp>
      <p:sp>
        <p:nvSpPr>
          <p:cNvPr id="3831" name="Google Shape;3831;p85">
            <a:extLst xmlns:a="http://schemas.openxmlformats.org/drawingml/2006/main">
              <a:ext uri="{FF2B5EF4-FFF2-40B4-BE49-F238E27FC236}">
                <a16:creationId xmlns:a16="http://schemas.microsoft.com/office/drawing/2014/main" id="{120AB941-5135-4F28-AB5D-A6E138D767A7}"/>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832" name="Google Shape;3832;p85">
            <a:hlinkClick xmlns:r="http://schemas.openxmlformats.org/officeDocument/2006/relationships" xmlns:a="http://schemas.openxmlformats.org/drawingml/2006/main" r:id="R191a988d6be54491" action="ppaction://hlinksldjump"/>
            <a:extLst xmlns:a="http://schemas.openxmlformats.org/drawingml/2006/main">
              <a:ext uri="{FF2B5EF4-FFF2-40B4-BE49-F238E27FC236}">
                <a16:creationId xmlns:a16="http://schemas.microsoft.com/office/drawing/2014/main" id="{55CDC33F-4178-46B4-B063-188914AF5ACE}"/>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833" name="Google Shape;3833;p85">
            <a:extLst xmlns:a="http://schemas.openxmlformats.org/drawingml/2006/main">
              <a:ext uri="{FF2B5EF4-FFF2-40B4-BE49-F238E27FC236}">
                <a16:creationId xmlns:a16="http://schemas.microsoft.com/office/drawing/2014/main" id="{8A5CC3A0-41D6-4FB1-9C76-18C9B968A6DD}"/>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3834" name="Google Shape;3834;p85">
            <a:extLst xmlns:a="http://schemas.openxmlformats.org/drawingml/2006/main">
              <a:ext uri="{FF2B5EF4-FFF2-40B4-BE49-F238E27FC236}">
                <a16:creationId xmlns:a16="http://schemas.microsoft.com/office/drawing/2014/main" id="{ADF491AF-0509-4633-B1F2-26257BED2EEB}"/>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835" name="Google Shape;3835;p85">
            <a:hlinkClick xmlns:r="http://schemas.openxmlformats.org/officeDocument/2006/relationships" xmlns:a="http://schemas.openxmlformats.org/drawingml/2006/main" r:id="R2b6ff19e3a484693" action="ppaction://hlinksldjump"/>
            <a:extLst xmlns:a="http://schemas.openxmlformats.org/drawingml/2006/main">
              <a:ext uri="{FF2B5EF4-FFF2-40B4-BE49-F238E27FC236}">
                <a16:creationId xmlns:a16="http://schemas.microsoft.com/office/drawing/2014/main" id="{51C70AE2-DBC1-477A-AEB1-407A28932081}"/>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836" name="Google Shape;3836;p85">
            <a:extLst xmlns:a="http://schemas.openxmlformats.org/drawingml/2006/main">
              <a:ext uri="{FF2B5EF4-FFF2-40B4-BE49-F238E27FC236}">
                <a16:creationId xmlns:a16="http://schemas.microsoft.com/office/drawing/2014/main" id="{4DBA8D67-136E-4CD8-9D42-63036714D1B2}"/>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3837" name="Google Shape;3837;p85">
            <a:extLst xmlns:a="http://schemas.openxmlformats.org/drawingml/2006/main">
              <a:ext uri="{FF2B5EF4-FFF2-40B4-BE49-F238E27FC236}">
                <a16:creationId xmlns:a16="http://schemas.microsoft.com/office/drawing/2014/main" id="{210E070B-FF69-474A-AB99-4F54044502E8}"/>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838" name="Google Shape;3838;p85">
            <a:hlinkClick xmlns:r="http://schemas.openxmlformats.org/officeDocument/2006/relationships" xmlns:a="http://schemas.openxmlformats.org/drawingml/2006/main" r:id="Re0ebba4de0264cd6" action="ppaction://hlinksldjump"/>
            <a:extLst xmlns:a="http://schemas.openxmlformats.org/drawingml/2006/main">
              <a:ext uri="{FF2B5EF4-FFF2-40B4-BE49-F238E27FC236}">
                <a16:creationId xmlns:a16="http://schemas.microsoft.com/office/drawing/2014/main" id="{686C000D-9926-4BAB-A020-7642118BF14D}"/>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839" name="Google Shape;3839;p85">
            <a:extLst xmlns:a="http://schemas.openxmlformats.org/drawingml/2006/main">
              <a:ext uri="{FF2B5EF4-FFF2-40B4-BE49-F238E27FC236}">
                <a16:creationId xmlns:a16="http://schemas.microsoft.com/office/drawing/2014/main" id="{D89AC446-F5A8-4E45-8EE9-0192F490EEC3}"/>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Jak to działa</a:t>
            </a:r>
            <a:endParaRPr/>
          </a:p>
        </p:txBody>
      </p:sp>
      <p:sp>
        <p:nvSpPr>
          <p:cNvPr id="3840" name="Google Shape;3840;p85">
            <a:extLst xmlns:a="http://schemas.openxmlformats.org/drawingml/2006/main">
              <a:ext uri="{FF2B5EF4-FFF2-40B4-BE49-F238E27FC236}">
                <a16:creationId xmlns:a16="http://schemas.microsoft.com/office/drawing/2014/main" id="{5CFBD207-A39B-4DA2-AF46-4A4FA28F8FF1}"/>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841" name="Google Shape;3841;p85">
            <a:hlinkClick xmlns:r="http://schemas.openxmlformats.org/officeDocument/2006/relationships" xmlns:a="http://schemas.openxmlformats.org/drawingml/2006/main" r:id="Rb90c09ecb3e640b2" action="ppaction://hlinksldjump"/>
            <a:extLst xmlns:a="http://schemas.openxmlformats.org/drawingml/2006/main">
              <a:ext uri="{FF2B5EF4-FFF2-40B4-BE49-F238E27FC236}">
                <a16:creationId xmlns:a16="http://schemas.microsoft.com/office/drawing/2014/main" id="{D84E7C8A-0F78-4318-B289-4AE2456DBE1D}"/>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842" name="Google Shape;3842;p85">
            <a:extLst xmlns:a="http://schemas.openxmlformats.org/drawingml/2006/main">
              <a:ext uri="{FF2B5EF4-FFF2-40B4-BE49-F238E27FC236}">
                <a16:creationId xmlns:a16="http://schemas.microsoft.com/office/drawing/2014/main" id="{FD3385D7-8611-47B7-B9EC-A8B23ED0E433}"/>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3843" name="Google Shape;3843;p85">
            <a:extLst xmlns:a="http://schemas.openxmlformats.org/drawingml/2006/main">
              <a:ext uri="{FF2B5EF4-FFF2-40B4-BE49-F238E27FC236}">
                <a16:creationId xmlns:a16="http://schemas.microsoft.com/office/drawing/2014/main" id="{BC140CEB-DCB2-47AA-A5AF-37F3C918D8B7}"/>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844" name="Google Shape;3844;p85">
            <a:hlinkClick xmlns:r="http://schemas.openxmlformats.org/officeDocument/2006/relationships" xmlns:a="http://schemas.openxmlformats.org/drawingml/2006/main" r:id="R3949c0d605184f21" action="ppaction://hlinksldjump"/>
            <a:extLst xmlns:a="http://schemas.openxmlformats.org/drawingml/2006/main">
              <a:ext uri="{FF2B5EF4-FFF2-40B4-BE49-F238E27FC236}">
                <a16:creationId xmlns:a16="http://schemas.microsoft.com/office/drawing/2014/main" id="{9E1DE444-A27E-4728-8CC1-B185B35ED19A}"/>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845" name="Google Shape;3845;p85">
            <a:extLst xmlns:a="http://schemas.openxmlformats.org/drawingml/2006/main">
              <a:ext uri="{FF2B5EF4-FFF2-40B4-BE49-F238E27FC236}">
                <a16:creationId xmlns:a16="http://schemas.microsoft.com/office/drawing/2014/main" id="{539A4977-E3F6-441B-82C0-702E10893A88}"/>
              </a:ext>
            </a:extLst>
          </p:cNvPr>
          <p:cNvSpPr>
            <a:spLocks xmlns:a="http://schemas.openxmlformats.org/drawingml/2006/main" noGrp="1"/>
          </p:cNvSpPr>
          <p:nvPr/>
        </p:nvSpPr>
        <p:spPr>
          <a:xfrm xmlns:a="http://schemas.openxmlformats.org/drawingml/2006/main">
            <a:off x="6144768" y="265176"/>
            <a:ext cx="1682495" cy="292608"/>
          </a:xfrm>
          <a:prstGeom xmlns:a="http://schemas.openxmlformats.org/drawingml/2006/main" prst="roundRect">
            <a:avLst>
              <a:gd name="adj" fmla="val 16667"/>
            </a:avLst>
          </a:prstGeom>
          <a:solidFill xmlns:a="http://schemas.openxmlformats.org/drawingml/2006/main">
            <a:srgbClr val="2DA698"/>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846" name="Google Shape;3846;p85">
            <a:extLst xmlns:a="http://schemas.openxmlformats.org/drawingml/2006/main">
              <a:ext uri="{FF2B5EF4-FFF2-40B4-BE49-F238E27FC236}">
                <a16:creationId xmlns:a16="http://schemas.microsoft.com/office/drawing/2014/main" id="{43D37A72-E8CE-4547-8D0E-ADBE1B9ED691}"/>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Wdrożenie i prywatność</a:t>
            </a:r>
            <a:endParaRPr/>
          </a:p>
        </p:txBody>
      </p:sp>
      <p:sp>
        <p:nvSpPr>
          <p:cNvPr id="3847" name="Google Shape;3847;p85">
            <a:extLst xmlns:a="http://schemas.openxmlformats.org/drawingml/2006/main">
              <a:ext uri="{FF2B5EF4-FFF2-40B4-BE49-F238E27FC236}">
                <a16:creationId xmlns:a16="http://schemas.microsoft.com/office/drawing/2014/main" id="{1371921E-185A-4FB7-90AF-AC1B971C38CF}"/>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2DA698"/>
                </a:solidFill>
                <a:latin typeface="Calibri"/>
                <a:ea typeface="Calibri"/>
                <a:cs typeface="Calibri"/>
              </a:rPr>
              <a:t>▸</a:t>
            </a:r>
            <a:endParaRPr/>
          </a:p>
        </p:txBody>
      </p:sp>
      <p:sp>
        <p:nvSpPr>
          <p:cNvPr id="3848" name="Google Shape;3848;p85">
            <a:hlinkClick xmlns:r="http://schemas.openxmlformats.org/officeDocument/2006/relationships" xmlns:a="http://schemas.openxmlformats.org/drawingml/2006/main" r:id="R5cf56431a99f461b" action="ppaction://hlinksldjump"/>
            <a:extLst xmlns:a="http://schemas.openxmlformats.org/drawingml/2006/main">
              <a:ext uri="{FF2B5EF4-FFF2-40B4-BE49-F238E27FC236}">
                <a16:creationId xmlns:a16="http://schemas.microsoft.com/office/drawing/2014/main" id="{1E598FDD-5AC7-41AE-B2B6-8A4380E87D78}"/>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849" name="Google Shape;3849;p85">
            <a:extLst xmlns:a="http://schemas.openxmlformats.org/drawingml/2006/main">
              <a:ext uri="{FF2B5EF4-FFF2-40B4-BE49-F238E27FC236}">
                <a16:creationId xmlns:a16="http://schemas.microsoft.com/office/drawing/2014/main" id="{3584C0F2-32D5-437E-BC3C-5C239D104552}"/>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3850" name="Google Shape;3850;p85">
            <a:extLst xmlns:a="http://schemas.openxmlformats.org/drawingml/2006/main">
              <a:ext uri="{FF2B5EF4-FFF2-40B4-BE49-F238E27FC236}">
                <a16:creationId xmlns:a16="http://schemas.microsoft.com/office/drawing/2014/main" id="{D5EDE4A6-CFE7-42FD-90D9-6A4EF93A6D24}"/>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851" name="Google Shape;3851;p85">
            <a:hlinkClick xmlns:r="http://schemas.openxmlformats.org/officeDocument/2006/relationships" xmlns:a="http://schemas.openxmlformats.org/drawingml/2006/main" r:id="Rf49aafa0583e481a" action="ppaction://hlinksldjump"/>
            <a:extLst xmlns:a="http://schemas.openxmlformats.org/drawingml/2006/main">
              <a:ext uri="{FF2B5EF4-FFF2-40B4-BE49-F238E27FC236}">
                <a16:creationId xmlns:a16="http://schemas.microsoft.com/office/drawing/2014/main" id="{3BE330CA-9FED-4D9C-85E8-E7F0369D52B0}"/>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852" name="Google Shape;3852;p85">
            <a:extLst xmlns:a="http://schemas.openxmlformats.org/drawingml/2006/main">
              <a:ext uri="{FF2B5EF4-FFF2-40B4-BE49-F238E27FC236}">
                <a16:creationId xmlns:a16="http://schemas.microsoft.com/office/drawing/2014/main" id="{ECB710B2-2AE1-4A25-87A1-583663AFB41E}"/>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3853" name="Google Shape;3853;p85">
            <a:hlinkClick xmlns:r="http://schemas.openxmlformats.org/officeDocument/2006/relationships" xmlns:a="http://schemas.openxmlformats.org/drawingml/2006/main" r:id="R11da6eacc4d34c8c" action="ppaction://hlinksldjump"/>
            <a:extLst xmlns:a="http://schemas.openxmlformats.org/drawingml/2006/main">
              <a:ext uri="{FF2B5EF4-FFF2-40B4-BE49-F238E27FC236}">
                <a16:creationId xmlns:a16="http://schemas.microsoft.com/office/drawing/2014/main" id="{1C8C89AE-E87C-4288-A45B-0442C1499DF3}"/>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3934" name="Google Shape;3825;p85"/>
          <p:cNvPicPr>
            <a:picLocks xmlns:a="http://schemas.openxmlformats.org/drawingml/2006/main" noChangeAspect="1"/>
          </p:cNvPicPr>
          <p:nvPr/>
        </p:nvPicPr>
        <p:blipFill>
          <a:blip xmlns:r="http://schemas.openxmlformats.org/officeDocument/2006/relationships" xmlns:a="http://schemas.openxmlformats.org/drawingml/2006/main" r:embed="R6666892f7d1e4274"/>
          <a:srcRect xmlns:a="http://schemas.openxmlformats.org/drawingml/2006/main" l="0" t="0" r="0" b="0"/>
          <a:stretch xmlns:a="http://schemas.openxmlformats.org/drawingml/2006/main"/>
        </p:blipFill>
        <p:spPr>
          <a:xfrm xmlns:a="http://schemas.openxmlformats.org/drawingml/2006/main">
            <a:off x="841248" y="5650992"/>
            <a:ext cx="310896" cy="310896"/>
          </a:xfrm>
          <a:prstGeom xmlns:a="http://schemas.openxmlformats.org/drawingml/2006/main" prst="rect">
            <a:avLst/>
          </a:prstGeom>
        </p:spPr>
      </p:pic>
      <p:sp>
        <p:nvSpPr>
          <p:cNvPr id="3856" name="Empatyzer SHORT — tło menu">
            <a:extLst xmlns:a="http://schemas.openxmlformats.org/drawingml/2006/main">
              <a:ext uri="{FF2B5EF4-FFF2-40B4-BE49-F238E27FC236}">
                <a16:creationId xmlns:a16="http://schemas.microsoft.com/office/drawing/2014/main" id="{0A71E88F-0FAD-40E8-A8E0-F2D29F10960F}"/>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857" name="Empatyzer SHORT — menu Problem">
            <a:extLst xmlns:a="http://schemas.openxmlformats.org/drawingml/2006/main">
              <a:ext uri="{FF2B5EF4-FFF2-40B4-BE49-F238E27FC236}">
                <a16:creationId xmlns:a16="http://schemas.microsoft.com/office/drawing/2014/main" id="{6E2D0FCA-1AAB-4F7D-8B44-0EA6A133DCC3}"/>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Problem</a:t>
            </a:r>
          </a:p>
        </p:txBody>
      </p:sp>
      <p:sp>
        <p:nvSpPr>
          <p:cNvPr id="3858" name="Empatyzer SHORT — separator menu">
            <a:extLst xmlns:a="http://schemas.openxmlformats.org/drawingml/2006/main">
              <a:ext uri="{FF2B5EF4-FFF2-40B4-BE49-F238E27FC236}">
                <a16:creationId xmlns:a16="http://schemas.microsoft.com/office/drawing/2014/main" id="{87003497-02FD-4D55-85DD-BA817F0C4659}"/>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859" name="Empatyzer SHORT — menu Przykłady">
            <a:extLst xmlns:a="http://schemas.openxmlformats.org/drawingml/2006/main">
              <a:ext uri="{FF2B5EF4-FFF2-40B4-BE49-F238E27FC236}">
                <a16:creationId xmlns:a16="http://schemas.microsoft.com/office/drawing/2014/main" id="{D07599E7-1AF6-486D-AF9C-8373A1D59E6B}"/>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Przykłady</a:t>
            </a:r>
          </a:p>
        </p:txBody>
      </p:sp>
      <p:sp>
        <p:nvSpPr>
          <p:cNvPr id="3860" name="Empatyzer SHORT — separator menu">
            <a:extLst xmlns:a="http://schemas.openxmlformats.org/drawingml/2006/main">
              <a:ext uri="{FF2B5EF4-FFF2-40B4-BE49-F238E27FC236}">
                <a16:creationId xmlns:a16="http://schemas.microsoft.com/office/drawing/2014/main" id="{E8CB381A-4B26-4807-9AD8-A64E32D508F9}"/>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861" name="Empatyzer SHORT — menu Rozmowa z Em">
            <a:extLst xmlns:a="http://schemas.openxmlformats.org/drawingml/2006/main">
              <a:ext uri="{FF2B5EF4-FFF2-40B4-BE49-F238E27FC236}">
                <a16:creationId xmlns:a16="http://schemas.microsoft.com/office/drawing/2014/main" id="{A16EA291-B0DB-47AF-8BFB-194F83733294}"/>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Rozmowa z Em</a:t>
            </a:r>
          </a:p>
        </p:txBody>
      </p:sp>
      <p:sp>
        <p:nvSpPr>
          <p:cNvPr id="3862" name="Empatyzer SHORT — separator menu">
            <a:extLst xmlns:a="http://schemas.openxmlformats.org/drawingml/2006/main">
              <a:ext uri="{FF2B5EF4-FFF2-40B4-BE49-F238E27FC236}">
                <a16:creationId xmlns:a16="http://schemas.microsoft.com/office/drawing/2014/main" id="{CA094942-8A8E-40DB-AFFF-F3ED7EC4854E}"/>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863" name="Empatyzer SHORT — menu Dowody">
            <a:extLst xmlns:a="http://schemas.openxmlformats.org/drawingml/2006/main">
              <a:ext uri="{FF2B5EF4-FFF2-40B4-BE49-F238E27FC236}">
                <a16:creationId xmlns:a16="http://schemas.microsoft.com/office/drawing/2014/main" id="{23120216-BD9E-4DBF-A23F-BB842EF349D9}"/>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Dowody</a:t>
            </a:r>
          </a:p>
        </p:txBody>
      </p:sp>
      <p:sp>
        <p:nvSpPr>
          <p:cNvPr id="3864" name="Empatyzer SHORT — separator menu">
            <a:extLst xmlns:a="http://schemas.openxmlformats.org/drawingml/2006/main">
              <a:ext uri="{FF2B5EF4-FFF2-40B4-BE49-F238E27FC236}">
                <a16:creationId xmlns:a16="http://schemas.microsoft.com/office/drawing/2014/main" id="{DB642F8A-E96A-43F0-8575-8E93D4D773D8}"/>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865" name="Empatyzer SHORT — menu Empatyzer">
            <a:extLst xmlns:a="http://schemas.openxmlformats.org/drawingml/2006/main">
              <a:ext uri="{FF2B5EF4-FFF2-40B4-BE49-F238E27FC236}">
                <a16:creationId xmlns:a16="http://schemas.microsoft.com/office/drawing/2014/main" id="{D7A59AFC-0A7A-4F1C-A470-32BDAE4E0BC5}"/>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Empatyzer</a:t>
            </a:r>
          </a:p>
        </p:txBody>
      </p:sp>
      <p:sp>
        <p:nvSpPr>
          <p:cNvPr id="3866" name="Empatyzer SHORT — separator menu">
            <a:extLst xmlns:a="http://schemas.openxmlformats.org/drawingml/2006/main">
              <a:ext uri="{FF2B5EF4-FFF2-40B4-BE49-F238E27FC236}">
                <a16:creationId xmlns:a16="http://schemas.microsoft.com/office/drawing/2014/main" id="{3ED7920B-5A82-48D7-A501-F362D501A7F1}"/>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867" name="Empatyzer SHORT — menu Co się zmienia">
            <a:extLst xmlns:a="http://schemas.openxmlformats.org/drawingml/2006/main">
              <a:ext uri="{FF2B5EF4-FFF2-40B4-BE49-F238E27FC236}">
                <a16:creationId xmlns:a16="http://schemas.microsoft.com/office/drawing/2014/main" id="{E9850966-9F75-4CD1-9B8C-D7292FA01FA0}"/>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Co się zmienia</a:t>
            </a:r>
          </a:p>
        </p:txBody>
      </p:sp>
      <p:sp>
        <p:nvSpPr>
          <p:cNvPr id="3868" name="Empatyzer SHORT — separator menu">
            <a:extLst xmlns:a="http://schemas.openxmlformats.org/drawingml/2006/main">
              <a:ext uri="{FF2B5EF4-FFF2-40B4-BE49-F238E27FC236}">
                <a16:creationId xmlns:a16="http://schemas.microsoft.com/office/drawing/2014/main" id="{74D16B51-7632-4A99-B32C-2EB30AC60B5B}"/>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869" name="Empatyzer SHORT — menu Prywatność">
            <a:extLst xmlns:a="http://schemas.openxmlformats.org/drawingml/2006/main">
              <a:ext uri="{FF2B5EF4-FFF2-40B4-BE49-F238E27FC236}">
                <a16:creationId xmlns:a16="http://schemas.microsoft.com/office/drawing/2014/main" id="{D660FB13-0018-47E7-B76E-4D5B6C0A47E3}"/>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Prywatność</a:t>
            </a:r>
          </a:p>
        </p:txBody>
      </p:sp>
      <p:sp>
        <p:nvSpPr>
          <p:cNvPr id="3870" name="Empatyzer SHORT — separator menu">
            <a:extLst xmlns:a="http://schemas.openxmlformats.org/drawingml/2006/main">
              <a:ext uri="{FF2B5EF4-FFF2-40B4-BE49-F238E27FC236}">
                <a16:creationId xmlns:a16="http://schemas.microsoft.com/office/drawing/2014/main" id="{B54CA688-620A-4F13-8780-5E446A972A79}"/>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871" name="Empatyzer SHORT — menu Następny krok">
            <a:extLst xmlns:a="http://schemas.openxmlformats.org/drawingml/2006/main">
              <a:ext uri="{FF2B5EF4-FFF2-40B4-BE49-F238E27FC236}">
                <a16:creationId xmlns:a16="http://schemas.microsoft.com/office/drawing/2014/main" id="{E6BE22DA-4DA5-47C8-8CEF-EAE3D8C6C976}"/>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Następny krok</a:t>
            </a:r>
          </a:p>
        </p:txBody>
      </p:sp>
      <p:sp>
        <p:nvSpPr>
          <p:cNvPr id="3872" name="Empatyzer SHORT — separator menu">
            <a:extLst xmlns:a="http://schemas.openxmlformats.org/drawingml/2006/main">
              <a:ext uri="{FF2B5EF4-FFF2-40B4-BE49-F238E27FC236}">
                <a16:creationId xmlns:a16="http://schemas.microsoft.com/office/drawing/2014/main" id="{1A810CE5-4E84-4372-8A33-980A04B1945B}"/>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873" name="Empatyzer SHORT — aktywna sekcja Appendix">
            <a:extLst xmlns:a="http://schemas.openxmlformats.org/drawingml/2006/main">
              <a:ext uri="{FF2B5EF4-FFF2-40B4-BE49-F238E27FC236}">
                <a16:creationId xmlns:a16="http://schemas.microsoft.com/office/drawing/2014/main" id="{E60BB88B-8762-40F3-935E-CA5DE7E1BAB4}"/>
              </a:ext>
            </a:extLst>
          </p:cNvPr>
          <p:cNvSpPr>
            <a:spLocks xmlns:a="http://schemas.openxmlformats.org/drawingml/2006/main" noGrp="1"/>
          </p:cNvSpPr>
          <p:nvPr/>
        </p:nvSpPr>
        <p:spPr>
          <a:xfrm xmlns:a="http://schemas.openxmlformats.org/drawingml/2006/main">
            <a:off x="8544306" y="260604"/>
            <a:ext cx="742950" cy="301752"/>
          </a:xfrm>
          <a:prstGeom xmlns:a="http://schemas.openxmlformats.org/drawingml/2006/main" prst="roundRect">
            <a:avLst>
              <a:gd name="adj" fmla="val 22096"/>
            </a:avLst>
          </a:prstGeom>
          <a:solidFill xmlns:a="http://schemas.openxmlformats.org/drawingml/2006/main">
            <a:srgbClr val="20AA9A"/>
          </a:solidFill>
          <a:ln xmlns:a="http://schemas.openxmlformats.org/drawingml/2006/main" w="0">
            <a:noFill/>
            <a:prstDash val="solid"/>
          </a:ln>
        </p:spPr>
      </p:sp>
      <p:sp>
        <p:nvSpPr>
          <p:cNvPr id="3874" name="Empatyzer SHORT — menu Appendix">
            <a:extLst xmlns:a="http://schemas.openxmlformats.org/drawingml/2006/main">
              <a:ext uri="{FF2B5EF4-FFF2-40B4-BE49-F238E27FC236}">
                <a16:creationId xmlns:a16="http://schemas.microsoft.com/office/drawing/2014/main" id="{7C4825FE-9FD0-4C40-9D56-91DFCA121A17}"/>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1">
                <a:solidFill>
                  <a:srgbClr val="FFFFFF"/>
                </a:solidFill>
              </a:defRPr>
            </a:pPr>
            <a:r>
              <a:rPr sz="615" b="1">
                <a:solidFill>
                  <a:srgbClr val="FFFFFF"/>
                </a:solidFill>
              </a:rPr>
              <a:t>Appendix</a:t>
            </a:r>
          </a:p>
        </p:txBody>
      </p:sp>
    </p:spTree>
    <p:extLst>
      <p:ext uri="{BB962C8B-B14F-4D97-AF65-F5344CB8AC3E}">
        <p14:creationId xmlns:p14="http://schemas.microsoft.com/office/powerpoint/2010/main" val="1947013788"/>
      </p:ext>
    </p:extLst>
  </p:cSld>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3314" name="Google Shape;3314;p76">
            <a:extLst xmlns:a="http://schemas.openxmlformats.org/drawingml/2006/main">
              <a:ext uri="{FF2B5EF4-FFF2-40B4-BE49-F238E27FC236}">
                <a16:creationId xmlns:a16="http://schemas.microsoft.com/office/drawing/2014/main" id="{693B5344-66AF-451C-902C-CA18AF5ABB60}"/>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0" u="none">
                <a:solidFill>
                  <a:srgbClr val="6E6873"/>
                </a:solidFill>
              </a:rPr>
              <a:t>Problem</a:t>
            </a:r>
            <a:r>
              <a:rPr sz="900" u="none">
                <a:solidFill>
                  <a:srgbClr val="B9A9C1"/>
                </a:solidFill>
              </a:rPr>
              <a:t>   ▸   </a:t>
            </a:r>
            <a:r>
              <a:rPr sz="900" b="1" u="none">
                <a:solidFill>
                  <a:srgbClr val="FFFFFF"/>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0" u="none">
                <a:solidFill>
                  <a:srgbClr val="6E6873"/>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3315" name="Google Shape;3315;p76">
            <a:extLst xmlns:a="http://schemas.openxmlformats.org/drawingml/2006/main">
              <a:ext uri="{FF2B5EF4-FFF2-40B4-BE49-F238E27FC236}">
                <a16:creationId xmlns:a16="http://schemas.microsoft.com/office/drawing/2014/main" id="{14AA9A32-52F7-4C6E-B21A-346984479C37}"/>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Dlaczego dotychczasowe rozwiązania nie działają?</a:t>
            </a:r>
            <a:endParaRPr sz="2800"/>
          </a:p>
        </p:txBody>
      </p:sp>
      <p:sp>
        <p:nvSpPr>
          <p:cNvPr id="3316" name="Google Shape;3316;p76">
            <a:extLst xmlns:a="http://schemas.openxmlformats.org/drawingml/2006/main">
              <a:ext uri="{FF2B5EF4-FFF2-40B4-BE49-F238E27FC236}">
                <a16:creationId xmlns:a16="http://schemas.microsoft.com/office/drawing/2014/main" id="{F6323AAC-D3DD-409D-B444-B13A705762AB}"/>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Szkolenia i coaching wymagają czasu poza oddziałem, a kierownik potrzebuje pomocy między jednym pacjentem a drugim.</a:t>
            </a:r>
            <a:endParaRPr sz="1550"/>
          </a:p>
        </p:txBody>
      </p:sp>
      <p:sp>
        <p:nvSpPr>
          <p:cNvPr id="3317" name="Google Shape;3317;p76">
            <a:extLst xmlns:a="http://schemas.openxmlformats.org/drawingml/2006/main">
              <a:ext uri="{FF2B5EF4-FFF2-40B4-BE49-F238E27FC236}">
                <a16:creationId xmlns:a16="http://schemas.microsoft.com/office/drawing/2014/main" id="{3D183E8A-DB28-457A-84E2-88A715B06B93}"/>
              </a:ext>
            </a:extLst>
          </p:cNvPr>
          <p:cNvSpPr>
            <a:spLocks xmlns:a="http://schemas.openxmlformats.org/drawingml/2006/main" noGrp="1"/>
          </p:cNvSpPr>
          <p:nvPr/>
        </p:nvSpPr>
        <p:spPr>
          <a:xfrm xmlns:a="http://schemas.openxmlformats.org/drawingml/2006/main">
            <a:off x="548640" y="2084832"/>
            <a:ext cx="3474720" cy="2560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6E6873"/>
              </a:buClr>
              <a:buSzPts val="850"/>
              <a:buFont typeface="Calibri"/>
              <a:buNone/>
            </a:pPr>
            <a:r>
              <a:rPr sz="850" b="1" u="none">
                <a:solidFill>
                  <a:srgbClr val="6E6873"/>
                </a:solidFill>
                <a:latin typeface="Calibri"/>
                <a:ea typeface="Calibri"/>
                <a:cs typeface="Calibri"/>
              </a:rPr>
              <a:t>CO SZPITAL ZWYKLE ROBI</a:t>
            </a:r>
            <a:endParaRPr sz="850"/>
          </a:p>
        </p:txBody>
      </p:sp>
      <p:sp>
        <p:nvSpPr>
          <p:cNvPr id="3318" name="Google Shape;3318;p76">
            <a:extLst xmlns:a="http://schemas.openxmlformats.org/drawingml/2006/main">
              <a:ext uri="{FF2B5EF4-FFF2-40B4-BE49-F238E27FC236}">
                <a16:creationId xmlns:a16="http://schemas.microsoft.com/office/drawing/2014/main" id="{FF7BC7C7-DDEA-4891-97AA-0FEA3484514F}"/>
              </a:ext>
            </a:extLst>
          </p:cNvPr>
          <p:cNvSpPr>
            <a:spLocks xmlns:a="http://schemas.openxmlformats.org/drawingml/2006/main" noGrp="1"/>
          </p:cNvSpPr>
          <p:nvPr/>
        </p:nvSpPr>
        <p:spPr>
          <a:xfrm xmlns:a="http://schemas.openxmlformats.org/drawingml/2006/main">
            <a:off x="4480560" y="2084832"/>
            <a:ext cx="7162495" cy="2560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4F2854"/>
              </a:buClr>
              <a:buSzPts val="850"/>
              <a:buFont typeface="Calibri"/>
              <a:buNone/>
            </a:pPr>
            <a:r>
              <a:rPr sz="850" b="1" u="none">
                <a:solidFill>
                  <a:srgbClr val="4F2854"/>
                </a:solidFill>
                <a:latin typeface="Calibri"/>
                <a:ea typeface="Calibri"/>
                <a:cs typeface="Calibri"/>
              </a:rPr>
              <a:t>CZEGO TO NIE ROZWIĄZUJE</a:t>
            </a:r>
            <a:endParaRPr sz="850"/>
          </a:p>
        </p:txBody>
      </p:sp>
      <p:cxnSp>
        <p:nvCxnSpPr>
          <p:cNvPr id="3539" name="Google Shape;3319;p76"/>
          <p:cNvCxnSpPr/>
          <p:nvPr/>
        </p:nvCxnSpPr>
        <p:spPr>
          <a:xfrm xmlns:a="http://schemas.openxmlformats.org/drawingml/2006/main">
            <a:off x="548640" y="2359152"/>
            <a:ext cx="11094415" cy="0"/>
          </a:xfrm>
          <a:prstGeom xmlns:a="http://schemas.openxmlformats.org/drawingml/2006/main" prst="straightConnector1">
            <a:avLst/>
          </a:prstGeom>
          <a:ln xmlns:a="http://schemas.openxmlformats.org/drawingml/2006/main" w="9525" cap="flat">
            <a:solidFill>
              <a:srgbClr val="E4DEE7"/>
            </a:solidFill>
            <a:prstDash val="solid"/>
            <a:round/>
            <a:headEnd type="none" w="sm" len="sm"/>
            <a:tailEnd type="none" w="sm" len="sm"/>
          </a:ln>
        </p:spPr>
      </p:cxnSp>
      <p:sp>
        <p:nvSpPr>
          <p:cNvPr id="3320" name="Google Shape;3320;p76">
            <a:extLst xmlns:a="http://schemas.openxmlformats.org/drawingml/2006/main">
              <a:ext uri="{FF2B5EF4-FFF2-40B4-BE49-F238E27FC236}">
                <a16:creationId xmlns:a16="http://schemas.microsoft.com/office/drawing/2014/main" id="{EA2C0CA5-8E66-4CD1-A9BA-686D4B2CCF26}"/>
              </a:ext>
            </a:extLst>
          </p:cNvPr>
          <p:cNvSpPr>
            <a:spLocks xmlns:a="http://schemas.openxmlformats.org/drawingml/2006/main" noGrp="1"/>
          </p:cNvSpPr>
          <p:nvPr/>
        </p:nvSpPr>
        <p:spPr>
          <a:xfrm xmlns:a="http://schemas.openxmlformats.org/drawingml/2006/main">
            <a:off x="548640" y="2478024"/>
            <a:ext cx="3474720" cy="6766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Szkolenia menedżerskie</a:t>
            </a:r>
            <a:endParaRPr sz="1450"/>
          </a:p>
        </p:txBody>
      </p:sp>
      <p:sp>
        <p:nvSpPr>
          <p:cNvPr id="3321" name="Google Shape;3321;p76">
            <a:extLst xmlns:a="http://schemas.openxmlformats.org/drawingml/2006/main">
              <a:ext uri="{FF2B5EF4-FFF2-40B4-BE49-F238E27FC236}">
                <a16:creationId xmlns:a16="http://schemas.microsoft.com/office/drawing/2014/main" id="{3067EB93-1737-479C-8E0B-7E784ECD1DBC}"/>
              </a:ext>
            </a:extLst>
          </p:cNvPr>
          <p:cNvSpPr>
            <a:spLocks xmlns:a="http://schemas.openxmlformats.org/drawingml/2006/main" noGrp="1"/>
          </p:cNvSpPr>
          <p:nvPr/>
        </p:nvSpPr>
        <p:spPr>
          <a:xfrm xmlns:a="http://schemas.openxmlformats.org/drawingml/2006/main">
            <a:off x="4480560" y="2478024"/>
            <a:ext cx="7162495" cy="6766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Dają dobre podstawy i wspólny sposób działania. Nie towarzyszą jednak kierownikowi przy każdej sytuacji, w której ma przełożyć te zasady na konkretną osobę i rozmowę.</a:t>
            </a:r>
            <a:endParaRPr sz="1250"/>
          </a:p>
        </p:txBody>
      </p:sp>
      <p:cxnSp>
        <p:nvCxnSpPr>
          <p:cNvPr id="3542" name="Google Shape;3322;p76"/>
          <p:cNvCxnSpPr/>
          <p:nvPr/>
        </p:nvCxnSpPr>
        <p:spPr>
          <a:xfrm xmlns:a="http://schemas.openxmlformats.org/drawingml/2006/main">
            <a:off x="548640" y="3163824"/>
            <a:ext cx="11094415" cy="0"/>
          </a:xfrm>
          <a:prstGeom xmlns:a="http://schemas.openxmlformats.org/drawingml/2006/main" prst="straightConnector1">
            <a:avLst/>
          </a:prstGeom>
          <a:ln xmlns:a="http://schemas.openxmlformats.org/drawingml/2006/main" w="9525" cap="flat">
            <a:solidFill>
              <a:srgbClr val="E4DEE7"/>
            </a:solidFill>
            <a:prstDash val="solid"/>
            <a:round/>
            <a:headEnd type="none" w="sm" len="sm"/>
            <a:tailEnd type="none" w="sm" len="sm"/>
          </a:ln>
        </p:spPr>
      </p:cxnSp>
      <p:sp>
        <p:nvSpPr>
          <p:cNvPr id="3323" name="Google Shape;3323;p76">
            <a:extLst xmlns:a="http://schemas.openxmlformats.org/drawingml/2006/main">
              <a:ext uri="{FF2B5EF4-FFF2-40B4-BE49-F238E27FC236}">
                <a16:creationId xmlns:a16="http://schemas.microsoft.com/office/drawing/2014/main" id="{38DDE593-5458-4EC8-A29E-86FCC2D5A8E3}"/>
              </a:ext>
            </a:extLst>
          </p:cNvPr>
          <p:cNvSpPr>
            <a:spLocks xmlns:a="http://schemas.openxmlformats.org/drawingml/2006/main" noGrp="1"/>
          </p:cNvSpPr>
          <p:nvPr/>
        </p:nvSpPr>
        <p:spPr>
          <a:xfrm xmlns:a="http://schemas.openxmlformats.org/drawingml/2006/main">
            <a:off x="548640" y="3282696"/>
            <a:ext cx="3474720" cy="6766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Coaching i mentoring</a:t>
            </a:r>
            <a:endParaRPr sz="1450"/>
          </a:p>
        </p:txBody>
      </p:sp>
      <p:sp>
        <p:nvSpPr>
          <p:cNvPr id="3324" name="Google Shape;3324;p76">
            <a:extLst xmlns:a="http://schemas.openxmlformats.org/drawingml/2006/main">
              <a:ext uri="{FF2B5EF4-FFF2-40B4-BE49-F238E27FC236}">
                <a16:creationId xmlns:a16="http://schemas.microsoft.com/office/drawing/2014/main" id="{0C79FE05-04EB-4649-AE7B-EB77A69E2913}"/>
              </a:ext>
            </a:extLst>
          </p:cNvPr>
          <p:cNvSpPr>
            <a:spLocks xmlns:a="http://schemas.openxmlformats.org/drawingml/2006/main" noGrp="1"/>
          </p:cNvSpPr>
          <p:nvPr/>
        </p:nvSpPr>
        <p:spPr>
          <a:xfrm xmlns:a="http://schemas.openxmlformats.org/drawingml/2006/main">
            <a:off x="4480560" y="3282696"/>
            <a:ext cx="7162495" cy="6766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Dają pogłębione wsparcie, ale wymagają dostępności coacha lub mentora i nie zawsze są możliwe przy każdej codziennej rozmowie kierownika.</a:t>
            </a:r>
            <a:endParaRPr sz="1250"/>
          </a:p>
        </p:txBody>
      </p:sp>
      <p:cxnSp>
        <p:nvCxnSpPr>
          <p:cNvPr id="3545" name="Google Shape;3325;p76"/>
          <p:cNvCxnSpPr/>
          <p:nvPr/>
        </p:nvCxnSpPr>
        <p:spPr>
          <a:xfrm xmlns:a="http://schemas.openxmlformats.org/drawingml/2006/main">
            <a:off x="548640" y="3968496"/>
            <a:ext cx="11094415" cy="0"/>
          </a:xfrm>
          <a:prstGeom xmlns:a="http://schemas.openxmlformats.org/drawingml/2006/main" prst="straightConnector1">
            <a:avLst/>
          </a:prstGeom>
          <a:ln xmlns:a="http://schemas.openxmlformats.org/drawingml/2006/main" w="9525" cap="flat">
            <a:solidFill>
              <a:srgbClr val="E4DEE7"/>
            </a:solidFill>
            <a:prstDash val="solid"/>
            <a:round/>
            <a:headEnd type="none" w="sm" len="sm"/>
            <a:tailEnd type="none" w="sm" len="sm"/>
          </a:ln>
        </p:spPr>
      </p:cxnSp>
      <p:sp>
        <p:nvSpPr>
          <p:cNvPr id="3326" name="Google Shape;3326;p76">
            <a:extLst xmlns:a="http://schemas.openxmlformats.org/drawingml/2006/main">
              <a:ext uri="{FF2B5EF4-FFF2-40B4-BE49-F238E27FC236}">
                <a16:creationId xmlns:a16="http://schemas.microsoft.com/office/drawing/2014/main" id="{BDA484A2-E231-45EE-AB59-BF13A1C34949}"/>
              </a:ext>
            </a:extLst>
          </p:cNvPr>
          <p:cNvSpPr>
            <a:spLocks xmlns:a="http://schemas.openxmlformats.org/drawingml/2006/main" noGrp="1"/>
          </p:cNvSpPr>
          <p:nvPr/>
        </p:nvSpPr>
        <p:spPr>
          <a:xfrm xmlns:a="http://schemas.openxmlformats.org/drawingml/2006/main">
            <a:off x="548640" y="4087368"/>
            <a:ext cx="3474720" cy="6766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Kadry i osoby odpowiedzialne za rozwój</a:t>
            </a:r>
            <a:endParaRPr sz="1450"/>
          </a:p>
        </p:txBody>
      </p:sp>
      <p:sp>
        <p:nvSpPr>
          <p:cNvPr id="3327" name="Google Shape;3327;p76">
            <a:extLst xmlns:a="http://schemas.openxmlformats.org/drawingml/2006/main">
              <a:ext uri="{FF2B5EF4-FFF2-40B4-BE49-F238E27FC236}">
                <a16:creationId xmlns:a16="http://schemas.microsoft.com/office/drawing/2014/main" id="{2DBB6ED4-1CDB-498E-88CB-E1A33C30DDB2}"/>
              </a:ext>
            </a:extLst>
          </p:cNvPr>
          <p:cNvSpPr>
            <a:spLocks xmlns:a="http://schemas.openxmlformats.org/drawingml/2006/main" noGrp="1"/>
          </p:cNvSpPr>
          <p:nvPr/>
        </p:nvSpPr>
        <p:spPr>
          <a:xfrm xmlns:a="http://schemas.openxmlformats.org/drawingml/2006/main">
            <a:off x="4480560" y="4087368"/>
            <a:ext cx="7162495" cy="6766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Prowadzą sprawy formalne, szkolenia i wsparcie kierowników. Nie mogą osobiście uczestniczyć w każdej zwykłej rozmowie kierownika z zespołem.</a:t>
            </a:r>
            <a:endParaRPr sz="1250"/>
          </a:p>
        </p:txBody>
      </p:sp>
      <p:sp>
        <p:nvSpPr>
          <p:cNvPr id="3328" name="Google Shape;3328;p76">
            <a:extLst xmlns:a="http://schemas.openxmlformats.org/drawingml/2006/main">
              <a:ext uri="{FF2B5EF4-FFF2-40B4-BE49-F238E27FC236}">
                <a16:creationId xmlns:a16="http://schemas.microsoft.com/office/drawing/2014/main" id="{DE807DDC-9519-45AE-9D07-453E7488DAB0}"/>
              </a:ext>
            </a:extLst>
          </p:cNvPr>
          <p:cNvSpPr>
            <a:spLocks xmlns:a="http://schemas.openxmlformats.org/drawingml/2006/main" noGrp="1"/>
          </p:cNvSpPr>
          <p:nvPr/>
        </p:nvSpPr>
        <p:spPr>
          <a:xfrm xmlns:a="http://schemas.openxmlformats.org/drawingml/2006/main">
            <a:off x="548640" y="4974336"/>
            <a:ext cx="11094415" cy="1225296"/>
          </a:xfrm>
          <a:prstGeom xmlns:a="http://schemas.openxmlformats.org/drawingml/2006/main" prst="roundRect">
            <a:avLst>
              <a:gd name="adj" fmla="val 7463"/>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330" name="Google Shape;3330;p76">
            <a:extLst xmlns:a="http://schemas.openxmlformats.org/drawingml/2006/main">
              <a:ext uri="{FF2B5EF4-FFF2-40B4-BE49-F238E27FC236}">
                <a16:creationId xmlns:a16="http://schemas.microsoft.com/office/drawing/2014/main" id="{5D14EBC5-FA0B-414E-BEB7-A6C328CA3521}"/>
              </a:ext>
            </a:extLst>
          </p:cNvPr>
          <p:cNvSpPr>
            <a:spLocks xmlns:a="http://schemas.openxmlformats.org/drawingml/2006/main" noGrp="1"/>
          </p:cNvSpPr>
          <p:nvPr/>
        </p:nvSpPr>
        <p:spPr>
          <a:xfrm xmlns:a="http://schemas.openxmlformats.org/drawingml/2006/main">
            <a:off x="1371600" y="4974336"/>
            <a:ext cx="9978847" cy="12252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400"/>
              <a:buFont typeface="Calibri"/>
              <a:buNone/>
              <a:defRPr sz="1200" b="1">
                <a:solidFill>
                  <a:srgbClr val="241C28"/>
                </a:solidFill>
                <a:latin typeface="Arial"/>
                <a:ea typeface="Arial"/>
                <a:cs typeface="Arial"/>
              </a:defRPr>
            </a:pPr>
            <a:r>
              <a:rPr sz="1200" b="1" u="none">
                <a:solidFill>
                  <a:srgbClr val="241C28"/>
                </a:solidFill>
                <a:latin typeface="Arial"/>
                <a:ea typeface="Arial"/>
                <a:cs typeface="Arial"/>
              </a:rPr>
              <a:t>Empatyzer dokłada pomoc wtedy, gdy kierownik przygotowuje konkretną rozmowę, bez zmiany grafiku i bez konieczności osobistego udziału HR w każdej zwykłej sprawie.</a:t>
            </a:r>
            <a:endParaRPr sz="1400"/>
          </a:p>
        </p:txBody>
      </p:sp>
      <p:pic>
        <p:nvPicPr>
          <p:cNvPr id="3550" name="Google Shape;3331;p76"/>
          <p:cNvPicPr>
            <a:picLocks xmlns:a="http://schemas.openxmlformats.org/drawingml/2006/main" noChangeAspect="1"/>
          </p:cNvPicPr>
          <p:nvPr/>
        </p:nvPicPr>
        <p:blipFill rotWithShape="1">
          <a:blip xmlns:r="http://schemas.openxmlformats.org/officeDocument/2006/relationships" xmlns:a="http://schemas.openxmlformats.org/drawingml/2006/main" r:embed="R74760152f7a94deb">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3332" name="Google Shape;3332;p76">
            <a:extLst xmlns:a="http://schemas.openxmlformats.org/drawingml/2006/main">
              <a:ext uri="{FF2B5EF4-FFF2-40B4-BE49-F238E27FC236}">
                <a16:creationId xmlns:a16="http://schemas.microsoft.com/office/drawing/2014/main" id="{E83E796C-58F1-4F53-86DE-4ACCE1F65894}"/>
              </a:ext>
            </a:extLst>
          </p:cNvPr>
          <p:cNvSpPr>
            <a:spLocks xmlns:a="http://schemas.openxmlformats.org/drawingml/2006/main" noGrp="1"/>
          </p:cNvSpPr>
          <p:nvPr/>
        </p:nvSpPr>
        <p:spPr>
          <a:xfrm xmlns:a="http://schemas.openxmlformats.org/drawingml/2006/main">
            <a:off x="1162050" y="338138"/>
            <a:ext cx="1428750"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Dlaczego problem wraca</a:t>
            </a:r>
            <a:endParaRPr/>
          </a:p>
        </p:txBody>
      </p:sp>
      <p:sp>
        <p:nvSpPr>
          <p:cNvPr id="3333" name="Google Shape;3333;p76">
            <a:extLst xmlns:a="http://schemas.openxmlformats.org/drawingml/2006/main">
              <a:ext uri="{FF2B5EF4-FFF2-40B4-BE49-F238E27FC236}">
                <a16:creationId xmlns:a16="http://schemas.microsoft.com/office/drawing/2014/main" id="{19D63F95-42FD-40B0-8471-1F37F202015B}"/>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334" name="Google Shape;3334;p76">
            <a:extLst xmlns:a="http://schemas.openxmlformats.org/drawingml/2006/main">
              <a:ext uri="{FF2B5EF4-FFF2-40B4-BE49-F238E27FC236}">
                <a16:creationId xmlns:a16="http://schemas.microsoft.com/office/drawing/2014/main" id="{C2802447-E958-44C3-8C87-3FDA00F1D6A4}"/>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Problem</a:t>
            </a:r>
            <a:endParaRPr/>
          </a:p>
        </p:txBody>
      </p:sp>
      <p:sp>
        <p:nvSpPr>
          <p:cNvPr id="3335" name="Google Shape;3335;p76">
            <a:extLst xmlns:a="http://schemas.openxmlformats.org/drawingml/2006/main">
              <a:ext uri="{FF2B5EF4-FFF2-40B4-BE49-F238E27FC236}">
                <a16:creationId xmlns:a16="http://schemas.microsoft.com/office/drawing/2014/main" id="{92644F27-3EB2-480D-BB63-DD6390EF8D2E}"/>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336" name="Google Shape;3336;p76">
            <a:hlinkClick xmlns:r="http://schemas.openxmlformats.org/officeDocument/2006/relationships" xmlns:a="http://schemas.openxmlformats.org/drawingml/2006/main" r:id="R03385f0ceec24dca" action="ppaction://hlinksldjump"/>
            <a:extLst xmlns:a="http://schemas.openxmlformats.org/drawingml/2006/main">
              <a:ext uri="{FF2B5EF4-FFF2-40B4-BE49-F238E27FC236}">
                <a16:creationId xmlns:a16="http://schemas.microsoft.com/office/drawing/2014/main" id="{D3B90989-53DD-42C4-B93A-6CAE77C2D96A}"/>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337" name="Google Shape;3337;p76">
            <a:extLst xmlns:a="http://schemas.openxmlformats.org/drawingml/2006/main">
              <a:ext uri="{FF2B5EF4-FFF2-40B4-BE49-F238E27FC236}">
                <a16:creationId xmlns:a16="http://schemas.microsoft.com/office/drawing/2014/main" id="{259C1BA7-2CF8-4F78-B075-2CA9028DA298}"/>
              </a:ext>
            </a:extLst>
          </p:cNvPr>
          <p:cNvSpPr>
            <a:spLocks xmlns:a="http://schemas.openxmlformats.org/drawingml/2006/main" noGrp="1"/>
          </p:cNvSpPr>
          <p:nvPr/>
        </p:nvSpPr>
        <p:spPr>
          <a:xfrm xmlns:a="http://schemas.openxmlformats.org/drawingml/2006/main">
            <a:off x="1298448" y="265176"/>
            <a:ext cx="1591056" cy="292608"/>
          </a:xfrm>
          <a:prstGeom xmlns:a="http://schemas.openxmlformats.org/drawingml/2006/main" prst="roundRect">
            <a:avLst>
              <a:gd name="adj" fmla="val 16667"/>
            </a:avLst>
          </a:prstGeom>
          <a:solidFill xmlns:a="http://schemas.openxmlformats.org/drawingml/2006/main">
            <a:srgbClr val="2DA698"/>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338" name="Google Shape;3338;p76">
            <a:extLst xmlns:a="http://schemas.openxmlformats.org/drawingml/2006/main">
              <a:ext uri="{FF2B5EF4-FFF2-40B4-BE49-F238E27FC236}">
                <a16:creationId xmlns:a16="http://schemas.microsoft.com/office/drawing/2014/main" id="{71F5AC91-B452-4588-9D2C-9B706B8EE7EE}"/>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Dlaczego problem wraca</a:t>
            </a:r>
            <a:endParaRPr/>
          </a:p>
        </p:txBody>
      </p:sp>
      <p:sp>
        <p:nvSpPr>
          <p:cNvPr id="3339" name="Google Shape;3339;p76">
            <a:extLst xmlns:a="http://schemas.openxmlformats.org/drawingml/2006/main">
              <a:ext uri="{FF2B5EF4-FFF2-40B4-BE49-F238E27FC236}">
                <a16:creationId xmlns:a16="http://schemas.microsoft.com/office/drawing/2014/main" id="{C7D67FC3-3F4F-42CF-8573-F42884C38AA2}"/>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2DA698"/>
                </a:solidFill>
                <a:latin typeface="Calibri"/>
                <a:ea typeface="Calibri"/>
                <a:cs typeface="Calibri"/>
              </a:rPr>
              <a:t>▸</a:t>
            </a:r>
            <a:endParaRPr/>
          </a:p>
        </p:txBody>
      </p:sp>
      <p:sp>
        <p:nvSpPr>
          <p:cNvPr id="3340" name="Google Shape;3340;p76">
            <a:hlinkClick xmlns:r="http://schemas.openxmlformats.org/officeDocument/2006/relationships" xmlns:a="http://schemas.openxmlformats.org/drawingml/2006/main" r:id="R9fd98fc3cd054eb7" action="ppaction://hlinksldjump"/>
            <a:extLst xmlns:a="http://schemas.openxmlformats.org/drawingml/2006/main">
              <a:ext uri="{FF2B5EF4-FFF2-40B4-BE49-F238E27FC236}">
                <a16:creationId xmlns:a16="http://schemas.microsoft.com/office/drawing/2014/main" id="{AE615188-5AC6-4FB0-9C3B-8A5DB259BAC9}"/>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341" name="Google Shape;3341;p76">
            <a:extLst xmlns:a="http://schemas.openxmlformats.org/drawingml/2006/main">
              <a:ext uri="{FF2B5EF4-FFF2-40B4-BE49-F238E27FC236}">
                <a16:creationId xmlns:a16="http://schemas.microsoft.com/office/drawing/2014/main" id="{8731178D-4BEC-4478-9A9C-8A3D41B6E6E2}"/>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3342" name="Google Shape;3342;p76">
            <a:extLst xmlns:a="http://schemas.openxmlformats.org/drawingml/2006/main">
              <a:ext uri="{FF2B5EF4-FFF2-40B4-BE49-F238E27FC236}">
                <a16:creationId xmlns:a16="http://schemas.microsoft.com/office/drawing/2014/main" id="{B3E18DA8-D0C8-4DBD-87F5-8212DD1915EF}"/>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343" name="Google Shape;3343;p76">
            <a:hlinkClick xmlns:r="http://schemas.openxmlformats.org/officeDocument/2006/relationships" xmlns:a="http://schemas.openxmlformats.org/drawingml/2006/main" r:id="Rcf3bcf278d154807" action="ppaction://hlinksldjump"/>
            <a:extLst xmlns:a="http://schemas.openxmlformats.org/drawingml/2006/main">
              <a:ext uri="{FF2B5EF4-FFF2-40B4-BE49-F238E27FC236}">
                <a16:creationId xmlns:a16="http://schemas.microsoft.com/office/drawing/2014/main" id="{4AA7F15F-27C3-4D9F-A369-61DD9480F8D8}"/>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344" name="Google Shape;3344;p76">
            <a:extLst xmlns:a="http://schemas.openxmlformats.org/drawingml/2006/main">
              <a:ext uri="{FF2B5EF4-FFF2-40B4-BE49-F238E27FC236}">
                <a16:creationId xmlns:a16="http://schemas.microsoft.com/office/drawing/2014/main" id="{765043FE-B280-4C1E-8124-301A578CF7E1}"/>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Jak to działa</a:t>
            </a:r>
            <a:endParaRPr/>
          </a:p>
        </p:txBody>
      </p:sp>
      <p:sp>
        <p:nvSpPr>
          <p:cNvPr id="3345" name="Google Shape;3345;p76">
            <a:extLst xmlns:a="http://schemas.openxmlformats.org/drawingml/2006/main">
              <a:ext uri="{FF2B5EF4-FFF2-40B4-BE49-F238E27FC236}">
                <a16:creationId xmlns:a16="http://schemas.microsoft.com/office/drawing/2014/main" id="{AA0A6C98-A283-4E06-95E6-BABB70123158}"/>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346" name="Google Shape;3346;p76">
            <a:hlinkClick xmlns:r="http://schemas.openxmlformats.org/officeDocument/2006/relationships" xmlns:a="http://schemas.openxmlformats.org/drawingml/2006/main" r:id="R0bb8bcfaa0c049f7" action="ppaction://hlinksldjump"/>
            <a:extLst xmlns:a="http://schemas.openxmlformats.org/drawingml/2006/main">
              <a:ext uri="{FF2B5EF4-FFF2-40B4-BE49-F238E27FC236}">
                <a16:creationId xmlns:a16="http://schemas.microsoft.com/office/drawing/2014/main" id="{4E276C69-937D-4A9C-9CBC-7244D29B6B1E}"/>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347" name="Google Shape;3347;p76">
            <a:extLst xmlns:a="http://schemas.openxmlformats.org/drawingml/2006/main">
              <a:ext uri="{FF2B5EF4-FFF2-40B4-BE49-F238E27FC236}">
                <a16:creationId xmlns:a16="http://schemas.microsoft.com/office/drawing/2014/main" id="{2AD9B381-B037-478F-8095-CFC15A34B1F1}"/>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3348" name="Google Shape;3348;p76">
            <a:extLst xmlns:a="http://schemas.openxmlformats.org/drawingml/2006/main">
              <a:ext uri="{FF2B5EF4-FFF2-40B4-BE49-F238E27FC236}">
                <a16:creationId xmlns:a16="http://schemas.microsoft.com/office/drawing/2014/main" id="{DB7D5484-ACC7-4834-A682-A77F02F881AC}"/>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349" name="Google Shape;3349;p76">
            <a:hlinkClick xmlns:r="http://schemas.openxmlformats.org/officeDocument/2006/relationships" xmlns:a="http://schemas.openxmlformats.org/drawingml/2006/main" r:id="R73b42102c1144662" action="ppaction://hlinksldjump"/>
            <a:extLst xmlns:a="http://schemas.openxmlformats.org/drawingml/2006/main">
              <a:ext uri="{FF2B5EF4-FFF2-40B4-BE49-F238E27FC236}">
                <a16:creationId xmlns:a16="http://schemas.microsoft.com/office/drawing/2014/main" id="{6D70B22C-98BE-41BC-92FF-C555D46DA74C}"/>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350" name="Google Shape;3350;p76">
            <a:extLst xmlns:a="http://schemas.openxmlformats.org/drawingml/2006/main">
              <a:ext uri="{FF2B5EF4-FFF2-40B4-BE49-F238E27FC236}">
                <a16:creationId xmlns:a16="http://schemas.microsoft.com/office/drawing/2014/main" id="{C4B66D2C-8859-4BCB-B847-09E93A698DDD}"/>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3351" name="Google Shape;3351;p76">
            <a:extLst xmlns:a="http://schemas.openxmlformats.org/drawingml/2006/main">
              <a:ext uri="{FF2B5EF4-FFF2-40B4-BE49-F238E27FC236}">
                <a16:creationId xmlns:a16="http://schemas.microsoft.com/office/drawing/2014/main" id="{B9B443D3-ABC8-4D3C-BC52-3C0E7DBBDF62}"/>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352" name="Google Shape;3352;p76">
            <a:hlinkClick xmlns:r="http://schemas.openxmlformats.org/officeDocument/2006/relationships" xmlns:a="http://schemas.openxmlformats.org/drawingml/2006/main" r:id="R36a068358e1e46c3" action="ppaction://hlinksldjump"/>
            <a:extLst xmlns:a="http://schemas.openxmlformats.org/drawingml/2006/main">
              <a:ext uri="{FF2B5EF4-FFF2-40B4-BE49-F238E27FC236}">
                <a16:creationId xmlns:a16="http://schemas.microsoft.com/office/drawing/2014/main" id="{657EA7FB-5EFF-40E1-A318-2C548EA7D2EB}"/>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353" name="Google Shape;3353;p76">
            <a:extLst xmlns:a="http://schemas.openxmlformats.org/drawingml/2006/main">
              <a:ext uri="{FF2B5EF4-FFF2-40B4-BE49-F238E27FC236}">
                <a16:creationId xmlns:a16="http://schemas.microsoft.com/office/drawing/2014/main" id="{BC8FDE87-FE85-4721-BF3B-F27F089AACEA}"/>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3354" name="Google Shape;3354;p76">
            <a:extLst xmlns:a="http://schemas.openxmlformats.org/drawingml/2006/main">
              <a:ext uri="{FF2B5EF4-FFF2-40B4-BE49-F238E27FC236}">
                <a16:creationId xmlns:a16="http://schemas.microsoft.com/office/drawing/2014/main" id="{02FA217F-9672-44BB-9821-0A87208B207D}"/>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355" name="Google Shape;3355;p76">
            <a:hlinkClick xmlns:r="http://schemas.openxmlformats.org/officeDocument/2006/relationships" xmlns:a="http://schemas.openxmlformats.org/drawingml/2006/main" r:id="Rd104c8bb74704c0e" action="ppaction://hlinksldjump"/>
            <a:extLst xmlns:a="http://schemas.openxmlformats.org/drawingml/2006/main">
              <a:ext uri="{FF2B5EF4-FFF2-40B4-BE49-F238E27FC236}">
                <a16:creationId xmlns:a16="http://schemas.microsoft.com/office/drawing/2014/main" id="{36C1995E-A01B-41B7-8A15-45D23551326D}"/>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356" name="Google Shape;3356;p76">
            <a:extLst xmlns:a="http://schemas.openxmlformats.org/drawingml/2006/main">
              <a:ext uri="{FF2B5EF4-FFF2-40B4-BE49-F238E27FC236}">
                <a16:creationId xmlns:a16="http://schemas.microsoft.com/office/drawing/2014/main" id="{340B30F3-9431-489E-B743-B9C2DF437BB9}"/>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3357" name="Google Shape;3357;p76">
            <a:hlinkClick xmlns:r="http://schemas.openxmlformats.org/officeDocument/2006/relationships" xmlns:a="http://schemas.openxmlformats.org/drawingml/2006/main" r:id="R5191d9cfbba74a5a" action="ppaction://hlinksldjump"/>
            <a:extLst xmlns:a="http://schemas.openxmlformats.org/drawingml/2006/main">
              <a:ext uri="{FF2B5EF4-FFF2-40B4-BE49-F238E27FC236}">
                <a16:creationId xmlns:a16="http://schemas.microsoft.com/office/drawing/2014/main" id="{FA1E2DB7-F3B6-49AD-A7FF-CB42A612462B}"/>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3577" name="Google Shape;3329;p76"/>
          <p:cNvPicPr>
            <a:picLocks xmlns:a="http://schemas.openxmlformats.org/drawingml/2006/main" noChangeAspect="1"/>
          </p:cNvPicPr>
          <p:nvPr/>
        </p:nvPicPr>
        <p:blipFill>
          <a:blip xmlns:r="http://schemas.openxmlformats.org/officeDocument/2006/relationships" xmlns:a="http://schemas.openxmlformats.org/drawingml/2006/main" r:embed="R62e235f24cd84cba"/>
          <a:srcRect xmlns:a="http://schemas.openxmlformats.org/drawingml/2006/main" l="0" t="0" r="0" b="0"/>
          <a:stretch xmlns:a="http://schemas.openxmlformats.org/drawingml/2006/main"/>
        </p:blipFill>
        <p:spPr>
          <a:xfrm xmlns:a="http://schemas.openxmlformats.org/drawingml/2006/main">
            <a:off x="841248" y="5431536"/>
            <a:ext cx="310896" cy="310896"/>
          </a:xfrm>
          <a:prstGeom xmlns:a="http://schemas.openxmlformats.org/drawingml/2006/main" prst="rect">
            <a:avLst/>
          </a:prstGeom>
        </p:spPr>
      </p:pic>
      <p:sp>
        <p:nvSpPr>
          <p:cNvPr id="3459" name="Empatyzer SHORT — tło menu">
            <a:extLst xmlns:a="http://schemas.openxmlformats.org/drawingml/2006/main">
              <a:ext uri="{FF2B5EF4-FFF2-40B4-BE49-F238E27FC236}">
                <a16:creationId xmlns:a16="http://schemas.microsoft.com/office/drawing/2014/main" id="{EE3AA0A6-CEE7-4812-AD18-1E610F079D91}"/>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460" name="Empatyzer SHORT — menu Problem">
            <a:extLst xmlns:a="http://schemas.openxmlformats.org/drawingml/2006/main">
              <a:ext uri="{FF2B5EF4-FFF2-40B4-BE49-F238E27FC236}">
                <a16:creationId xmlns:a16="http://schemas.microsoft.com/office/drawing/2014/main" id="{3B549DBA-0D7E-4614-894C-125E224EBABD}"/>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Problem</a:t>
            </a:r>
          </a:p>
        </p:txBody>
      </p:sp>
      <p:sp>
        <p:nvSpPr>
          <p:cNvPr id="3461" name="Empatyzer SHORT — separator menu">
            <a:extLst xmlns:a="http://schemas.openxmlformats.org/drawingml/2006/main">
              <a:ext uri="{FF2B5EF4-FFF2-40B4-BE49-F238E27FC236}">
                <a16:creationId xmlns:a16="http://schemas.microsoft.com/office/drawing/2014/main" id="{E25FA1FB-A49F-4CC6-8993-9309563921EE}"/>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462" name="Empatyzer SHORT — menu Przykłady">
            <a:extLst xmlns:a="http://schemas.openxmlformats.org/drawingml/2006/main">
              <a:ext uri="{FF2B5EF4-FFF2-40B4-BE49-F238E27FC236}">
                <a16:creationId xmlns:a16="http://schemas.microsoft.com/office/drawing/2014/main" id="{CE160240-8E5A-4534-9AC2-D69EF6F878D5}"/>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Przykłady</a:t>
            </a:r>
          </a:p>
        </p:txBody>
      </p:sp>
      <p:sp>
        <p:nvSpPr>
          <p:cNvPr id="3463" name="Empatyzer SHORT — separator menu">
            <a:extLst xmlns:a="http://schemas.openxmlformats.org/drawingml/2006/main">
              <a:ext uri="{FF2B5EF4-FFF2-40B4-BE49-F238E27FC236}">
                <a16:creationId xmlns:a16="http://schemas.microsoft.com/office/drawing/2014/main" id="{A1E67693-7B6C-4AE8-A066-FDB801B6C02C}"/>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464" name="Empatyzer SHORT — menu Rozmowa z Em">
            <a:extLst xmlns:a="http://schemas.openxmlformats.org/drawingml/2006/main">
              <a:ext uri="{FF2B5EF4-FFF2-40B4-BE49-F238E27FC236}">
                <a16:creationId xmlns:a16="http://schemas.microsoft.com/office/drawing/2014/main" id="{DAE54A2C-F90B-4C2D-A75F-F9213154D98B}"/>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Rozmowa z Em</a:t>
            </a:r>
          </a:p>
        </p:txBody>
      </p:sp>
      <p:sp>
        <p:nvSpPr>
          <p:cNvPr id="3465" name="Empatyzer SHORT — separator menu">
            <a:extLst xmlns:a="http://schemas.openxmlformats.org/drawingml/2006/main">
              <a:ext uri="{FF2B5EF4-FFF2-40B4-BE49-F238E27FC236}">
                <a16:creationId xmlns:a16="http://schemas.microsoft.com/office/drawing/2014/main" id="{DC6952E0-9B83-45C8-BC94-409DBAEF72E9}"/>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466" name="Empatyzer SHORT — menu Dowody">
            <a:extLst xmlns:a="http://schemas.openxmlformats.org/drawingml/2006/main">
              <a:ext uri="{FF2B5EF4-FFF2-40B4-BE49-F238E27FC236}">
                <a16:creationId xmlns:a16="http://schemas.microsoft.com/office/drawing/2014/main" id="{4C3080BB-F5D1-400B-80E9-CB0F5E0C9096}"/>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Dowody</a:t>
            </a:r>
          </a:p>
        </p:txBody>
      </p:sp>
      <p:sp>
        <p:nvSpPr>
          <p:cNvPr id="3467" name="Empatyzer SHORT — separator menu">
            <a:extLst xmlns:a="http://schemas.openxmlformats.org/drawingml/2006/main">
              <a:ext uri="{FF2B5EF4-FFF2-40B4-BE49-F238E27FC236}">
                <a16:creationId xmlns:a16="http://schemas.microsoft.com/office/drawing/2014/main" id="{F2945163-37FE-4B7A-B642-0CD083E5CDB3}"/>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468" name="Empatyzer SHORT — menu Empatyzer">
            <a:extLst xmlns:a="http://schemas.openxmlformats.org/drawingml/2006/main">
              <a:ext uri="{FF2B5EF4-FFF2-40B4-BE49-F238E27FC236}">
                <a16:creationId xmlns:a16="http://schemas.microsoft.com/office/drawing/2014/main" id="{C006AF6B-CEF6-49F4-BE4E-B5916014D0EB}"/>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Empatyzer</a:t>
            </a:r>
          </a:p>
        </p:txBody>
      </p:sp>
      <p:sp>
        <p:nvSpPr>
          <p:cNvPr id="3469" name="Empatyzer SHORT — separator menu">
            <a:extLst xmlns:a="http://schemas.openxmlformats.org/drawingml/2006/main">
              <a:ext uri="{FF2B5EF4-FFF2-40B4-BE49-F238E27FC236}">
                <a16:creationId xmlns:a16="http://schemas.microsoft.com/office/drawing/2014/main" id="{56031A41-E4E5-4A1C-B7E0-41B276D80B56}"/>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470" name="Empatyzer SHORT — menu Co się zmienia">
            <a:extLst xmlns:a="http://schemas.openxmlformats.org/drawingml/2006/main">
              <a:ext uri="{FF2B5EF4-FFF2-40B4-BE49-F238E27FC236}">
                <a16:creationId xmlns:a16="http://schemas.microsoft.com/office/drawing/2014/main" id="{DF77A389-454D-4403-9F00-8F9CB55906AE}"/>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Co się zmienia</a:t>
            </a:r>
          </a:p>
        </p:txBody>
      </p:sp>
      <p:sp>
        <p:nvSpPr>
          <p:cNvPr id="3471" name="Empatyzer SHORT — separator menu">
            <a:extLst xmlns:a="http://schemas.openxmlformats.org/drawingml/2006/main">
              <a:ext uri="{FF2B5EF4-FFF2-40B4-BE49-F238E27FC236}">
                <a16:creationId xmlns:a16="http://schemas.microsoft.com/office/drawing/2014/main" id="{F4207D14-061D-4F79-AF93-63AD408EEC6F}"/>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472" name="Empatyzer SHORT — menu Prywatność">
            <a:extLst xmlns:a="http://schemas.openxmlformats.org/drawingml/2006/main">
              <a:ext uri="{FF2B5EF4-FFF2-40B4-BE49-F238E27FC236}">
                <a16:creationId xmlns:a16="http://schemas.microsoft.com/office/drawing/2014/main" id="{C0AE8302-782C-4D81-AEC7-6FEB17AA3C77}"/>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Prywatność</a:t>
            </a:r>
          </a:p>
        </p:txBody>
      </p:sp>
      <p:sp>
        <p:nvSpPr>
          <p:cNvPr id="3473" name="Empatyzer SHORT — separator menu">
            <a:extLst xmlns:a="http://schemas.openxmlformats.org/drawingml/2006/main">
              <a:ext uri="{FF2B5EF4-FFF2-40B4-BE49-F238E27FC236}">
                <a16:creationId xmlns:a16="http://schemas.microsoft.com/office/drawing/2014/main" id="{BDC7E76C-F1D0-43A0-A6C0-12AE280EABA8}"/>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474" name="Empatyzer SHORT — menu Następny krok">
            <a:extLst xmlns:a="http://schemas.openxmlformats.org/drawingml/2006/main">
              <a:ext uri="{FF2B5EF4-FFF2-40B4-BE49-F238E27FC236}">
                <a16:creationId xmlns:a16="http://schemas.microsoft.com/office/drawing/2014/main" id="{ABD8FEA1-4383-4A4A-8F88-A17655228346}"/>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Następny krok</a:t>
            </a:r>
          </a:p>
        </p:txBody>
      </p:sp>
      <p:sp>
        <p:nvSpPr>
          <p:cNvPr id="3475" name="Empatyzer SHORT — separator menu">
            <a:extLst xmlns:a="http://schemas.openxmlformats.org/drawingml/2006/main">
              <a:ext uri="{FF2B5EF4-FFF2-40B4-BE49-F238E27FC236}">
                <a16:creationId xmlns:a16="http://schemas.microsoft.com/office/drawing/2014/main" id="{551CF114-FA76-4B73-9FE7-2DCD65CCE7AC}"/>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476" name="Empatyzer SHORT — aktywna sekcja Appendix">
            <a:extLst xmlns:a="http://schemas.openxmlformats.org/drawingml/2006/main">
              <a:ext uri="{FF2B5EF4-FFF2-40B4-BE49-F238E27FC236}">
                <a16:creationId xmlns:a16="http://schemas.microsoft.com/office/drawing/2014/main" id="{5F58C0CC-CA38-422D-B210-0A2C51AF269C}"/>
              </a:ext>
            </a:extLst>
          </p:cNvPr>
          <p:cNvSpPr>
            <a:spLocks xmlns:a="http://schemas.openxmlformats.org/drawingml/2006/main" noGrp="1"/>
          </p:cNvSpPr>
          <p:nvPr/>
        </p:nvSpPr>
        <p:spPr>
          <a:xfrm xmlns:a="http://schemas.openxmlformats.org/drawingml/2006/main">
            <a:off x="8544306" y="260604"/>
            <a:ext cx="742950" cy="301752"/>
          </a:xfrm>
          <a:prstGeom xmlns:a="http://schemas.openxmlformats.org/drawingml/2006/main" prst="roundRect">
            <a:avLst>
              <a:gd name="adj" fmla="val 22096"/>
            </a:avLst>
          </a:prstGeom>
          <a:solidFill xmlns:a="http://schemas.openxmlformats.org/drawingml/2006/main">
            <a:srgbClr val="20AA9A"/>
          </a:solidFill>
          <a:ln xmlns:a="http://schemas.openxmlformats.org/drawingml/2006/main" w="0">
            <a:noFill/>
            <a:prstDash val="solid"/>
          </a:ln>
        </p:spPr>
      </p:sp>
      <p:sp>
        <p:nvSpPr>
          <p:cNvPr id="3477" name="Empatyzer SHORT — menu Appendix">
            <a:extLst xmlns:a="http://schemas.openxmlformats.org/drawingml/2006/main">
              <a:ext uri="{FF2B5EF4-FFF2-40B4-BE49-F238E27FC236}">
                <a16:creationId xmlns:a16="http://schemas.microsoft.com/office/drawing/2014/main" id="{2877E25F-B542-4F04-8F14-542420676671}"/>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1">
                <a:solidFill>
                  <a:srgbClr val="FFFFFF"/>
                </a:solidFill>
              </a:defRPr>
            </a:pPr>
            <a:r>
              <a:rPr sz="615" b="1">
                <a:solidFill>
                  <a:srgbClr val="FFFFFF"/>
                </a:solidFill>
              </a:rPr>
              <a:t>Appendix</a:t>
            </a:r>
          </a:p>
        </p:txBody>
      </p:sp>
    </p:spTree>
    <p:extLst>
      <p:ext uri="{BB962C8B-B14F-4D97-AF65-F5344CB8AC3E}">
        <p14:creationId xmlns:p14="http://schemas.microsoft.com/office/powerpoint/2010/main" val="793293622"/>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3684" name="Google Shape;3684;p83">
            <a:extLst xmlns:a="http://schemas.openxmlformats.org/drawingml/2006/main">
              <a:ext uri="{FF2B5EF4-FFF2-40B4-BE49-F238E27FC236}">
                <a16:creationId xmlns:a16="http://schemas.microsoft.com/office/drawing/2014/main" id="{4B6EAD05-2731-45D2-AC92-4C6947097E07}"/>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0" u="none">
                <a:solidFill>
                  <a:srgbClr val="6E6873"/>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0" u="none">
                <a:solidFill>
                  <a:srgbClr val="6E6873"/>
                </a:solidFill>
              </a:rPr>
              <a:t>Jak to działa</a:t>
            </a:r>
            <a:r>
              <a:rPr sz="900" u="none">
                <a:solidFill>
                  <a:srgbClr val="B9A9C1"/>
                </a:solidFill>
              </a:rPr>
              <a:t>   ▸   </a:t>
            </a:r>
            <a:r>
              <a:rPr sz="900" b="1" u="none">
                <a:solidFill>
                  <a:srgbClr val="FFFFFF"/>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3685" name="Google Shape;3685;p83">
            <a:extLst xmlns:a="http://schemas.openxmlformats.org/drawingml/2006/main">
              <a:ext uri="{FF2B5EF4-FFF2-40B4-BE49-F238E27FC236}">
                <a16:creationId xmlns:a16="http://schemas.microsoft.com/office/drawing/2014/main" id="{4BB4868E-8E72-4F07-949D-DD1A126F5AF1}"/>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D2D2D"/>
              </a:buClr>
              <a:buSzPts val="25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Co Empatyzer zmienia w Twojej organizacji?</a:t>
            </a:r>
            <a:endParaRPr sz="2800"/>
          </a:p>
        </p:txBody>
      </p:sp>
      <p:sp>
        <p:nvSpPr>
          <p:cNvPr id="3686" name="Google Shape;3686;p83">
            <a:extLst xmlns:a="http://schemas.openxmlformats.org/drawingml/2006/main">
              <a:ext uri="{FF2B5EF4-FFF2-40B4-BE49-F238E27FC236}">
                <a16:creationId xmlns:a16="http://schemas.microsoft.com/office/drawing/2014/main" id="{51365441-CE2B-43B3-A6E0-CD4F9BDF0039}"/>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D2D2D"/>
              </a:buClr>
              <a:buSzPts val="140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Kadry dają kierownikom oddziałów wsparcie, którego nie trzeba wpisywać w grafik szkoleń.</a:t>
            </a:r>
            <a:endParaRPr sz="1550"/>
          </a:p>
        </p:txBody>
      </p:sp>
      <p:sp>
        <p:nvSpPr>
          <p:cNvPr id="3687" name="Google Shape;3687;p83">
            <a:extLst xmlns:a="http://schemas.openxmlformats.org/drawingml/2006/main">
              <a:ext uri="{FF2B5EF4-FFF2-40B4-BE49-F238E27FC236}">
                <a16:creationId xmlns:a16="http://schemas.microsoft.com/office/drawing/2014/main" id="{BC466E83-5810-41FC-972F-BE9F424431DC}"/>
              </a:ext>
            </a:extLst>
          </p:cNvPr>
          <p:cNvSpPr>
            <a:spLocks xmlns:a="http://schemas.openxmlformats.org/drawingml/2006/main" noGrp="1"/>
          </p:cNvSpPr>
          <p:nvPr/>
        </p:nvSpPr>
        <p:spPr>
          <a:xfrm xmlns:a="http://schemas.openxmlformats.org/drawingml/2006/main">
            <a:off x="548640" y="2084832"/>
            <a:ext cx="3539642" cy="3090672"/>
          </a:xfrm>
          <a:prstGeom xmlns:a="http://schemas.openxmlformats.org/drawingml/2006/main" prst="roundRect">
            <a:avLst>
              <a:gd name="adj" fmla="val 2959"/>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688" name="Google Shape;3688;p83">
            <a:extLst xmlns:a="http://schemas.openxmlformats.org/drawingml/2006/main">
              <a:ext uri="{FF2B5EF4-FFF2-40B4-BE49-F238E27FC236}">
                <a16:creationId xmlns:a16="http://schemas.microsoft.com/office/drawing/2014/main" id="{238E4383-BAB4-444C-B9A4-306DBC9298F7}"/>
              </a:ext>
            </a:extLst>
          </p:cNvPr>
          <p:cNvSpPr>
            <a:spLocks xmlns:a="http://schemas.openxmlformats.org/drawingml/2006/main" noGrp="1"/>
          </p:cNvSpPr>
          <p:nvPr/>
        </p:nvSpPr>
        <p:spPr>
          <a:xfrm xmlns:a="http://schemas.openxmlformats.org/drawingml/2006/main">
            <a:off x="822960" y="2359152"/>
            <a:ext cx="2991002" cy="23774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4F2854"/>
              </a:buClr>
              <a:buSzPts val="650"/>
              <a:buFont typeface="Calibri"/>
              <a:buNone/>
            </a:pPr>
            <a:r>
              <a:rPr sz="650" b="1" u="none">
                <a:solidFill>
                  <a:srgbClr val="4F2854"/>
                </a:solidFill>
                <a:latin typeface="Calibri"/>
                <a:ea typeface="Calibri"/>
                <a:cs typeface="Calibri"/>
              </a:rPr>
              <a:t>MNIEJSZA PLACÓWKA</a:t>
            </a:r>
            <a:endParaRPr sz="850"/>
          </a:p>
        </p:txBody>
      </p:sp>
      <p:sp>
        <p:nvSpPr>
          <p:cNvPr id="3689" name="Google Shape;3689;p83">
            <a:extLst xmlns:a="http://schemas.openxmlformats.org/drawingml/2006/main">
              <a:ext uri="{FF2B5EF4-FFF2-40B4-BE49-F238E27FC236}">
                <a16:creationId xmlns:a16="http://schemas.microsoft.com/office/drawing/2014/main" id="{F94D1A27-F3FA-4BE6-B5CC-C56CE3AC892A}"/>
              </a:ext>
            </a:extLst>
          </p:cNvPr>
          <p:cNvSpPr>
            <a:spLocks xmlns:a="http://schemas.openxmlformats.org/drawingml/2006/main" noGrp="1"/>
          </p:cNvSpPr>
          <p:nvPr/>
        </p:nvSpPr>
        <p:spPr>
          <a:xfrm xmlns:a="http://schemas.openxmlformats.org/drawingml/2006/main">
            <a:off x="822960" y="2633472"/>
            <a:ext cx="2991002"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D2D2D"/>
              </a:buClr>
              <a:buSzPts val="1300"/>
              <a:buFont typeface="Calibri"/>
              <a:buNone/>
            </a:pPr>
            <a:r>
              <a:rPr sz="1300" b="1" u="none">
                <a:solidFill>
                  <a:srgbClr val="2D2D2D"/>
                </a:solidFill>
                <a:latin typeface="Calibri"/>
                <a:ea typeface="Calibri"/>
                <a:cs typeface="Calibri"/>
              </a:rPr>
              <a:t>Kadry nie wchodzą w każdą sprawę</a:t>
            </a:r>
            <a:endParaRPr sz="1550"/>
          </a:p>
        </p:txBody>
      </p:sp>
      <p:sp>
        <p:nvSpPr>
          <p:cNvPr id="3690" name="Google Shape;3690;p83">
            <a:extLst xmlns:a="http://schemas.openxmlformats.org/drawingml/2006/main">
              <a:ext uri="{FF2B5EF4-FFF2-40B4-BE49-F238E27FC236}">
                <a16:creationId xmlns:a16="http://schemas.microsoft.com/office/drawing/2014/main" id="{A5B0A86C-A6B6-4BF4-8733-443426FA803C}"/>
              </a:ext>
            </a:extLst>
          </p:cNvPr>
          <p:cNvSpPr>
            <a:spLocks xmlns:a="http://schemas.openxmlformats.org/drawingml/2006/main" noGrp="1"/>
          </p:cNvSpPr>
          <p:nvPr/>
        </p:nvSpPr>
        <p:spPr>
          <a:xfrm xmlns:a="http://schemas.openxmlformats.org/drawingml/2006/main">
            <a:off x="822960" y="3163824"/>
            <a:ext cx="2991002" cy="18745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8000"/>
              </a:lnSpc>
              <a:spcBef>
                <a:spcPts val="0"/>
              </a:spcBef>
              <a:spcAft>
                <a:spcPts val="0"/>
              </a:spcAft>
              <a:buClr>
                <a:srgbClr val="2D2D2D"/>
              </a:buClr>
              <a:buSzPts val="950"/>
              <a:buFont typeface="Calibri"/>
              <a:buNone/>
            </a:pPr>
            <a:r>
              <a:rPr sz="950" u="none">
                <a:solidFill>
                  <a:srgbClr val="2D2D2D"/>
                </a:solidFill>
                <a:latin typeface="Calibri"/>
                <a:ea typeface="Calibri"/>
                <a:cs typeface="Calibri"/>
              </a:rPr>
              <a:t>Kierownik przygotuje z Em trudną rozmowę sam, a kadry zostają przy formalnościach i sprawach, które naprawdę ich wymagają.</a:t>
            </a:r>
            <a:endParaRPr sz="1300"/>
          </a:p>
        </p:txBody>
      </p:sp>
      <p:sp>
        <p:nvSpPr>
          <p:cNvPr id="3691" name="Google Shape;3691;p83">
            <a:extLst xmlns:a="http://schemas.openxmlformats.org/drawingml/2006/main">
              <a:ext uri="{FF2B5EF4-FFF2-40B4-BE49-F238E27FC236}">
                <a16:creationId xmlns:a16="http://schemas.microsoft.com/office/drawing/2014/main" id="{1C4F11C6-4663-490A-AD0B-4E966E8DA12E}"/>
              </a:ext>
            </a:extLst>
          </p:cNvPr>
          <p:cNvSpPr>
            <a:spLocks xmlns:a="http://schemas.openxmlformats.org/drawingml/2006/main" noGrp="1"/>
          </p:cNvSpPr>
          <p:nvPr/>
        </p:nvSpPr>
        <p:spPr>
          <a:xfrm xmlns:a="http://schemas.openxmlformats.org/drawingml/2006/main">
            <a:off x="4326026" y="2084832"/>
            <a:ext cx="3539642" cy="3090672"/>
          </a:xfrm>
          <a:prstGeom xmlns:a="http://schemas.openxmlformats.org/drawingml/2006/main" prst="roundRect">
            <a:avLst>
              <a:gd name="adj" fmla="val 2959"/>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692" name="Google Shape;3692;p83">
            <a:extLst xmlns:a="http://schemas.openxmlformats.org/drawingml/2006/main">
              <a:ext uri="{FF2B5EF4-FFF2-40B4-BE49-F238E27FC236}">
                <a16:creationId xmlns:a16="http://schemas.microsoft.com/office/drawing/2014/main" id="{6C72137E-4E68-4975-BB2B-F104B7FD6466}"/>
              </a:ext>
            </a:extLst>
          </p:cNvPr>
          <p:cNvSpPr>
            <a:spLocks xmlns:a="http://schemas.openxmlformats.org/drawingml/2006/main" noGrp="1"/>
          </p:cNvSpPr>
          <p:nvPr/>
        </p:nvSpPr>
        <p:spPr>
          <a:xfrm xmlns:a="http://schemas.openxmlformats.org/drawingml/2006/main">
            <a:off x="4600346" y="2359152"/>
            <a:ext cx="2991002" cy="23774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4F2854"/>
              </a:buClr>
              <a:buSzPts val="650"/>
              <a:buFont typeface="Calibri"/>
              <a:buNone/>
            </a:pPr>
            <a:r>
              <a:rPr sz="650" b="1" u="none">
                <a:solidFill>
                  <a:srgbClr val="4F2854"/>
                </a:solidFill>
                <a:latin typeface="Calibri"/>
                <a:ea typeface="Calibri"/>
                <a:cs typeface="Calibri"/>
              </a:rPr>
              <a:t>WIELE ODDZIAŁÓW</a:t>
            </a:r>
            <a:endParaRPr sz="850"/>
          </a:p>
        </p:txBody>
      </p:sp>
      <p:sp>
        <p:nvSpPr>
          <p:cNvPr id="3693" name="Google Shape;3693;p83">
            <a:extLst xmlns:a="http://schemas.openxmlformats.org/drawingml/2006/main">
              <a:ext uri="{FF2B5EF4-FFF2-40B4-BE49-F238E27FC236}">
                <a16:creationId xmlns:a16="http://schemas.microsoft.com/office/drawing/2014/main" id="{294B20BD-002F-4CD6-A0B1-28D6EFFD9EDC}"/>
              </a:ext>
            </a:extLst>
          </p:cNvPr>
          <p:cNvSpPr>
            <a:spLocks xmlns:a="http://schemas.openxmlformats.org/drawingml/2006/main" noGrp="1"/>
          </p:cNvSpPr>
          <p:nvPr/>
        </p:nvSpPr>
        <p:spPr>
          <a:xfrm xmlns:a="http://schemas.openxmlformats.org/drawingml/2006/main">
            <a:off x="4600346" y="2633472"/>
            <a:ext cx="2991002"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D2D2D"/>
              </a:buClr>
              <a:buSzPts val="1300"/>
              <a:buFont typeface="Calibri"/>
              <a:buNone/>
            </a:pPr>
            <a:r>
              <a:rPr sz="1300" b="1" u="none">
                <a:solidFill>
                  <a:srgbClr val="2D2D2D"/>
                </a:solidFill>
                <a:latin typeface="Calibri"/>
                <a:ea typeface="Calibri"/>
                <a:cs typeface="Calibri"/>
              </a:rPr>
              <a:t>Pomoc działa po szkoleniu i między dyżurami</a:t>
            </a:r>
            <a:endParaRPr sz="1550"/>
          </a:p>
        </p:txBody>
      </p:sp>
      <p:sp>
        <p:nvSpPr>
          <p:cNvPr id="3694" name="Google Shape;3694;p83">
            <a:extLst xmlns:a="http://schemas.openxmlformats.org/drawingml/2006/main">
              <a:ext uri="{FF2B5EF4-FFF2-40B4-BE49-F238E27FC236}">
                <a16:creationId xmlns:a16="http://schemas.microsoft.com/office/drawing/2014/main" id="{DCF2BDC6-6A9A-4459-B6B6-11DBE58C050B}"/>
              </a:ext>
            </a:extLst>
          </p:cNvPr>
          <p:cNvSpPr>
            <a:spLocks xmlns:a="http://schemas.openxmlformats.org/drawingml/2006/main" noGrp="1"/>
          </p:cNvSpPr>
          <p:nvPr/>
        </p:nvSpPr>
        <p:spPr>
          <a:xfrm xmlns:a="http://schemas.openxmlformats.org/drawingml/2006/main">
            <a:off x="4600346" y="3163824"/>
            <a:ext cx="2991002" cy="18745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8000"/>
              </a:lnSpc>
              <a:spcBef>
                <a:spcPts val="0"/>
              </a:spcBef>
              <a:spcAft>
                <a:spcPts val="0"/>
              </a:spcAft>
              <a:buClr>
                <a:srgbClr val="2D2D2D"/>
              </a:buClr>
              <a:buSzPts val="950"/>
              <a:buFont typeface="Calibri"/>
              <a:buNone/>
            </a:pPr>
            <a:r>
              <a:rPr sz="950" u="none">
                <a:solidFill>
                  <a:srgbClr val="2D2D2D"/>
                </a:solidFill>
                <a:latin typeface="Calibri"/>
                <a:ea typeface="Calibri"/>
                <a:cs typeface="Calibri"/>
              </a:rPr>
              <a:t>Ordynator albo oddziałowa pyta Em przed rozmową i przez cały rok dostaje krótkie lekcje, bez zdejmowania z grafiku.</a:t>
            </a:r>
            <a:endParaRPr sz="1300"/>
          </a:p>
        </p:txBody>
      </p:sp>
      <p:sp>
        <p:nvSpPr>
          <p:cNvPr id="3695" name="Google Shape;3695;p83">
            <a:extLst xmlns:a="http://schemas.openxmlformats.org/drawingml/2006/main">
              <a:ext uri="{FF2B5EF4-FFF2-40B4-BE49-F238E27FC236}">
                <a16:creationId xmlns:a16="http://schemas.microsoft.com/office/drawing/2014/main" id="{A4DBE83A-055E-4C10-8E5A-FF9FCA675EBC}"/>
              </a:ext>
            </a:extLst>
          </p:cNvPr>
          <p:cNvSpPr>
            <a:spLocks xmlns:a="http://schemas.openxmlformats.org/drawingml/2006/main" noGrp="1"/>
          </p:cNvSpPr>
          <p:nvPr/>
        </p:nvSpPr>
        <p:spPr>
          <a:xfrm xmlns:a="http://schemas.openxmlformats.org/drawingml/2006/main">
            <a:off x="8103413" y="2084832"/>
            <a:ext cx="3539642" cy="3090672"/>
          </a:xfrm>
          <a:prstGeom xmlns:a="http://schemas.openxmlformats.org/drawingml/2006/main" prst="roundRect">
            <a:avLst>
              <a:gd name="adj" fmla="val 2959"/>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696" name="Google Shape;3696;p83">
            <a:extLst xmlns:a="http://schemas.openxmlformats.org/drawingml/2006/main">
              <a:ext uri="{FF2B5EF4-FFF2-40B4-BE49-F238E27FC236}">
                <a16:creationId xmlns:a16="http://schemas.microsoft.com/office/drawing/2014/main" id="{C1FDDA7F-2000-47C3-830A-51621538F406}"/>
              </a:ext>
            </a:extLst>
          </p:cNvPr>
          <p:cNvSpPr>
            <a:spLocks xmlns:a="http://schemas.openxmlformats.org/drawingml/2006/main" noGrp="1"/>
          </p:cNvSpPr>
          <p:nvPr/>
        </p:nvSpPr>
        <p:spPr>
          <a:xfrm xmlns:a="http://schemas.openxmlformats.org/drawingml/2006/main">
            <a:off x="8377733" y="2359152"/>
            <a:ext cx="2991002" cy="23774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4F2854"/>
              </a:buClr>
              <a:buSzPts val="650"/>
              <a:buFont typeface="Calibri"/>
              <a:buNone/>
            </a:pPr>
            <a:r>
              <a:rPr sz="650" b="1" u="none">
                <a:solidFill>
                  <a:srgbClr val="4F2854"/>
                </a:solidFill>
                <a:latin typeface="Calibri"/>
                <a:ea typeface="Calibri"/>
                <a:cs typeface="Calibri"/>
              </a:rPr>
              <a:t>DUŻY SZPITAL LUB SIEĆ PLACÓWEK</a:t>
            </a:r>
            <a:endParaRPr sz="850"/>
          </a:p>
        </p:txBody>
      </p:sp>
      <p:sp>
        <p:nvSpPr>
          <p:cNvPr id="3697" name="Google Shape;3697;p83">
            <a:extLst xmlns:a="http://schemas.openxmlformats.org/drawingml/2006/main">
              <a:ext uri="{FF2B5EF4-FFF2-40B4-BE49-F238E27FC236}">
                <a16:creationId xmlns:a16="http://schemas.microsoft.com/office/drawing/2014/main" id="{506C741E-742A-4C32-9349-22EF8B499792}"/>
              </a:ext>
            </a:extLst>
          </p:cNvPr>
          <p:cNvSpPr>
            <a:spLocks xmlns:a="http://schemas.openxmlformats.org/drawingml/2006/main" noGrp="1"/>
          </p:cNvSpPr>
          <p:nvPr/>
        </p:nvSpPr>
        <p:spPr>
          <a:xfrm xmlns:a="http://schemas.openxmlformats.org/drawingml/2006/main">
            <a:off x="8377733" y="2633472"/>
            <a:ext cx="2991002"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D2D2D"/>
              </a:buClr>
              <a:buSzPts val="1300"/>
              <a:buFont typeface="Calibri"/>
              <a:buNone/>
            </a:pPr>
            <a:r>
              <a:rPr sz="1300" b="1" u="none">
                <a:solidFill>
                  <a:srgbClr val="2D2D2D"/>
                </a:solidFill>
                <a:latin typeface="Calibri"/>
                <a:ea typeface="Calibri"/>
                <a:cs typeface="Calibri"/>
              </a:rPr>
              <a:t>Jedno wsparcie dla wielu grup zawodowych</a:t>
            </a:r>
            <a:endParaRPr sz="1550"/>
          </a:p>
        </p:txBody>
      </p:sp>
      <p:sp>
        <p:nvSpPr>
          <p:cNvPr id="3698" name="Google Shape;3698;p83">
            <a:extLst xmlns:a="http://schemas.openxmlformats.org/drawingml/2006/main">
              <a:ext uri="{FF2B5EF4-FFF2-40B4-BE49-F238E27FC236}">
                <a16:creationId xmlns:a16="http://schemas.microsoft.com/office/drawing/2014/main" id="{93827A26-0D76-451F-B3B1-AB5E614B3019}"/>
              </a:ext>
            </a:extLst>
          </p:cNvPr>
          <p:cNvSpPr>
            <a:spLocks xmlns:a="http://schemas.openxmlformats.org/drawingml/2006/main" noGrp="1"/>
          </p:cNvSpPr>
          <p:nvPr/>
        </p:nvSpPr>
        <p:spPr>
          <a:xfrm xmlns:a="http://schemas.openxmlformats.org/drawingml/2006/main">
            <a:off x="8377733" y="3163824"/>
            <a:ext cx="2991002" cy="18745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8000"/>
              </a:lnSpc>
              <a:spcBef>
                <a:spcPts val="0"/>
              </a:spcBef>
              <a:spcAft>
                <a:spcPts val="0"/>
              </a:spcAft>
              <a:buClr>
                <a:srgbClr val="2D2D2D"/>
              </a:buClr>
              <a:buSzPts val="950"/>
              <a:buFont typeface="Calibri"/>
              <a:buNone/>
            </a:pPr>
            <a:r>
              <a:rPr sz="950" u="none">
                <a:solidFill>
                  <a:srgbClr val="2D2D2D"/>
                </a:solidFill>
                <a:latin typeface="Calibri"/>
                <a:ea typeface="Calibri"/>
                <a:cs typeface="Calibri"/>
              </a:rPr>
              <a:t>Kadry widzą użycie i różnice między grupami w danych zbiorczych, ale nie czytają pytań ani odpowiedzi Em.</a:t>
            </a:r>
            <a:endParaRPr sz="1300"/>
          </a:p>
        </p:txBody>
      </p:sp>
      <p:sp>
        <p:nvSpPr>
          <p:cNvPr id="3699" name="Google Shape;3699;p83">
            <a:extLst xmlns:a="http://schemas.openxmlformats.org/drawingml/2006/main">
              <a:ext uri="{FF2B5EF4-FFF2-40B4-BE49-F238E27FC236}">
                <a16:creationId xmlns:a16="http://schemas.microsoft.com/office/drawing/2014/main" id="{37D006BE-054D-412E-92FB-DE279211B3DE}"/>
              </a:ext>
            </a:extLst>
          </p:cNvPr>
          <p:cNvSpPr>
            <a:spLocks xmlns:a="http://schemas.openxmlformats.org/drawingml/2006/main" noGrp="1"/>
          </p:cNvSpPr>
          <p:nvPr/>
        </p:nvSpPr>
        <p:spPr>
          <a:xfrm xmlns:a="http://schemas.openxmlformats.org/drawingml/2006/main">
            <a:off x="548640" y="5413248"/>
            <a:ext cx="11094415" cy="786384"/>
          </a:xfrm>
          <a:prstGeom xmlns:a="http://schemas.openxmlformats.org/drawingml/2006/main" prst="roundRect">
            <a:avLst>
              <a:gd name="adj" fmla="val 11628"/>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701" name="Google Shape;3701;p83">
            <a:extLst xmlns:a="http://schemas.openxmlformats.org/drawingml/2006/main">
              <a:ext uri="{FF2B5EF4-FFF2-40B4-BE49-F238E27FC236}">
                <a16:creationId xmlns:a16="http://schemas.microsoft.com/office/drawing/2014/main" id="{667049DD-ECC8-40D8-A73C-6CBB20444487}"/>
              </a:ext>
            </a:extLst>
          </p:cNvPr>
          <p:cNvSpPr>
            <a:spLocks xmlns:a="http://schemas.openxmlformats.org/drawingml/2006/main" noGrp="1"/>
          </p:cNvSpPr>
          <p:nvPr/>
        </p:nvSpPr>
        <p:spPr>
          <a:xfrm xmlns:a="http://schemas.openxmlformats.org/drawingml/2006/main">
            <a:off x="1371600" y="5413248"/>
            <a:ext cx="9978847" cy="7863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D2D2D"/>
              </a:buClr>
              <a:buSzPts val="1000"/>
              <a:buFont typeface="Calibri"/>
              <a:buNone/>
            </a:pPr>
            <a:r>
              <a:rPr sz="1000" b="0" u="none">
                <a:solidFill>
                  <a:srgbClr val="2D2D2D"/>
                </a:solidFill>
                <a:latin typeface="Calibri"/>
                <a:ea typeface="Calibri"/>
                <a:cs typeface="Calibri"/>
              </a:rPr>
              <a:t>Zwykle zaczyna się od kierowników oddziałów i ich zespołów. Można wejść kilkoma oddziałami i dołączać kolejne w trakcie roku.</a:t>
            </a:r>
            <a:endParaRPr sz="1350"/>
          </a:p>
        </p:txBody>
      </p:sp>
      <p:pic>
        <p:nvPicPr>
          <p:cNvPr id="3769" name="Google Shape;3702;p83"/>
          <p:cNvPicPr>
            <a:picLocks xmlns:a="http://schemas.openxmlformats.org/drawingml/2006/main" noChangeAspect="1"/>
          </p:cNvPicPr>
          <p:nvPr/>
        </p:nvPicPr>
        <p:blipFill rotWithShape="1">
          <a:blip xmlns:r="http://schemas.openxmlformats.org/officeDocument/2006/relationships" xmlns:a="http://schemas.openxmlformats.org/drawingml/2006/main" r:embed="Ra43fbf0a35374c97">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3703" name="Google Shape;3703;p83">
            <a:extLst xmlns:a="http://schemas.openxmlformats.org/drawingml/2006/main">
              <a:ext uri="{FF2B5EF4-FFF2-40B4-BE49-F238E27FC236}">
                <a16:creationId xmlns:a16="http://schemas.microsoft.com/office/drawing/2014/main" id="{DA1D5A2E-1471-43D8-A9F9-503D5BC2EE4B}"/>
              </a:ext>
            </a:extLst>
          </p:cNvPr>
          <p:cNvSpPr>
            <a:spLocks xmlns:a="http://schemas.openxmlformats.org/drawingml/2006/main" noGrp="1"/>
          </p:cNvSpPr>
          <p:nvPr/>
        </p:nvSpPr>
        <p:spPr>
          <a:xfrm xmlns:a="http://schemas.openxmlformats.org/drawingml/2006/main">
            <a:off x="4324350" y="338138"/>
            <a:ext cx="1047750"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Co się zmienia</a:t>
            </a:r>
            <a:endParaRPr/>
          </a:p>
        </p:txBody>
      </p:sp>
      <p:sp>
        <p:nvSpPr>
          <p:cNvPr id="3704" name="Google Shape;3704;p83">
            <a:extLst xmlns:a="http://schemas.openxmlformats.org/drawingml/2006/main">
              <a:ext uri="{FF2B5EF4-FFF2-40B4-BE49-F238E27FC236}">
                <a16:creationId xmlns:a16="http://schemas.microsoft.com/office/drawing/2014/main" id="{BB433DC6-4AFD-43FB-9C61-F81CD4FE6041}"/>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705" name="Google Shape;3705;p83">
            <a:extLst xmlns:a="http://schemas.openxmlformats.org/drawingml/2006/main">
              <a:ext uri="{FF2B5EF4-FFF2-40B4-BE49-F238E27FC236}">
                <a16:creationId xmlns:a16="http://schemas.microsoft.com/office/drawing/2014/main" id="{D766087C-21F3-4C11-AA6C-54CE6F8E27EA}"/>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Problem</a:t>
            </a:r>
            <a:endParaRPr/>
          </a:p>
        </p:txBody>
      </p:sp>
      <p:sp>
        <p:nvSpPr>
          <p:cNvPr id="3706" name="Google Shape;3706;p83">
            <a:extLst xmlns:a="http://schemas.openxmlformats.org/drawingml/2006/main">
              <a:ext uri="{FF2B5EF4-FFF2-40B4-BE49-F238E27FC236}">
                <a16:creationId xmlns:a16="http://schemas.microsoft.com/office/drawing/2014/main" id="{6CC29BD2-1F9C-4F65-8234-721949BD4754}"/>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707" name="Google Shape;3707;p83">
            <a:hlinkClick xmlns:r="http://schemas.openxmlformats.org/officeDocument/2006/relationships" xmlns:a="http://schemas.openxmlformats.org/drawingml/2006/main" r:id="R31dcb86cfc5349fd" action="ppaction://hlinksldjump"/>
            <a:extLst xmlns:a="http://schemas.openxmlformats.org/drawingml/2006/main">
              <a:ext uri="{FF2B5EF4-FFF2-40B4-BE49-F238E27FC236}">
                <a16:creationId xmlns:a16="http://schemas.microsoft.com/office/drawing/2014/main" id="{F9D26C60-8DAE-49E7-93DE-3DF173887A16}"/>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708" name="Google Shape;3708;p83">
            <a:extLst xmlns:a="http://schemas.openxmlformats.org/drawingml/2006/main">
              <a:ext uri="{FF2B5EF4-FFF2-40B4-BE49-F238E27FC236}">
                <a16:creationId xmlns:a16="http://schemas.microsoft.com/office/drawing/2014/main" id="{74B33DFD-9FAA-423E-A17D-2511D94A0F62}"/>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3709" name="Google Shape;3709;p83">
            <a:extLst xmlns:a="http://schemas.openxmlformats.org/drawingml/2006/main">
              <a:ext uri="{FF2B5EF4-FFF2-40B4-BE49-F238E27FC236}">
                <a16:creationId xmlns:a16="http://schemas.microsoft.com/office/drawing/2014/main" id="{D8191E52-D951-4DDF-B8E3-6BB4F09456D8}"/>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710" name="Google Shape;3710;p83">
            <a:hlinkClick xmlns:r="http://schemas.openxmlformats.org/officeDocument/2006/relationships" xmlns:a="http://schemas.openxmlformats.org/drawingml/2006/main" r:id="R74c3a38193334ee1" action="ppaction://hlinksldjump"/>
            <a:extLst xmlns:a="http://schemas.openxmlformats.org/drawingml/2006/main">
              <a:ext uri="{FF2B5EF4-FFF2-40B4-BE49-F238E27FC236}">
                <a16:creationId xmlns:a16="http://schemas.microsoft.com/office/drawing/2014/main" id="{82385F27-1896-46C3-BE00-4B124ADAF4AB}"/>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711" name="Google Shape;3711;p83">
            <a:extLst xmlns:a="http://schemas.openxmlformats.org/drawingml/2006/main">
              <a:ext uri="{FF2B5EF4-FFF2-40B4-BE49-F238E27FC236}">
                <a16:creationId xmlns:a16="http://schemas.microsoft.com/office/drawing/2014/main" id="{B221BE95-D31B-4385-B1E7-DB7EAEC51B5A}"/>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3712" name="Google Shape;3712;p83">
            <a:extLst xmlns:a="http://schemas.openxmlformats.org/drawingml/2006/main">
              <a:ext uri="{FF2B5EF4-FFF2-40B4-BE49-F238E27FC236}">
                <a16:creationId xmlns:a16="http://schemas.microsoft.com/office/drawing/2014/main" id="{1A28B936-0A74-4E4D-B8D3-30030B3CA4DA}"/>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713" name="Google Shape;3713;p83">
            <a:hlinkClick xmlns:r="http://schemas.openxmlformats.org/officeDocument/2006/relationships" xmlns:a="http://schemas.openxmlformats.org/drawingml/2006/main" r:id="Ra39b7cea881d4171" action="ppaction://hlinksldjump"/>
            <a:extLst xmlns:a="http://schemas.openxmlformats.org/drawingml/2006/main">
              <a:ext uri="{FF2B5EF4-FFF2-40B4-BE49-F238E27FC236}">
                <a16:creationId xmlns:a16="http://schemas.microsoft.com/office/drawing/2014/main" id="{3F3E9FFA-5B08-4566-860B-636CDEE1FE51}"/>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714" name="Google Shape;3714;p83">
            <a:extLst xmlns:a="http://schemas.openxmlformats.org/drawingml/2006/main">
              <a:ext uri="{FF2B5EF4-FFF2-40B4-BE49-F238E27FC236}">
                <a16:creationId xmlns:a16="http://schemas.microsoft.com/office/drawing/2014/main" id="{9960D82E-DA5B-4825-9E44-F14B6C6D741B}"/>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Jak to działa</a:t>
            </a:r>
            <a:endParaRPr/>
          </a:p>
        </p:txBody>
      </p:sp>
      <p:sp>
        <p:nvSpPr>
          <p:cNvPr id="3715" name="Google Shape;3715;p83">
            <a:extLst xmlns:a="http://schemas.openxmlformats.org/drawingml/2006/main">
              <a:ext uri="{FF2B5EF4-FFF2-40B4-BE49-F238E27FC236}">
                <a16:creationId xmlns:a16="http://schemas.microsoft.com/office/drawing/2014/main" id="{0CEA9650-7766-4DF1-81F8-09597B6EA4CB}"/>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716" name="Google Shape;3716;p83">
            <a:hlinkClick xmlns:r="http://schemas.openxmlformats.org/officeDocument/2006/relationships" xmlns:a="http://schemas.openxmlformats.org/drawingml/2006/main" r:id="R88eed0402e44410e" action="ppaction://hlinksldjump"/>
            <a:extLst xmlns:a="http://schemas.openxmlformats.org/drawingml/2006/main">
              <a:ext uri="{FF2B5EF4-FFF2-40B4-BE49-F238E27FC236}">
                <a16:creationId xmlns:a16="http://schemas.microsoft.com/office/drawing/2014/main" id="{24FB9E84-17D3-4901-9258-CE92154AB84B}"/>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717" name="Google Shape;3717;p83">
            <a:extLst xmlns:a="http://schemas.openxmlformats.org/drawingml/2006/main">
              <a:ext uri="{FF2B5EF4-FFF2-40B4-BE49-F238E27FC236}">
                <a16:creationId xmlns:a16="http://schemas.microsoft.com/office/drawing/2014/main" id="{A705265C-8CCE-4B58-8538-38F6F32397C4}"/>
              </a:ext>
            </a:extLst>
          </p:cNvPr>
          <p:cNvSpPr>
            <a:spLocks xmlns:a="http://schemas.openxmlformats.org/drawingml/2006/main" noGrp="1"/>
          </p:cNvSpPr>
          <p:nvPr/>
        </p:nvSpPr>
        <p:spPr>
          <a:xfrm xmlns:a="http://schemas.openxmlformats.org/drawingml/2006/main">
            <a:off x="4910328" y="265176"/>
            <a:ext cx="1207007" cy="292608"/>
          </a:xfrm>
          <a:prstGeom xmlns:a="http://schemas.openxmlformats.org/drawingml/2006/main" prst="roundRect">
            <a:avLst>
              <a:gd name="adj" fmla="val 16667"/>
            </a:avLst>
          </a:prstGeom>
          <a:solidFill xmlns:a="http://schemas.openxmlformats.org/drawingml/2006/main">
            <a:srgbClr val="2DA698"/>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718" name="Google Shape;3718;p83">
            <a:extLst xmlns:a="http://schemas.openxmlformats.org/drawingml/2006/main">
              <a:ext uri="{FF2B5EF4-FFF2-40B4-BE49-F238E27FC236}">
                <a16:creationId xmlns:a16="http://schemas.microsoft.com/office/drawing/2014/main" id="{5FA2A76D-111E-4568-85E6-B5AF32574436}"/>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Co się zmienia</a:t>
            </a:r>
            <a:endParaRPr/>
          </a:p>
        </p:txBody>
      </p:sp>
      <p:sp>
        <p:nvSpPr>
          <p:cNvPr id="3719" name="Google Shape;3719;p83">
            <a:extLst xmlns:a="http://schemas.openxmlformats.org/drawingml/2006/main">
              <a:ext uri="{FF2B5EF4-FFF2-40B4-BE49-F238E27FC236}">
                <a16:creationId xmlns:a16="http://schemas.microsoft.com/office/drawing/2014/main" id="{2EB91B84-8AF5-4B18-9D17-FADA123D5070}"/>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2DA698"/>
                </a:solidFill>
                <a:latin typeface="Calibri"/>
                <a:ea typeface="Calibri"/>
                <a:cs typeface="Calibri"/>
              </a:rPr>
              <a:t>▸</a:t>
            </a:r>
            <a:endParaRPr/>
          </a:p>
        </p:txBody>
      </p:sp>
      <p:sp>
        <p:nvSpPr>
          <p:cNvPr id="3720" name="Google Shape;3720;p83">
            <a:hlinkClick xmlns:r="http://schemas.openxmlformats.org/officeDocument/2006/relationships" xmlns:a="http://schemas.openxmlformats.org/drawingml/2006/main" r:id="R6a6ffaf7bd8d4e3a" action="ppaction://hlinksldjump"/>
            <a:extLst xmlns:a="http://schemas.openxmlformats.org/drawingml/2006/main">
              <a:ext uri="{FF2B5EF4-FFF2-40B4-BE49-F238E27FC236}">
                <a16:creationId xmlns:a16="http://schemas.microsoft.com/office/drawing/2014/main" id="{BC15FD2B-F5C8-4D40-9ECB-830F94277348}"/>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721" name="Google Shape;3721;p83">
            <a:extLst xmlns:a="http://schemas.openxmlformats.org/drawingml/2006/main">
              <a:ext uri="{FF2B5EF4-FFF2-40B4-BE49-F238E27FC236}">
                <a16:creationId xmlns:a16="http://schemas.microsoft.com/office/drawing/2014/main" id="{AC16B192-F909-46A7-A1BD-85C5D4564478}"/>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3722" name="Google Shape;3722;p83">
            <a:extLst xmlns:a="http://schemas.openxmlformats.org/drawingml/2006/main">
              <a:ext uri="{FF2B5EF4-FFF2-40B4-BE49-F238E27FC236}">
                <a16:creationId xmlns:a16="http://schemas.microsoft.com/office/drawing/2014/main" id="{ABE5D3C9-FF30-4C99-AABD-FD233F9CD1B8}"/>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723" name="Google Shape;3723;p83">
            <a:hlinkClick xmlns:r="http://schemas.openxmlformats.org/officeDocument/2006/relationships" xmlns:a="http://schemas.openxmlformats.org/drawingml/2006/main" r:id="R14f5f77204e84a89" action="ppaction://hlinksldjump"/>
            <a:extLst xmlns:a="http://schemas.openxmlformats.org/drawingml/2006/main">
              <a:ext uri="{FF2B5EF4-FFF2-40B4-BE49-F238E27FC236}">
                <a16:creationId xmlns:a16="http://schemas.microsoft.com/office/drawing/2014/main" id="{2ACF50C8-E81E-46D2-A104-6150D55C4B1C}"/>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724" name="Google Shape;3724;p83">
            <a:extLst xmlns:a="http://schemas.openxmlformats.org/drawingml/2006/main">
              <a:ext uri="{FF2B5EF4-FFF2-40B4-BE49-F238E27FC236}">
                <a16:creationId xmlns:a16="http://schemas.microsoft.com/office/drawing/2014/main" id="{B6E712CF-07E5-452C-B600-4606B7EFB366}"/>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3725" name="Google Shape;3725;p83">
            <a:extLst xmlns:a="http://schemas.openxmlformats.org/drawingml/2006/main">
              <a:ext uri="{FF2B5EF4-FFF2-40B4-BE49-F238E27FC236}">
                <a16:creationId xmlns:a16="http://schemas.microsoft.com/office/drawing/2014/main" id="{4F26B777-AF57-4E3D-A073-87C173CDCE52}"/>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726" name="Google Shape;3726;p83">
            <a:hlinkClick xmlns:r="http://schemas.openxmlformats.org/officeDocument/2006/relationships" xmlns:a="http://schemas.openxmlformats.org/drawingml/2006/main" r:id="R0e53add3459e4668" action="ppaction://hlinksldjump"/>
            <a:extLst xmlns:a="http://schemas.openxmlformats.org/drawingml/2006/main">
              <a:ext uri="{FF2B5EF4-FFF2-40B4-BE49-F238E27FC236}">
                <a16:creationId xmlns:a16="http://schemas.microsoft.com/office/drawing/2014/main" id="{8B1C7137-55FC-4680-9413-0EFB476420DD}"/>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727" name="Google Shape;3727;p83">
            <a:extLst xmlns:a="http://schemas.openxmlformats.org/drawingml/2006/main">
              <a:ext uri="{FF2B5EF4-FFF2-40B4-BE49-F238E27FC236}">
                <a16:creationId xmlns:a16="http://schemas.microsoft.com/office/drawing/2014/main" id="{B67BAA14-3EF1-4F01-A5BD-BCC1233ED19B}"/>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3728" name="Google Shape;3728;p83">
            <a:hlinkClick xmlns:r="http://schemas.openxmlformats.org/officeDocument/2006/relationships" xmlns:a="http://schemas.openxmlformats.org/drawingml/2006/main" r:id="R8662fd18118446ff" action="ppaction://hlinksldjump"/>
            <a:extLst xmlns:a="http://schemas.openxmlformats.org/drawingml/2006/main">
              <a:ext uri="{FF2B5EF4-FFF2-40B4-BE49-F238E27FC236}">
                <a16:creationId xmlns:a16="http://schemas.microsoft.com/office/drawing/2014/main" id="{62196C11-C00A-4947-B086-72D72FCCC925}"/>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3796" name="Google Shape;3700;p83"/>
          <p:cNvPicPr>
            <a:picLocks xmlns:a="http://schemas.openxmlformats.org/drawingml/2006/main" noChangeAspect="1"/>
          </p:cNvPicPr>
          <p:nvPr/>
        </p:nvPicPr>
        <p:blipFill>
          <a:blip xmlns:r="http://schemas.openxmlformats.org/officeDocument/2006/relationships" xmlns:a="http://schemas.openxmlformats.org/drawingml/2006/main" r:embed="R621aac9c311b4da0"/>
          <a:srcRect xmlns:a="http://schemas.openxmlformats.org/drawingml/2006/main" l="0" t="0" r="0" b="0"/>
          <a:stretch xmlns:a="http://schemas.openxmlformats.org/drawingml/2006/main"/>
        </p:blipFill>
        <p:spPr>
          <a:xfrm xmlns:a="http://schemas.openxmlformats.org/drawingml/2006/main">
            <a:off x="841248" y="5650992"/>
            <a:ext cx="310896" cy="310896"/>
          </a:xfrm>
          <a:prstGeom xmlns:a="http://schemas.openxmlformats.org/drawingml/2006/main" prst="rect">
            <a:avLst/>
          </a:prstGeom>
        </p:spPr>
      </p:pic>
      <p:sp>
        <p:nvSpPr>
          <p:cNvPr id="3731" name="Empatyzer SHORT — tło menu">
            <a:extLst xmlns:a="http://schemas.openxmlformats.org/drawingml/2006/main">
              <a:ext uri="{FF2B5EF4-FFF2-40B4-BE49-F238E27FC236}">
                <a16:creationId xmlns:a16="http://schemas.microsoft.com/office/drawing/2014/main" id="{28A229FE-A602-4CFA-901E-D9B79E2E73FF}"/>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732" name="Empatyzer SHORT — menu Problem">
            <a:extLst xmlns:a="http://schemas.openxmlformats.org/drawingml/2006/main">
              <a:ext uri="{FF2B5EF4-FFF2-40B4-BE49-F238E27FC236}">
                <a16:creationId xmlns:a16="http://schemas.microsoft.com/office/drawing/2014/main" id="{197BF090-0779-4454-8F46-14CE337543C0}"/>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Problem</a:t>
            </a:r>
          </a:p>
        </p:txBody>
      </p:sp>
      <p:sp>
        <p:nvSpPr>
          <p:cNvPr id="3733" name="Empatyzer SHORT — separator menu">
            <a:extLst xmlns:a="http://schemas.openxmlformats.org/drawingml/2006/main">
              <a:ext uri="{FF2B5EF4-FFF2-40B4-BE49-F238E27FC236}">
                <a16:creationId xmlns:a16="http://schemas.microsoft.com/office/drawing/2014/main" id="{970CE7DA-DAC3-4A25-AD9C-E9C7CC1D679B}"/>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734" name="Empatyzer SHORT — menu Przykłady">
            <a:extLst xmlns:a="http://schemas.openxmlformats.org/drawingml/2006/main">
              <a:ext uri="{FF2B5EF4-FFF2-40B4-BE49-F238E27FC236}">
                <a16:creationId xmlns:a16="http://schemas.microsoft.com/office/drawing/2014/main" id="{373F14C3-88E3-4861-B427-C44F6EA202FB}"/>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Przykłady</a:t>
            </a:r>
          </a:p>
        </p:txBody>
      </p:sp>
      <p:sp>
        <p:nvSpPr>
          <p:cNvPr id="3735" name="Empatyzer SHORT — separator menu">
            <a:extLst xmlns:a="http://schemas.openxmlformats.org/drawingml/2006/main">
              <a:ext uri="{FF2B5EF4-FFF2-40B4-BE49-F238E27FC236}">
                <a16:creationId xmlns:a16="http://schemas.microsoft.com/office/drawing/2014/main" id="{FE4CD590-C50E-48D1-A8C7-3A32B629A2D8}"/>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736" name="Empatyzer SHORT — menu Rozmowa z Em">
            <a:extLst xmlns:a="http://schemas.openxmlformats.org/drawingml/2006/main">
              <a:ext uri="{FF2B5EF4-FFF2-40B4-BE49-F238E27FC236}">
                <a16:creationId xmlns:a16="http://schemas.microsoft.com/office/drawing/2014/main" id="{EAE4AFD3-98A6-4396-9CFD-2BDF5589D212}"/>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Rozmowa z Em</a:t>
            </a:r>
          </a:p>
        </p:txBody>
      </p:sp>
      <p:sp>
        <p:nvSpPr>
          <p:cNvPr id="3737" name="Empatyzer SHORT — separator menu">
            <a:extLst xmlns:a="http://schemas.openxmlformats.org/drawingml/2006/main">
              <a:ext uri="{FF2B5EF4-FFF2-40B4-BE49-F238E27FC236}">
                <a16:creationId xmlns:a16="http://schemas.microsoft.com/office/drawing/2014/main" id="{027F4DAA-70BE-48CE-B2BE-90684FC9960E}"/>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738" name="Empatyzer SHORT — menu Dowody">
            <a:extLst xmlns:a="http://schemas.openxmlformats.org/drawingml/2006/main">
              <a:ext uri="{FF2B5EF4-FFF2-40B4-BE49-F238E27FC236}">
                <a16:creationId xmlns:a16="http://schemas.microsoft.com/office/drawing/2014/main" id="{654220E8-D062-4248-AA70-3A99AFD0E3C9}"/>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Dowody</a:t>
            </a:r>
          </a:p>
        </p:txBody>
      </p:sp>
      <p:sp>
        <p:nvSpPr>
          <p:cNvPr id="3739" name="Empatyzer SHORT — separator menu">
            <a:extLst xmlns:a="http://schemas.openxmlformats.org/drawingml/2006/main">
              <a:ext uri="{FF2B5EF4-FFF2-40B4-BE49-F238E27FC236}">
                <a16:creationId xmlns:a16="http://schemas.microsoft.com/office/drawing/2014/main" id="{5282DB89-4BFC-4745-8C6C-71B625A81876}"/>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740" name="Empatyzer SHORT — menu Empatyzer">
            <a:extLst xmlns:a="http://schemas.openxmlformats.org/drawingml/2006/main">
              <a:ext uri="{FF2B5EF4-FFF2-40B4-BE49-F238E27FC236}">
                <a16:creationId xmlns:a16="http://schemas.microsoft.com/office/drawing/2014/main" id="{6C15F481-F7FD-4659-9FBA-820E09897ED1}"/>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Empatyzer</a:t>
            </a:r>
          </a:p>
        </p:txBody>
      </p:sp>
      <p:sp>
        <p:nvSpPr>
          <p:cNvPr id="3741" name="Empatyzer SHORT — separator menu">
            <a:extLst xmlns:a="http://schemas.openxmlformats.org/drawingml/2006/main">
              <a:ext uri="{FF2B5EF4-FFF2-40B4-BE49-F238E27FC236}">
                <a16:creationId xmlns:a16="http://schemas.microsoft.com/office/drawing/2014/main" id="{5D1595F5-4121-42F5-8967-F468A5B17E42}"/>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742" name="Empatyzer SHORT — menu Co się zmienia">
            <a:extLst xmlns:a="http://schemas.openxmlformats.org/drawingml/2006/main">
              <a:ext uri="{FF2B5EF4-FFF2-40B4-BE49-F238E27FC236}">
                <a16:creationId xmlns:a16="http://schemas.microsoft.com/office/drawing/2014/main" id="{ECAA9C84-0EA9-4190-8536-81EEE2705A10}"/>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Co się zmienia</a:t>
            </a:r>
          </a:p>
        </p:txBody>
      </p:sp>
      <p:sp>
        <p:nvSpPr>
          <p:cNvPr id="3743" name="Empatyzer SHORT — separator menu">
            <a:extLst xmlns:a="http://schemas.openxmlformats.org/drawingml/2006/main">
              <a:ext uri="{FF2B5EF4-FFF2-40B4-BE49-F238E27FC236}">
                <a16:creationId xmlns:a16="http://schemas.microsoft.com/office/drawing/2014/main" id="{774EBBF3-702E-4C72-B11E-394436D81E86}"/>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744" name="Empatyzer SHORT — menu Prywatność">
            <a:extLst xmlns:a="http://schemas.openxmlformats.org/drawingml/2006/main">
              <a:ext uri="{FF2B5EF4-FFF2-40B4-BE49-F238E27FC236}">
                <a16:creationId xmlns:a16="http://schemas.microsoft.com/office/drawing/2014/main" id="{5B8946A6-F544-44A5-BB06-9D2608DF6464}"/>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Prywatność</a:t>
            </a:r>
          </a:p>
        </p:txBody>
      </p:sp>
      <p:sp>
        <p:nvSpPr>
          <p:cNvPr id="3745" name="Empatyzer SHORT — separator menu">
            <a:extLst xmlns:a="http://schemas.openxmlformats.org/drawingml/2006/main">
              <a:ext uri="{FF2B5EF4-FFF2-40B4-BE49-F238E27FC236}">
                <a16:creationId xmlns:a16="http://schemas.microsoft.com/office/drawing/2014/main" id="{9535C3DB-A7CE-4D8A-B870-5D6A74530BA7}"/>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746" name="Empatyzer SHORT — menu Następny krok">
            <a:extLst xmlns:a="http://schemas.openxmlformats.org/drawingml/2006/main">
              <a:ext uri="{FF2B5EF4-FFF2-40B4-BE49-F238E27FC236}">
                <a16:creationId xmlns:a16="http://schemas.microsoft.com/office/drawing/2014/main" id="{1900FC07-EB3E-4DC5-A335-456CD296856C}"/>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Następny krok</a:t>
            </a:r>
          </a:p>
        </p:txBody>
      </p:sp>
      <p:sp>
        <p:nvSpPr>
          <p:cNvPr id="3747" name="Empatyzer SHORT — separator menu">
            <a:extLst xmlns:a="http://schemas.openxmlformats.org/drawingml/2006/main">
              <a:ext uri="{FF2B5EF4-FFF2-40B4-BE49-F238E27FC236}">
                <a16:creationId xmlns:a16="http://schemas.microsoft.com/office/drawing/2014/main" id="{E626BBD8-FA72-4CB8-8E43-994859DC654B}"/>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748" name="Empatyzer SHORT — aktywna sekcja Appendix">
            <a:extLst xmlns:a="http://schemas.openxmlformats.org/drawingml/2006/main">
              <a:ext uri="{FF2B5EF4-FFF2-40B4-BE49-F238E27FC236}">
                <a16:creationId xmlns:a16="http://schemas.microsoft.com/office/drawing/2014/main" id="{470ED925-9ED0-429E-A774-DAE328D31A75}"/>
              </a:ext>
            </a:extLst>
          </p:cNvPr>
          <p:cNvSpPr>
            <a:spLocks xmlns:a="http://schemas.openxmlformats.org/drawingml/2006/main" noGrp="1"/>
          </p:cNvSpPr>
          <p:nvPr/>
        </p:nvSpPr>
        <p:spPr>
          <a:xfrm xmlns:a="http://schemas.openxmlformats.org/drawingml/2006/main">
            <a:off x="8544306" y="260604"/>
            <a:ext cx="742950" cy="301752"/>
          </a:xfrm>
          <a:prstGeom xmlns:a="http://schemas.openxmlformats.org/drawingml/2006/main" prst="roundRect">
            <a:avLst>
              <a:gd name="adj" fmla="val 22096"/>
            </a:avLst>
          </a:prstGeom>
          <a:solidFill xmlns:a="http://schemas.openxmlformats.org/drawingml/2006/main">
            <a:srgbClr val="20AA9A"/>
          </a:solidFill>
          <a:ln xmlns:a="http://schemas.openxmlformats.org/drawingml/2006/main" w="0">
            <a:noFill/>
            <a:prstDash val="solid"/>
          </a:ln>
        </p:spPr>
      </p:sp>
      <p:sp>
        <p:nvSpPr>
          <p:cNvPr id="3749" name="Empatyzer SHORT — menu Appendix">
            <a:extLst xmlns:a="http://schemas.openxmlformats.org/drawingml/2006/main">
              <a:ext uri="{FF2B5EF4-FFF2-40B4-BE49-F238E27FC236}">
                <a16:creationId xmlns:a16="http://schemas.microsoft.com/office/drawing/2014/main" id="{D7AE48D8-D87E-49C8-8CBE-49D20D8F0364}"/>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1">
                <a:solidFill>
                  <a:srgbClr val="FFFFFF"/>
                </a:solidFill>
              </a:defRPr>
            </a:pPr>
            <a:r>
              <a:rPr sz="615" b="1">
                <a:solidFill>
                  <a:srgbClr val="FFFFFF"/>
                </a:solidFill>
              </a:rPr>
              <a:t>Appendix</a:t>
            </a:r>
          </a:p>
        </p:txBody>
      </p:sp>
    </p:spTree>
    <p:extLst>
      <p:ext uri="{BB962C8B-B14F-4D97-AF65-F5344CB8AC3E}">
        <p14:creationId xmlns:p14="http://schemas.microsoft.com/office/powerpoint/2010/main" val="443866213"/>
      </p:ext>
    </p:extLst>
  </p:cSld>
</p:sld>
</file>

<file path=ppt/slides/slide15.xml><?xml version="1.0" encoding="utf-8"?>
<p:sld xmlns:p="http://schemas.openxmlformats.org/presentationml/2006/main">
  <p:cSld>
    <p:spTree>
      <p:nvGrpSpPr>
        <p:cNvPr id="1" name=""/>
        <p:cNvGrpSpPr/>
        <p:nvPr/>
      </p:nvGrpSpPr>
      <p:grpSpPr>
        <a:xfrm xmlns:a="http://schemas.openxmlformats.org/drawingml/2006/main"/>
      </p:grpSpPr>
      <p:sp>
        <p:nvSpPr>
          <p:cNvPr id="3481" name="Google Shape;3481;p79">
            <a:extLst xmlns:a="http://schemas.openxmlformats.org/drawingml/2006/main">
              <a:ext uri="{FF2B5EF4-FFF2-40B4-BE49-F238E27FC236}">
                <a16:creationId xmlns:a16="http://schemas.microsoft.com/office/drawing/2014/main" id="{F3E266BB-D6E1-4ECB-835F-1EE23FB08CA0}"/>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0" u="none">
                <a:solidFill>
                  <a:srgbClr val="6E6873"/>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1" u="none">
                <a:solidFill>
                  <a:srgbClr val="FFFFFF"/>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3482" name="Google Shape;3482;p79">
            <a:extLst xmlns:a="http://schemas.openxmlformats.org/drawingml/2006/main">
              <a:ext uri="{FF2B5EF4-FFF2-40B4-BE49-F238E27FC236}">
                <a16:creationId xmlns:a16="http://schemas.microsoft.com/office/drawing/2014/main" id="{D6BC89E0-F133-43FF-881A-4D42CE4F5588}"/>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Diagnoza, która nazywa to, kim jesteś</a:t>
            </a:r>
            <a:endParaRPr sz="2800"/>
          </a:p>
        </p:txBody>
      </p:sp>
      <p:sp>
        <p:nvSpPr>
          <p:cNvPr id="3483" name="Google Shape;3483;p79">
            <a:extLst xmlns:a="http://schemas.openxmlformats.org/drawingml/2006/main">
              <a:ext uri="{FF2B5EF4-FFF2-40B4-BE49-F238E27FC236}">
                <a16:creationId xmlns:a16="http://schemas.microsoft.com/office/drawing/2014/main" id="{0AC28B29-7677-4778-88AA-47B950BBE9A9}"/>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Nazwij swoje cechy, talenty, motywatory, źródła napięć i inspiracji. Poznaj plusy i minusy każdej z tych cech.</a:t>
            </a:r>
            <a:endParaRPr sz="1550"/>
          </a:p>
        </p:txBody>
      </p:sp>
      <p:pic>
        <p:nvPicPr>
          <p:cNvPr id="3558" name="Google Shape;3484;p79"/>
          <p:cNvPicPr>
            <a:picLocks xmlns:a="http://schemas.openxmlformats.org/drawingml/2006/main" noChangeAspect="1"/>
          </p:cNvPicPr>
          <p:nvPr/>
        </p:nvPicPr>
        <p:blipFill rotWithShape="1">
          <a:blip xmlns:r="http://schemas.openxmlformats.org/officeDocument/2006/relationships" xmlns:a="http://schemas.openxmlformats.org/drawingml/2006/main" r:embed="R7971355f7e5f4a89">
            <a:alphaModFix/>
          </a:blip>
          <a:srcRect xmlns:a="http://schemas.openxmlformats.org/drawingml/2006/main" l="0" t="0" r="10" b="51272"/>
          <a:stretch xmlns:a="http://schemas.openxmlformats.org/drawingml/2006/main"/>
        </p:blipFill>
        <p:spPr>
          <a:xfrm xmlns:a="http://schemas.openxmlformats.org/drawingml/2006/main" flipH="0" flipV="0">
            <a:off x="6596000" y="2084825"/>
            <a:ext cx="5064901" cy="3730751"/>
          </a:xfrm>
          <a:prstGeom xmlns:a="http://schemas.openxmlformats.org/drawingml/2006/main" prst="rect">
            <a:avLst/>
          </a:prstGeom>
          <a:ln xmlns:a="http://schemas.openxmlformats.org/drawingml/2006/main">
            <a:noFill/>
          </a:ln>
        </p:spPr>
      </p:pic>
      <p:sp>
        <p:nvSpPr>
          <p:cNvPr id="3485" name="Google Shape;3485;p79">
            <a:extLst xmlns:a="http://schemas.openxmlformats.org/drawingml/2006/main">
              <a:ext uri="{FF2B5EF4-FFF2-40B4-BE49-F238E27FC236}">
                <a16:creationId xmlns:a16="http://schemas.microsoft.com/office/drawing/2014/main" id="{433CAAC6-32AA-4FC7-AD47-2E70DC896B51}"/>
              </a:ext>
            </a:extLst>
          </p:cNvPr>
          <p:cNvSpPr>
            <a:spLocks xmlns:a="http://schemas.openxmlformats.org/drawingml/2006/main" noGrp="1"/>
          </p:cNvSpPr>
          <p:nvPr/>
        </p:nvSpPr>
        <p:spPr>
          <a:xfrm xmlns:a="http://schemas.openxmlformats.org/drawingml/2006/main">
            <a:off x="6613855" y="2084832"/>
            <a:ext cx="5029200" cy="3730752"/>
          </a:xfrm>
          <a:prstGeom xmlns:a="http://schemas.openxmlformats.org/drawingml/2006/main" prst="rect">
            <a:avLst/>
          </a:prstGeom>
          <a:solidFill xmlns:a="http://schemas.openxmlformats.org/drawingml/2006/main">
            <a:srgbClr val="FFFFFF">
              <a:alpha val="0"/>
            </a:srgbClr>
          </a:solidFill>
          <a:ln xmlns:a="http://schemas.openxmlformats.org/drawingml/2006/main" w="12700" cmpd="sng">
            <a:solidFill>
              <a:srgbClr val="E4DEE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486" name="Google Shape;3486;p79">
            <a:extLst xmlns:a="http://schemas.openxmlformats.org/drawingml/2006/main">
              <a:ext uri="{FF2B5EF4-FFF2-40B4-BE49-F238E27FC236}">
                <a16:creationId xmlns:a16="http://schemas.microsoft.com/office/drawing/2014/main" id="{F89DA52F-15D1-4383-A080-5012E61D5018}"/>
              </a:ext>
            </a:extLst>
          </p:cNvPr>
          <p:cNvSpPr>
            <a:spLocks xmlns:a="http://schemas.openxmlformats.org/drawingml/2006/main" noGrp="1"/>
          </p:cNvSpPr>
          <p:nvPr/>
        </p:nvSpPr>
        <p:spPr>
          <a:xfrm xmlns:a="http://schemas.openxmlformats.org/drawingml/2006/main">
            <a:off x="6613855" y="5870448"/>
            <a:ext cx="5029200" cy="3840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6E6873"/>
              </a:buClr>
              <a:buSzPts val="900"/>
              <a:buFont typeface="Calibri"/>
              <a:buNone/>
            </a:pPr>
            <a:r>
              <a:rPr sz="900" u="none">
                <a:solidFill>
                  <a:srgbClr val="6E6873"/>
                </a:solidFill>
                <a:latin typeface="Calibri"/>
                <a:ea typeface="Calibri"/>
                <a:cs typeface="Calibri"/>
              </a:rPr>
              <a:t>Widok użytkownika: talenty i naturalne predyspozycje. Pełny wynik należy do osoby, która wypełniła kwestionariusz.</a:t>
            </a:r>
            <a:endParaRPr sz="900"/>
          </a:p>
        </p:txBody>
      </p:sp>
      <p:sp>
        <p:nvSpPr>
          <p:cNvPr id="3487" name="Google Shape;3487;p79">
            <a:extLst xmlns:a="http://schemas.openxmlformats.org/drawingml/2006/main">
              <a:ext uri="{FF2B5EF4-FFF2-40B4-BE49-F238E27FC236}">
                <a16:creationId xmlns:a16="http://schemas.microsoft.com/office/drawing/2014/main" id="{16A5C311-E6BA-4405-9131-AA42C7963808}"/>
              </a:ext>
            </a:extLst>
          </p:cNvPr>
          <p:cNvSpPr>
            <a:spLocks xmlns:a="http://schemas.openxmlformats.org/drawingml/2006/main" noGrp="1"/>
          </p:cNvSpPr>
          <p:nvPr/>
        </p:nvSpPr>
        <p:spPr>
          <a:xfrm xmlns:a="http://schemas.openxmlformats.org/drawingml/2006/main">
            <a:off x="548640" y="2103120"/>
            <a:ext cx="384048" cy="384048"/>
          </a:xfrm>
          <a:prstGeom xmlns:a="http://schemas.openxmlformats.org/drawingml/2006/main" prst="ellipse">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489" name="Google Shape;3489;p79">
            <a:extLst xmlns:a="http://schemas.openxmlformats.org/drawingml/2006/main">
              <a:ext uri="{FF2B5EF4-FFF2-40B4-BE49-F238E27FC236}">
                <a16:creationId xmlns:a16="http://schemas.microsoft.com/office/drawing/2014/main" id="{8AA18D19-78D4-47DE-A2CA-22CF95D109FC}"/>
              </a:ext>
            </a:extLst>
          </p:cNvPr>
          <p:cNvSpPr>
            <a:spLocks xmlns:a="http://schemas.openxmlformats.org/drawingml/2006/main" noGrp="1"/>
          </p:cNvSpPr>
          <p:nvPr/>
        </p:nvSpPr>
        <p:spPr>
          <a:xfrm xmlns:a="http://schemas.openxmlformats.org/drawingml/2006/main">
            <a:off x="1115568" y="21214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Cechy bez ukrywania minusów</a:t>
            </a:r>
            <a:endParaRPr sz="1450"/>
          </a:p>
        </p:txBody>
      </p:sp>
      <p:sp>
        <p:nvSpPr>
          <p:cNvPr id="3490" name="Google Shape;3490;p79">
            <a:extLst xmlns:a="http://schemas.openxmlformats.org/drawingml/2006/main">
              <a:ext uri="{FF2B5EF4-FFF2-40B4-BE49-F238E27FC236}">
                <a16:creationId xmlns:a16="http://schemas.microsoft.com/office/drawing/2014/main" id="{B07206F2-8227-4448-9353-C67AFA6EA8AF}"/>
              </a:ext>
            </a:extLst>
          </p:cNvPr>
          <p:cNvSpPr>
            <a:spLocks xmlns:a="http://schemas.openxmlformats.org/drawingml/2006/main" noGrp="1"/>
          </p:cNvSpPr>
          <p:nvPr/>
        </p:nvSpPr>
        <p:spPr>
          <a:xfrm xmlns:a="http://schemas.openxmlformats.org/drawingml/2006/main">
            <a:off x="1115568" y="24688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Diagnoza pokazuje zalety i ryzyka każdej cechy.</a:t>
            </a:r>
            <a:endParaRPr sz="1250"/>
          </a:p>
        </p:txBody>
      </p:sp>
      <p:sp>
        <p:nvSpPr>
          <p:cNvPr id="3491" name="Google Shape;3491;p79">
            <a:extLst xmlns:a="http://schemas.openxmlformats.org/drawingml/2006/main">
              <a:ext uri="{FF2B5EF4-FFF2-40B4-BE49-F238E27FC236}">
                <a16:creationId xmlns:a16="http://schemas.microsoft.com/office/drawing/2014/main" id="{A50DD0E4-D12D-400E-9A87-FC4D14E9B899}"/>
              </a:ext>
            </a:extLst>
          </p:cNvPr>
          <p:cNvSpPr>
            <a:spLocks xmlns:a="http://schemas.openxmlformats.org/drawingml/2006/main" noGrp="1"/>
          </p:cNvSpPr>
          <p:nvPr/>
        </p:nvSpPr>
        <p:spPr>
          <a:xfrm xmlns:a="http://schemas.openxmlformats.org/drawingml/2006/main">
            <a:off x="548640" y="3474720"/>
            <a:ext cx="384048" cy="384048"/>
          </a:xfrm>
          <a:prstGeom xmlns:a="http://schemas.openxmlformats.org/drawingml/2006/main" prst="ellipse">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493" name="Google Shape;3493;p79">
            <a:extLst xmlns:a="http://schemas.openxmlformats.org/drawingml/2006/main">
              <a:ext uri="{FF2B5EF4-FFF2-40B4-BE49-F238E27FC236}">
                <a16:creationId xmlns:a16="http://schemas.microsoft.com/office/drawing/2014/main" id="{283D821B-EA8D-49EA-A278-21AE8A56971D}"/>
              </a:ext>
            </a:extLst>
          </p:cNvPr>
          <p:cNvSpPr>
            <a:spLocks xmlns:a="http://schemas.openxmlformats.org/drawingml/2006/main" noGrp="1"/>
          </p:cNvSpPr>
          <p:nvPr/>
        </p:nvSpPr>
        <p:spPr>
          <a:xfrm xmlns:a="http://schemas.openxmlformats.org/drawingml/2006/main">
            <a:off x="1115568" y="34930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Motywatory i napięcia</a:t>
            </a:r>
            <a:endParaRPr sz="1450"/>
          </a:p>
        </p:txBody>
      </p:sp>
      <p:sp>
        <p:nvSpPr>
          <p:cNvPr id="3494" name="Google Shape;3494;p79">
            <a:extLst xmlns:a="http://schemas.openxmlformats.org/drawingml/2006/main">
              <a:ext uri="{FF2B5EF4-FFF2-40B4-BE49-F238E27FC236}">
                <a16:creationId xmlns:a16="http://schemas.microsoft.com/office/drawing/2014/main" id="{F0B95D25-312B-4B1D-B8A8-BA966B8A2917}"/>
              </a:ext>
            </a:extLst>
          </p:cNvPr>
          <p:cNvSpPr>
            <a:spLocks xmlns:a="http://schemas.openxmlformats.org/drawingml/2006/main" noGrp="1"/>
          </p:cNvSpPr>
          <p:nvPr/>
        </p:nvSpPr>
        <p:spPr>
          <a:xfrm xmlns:a="http://schemas.openxmlformats.org/drawingml/2006/main">
            <a:off x="1115568" y="38404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Widać, co dodaje energii, co ją odbiera oraz jak osoba reaguje na stres, zmianę i sprzeczne oczekiwania.</a:t>
            </a:r>
            <a:endParaRPr sz="1250"/>
          </a:p>
        </p:txBody>
      </p:sp>
      <p:sp>
        <p:nvSpPr>
          <p:cNvPr id="3495" name="Google Shape;3495;p79">
            <a:extLst xmlns:a="http://schemas.openxmlformats.org/drawingml/2006/main">
              <a:ext uri="{FF2B5EF4-FFF2-40B4-BE49-F238E27FC236}">
                <a16:creationId xmlns:a16="http://schemas.microsoft.com/office/drawing/2014/main" id="{8FF779D2-5C97-4F40-AFAF-9D2DD6B746F8}"/>
              </a:ext>
            </a:extLst>
          </p:cNvPr>
          <p:cNvSpPr>
            <a:spLocks xmlns:a="http://schemas.openxmlformats.org/drawingml/2006/main" noGrp="1"/>
          </p:cNvSpPr>
          <p:nvPr/>
        </p:nvSpPr>
        <p:spPr>
          <a:xfrm xmlns:a="http://schemas.openxmlformats.org/drawingml/2006/main">
            <a:off x="548640" y="4846320"/>
            <a:ext cx="384048" cy="384048"/>
          </a:xfrm>
          <a:prstGeom xmlns:a="http://schemas.openxmlformats.org/drawingml/2006/main" prst="ellipse">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497" name="Google Shape;3497;p79">
            <a:extLst xmlns:a="http://schemas.openxmlformats.org/drawingml/2006/main">
              <a:ext uri="{FF2B5EF4-FFF2-40B4-BE49-F238E27FC236}">
                <a16:creationId xmlns:a16="http://schemas.microsoft.com/office/drawing/2014/main" id="{8BCE473E-D529-46AD-939E-523B80C9E0DF}"/>
              </a:ext>
            </a:extLst>
          </p:cNvPr>
          <p:cNvSpPr>
            <a:spLocks xmlns:a="http://schemas.openxmlformats.org/drawingml/2006/main" noGrp="1"/>
          </p:cNvSpPr>
          <p:nvPr/>
        </p:nvSpPr>
        <p:spPr>
          <a:xfrm xmlns:a="http://schemas.openxmlformats.org/drawingml/2006/main">
            <a:off x="1115568" y="48646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Talenty i predyspozycje</a:t>
            </a:r>
            <a:endParaRPr sz="1450"/>
          </a:p>
        </p:txBody>
      </p:sp>
      <p:sp>
        <p:nvSpPr>
          <p:cNvPr id="3498" name="Google Shape;3498;p79">
            <a:extLst xmlns:a="http://schemas.openxmlformats.org/drawingml/2006/main">
              <a:ext uri="{FF2B5EF4-FFF2-40B4-BE49-F238E27FC236}">
                <a16:creationId xmlns:a16="http://schemas.microsoft.com/office/drawing/2014/main" id="{7E01B5F2-849A-4187-8D82-A826FDCCBCA0}"/>
              </a:ext>
            </a:extLst>
          </p:cNvPr>
          <p:cNvSpPr>
            <a:spLocks xmlns:a="http://schemas.openxmlformats.org/drawingml/2006/main" noGrp="1"/>
          </p:cNvSpPr>
          <p:nvPr/>
        </p:nvSpPr>
        <p:spPr>
          <a:xfrm xmlns:a="http://schemas.openxmlformats.org/drawingml/2006/main">
            <a:off x="1115568" y="52120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Nazwane talenty, słowa opisujące osobę i naturalny sposób przewodzenia pomagają świadomie korzystać z mocnych stron.</a:t>
            </a:r>
            <a:endParaRPr sz="1250"/>
          </a:p>
        </p:txBody>
      </p:sp>
      <p:pic>
        <p:nvPicPr>
          <p:cNvPr id="3570" name="Google Shape;3499;p79"/>
          <p:cNvPicPr>
            <a:picLocks xmlns:a="http://schemas.openxmlformats.org/drawingml/2006/main" noChangeAspect="1"/>
          </p:cNvPicPr>
          <p:nvPr/>
        </p:nvPicPr>
        <p:blipFill rotWithShape="1">
          <a:blip xmlns:r="http://schemas.openxmlformats.org/officeDocument/2006/relationships" xmlns:a="http://schemas.openxmlformats.org/drawingml/2006/main" r:embed="R728514aa20ff4a1c">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3500" name="Google Shape;3500;p79">
            <a:extLst xmlns:a="http://schemas.openxmlformats.org/drawingml/2006/main">
              <a:ext uri="{FF2B5EF4-FFF2-40B4-BE49-F238E27FC236}">
                <a16:creationId xmlns:a16="http://schemas.microsoft.com/office/drawing/2014/main" id="{A09BB843-A802-40D0-A270-55C19F3773D9}"/>
              </a:ext>
            </a:extLst>
          </p:cNvPr>
          <p:cNvSpPr>
            <a:spLocks xmlns:a="http://schemas.openxmlformats.org/drawingml/2006/main" noGrp="1"/>
          </p:cNvSpPr>
          <p:nvPr/>
        </p:nvSpPr>
        <p:spPr>
          <a:xfrm xmlns:a="http://schemas.openxmlformats.org/drawingml/2006/main">
            <a:off x="3448050" y="338138"/>
            <a:ext cx="857250"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Jak to działa</a:t>
            </a:r>
            <a:endParaRPr/>
          </a:p>
        </p:txBody>
      </p:sp>
      <p:sp>
        <p:nvSpPr>
          <p:cNvPr id="3501" name="Google Shape;3501;p79">
            <a:extLst xmlns:a="http://schemas.openxmlformats.org/drawingml/2006/main">
              <a:ext uri="{FF2B5EF4-FFF2-40B4-BE49-F238E27FC236}">
                <a16:creationId xmlns:a16="http://schemas.microsoft.com/office/drawing/2014/main" id="{DEE1B8D5-5C47-4B45-AE58-6102A0981D17}"/>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502" name="Google Shape;3502;p79">
            <a:extLst xmlns:a="http://schemas.openxmlformats.org/drawingml/2006/main">
              <a:ext uri="{FF2B5EF4-FFF2-40B4-BE49-F238E27FC236}">
                <a16:creationId xmlns:a16="http://schemas.microsoft.com/office/drawing/2014/main" id="{E5D2EF3C-7243-4033-8988-6EA71A29D2FB}"/>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Problem</a:t>
            </a:r>
            <a:endParaRPr/>
          </a:p>
        </p:txBody>
      </p:sp>
      <p:sp>
        <p:nvSpPr>
          <p:cNvPr id="3503" name="Google Shape;3503;p79">
            <a:extLst xmlns:a="http://schemas.openxmlformats.org/drawingml/2006/main">
              <a:ext uri="{FF2B5EF4-FFF2-40B4-BE49-F238E27FC236}">
                <a16:creationId xmlns:a16="http://schemas.microsoft.com/office/drawing/2014/main" id="{CF756B32-0087-4F64-9412-20E3FD42C302}"/>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504" name="Google Shape;3504;p79">
            <a:hlinkClick xmlns:r="http://schemas.openxmlformats.org/officeDocument/2006/relationships" xmlns:a="http://schemas.openxmlformats.org/drawingml/2006/main" r:id="R3427d83673a148cb" action="ppaction://hlinksldjump"/>
            <a:extLst xmlns:a="http://schemas.openxmlformats.org/drawingml/2006/main">
              <a:ext uri="{FF2B5EF4-FFF2-40B4-BE49-F238E27FC236}">
                <a16:creationId xmlns:a16="http://schemas.microsoft.com/office/drawing/2014/main" id="{E952F887-3663-417B-81EF-850E94F41ACF}"/>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505" name="Google Shape;3505;p79">
            <a:extLst xmlns:a="http://schemas.openxmlformats.org/drawingml/2006/main">
              <a:ext uri="{FF2B5EF4-FFF2-40B4-BE49-F238E27FC236}">
                <a16:creationId xmlns:a16="http://schemas.microsoft.com/office/drawing/2014/main" id="{BA49C54E-3665-4982-9E66-56C36A03C2B6}"/>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3506" name="Google Shape;3506;p79">
            <a:extLst xmlns:a="http://schemas.openxmlformats.org/drawingml/2006/main">
              <a:ext uri="{FF2B5EF4-FFF2-40B4-BE49-F238E27FC236}">
                <a16:creationId xmlns:a16="http://schemas.microsoft.com/office/drawing/2014/main" id="{08758E71-0C07-4243-9DB0-4DC3340C791B}"/>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507" name="Google Shape;3507;p79">
            <a:hlinkClick xmlns:r="http://schemas.openxmlformats.org/officeDocument/2006/relationships" xmlns:a="http://schemas.openxmlformats.org/drawingml/2006/main" r:id="R646c8053d9784d33" action="ppaction://hlinksldjump"/>
            <a:extLst xmlns:a="http://schemas.openxmlformats.org/drawingml/2006/main">
              <a:ext uri="{FF2B5EF4-FFF2-40B4-BE49-F238E27FC236}">
                <a16:creationId xmlns:a16="http://schemas.microsoft.com/office/drawing/2014/main" id="{8BA33906-BE75-4756-B882-3F49C6E633C2}"/>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508" name="Google Shape;3508;p79">
            <a:extLst xmlns:a="http://schemas.openxmlformats.org/drawingml/2006/main">
              <a:ext uri="{FF2B5EF4-FFF2-40B4-BE49-F238E27FC236}">
                <a16:creationId xmlns:a16="http://schemas.microsoft.com/office/drawing/2014/main" id="{9CFE9DB2-CF10-4C90-87C3-E0C90A743CDB}"/>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3509" name="Google Shape;3509;p79">
            <a:extLst xmlns:a="http://schemas.openxmlformats.org/drawingml/2006/main">
              <a:ext uri="{FF2B5EF4-FFF2-40B4-BE49-F238E27FC236}">
                <a16:creationId xmlns:a16="http://schemas.microsoft.com/office/drawing/2014/main" id="{D780898E-3EE7-4DF7-8C4E-FCC99FD5C1B8}"/>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510" name="Google Shape;3510;p79">
            <a:hlinkClick xmlns:r="http://schemas.openxmlformats.org/officeDocument/2006/relationships" xmlns:a="http://schemas.openxmlformats.org/drawingml/2006/main" r:id="R0d24c4daceb143fd" action="ppaction://hlinksldjump"/>
            <a:extLst xmlns:a="http://schemas.openxmlformats.org/drawingml/2006/main">
              <a:ext uri="{FF2B5EF4-FFF2-40B4-BE49-F238E27FC236}">
                <a16:creationId xmlns:a16="http://schemas.microsoft.com/office/drawing/2014/main" id="{82E76AFD-D47B-4463-A737-472BCB9E6D7A}"/>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511" name="Google Shape;3511;p79">
            <a:extLst xmlns:a="http://schemas.openxmlformats.org/drawingml/2006/main">
              <a:ext uri="{FF2B5EF4-FFF2-40B4-BE49-F238E27FC236}">
                <a16:creationId xmlns:a16="http://schemas.microsoft.com/office/drawing/2014/main" id="{D45389DC-B8EA-47E1-8534-E080B724A4D7}"/>
              </a:ext>
            </a:extLst>
          </p:cNvPr>
          <p:cNvSpPr>
            <a:spLocks xmlns:a="http://schemas.openxmlformats.org/drawingml/2006/main" noGrp="1"/>
          </p:cNvSpPr>
          <p:nvPr/>
        </p:nvSpPr>
        <p:spPr>
          <a:xfrm xmlns:a="http://schemas.openxmlformats.org/drawingml/2006/main">
            <a:off x="3803904" y="265176"/>
            <a:ext cx="1069848" cy="292608"/>
          </a:xfrm>
          <a:prstGeom xmlns:a="http://schemas.openxmlformats.org/drawingml/2006/main" prst="roundRect">
            <a:avLst>
              <a:gd name="adj" fmla="val 16667"/>
            </a:avLst>
          </a:prstGeom>
          <a:solidFill xmlns:a="http://schemas.openxmlformats.org/drawingml/2006/main">
            <a:srgbClr val="2DA698"/>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512" name="Google Shape;3512;p79">
            <a:extLst xmlns:a="http://schemas.openxmlformats.org/drawingml/2006/main">
              <a:ext uri="{FF2B5EF4-FFF2-40B4-BE49-F238E27FC236}">
                <a16:creationId xmlns:a16="http://schemas.microsoft.com/office/drawing/2014/main" id="{FE1A3012-C441-4227-A9BB-EE1AEE9465AF}"/>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Jak to działa</a:t>
            </a:r>
            <a:endParaRPr/>
          </a:p>
        </p:txBody>
      </p:sp>
      <p:sp>
        <p:nvSpPr>
          <p:cNvPr id="3513" name="Google Shape;3513;p79">
            <a:extLst xmlns:a="http://schemas.openxmlformats.org/drawingml/2006/main">
              <a:ext uri="{FF2B5EF4-FFF2-40B4-BE49-F238E27FC236}">
                <a16:creationId xmlns:a16="http://schemas.microsoft.com/office/drawing/2014/main" id="{B7D16ABF-3117-4AF2-A627-D36EFFE5454A}"/>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2DA698"/>
                </a:solidFill>
                <a:latin typeface="Calibri"/>
                <a:ea typeface="Calibri"/>
                <a:cs typeface="Calibri"/>
              </a:rPr>
              <a:t>▸</a:t>
            </a:r>
            <a:endParaRPr/>
          </a:p>
        </p:txBody>
      </p:sp>
      <p:sp>
        <p:nvSpPr>
          <p:cNvPr id="3514" name="Google Shape;3514;p79">
            <a:hlinkClick xmlns:r="http://schemas.openxmlformats.org/officeDocument/2006/relationships" xmlns:a="http://schemas.openxmlformats.org/drawingml/2006/main" r:id="R6e16aa02bf834408" action="ppaction://hlinksldjump"/>
            <a:extLst xmlns:a="http://schemas.openxmlformats.org/drawingml/2006/main">
              <a:ext uri="{FF2B5EF4-FFF2-40B4-BE49-F238E27FC236}">
                <a16:creationId xmlns:a16="http://schemas.microsoft.com/office/drawing/2014/main" id="{7B327471-DF16-41A4-9D04-868101FE0F66}"/>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515" name="Google Shape;3515;p79">
            <a:extLst xmlns:a="http://schemas.openxmlformats.org/drawingml/2006/main">
              <a:ext uri="{FF2B5EF4-FFF2-40B4-BE49-F238E27FC236}">
                <a16:creationId xmlns:a16="http://schemas.microsoft.com/office/drawing/2014/main" id="{2B04797D-C028-4157-B3F8-D3E8C6E7C6B3}"/>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3516" name="Google Shape;3516;p79">
            <a:extLst xmlns:a="http://schemas.openxmlformats.org/drawingml/2006/main">
              <a:ext uri="{FF2B5EF4-FFF2-40B4-BE49-F238E27FC236}">
                <a16:creationId xmlns:a16="http://schemas.microsoft.com/office/drawing/2014/main" id="{6F6D2C8C-4FE7-4053-B128-690C104D24BF}"/>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517" name="Google Shape;3517;p79">
            <a:hlinkClick xmlns:r="http://schemas.openxmlformats.org/officeDocument/2006/relationships" xmlns:a="http://schemas.openxmlformats.org/drawingml/2006/main" r:id="Rff1d001824f94425" action="ppaction://hlinksldjump"/>
            <a:extLst xmlns:a="http://schemas.openxmlformats.org/drawingml/2006/main">
              <a:ext uri="{FF2B5EF4-FFF2-40B4-BE49-F238E27FC236}">
                <a16:creationId xmlns:a16="http://schemas.microsoft.com/office/drawing/2014/main" id="{2D201193-A2DB-43C0-BC81-6D57A529D4F8}"/>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518" name="Google Shape;3518;p79">
            <a:extLst xmlns:a="http://schemas.openxmlformats.org/drawingml/2006/main">
              <a:ext uri="{FF2B5EF4-FFF2-40B4-BE49-F238E27FC236}">
                <a16:creationId xmlns:a16="http://schemas.microsoft.com/office/drawing/2014/main" id="{37496B59-A0B8-4F22-926C-E13EACFADBFB}"/>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3519" name="Google Shape;3519;p79">
            <a:extLst xmlns:a="http://schemas.openxmlformats.org/drawingml/2006/main">
              <a:ext uri="{FF2B5EF4-FFF2-40B4-BE49-F238E27FC236}">
                <a16:creationId xmlns:a16="http://schemas.microsoft.com/office/drawing/2014/main" id="{0F149C9F-9584-465A-8C03-3D1EFF493B10}"/>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520" name="Google Shape;3520;p79">
            <a:hlinkClick xmlns:r="http://schemas.openxmlformats.org/officeDocument/2006/relationships" xmlns:a="http://schemas.openxmlformats.org/drawingml/2006/main" r:id="R31a7463ec91d45fe" action="ppaction://hlinksldjump"/>
            <a:extLst xmlns:a="http://schemas.openxmlformats.org/drawingml/2006/main">
              <a:ext uri="{FF2B5EF4-FFF2-40B4-BE49-F238E27FC236}">
                <a16:creationId xmlns:a16="http://schemas.microsoft.com/office/drawing/2014/main" id="{AB7841DF-26B9-463C-82DD-22918FFA2B8C}"/>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521" name="Google Shape;3521;p79">
            <a:extLst xmlns:a="http://schemas.openxmlformats.org/drawingml/2006/main">
              <a:ext uri="{FF2B5EF4-FFF2-40B4-BE49-F238E27FC236}">
                <a16:creationId xmlns:a16="http://schemas.microsoft.com/office/drawing/2014/main" id="{B95F94B3-084F-4687-93AE-A41F947537CA}"/>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3522" name="Google Shape;3522;p79">
            <a:extLst xmlns:a="http://schemas.openxmlformats.org/drawingml/2006/main">
              <a:ext uri="{FF2B5EF4-FFF2-40B4-BE49-F238E27FC236}">
                <a16:creationId xmlns:a16="http://schemas.microsoft.com/office/drawing/2014/main" id="{256D25BD-5412-41E9-9192-16AF01E91FCF}"/>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523" name="Google Shape;3523;p79">
            <a:hlinkClick xmlns:r="http://schemas.openxmlformats.org/officeDocument/2006/relationships" xmlns:a="http://schemas.openxmlformats.org/drawingml/2006/main" r:id="Rdb374d2787bf4f71" action="ppaction://hlinksldjump"/>
            <a:extLst xmlns:a="http://schemas.openxmlformats.org/drawingml/2006/main">
              <a:ext uri="{FF2B5EF4-FFF2-40B4-BE49-F238E27FC236}">
                <a16:creationId xmlns:a16="http://schemas.microsoft.com/office/drawing/2014/main" id="{9A5F1AF3-B652-4DB4-8A02-EC6FE7FDB388}"/>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524" name="Google Shape;3524;p79">
            <a:extLst xmlns:a="http://schemas.openxmlformats.org/drawingml/2006/main">
              <a:ext uri="{FF2B5EF4-FFF2-40B4-BE49-F238E27FC236}">
                <a16:creationId xmlns:a16="http://schemas.microsoft.com/office/drawing/2014/main" id="{2CCF77C2-68DC-4C98-98EC-0F0DCBA3998C}"/>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3525" name="Google Shape;3525;p79">
            <a:hlinkClick xmlns:r="http://schemas.openxmlformats.org/officeDocument/2006/relationships" xmlns:a="http://schemas.openxmlformats.org/drawingml/2006/main" r:id="Rc23711023e9a442d" action="ppaction://hlinksldjump"/>
            <a:extLst xmlns:a="http://schemas.openxmlformats.org/drawingml/2006/main">
              <a:ext uri="{FF2B5EF4-FFF2-40B4-BE49-F238E27FC236}">
                <a16:creationId xmlns:a16="http://schemas.microsoft.com/office/drawing/2014/main" id="{0752848D-DF19-4371-A27E-F84FC756404E}"/>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3597" name="Google Shape;3488;p79"/>
          <p:cNvPicPr>
            <a:picLocks xmlns:a="http://schemas.openxmlformats.org/drawingml/2006/main" noChangeAspect="1"/>
          </p:cNvPicPr>
          <p:nvPr/>
        </p:nvPicPr>
        <p:blipFill>
          <a:blip xmlns:r="http://schemas.openxmlformats.org/officeDocument/2006/relationships" xmlns:a="http://schemas.openxmlformats.org/drawingml/2006/main" r:embed="R11177aa6dc0e4f45"/>
          <a:srcRect xmlns:a="http://schemas.openxmlformats.org/drawingml/2006/main" l="0" t="0" r="0" b="0"/>
          <a:stretch xmlns:a="http://schemas.openxmlformats.org/drawingml/2006/main"/>
        </p:blipFill>
        <p:spPr>
          <a:xfrm xmlns:a="http://schemas.openxmlformats.org/drawingml/2006/main">
            <a:off x="630936" y="2185416"/>
            <a:ext cx="219456" cy="219456"/>
          </a:xfrm>
          <a:prstGeom xmlns:a="http://schemas.openxmlformats.org/drawingml/2006/main" prst="rect">
            <a:avLst/>
          </a:prstGeom>
        </p:spPr>
      </p:pic>
      <p:pic>
        <p:nvPicPr>
          <p:cNvPr id="3598" name="Google Shape;3492;p79"/>
          <p:cNvPicPr>
            <a:picLocks xmlns:a="http://schemas.openxmlformats.org/drawingml/2006/main" noChangeAspect="1"/>
          </p:cNvPicPr>
          <p:nvPr/>
        </p:nvPicPr>
        <p:blipFill>
          <a:blip xmlns:r="http://schemas.openxmlformats.org/officeDocument/2006/relationships" xmlns:a="http://schemas.openxmlformats.org/drawingml/2006/main" r:embed="Rf684ffe4f5824d74"/>
          <a:srcRect xmlns:a="http://schemas.openxmlformats.org/drawingml/2006/main" l="0" t="0" r="0" b="0"/>
          <a:stretch xmlns:a="http://schemas.openxmlformats.org/drawingml/2006/main"/>
        </p:blipFill>
        <p:spPr>
          <a:xfrm xmlns:a="http://schemas.openxmlformats.org/drawingml/2006/main">
            <a:off x="630936" y="3557016"/>
            <a:ext cx="219456" cy="219456"/>
          </a:xfrm>
          <a:prstGeom xmlns:a="http://schemas.openxmlformats.org/drawingml/2006/main" prst="rect">
            <a:avLst/>
          </a:prstGeom>
        </p:spPr>
      </p:pic>
      <p:pic>
        <p:nvPicPr>
          <p:cNvPr id="3599" name="Google Shape;3496;p79"/>
          <p:cNvPicPr>
            <a:picLocks xmlns:a="http://schemas.openxmlformats.org/drawingml/2006/main" noChangeAspect="1"/>
          </p:cNvPicPr>
          <p:nvPr/>
        </p:nvPicPr>
        <p:blipFill>
          <a:blip xmlns:r="http://schemas.openxmlformats.org/officeDocument/2006/relationships" xmlns:a="http://schemas.openxmlformats.org/drawingml/2006/main" r:embed="Rd14ba3f8ee0f451a"/>
          <a:srcRect xmlns:a="http://schemas.openxmlformats.org/drawingml/2006/main" l="0" t="0" r="0" b="0"/>
          <a:stretch xmlns:a="http://schemas.openxmlformats.org/drawingml/2006/main"/>
        </p:blipFill>
        <p:spPr>
          <a:xfrm xmlns:a="http://schemas.openxmlformats.org/drawingml/2006/main">
            <a:off x="630936" y="4928616"/>
            <a:ext cx="219456" cy="219456"/>
          </a:xfrm>
          <a:prstGeom xmlns:a="http://schemas.openxmlformats.org/drawingml/2006/main" prst="rect">
            <a:avLst/>
          </a:prstGeom>
        </p:spPr>
      </p:pic>
      <p:sp>
        <p:nvSpPr>
          <p:cNvPr id="3531" name="Empatyzer SHORT — tło menu">
            <a:extLst xmlns:a="http://schemas.openxmlformats.org/drawingml/2006/main">
              <a:ext uri="{FF2B5EF4-FFF2-40B4-BE49-F238E27FC236}">
                <a16:creationId xmlns:a16="http://schemas.microsoft.com/office/drawing/2014/main" id="{AEACE979-B844-46C9-A4C7-ECB07FA8566F}"/>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532" name="Empatyzer SHORT — menu Problem">
            <a:extLst xmlns:a="http://schemas.openxmlformats.org/drawingml/2006/main">
              <a:ext uri="{FF2B5EF4-FFF2-40B4-BE49-F238E27FC236}">
                <a16:creationId xmlns:a16="http://schemas.microsoft.com/office/drawing/2014/main" id="{352336B4-B70C-4400-BE63-CA75B52991C6}"/>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Problem</a:t>
            </a:r>
          </a:p>
        </p:txBody>
      </p:sp>
      <p:sp>
        <p:nvSpPr>
          <p:cNvPr id="3533" name="Empatyzer SHORT — separator menu">
            <a:extLst xmlns:a="http://schemas.openxmlformats.org/drawingml/2006/main">
              <a:ext uri="{FF2B5EF4-FFF2-40B4-BE49-F238E27FC236}">
                <a16:creationId xmlns:a16="http://schemas.microsoft.com/office/drawing/2014/main" id="{FE263190-0F3F-462E-828D-5935854DD381}"/>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534" name="Empatyzer SHORT — menu Przykłady">
            <a:extLst xmlns:a="http://schemas.openxmlformats.org/drawingml/2006/main">
              <a:ext uri="{FF2B5EF4-FFF2-40B4-BE49-F238E27FC236}">
                <a16:creationId xmlns:a16="http://schemas.microsoft.com/office/drawing/2014/main" id="{8B6051B9-356D-42EC-A216-A6E82B673B15}"/>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Przykłady</a:t>
            </a:r>
          </a:p>
        </p:txBody>
      </p:sp>
      <p:sp>
        <p:nvSpPr>
          <p:cNvPr id="3535" name="Empatyzer SHORT — separator menu">
            <a:extLst xmlns:a="http://schemas.openxmlformats.org/drawingml/2006/main">
              <a:ext uri="{FF2B5EF4-FFF2-40B4-BE49-F238E27FC236}">
                <a16:creationId xmlns:a16="http://schemas.microsoft.com/office/drawing/2014/main" id="{3A8CD1F3-8FEF-41E9-9A8C-7B7DFDF07316}"/>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536" name="Empatyzer SHORT — menu Rozmowa z Em">
            <a:extLst xmlns:a="http://schemas.openxmlformats.org/drawingml/2006/main">
              <a:ext uri="{FF2B5EF4-FFF2-40B4-BE49-F238E27FC236}">
                <a16:creationId xmlns:a16="http://schemas.microsoft.com/office/drawing/2014/main" id="{C37959B0-9DD3-4A32-9696-B26C05E6CC9A}"/>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Rozmowa z Em</a:t>
            </a:r>
          </a:p>
        </p:txBody>
      </p:sp>
      <p:sp>
        <p:nvSpPr>
          <p:cNvPr id="3537" name="Empatyzer SHORT — separator menu">
            <a:extLst xmlns:a="http://schemas.openxmlformats.org/drawingml/2006/main">
              <a:ext uri="{FF2B5EF4-FFF2-40B4-BE49-F238E27FC236}">
                <a16:creationId xmlns:a16="http://schemas.microsoft.com/office/drawing/2014/main" id="{8644AD46-6CC1-434D-968C-56A7427C7A66}"/>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538" name="Empatyzer SHORT — menu Dowody">
            <a:extLst xmlns:a="http://schemas.openxmlformats.org/drawingml/2006/main">
              <a:ext uri="{FF2B5EF4-FFF2-40B4-BE49-F238E27FC236}">
                <a16:creationId xmlns:a16="http://schemas.microsoft.com/office/drawing/2014/main" id="{5C912BA3-DCEF-46AF-A1AB-CD5C62B43219}"/>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Dowody</a:t>
            </a:r>
          </a:p>
        </p:txBody>
      </p:sp>
      <p:sp>
        <p:nvSpPr>
          <p:cNvPr id="3539" name="Empatyzer SHORT — separator menu">
            <a:extLst xmlns:a="http://schemas.openxmlformats.org/drawingml/2006/main">
              <a:ext uri="{FF2B5EF4-FFF2-40B4-BE49-F238E27FC236}">
                <a16:creationId xmlns:a16="http://schemas.microsoft.com/office/drawing/2014/main" id="{A8419541-2EFF-4C3E-BF0F-31A789EDCF2F}"/>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540" name="Empatyzer SHORT — menu Empatyzer">
            <a:extLst xmlns:a="http://schemas.openxmlformats.org/drawingml/2006/main">
              <a:ext uri="{FF2B5EF4-FFF2-40B4-BE49-F238E27FC236}">
                <a16:creationId xmlns:a16="http://schemas.microsoft.com/office/drawing/2014/main" id="{9D66A218-D36B-496A-8DEC-CF0024F8188D}"/>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Empatyzer</a:t>
            </a:r>
          </a:p>
        </p:txBody>
      </p:sp>
      <p:sp>
        <p:nvSpPr>
          <p:cNvPr id="3541" name="Empatyzer SHORT — separator menu">
            <a:extLst xmlns:a="http://schemas.openxmlformats.org/drawingml/2006/main">
              <a:ext uri="{FF2B5EF4-FFF2-40B4-BE49-F238E27FC236}">
                <a16:creationId xmlns:a16="http://schemas.microsoft.com/office/drawing/2014/main" id="{0629C937-FC85-42C6-B224-73CDDCF30930}"/>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542" name="Empatyzer SHORT — menu Co się zmienia">
            <a:extLst xmlns:a="http://schemas.openxmlformats.org/drawingml/2006/main">
              <a:ext uri="{FF2B5EF4-FFF2-40B4-BE49-F238E27FC236}">
                <a16:creationId xmlns:a16="http://schemas.microsoft.com/office/drawing/2014/main" id="{BB6DDD11-D20B-45F6-839F-5490BA47DA38}"/>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Co się zmienia</a:t>
            </a:r>
          </a:p>
        </p:txBody>
      </p:sp>
      <p:sp>
        <p:nvSpPr>
          <p:cNvPr id="3543" name="Empatyzer SHORT — separator menu">
            <a:extLst xmlns:a="http://schemas.openxmlformats.org/drawingml/2006/main">
              <a:ext uri="{FF2B5EF4-FFF2-40B4-BE49-F238E27FC236}">
                <a16:creationId xmlns:a16="http://schemas.microsoft.com/office/drawing/2014/main" id="{58BEF85A-C407-4AA9-8C1A-EE4405070DBC}"/>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544" name="Empatyzer SHORT — menu Prywatność">
            <a:extLst xmlns:a="http://schemas.openxmlformats.org/drawingml/2006/main">
              <a:ext uri="{FF2B5EF4-FFF2-40B4-BE49-F238E27FC236}">
                <a16:creationId xmlns:a16="http://schemas.microsoft.com/office/drawing/2014/main" id="{002B0798-05CF-4D3E-A0E6-B81E2200E88D}"/>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Prywatność</a:t>
            </a:r>
          </a:p>
        </p:txBody>
      </p:sp>
      <p:sp>
        <p:nvSpPr>
          <p:cNvPr id="3545" name="Empatyzer SHORT — separator menu">
            <a:extLst xmlns:a="http://schemas.openxmlformats.org/drawingml/2006/main">
              <a:ext uri="{FF2B5EF4-FFF2-40B4-BE49-F238E27FC236}">
                <a16:creationId xmlns:a16="http://schemas.microsoft.com/office/drawing/2014/main" id="{57143794-453C-412A-AAA5-2C6F63F98F69}"/>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546" name="Empatyzer SHORT — menu Następny krok">
            <a:extLst xmlns:a="http://schemas.openxmlformats.org/drawingml/2006/main">
              <a:ext uri="{FF2B5EF4-FFF2-40B4-BE49-F238E27FC236}">
                <a16:creationId xmlns:a16="http://schemas.microsoft.com/office/drawing/2014/main" id="{0341FAFB-BEA9-4DDC-A466-900E95C98CCA}"/>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Następny krok</a:t>
            </a:r>
          </a:p>
        </p:txBody>
      </p:sp>
      <p:sp>
        <p:nvSpPr>
          <p:cNvPr id="3547" name="Empatyzer SHORT — separator menu">
            <a:extLst xmlns:a="http://schemas.openxmlformats.org/drawingml/2006/main">
              <a:ext uri="{FF2B5EF4-FFF2-40B4-BE49-F238E27FC236}">
                <a16:creationId xmlns:a16="http://schemas.microsoft.com/office/drawing/2014/main" id="{985BC7FD-7E4E-411B-B476-FF7594A8A480}"/>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548" name="Empatyzer SHORT — aktywna sekcja Appendix">
            <a:extLst xmlns:a="http://schemas.openxmlformats.org/drawingml/2006/main">
              <a:ext uri="{FF2B5EF4-FFF2-40B4-BE49-F238E27FC236}">
                <a16:creationId xmlns:a16="http://schemas.microsoft.com/office/drawing/2014/main" id="{59B7FF57-AB18-4746-B3EC-3560BF3D3ACD}"/>
              </a:ext>
            </a:extLst>
          </p:cNvPr>
          <p:cNvSpPr>
            <a:spLocks xmlns:a="http://schemas.openxmlformats.org/drawingml/2006/main" noGrp="1"/>
          </p:cNvSpPr>
          <p:nvPr/>
        </p:nvSpPr>
        <p:spPr>
          <a:xfrm xmlns:a="http://schemas.openxmlformats.org/drawingml/2006/main">
            <a:off x="8544306" y="260604"/>
            <a:ext cx="742950" cy="301752"/>
          </a:xfrm>
          <a:prstGeom xmlns:a="http://schemas.openxmlformats.org/drawingml/2006/main" prst="roundRect">
            <a:avLst>
              <a:gd name="adj" fmla="val 22096"/>
            </a:avLst>
          </a:prstGeom>
          <a:solidFill xmlns:a="http://schemas.openxmlformats.org/drawingml/2006/main">
            <a:srgbClr val="20AA9A"/>
          </a:solidFill>
          <a:ln xmlns:a="http://schemas.openxmlformats.org/drawingml/2006/main" w="0">
            <a:noFill/>
            <a:prstDash val="solid"/>
          </a:ln>
        </p:spPr>
      </p:sp>
      <p:sp>
        <p:nvSpPr>
          <p:cNvPr id="3549" name="Empatyzer SHORT — menu Appendix">
            <a:extLst xmlns:a="http://schemas.openxmlformats.org/drawingml/2006/main">
              <a:ext uri="{FF2B5EF4-FFF2-40B4-BE49-F238E27FC236}">
                <a16:creationId xmlns:a16="http://schemas.microsoft.com/office/drawing/2014/main" id="{E48C63C5-D86E-4106-B5D2-1A84DF4056E9}"/>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1">
                <a:solidFill>
                  <a:srgbClr val="FFFFFF"/>
                </a:solidFill>
              </a:defRPr>
            </a:pPr>
            <a:r>
              <a:rPr sz="615" b="1">
                <a:solidFill>
                  <a:srgbClr val="FFFFFF"/>
                </a:solidFill>
              </a:rPr>
              <a:t>Appendix</a:t>
            </a:r>
          </a:p>
        </p:txBody>
      </p:sp>
    </p:spTree>
    <p:extLst>
      <p:ext uri="{BB962C8B-B14F-4D97-AF65-F5344CB8AC3E}">
        <p14:creationId xmlns:p14="http://schemas.microsoft.com/office/powerpoint/2010/main" val="1741053877"/>
      </p:ext>
    </p:extLst>
  </p:cSld>
</p:sld>
</file>

<file path=ppt/slides/slide16.xml><?xml version="1.0" encoding="utf-8"?>
<p:sld xmlns:p="http://schemas.openxmlformats.org/presentationml/2006/main">
  <p:cSld>
    <p:spTree>
      <p:nvGrpSpPr>
        <p:cNvPr id="1" name=""/>
        <p:cNvGrpSpPr/>
        <p:nvPr/>
      </p:nvGrpSpPr>
      <p:grpSpPr>
        <a:xfrm xmlns:a="http://schemas.openxmlformats.org/drawingml/2006/main"/>
      </p:grpSpPr>
      <p:sp>
        <p:nvSpPr>
          <p:cNvPr id="3531" name="Google Shape;3531;p80">
            <a:extLst xmlns:a="http://schemas.openxmlformats.org/drawingml/2006/main">
              <a:ext uri="{FF2B5EF4-FFF2-40B4-BE49-F238E27FC236}">
                <a16:creationId xmlns:a16="http://schemas.microsoft.com/office/drawing/2014/main" id="{5C2908F3-F2E0-4CBB-94D2-3F371E473FBE}"/>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0" u="none">
                <a:solidFill>
                  <a:srgbClr val="6E6873"/>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1" u="none">
                <a:solidFill>
                  <a:srgbClr val="FFFFFF"/>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3532" name="Google Shape;3532;p80">
            <a:extLst xmlns:a="http://schemas.openxmlformats.org/drawingml/2006/main">
              <a:ext uri="{FF2B5EF4-FFF2-40B4-BE49-F238E27FC236}">
                <a16:creationId xmlns:a16="http://schemas.microsoft.com/office/drawing/2014/main" id="{21D2CD18-422E-447C-A6FC-01DC39750DA3}"/>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Diagnoza, która pokazuje Ciebie na tle organizacji</a:t>
            </a:r>
            <a:endParaRPr sz="2800"/>
          </a:p>
        </p:txBody>
      </p:sp>
      <p:sp>
        <p:nvSpPr>
          <p:cNvPr id="3533" name="Google Shape;3533;p80">
            <a:extLst xmlns:a="http://schemas.openxmlformats.org/drawingml/2006/main">
              <a:ext uri="{FF2B5EF4-FFF2-40B4-BE49-F238E27FC236}">
                <a16:creationId xmlns:a16="http://schemas.microsoft.com/office/drawing/2014/main" id="{D658DA83-B1B1-4220-82BD-3C90D10FA2F9}"/>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Zobacz siebie na tle zespołu, grupy projektowej, działu i całej firmy: podobieństwa, różnice i możliwe źródła napięć.</a:t>
            </a:r>
            <a:endParaRPr sz="1550"/>
          </a:p>
        </p:txBody>
      </p:sp>
      <p:pic>
        <p:nvPicPr>
          <p:cNvPr id="3608" name="Google Shape;3534;p80"/>
          <p:cNvPicPr>
            <a:picLocks xmlns:a="http://schemas.openxmlformats.org/drawingml/2006/main" noChangeAspect="1"/>
          </p:cNvPicPr>
          <p:nvPr/>
        </p:nvPicPr>
        <p:blipFill rotWithShape="1">
          <a:blip xmlns:r="http://schemas.openxmlformats.org/officeDocument/2006/relationships" xmlns:a="http://schemas.openxmlformats.org/drawingml/2006/main" r:embed="R71ead684556842a2">
            <a:alphaModFix/>
          </a:blip>
          <a:stretch xmlns:a="http://schemas.openxmlformats.org/drawingml/2006/main"/>
        </p:blipFill>
        <p:spPr>
          <a:xfrm xmlns:a="http://schemas.openxmlformats.org/drawingml/2006/main" flipH="0" flipV="0">
            <a:off x="548650" y="2071475"/>
            <a:ext cx="4895532" cy="3671649"/>
          </a:xfrm>
          <a:prstGeom xmlns:a="http://schemas.openxmlformats.org/drawingml/2006/main" prst="rect">
            <a:avLst/>
          </a:prstGeom>
          <a:ln xmlns:a="http://schemas.openxmlformats.org/drawingml/2006/main">
            <a:noFill/>
          </a:ln>
        </p:spPr>
      </p:pic>
      <p:sp>
        <p:nvSpPr>
          <p:cNvPr id="3535" name="Google Shape;3535;p80">
            <a:extLst xmlns:a="http://schemas.openxmlformats.org/drawingml/2006/main">
              <a:ext uri="{FF2B5EF4-FFF2-40B4-BE49-F238E27FC236}">
                <a16:creationId xmlns:a16="http://schemas.microsoft.com/office/drawing/2014/main" id="{1882B2FE-9155-40D2-938A-10C1EF1F8864}"/>
              </a:ext>
            </a:extLst>
          </p:cNvPr>
          <p:cNvSpPr>
            <a:spLocks xmlns:a="http://schemas.openxmlformats.org/drawingml/2006/main" noGrp="1"/>
          </p:cNvSpPr>
          <p:nvPr/>
        </p:nvSpPr>
        <p:spPr>
          <a:xfrm xmlns:a="http://schemas.openxmlformats.org/drawingml/2006/main">
            <a:off x="548640" y="2084832"/>
            <a:ext cx="5029200" cy="3730752"/>
          </a:xfrm>
          <a:prstGeom xmlns:a="http://schemas.openxmlformats.org/drawingml/2006/main" prst="rect">
            <a:avLst/>
          </a:prstGeom>
          <a:solidFill xmlns:a="http://schemas.openxmlformats.org/drawingml/2006/main">
            <a:srgbClr val="FFFFFF">
              <a:alpha val="0"/>
            </a:srgbClr>
          </a:solidFill>
          <a:ln xmlns:a="http://schemas.openxmlformats.org/drawingml/2006/main" w="12700" cmpd="sng">
            <a:solidFill>
              <a:srgbClr val="E4DEE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536" name="Google Shape;3536;p80">
            <a:extLst xmlns:a="http://schemas.openxmlformats.org/drawingml/2006/main">
              <a:ext uri="{FF2B5EF4-FFF2-40B4-BE49-F238E27FC236}">
                <a16:creationId xmlns:a16="http://schemas.microsoft.com/office/drawing/2014/main" id="{9234F13A-A462-4CC9-A51E-E888DD53F9E5}"/>
              </a:ext>
            </a:extLst>
          </p:cNvPr>
          <p:cNvSpPr>
            <a:spLocks xmlns:a="http://schemas.openxmlformats.org/drawingml/2006/main" noGrp="1"/>
          </p:cNvSpPr>
          <p:nvPr/>
        </p:nvSpPr>
        <p:spPr>
          <a:xfrm xmlns:a="http://schemas.openxmlformats.org/drawingml/2006/main">
            <a:off x="548640" y="5870448"/>
            <a:ext cx="5029200" cy="3840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6E6873"/>
              </a:buClr>
              <a:buSzPts val="900"/>
              <a:buFont typeface="Calibri"/>
              <a:buNone/>
            </a:pPr>
            <a:r>
              <a:rPr sz="900" u="none">
                <a:solidFill>
                  <a:srgbClr val="6E6873"/>
                </a:solidFill>
                <a:latin typeface="Calibri"/>
                <a:ea typeface="Calibri"/>
                <a:cs typeface="Calibri"/>
              </a:rPr>
              <a:t>Widok użytkownika: mapa podobieństw. Dane o grupach są zbiorcze i nie pokazują cudzych pełnych wyników.</a:t>
            </a:r>
            <a:endParaRPr sz="900"/>
          </a:p>
        </p:txBody>
      </p:sp>
      <p:sp>
        <p:nvSpPr>
          <p:cNvPr id="3537" name="Google Shape;3537;p80">
            <a:extLst xmlns:a="http://schemas.openxmlformats.org/drawingml/2006/main">
              <a:ext uri="{FF2B5EF4-FFF2-40B4-BE49-F238E27FC236}">
                <a16:creationId xmlns:a16="http://schemas.microsoft.com/office/drawing/2014/main" id="{5DE2F7F2-19AF-4021-B110-873F17AD365B}"/>
              </a:ext>
            </a:extLst>
          </p:cNvPr>
          <p:cNvSpPr>
            <a:spLocks xmlns:a="http://schemas.openxmlformats.org/drawingml/2006/main" noGrp="1"/>
          </p:cNvSpPr>
          <p:nvPr/>
        </p:nvSpPr>
        <p:spPr>
          <a:xfrm xmlns:a="http://schemas.openxmlformats.org/drawingml/2006/main">
            <a:off x="6080760" y="2103120"/>
            <a:ext cx="384048" cy="384048"/>
          </a:xfrm>
          <a:prstGeom xmlns:a="http://schemas.openxmlformats.org/drawingml/2006/main" prst="ellipse">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539" name="Google Shape;3539;p80">
            <a:extLst xmlns:a="http://schemas.openxmlformats.org/drawingml/2006/main">
              <a:ext uri="{FF2B5EF4-FFF2-40B4-BE49-F238E27FC236}">
                <a16:creationId xmlns:a16="http://schemas.microsoft.com/office/drawing/2014/main" id="{BFAF4C36-F9B5-4462-8C20-69F863828B0D}"/>
              </a:ext>
            </a:extLst>
          </p:cNvPr>
          <p:cNvSpPr>
            <a:spLocks xmlns:a="http://schemas.openxmlformats.org/drawingml/2006/main" noGrp="1"/>
          </p:cNvSpPr>
          <p:nvPr/>
        </p:nvSpPr>
        <p:spPr>
          <a:xfrm xmlns:a="http://schemas.openxmlformats.org/drawingml/2006/main">
            <a:off x="6647688" y="21214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Ty na tle różnych grup</a:t>
            </a:r>
            <a:endParaRPr sz="1450"/>
          </a:p>
        </p:txBody>
      </p:sp>
      <p:sp>
        <p:nvSpPr>
          <p:cNvPr id="3540" name="Google Shape;3540;p80">
            <a:extLst xmlns:a="http://schemas.openxmlformats.org/drawingml/2006/main">
              <a:ext uri="{FF2B5EF4-FFF2-40B4-BE49-F238E27FC236}">
                <a16:creationId xmlns:a16="http://schemas.microsoft.com/office/drawing/2014/main" id="{103209DB-CB9E-4D3F-A96C-2BE387A221C6}"/>
              </a:ext>
            </a:extLst>
          </p:cNvPr>
          <p:cNvSpPr>
            <a:spLocks xmlns:a="http://schemas.openxmlformats.org/drawingml/2006/main" noGrp="1"/>
          </p:cNvSpPr>
          <p:nvPr/>
        </p:nvSpPr>
        <p:spPr>
          <a:xfrm xmlns:a="http://schemas.openxmlformats.org/drawingml/2006/main">
            <a:off x="6647688" y="24688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Porównaj swój sposób pracy z zespołem, grupą projektową, działem albo całą organizacją.</a:t>
            </a:r>
            <a:endParaRPr sz="1250"/>
          </a:p>
        </p:txBody>
      </p:sp>
      <p:sp>
        <p:nvSpPr>
          <p:cNvPr id="3541" name="Google Shape;3541;p80">
            <a:extLst xmlns:a="http://schemas.openxmlformats.org/drawingml/2006/main">
              <a:ext uri="{FF2B5EF4-FFF2-40B4-BE49-F238E27FC236}">
                <a16:creationId xmlns:a16="http://schemas.microsoft.com/office/drawing/2014/main" id="{B4AAB697-8918-46D5-B785-F53B59DEBAEE}"/>
              </a:ext>
            </a:extLst>
          </p:cNvPr>
          <p:cNvSpPr>
            <a:spLocks xmlns:a="http://schemas.openxmlformats.org/drawingml/2006/main" noGrp="1"/>
          </p:cNvSpPr>
          <p:nvPr/>
        </p:nvSpPr>
        <p:spPr>
          <a:xfrm xmlns:a="http://schemas.openxmlformats.org/drawingml/2006/main">
            <a:off x="6080760" y="3474720"/>
            <a:ext cx="384048" cy="384048"/>
          </a:xfrm>
          <a:prstGeom xmlns:a="http://schemas.openxmlformats.org/drawingml/2006/main" prst="ellipse">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543" name="Google Shape;3543;p80">
            <a:extLst xmlns:a="http://schemas.openxmlformats.org/drawingml/2006/main">
              <a:ext uri="{FF2B5EF4-FFF2-40B4-BE49-F238E27FC236}">
                <a16:creationId xmlns:a16="http://schemas.microsoft.com/office/drawing/2014/main" id="{253EE89C-B3A2-46E2-9F28-C19C2A047039}"/>
              </a:ext>
            </a:extLst>
          </p:cNvPr>
          <p:cNvSpPr>
            <a:spLocks xmlns:a="http://schemas.openxmlformats.org/drawingml/2006/main" noGrp="1"/>
          </p:cNvSpPr>
          <p:nvPr/>
        </p:nvSpPr>
        <p:spPr>
          <a:xfrm xmlns:a="http://schemas.openxmlformats.org/drawingml/2006/main">
            <a:off x="6647688" y="34930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Mapa podobieństw i różnic</a:t>
            </a:r>
            <a:endParaRPr sz="1450"/>
          </a:p>
        </p:txBody>
      </p:sp>
      <p:sp>
        <p:nvSpPr>
          <p:cNvPr id="3544" name="Google Shape;3544;p80">
            <a:extLst xmlns:a="http://schemas.openxmlformats.org/drawingml/2006/main">
              <a:ext uri="{FF2B5EF4-FFF2-40B4-BE49-F238E27FC236}">
                <a16:creationId xmlns:a16="http://schemas.microsoft.com/office/drawing/2014/main" id="{862DAED7-8906-468E-9734-296237013511}"/>
              </a:ext>
            </a:extLst>
          </p:cNvPr>
          <p:cNvSpPr>
            <a:spLocks xmlns:a="http://schemas.openxmlformats.org/drawingml/2006/main" noGrp="1"/>
          </p:cNvSpPr>
          <p:nvPr/>
        </p:nvSpPr>
        <p:spPr>
          <a:xfrm xmlns:a="http://schemas.openxmlformats.org/drawingml/2006/main">
            <a:off x="6647688" y="38404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Widać, gdzie jesteś blisko innych, gdzie wyraźnie się różnisz i co to może znaczyć we współpracy.</a:t>
            </a:r>
            <a:endParaRPr sz="1250"/>
          </a:p>
        </p:txBody>
      </p:sp>
      <p:sp>
        <p:nvSpPr>
          <p:cNvPr id="3545" name="Google Shape;3545;p80">
            <a:extLst xmlns:a="http://schemas.openxmlformats.org/drawingml/2006/main">
              <a:ext uri="{FF2B5EF4-FFF2-40B4-BE49-F238E27FC236}">
                <a16:creationId xmlns:a16="http://schemas.microsoft.com/office/drawing/2014/main" id="{31C4807A-35DE-47EC-8379-9568A16CE39E}"/>
              </a:ext>
            </a:extLst>
          </p:cNvPr>
          <p:cNvSpPr>
            <a:spLocks xmlns:a="http://schemas.openxmlformats.org/drawingml/2006/main" noGrp="1"/>
          </p:cNvSpPr>
          <p:nvPr/>
        </p:nvSpPr>
        <p:spPr>
          <a:xfrm xmlns:a="http://schemas.openxmlformats.org/drawingml/2006/main">
            <a:off x="6080760" y="4846320"/>
            <a:ext cx="384048" cy="384048"/>
          </a:xfrm>
          <a:prstGeom xmlns:a="http://schemas.openxmlformats.org/drawingml/2006/main" prst="ellipse">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547" name="Google Shape;3547;p80">
            <a:extLst xmlns:a="http://schemas.openxmlformats.org/drawingml/2006/main">
              <a:ext uri="{FF2B5EF4-FFF2-40B4-BE49-F238E27FC236}">
                <a16:creationId xmlns:a16="http://schemas.microsoft.com/office/drawing/2014/main" id="{CF31CD5A-856F-41FD-AEDB-75BD3972C977}"/>
              </a:ext>
            </a:extLst>
          </p:cNvPr>
          <p:cNvSpPr>
            <a:spLocks xmlns:a="http://schemas.openxmlformats.org/drawingml/2006/main" noGrp="1"/>
          </p:cNvSpPr>
          <p:nvPr/>
        </p:nvSpPr>
        <p:spPr>
          <a:xfrm xmlns:a="http://schemas.openxmlformats.org/drawingml/2006/main">
            <a:off x="6647688" y="48646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Ten sam obraz dla wszystkich</a:t>
            </a:r>
            <a:endParaRPr sz="1450"/>
          </a:p>
        </p:txBody>
      </p:sp>
      <p:sp>
        <p:nvSpPr>
          <p:cNvPr id="3548" name="Google Shape;3548;p80">
            <a:extLst xmlns:a="http://schemas.openxmlformats.org/drawingml/2006/main">
              <a:ext uri="{FF2B5EF4-FFF2-40B4-BE49-F238E27FC236}">
                <a16:creationId xmlns:a16="http://schemas.microsoft.com/office/drawing/2014/main" id="{92ABBA9F-9D37-4900-9BA2-9B70AFA5FB09}"/>
              </a:ext>
            </a:extLst>
          </p:cNvPr>
          <p:cNvSpPr>
            <a:spLocks xmlns:a="http://schemas.openxmlformats.org/drawingml/2006/main" noGrp="1"/>
          </p:cNvSpPr>
          <p:nvPr/>
        </p:nvSpPr>
        <p:spPr>
          <a:xfrm xmlns:a="http://schemas.openxmlformats.org/drawingml/2006/main">
            <a:off x="6647688" y="52120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Każdy użytkownik widzi te same dane zbiorcze. Rozmowy z Em i pełne wyniki poszczególnych osób pozostają prywatne.</a:t>
            </a:r>
            <a:endParaRPr sz="1250"/>
          </a:p>
        </p:txBody>
      </p:sp>
      <p:pic>
        <p:nvPicPr>
          <p:cNvPr id="3620" name="Google Shape;3549;p80"/>
          <p:cNvPicPr>
            <a:picLocks xmlns:a="http://schemas.openxmlformats.org/drawingml/2006/main" noChangeAspect="1"/>
          </p:cNvPicPr>
          <p:nvPr/>
        </p:nvPicPr>
        <p:blipFill rotWithShape="1">
          <a:blip xmlns:r="http://schemas.openxmlformats.org/officeDocument/2006/relationships" xmlns:a="http://schemas.openxmlformats.org/drawingml/2006/main" r:embed="R93aad70a7d26466b">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3550" name="Google Shape;3550;p80">
            <a:extLst xmlns:a="http://schemas.openxmlformats.org/drawingml/2006/main">
              <a:ext uri="{FF2B5EF4-FFF2-40B4-BE49-F238E27FC236}">
                <a16:creationId xmlns:a16="http://schemas.microsoft.com/office/drawing/2014/main" id="{D2589760-98E0-403E-A61B-16B2274C6148}"/>
              </a:ext>
            </a:extLst>
          </p:cNvPr>
          <p:cNvSpPr>
            <a:spLocks xmlns:a="http://schemas.openxmlformats.org/drawingml/2006/main" noGrp="1"/>
          </p:cNvSpPr>
          <p:nvPr/>
        </p:nvSpPr>
        <p:spPr>
          <a:xfrm xmlns:a="http://schemas.openxmlformats.org/drawingml/2006/main">
            <a:off x="3448050" y="338138"/>
            <a:ext cx="857250"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Jak to działa</a:t>
            </a:r>
            <a:endParaRPr/>
          </a:p>
        </p:txBody>
      </p:sp>
      <p:sp>
        <p:nvSpPr>
          <p:cNvPr id="3551" name="Google Shape;3551;p80">
            <a:extLst xmlns:a="http://schemas.openxmlformats.org/drawingml/2006/main">
              <a:ext uri="{FF2B5EF4-FFF2-40B4-BE49-F238E27FC236}">
                <a16:creationId xmlns:a16="http://schemas.microsoft.com/office/drawing/2014/main" id="{FFF98710-A883-479A-84E3-3DA92AEEC0BD}"/>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552" name="Google Shape;3552;p80">
            <a:extLst xmlns:a="http://schemas.openxmlformats.org/drawingml/2006/main">
              <a:ext uri="{FF2B5EF4-FFF2-40B4-BE49-F238E27FC236}">
                <a16:creationId xmlns:a16="http://schemas.microsoft.com/office/drawing/2014/main" id="{3331394F-B85E-4A29-9AC6-C3DB40E5D58C}"/>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Problem</a:t>
            </a:r>
            <a:endParaRPr/>
          </a:p>
        </p:txBody>
      </p:sp>
      <p:sp>
        <p:nvSpPr>
          <p:cNvPr id="3553" name="Google Shape;3553;p80">
            <a:extLst xmlns:a="http://schemas.openxmlformats.org/drawingml/2006/main">
              <a:ext uri="{FF2B5EF4-FFF2-40B4-BE49-F238E27FC236}">
                <a16:creationId xmlns:a16="http://schemas.microsoft.com/office/drawing/2014/main" id="{B6DFAE1B-5FA7-43D4-BA3A-33C5CC561B72}"/>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554" name="Google Shape;3554;p80">
            <a:hlinkClick xmlns:r="http://schemas.openxmlformats.org/officeDocument/2006/relationships" xmlns:a="http://schemas.openxmlformats.org/drawingml/2006/main" r:id="Rc3d3ed450a9a4398" action="ppaction://hlinksldjump"/>
            <a:extLst xmlns:a="http://schemas.openxmlformats.org/drawingml/2006/main">
              <a:ext uri="{FF2B5EF4-FFF2-40B4-BE49-F238E27FC236}">
                <a16:creationId xmlns:a16="http://schemas.microsoft.com/office/drawing/2014/main" id="{37DE72FE-3089-4916-9821-C7A5BCCA3957}"/>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555" name="Google Shape;3555;p80">
            <a:extLst xmlns:a="http://schemas.openxmlformats.org/drawingml/2006/main">
              <a:ext uri="{FF2B5EF4-FFF2-40B4-BE49-F238E27FC236}">
                <a16:creationId xmlns:a16="http://schemas.microsoft.com/office/drawing/2014/main" id="{509451EF-1E4C-4B82-899F-C43428B3537F}"/>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3556" name="Google Shape;3556;p80">
            <a:extLst xmlns:a="http://schemas.openxmlformats.org/drawingml/2006/main">
              <a:ext uri="{FF2B5EF4-FFF2-40B4-BE49-F238E27FC236}">
                <a16:creationId xmlns:a16="http://schemas.microsoft.com/office/drawing/2014/main" id="{F96F0C4A-3FF0-4256-8299-9E7621F7AAF1}"/>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557" name="Google Shape;3557;p80">
            <a:hlinkClick xmlns:r="http://schemas.openxmlformats.org/officeDocument/2006/relationships" xmlns:a="http://schemas.openxmlformats.org/drawingml/2006/main" r:id="R8551f03fb874418f" action="ppaction://hlinksldjump"/>
            <a:extLst xmlns:a="http://schemas.openxmlformats.org/drawingml/2006/main">
              <a:ext uri="{FF2B5EF4-FFF2-40B4-BE49-F238E27FC236}">
                <a16:creationId xmlns:a16="http://schemas.microsoft.com/office/drawing/2014/main" id="{67AF4F6C-3BC6-45C1-A4DF-06ADD6CF7639}"/>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558" name="Google Shape;3558;p80">
            <a:extLst xmlns:a="http://schemas.openxmlformats.org/drawingml/2006/main">
              <a:ext uri="{FF2B5EF4-FFF2-40B4-BE49-F238E27FC236}">
                <a16:creationId xmlns:a16="http://schemas.microsoft.com/office/drawing/2014/main" id="{46677D02-57F7-4324-8D82-027D680776AC}"/>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3559" name="Google Shape;3559;p80">
            <a:extLst xmlns:a="http://schemas.openxmlformats.org/drawingml/2006/main">
              <a:ext uri="{FF2B5EF4-FFF2-40B4-BE49-F238E27FC236}">
                <a16:creationId xmlns:a16="http://schemas.microsoft.com/office/drawing/2014/main" id="{5C7690C8-3378-4B40-9BC0-5713DCDBA91C}"/>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560" name="Google Shape;3560;p80">
            <a:hlinkClick xmlns:r="http://schemas.openxmlformats.org/officeDocument/2006/relationships" xmlns:a="http://schemas.openxmlformats.org/drawingml/2006/main" r:id="R6873ff6442ec4cc0" action="ppaction://hlinksldjump"/>
            <a:extLst xmlns:a="http://schemas.openxmlformats.org/drawingml/2006/main">
              <a:ext uri="{FF2B5EF4-FFF2-40B4-BE49-F238E27FC236}">
                <a16:creationId xmlns:a16="http://schemas.microsoft.com/office/drawing/2014/main" id="{E98E3E76-5E50-4032-986A-68B1CB1F09BB}"/>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561" name="Google Shape;3561;p80">
            <a:extLst xmlns:a="http://schemas.openxmlformats.org/drawingml/2006/main">
              <a:ext uri="{FF2B5EF4-FFF2-40B4-BE49-F238E27FC236}">
                <a16:creationId xmlns:a16="http://schemas.microsoft.com/office/drawing/2014/main" id="{8311B8E2-A6CB-4D8F-9986-D47490A15DA0}"/>
              </a:ext>
            </a:extLst>
          </p:cNvPr>
          <p:cNvSpPr>
            <a:spLocks xmlns:a="http://schemas.openxmlformats.org/drawingml/2006/main" noGrp="1"/>
          </p:cNvSpPr>
          <p:nvPr/>
        </p:nvSpPr>
        <p:spPr>
          <a:xfrm xmlns:a="http://schemas.openxmlformats.org/drawingml/2006/main">
            <a:off x="3803904" y="265176"/>
            <a:ext cx="1069848" cy="292608"/>
          </a:xfrm>
          <a:prstGeom xmlns:a="http://schemas.openxmlformats.org/drawingml/2006/main" prst="roundRect">
            <a:avLst>
              <a:gd name="adj" fmla="val 16667"/>
            </a:avLst>
          </a:prstGeom>
          <a:solidFill xmlns:a="http://schemas.openxmlformats.org/drawingml/2006/main">
            <a:srgbClr val="2DA698"/>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562" name="Google Shape;3562;p80">
            <a:extLst xmlns:a="http://schemas.openxmlformats.org/drawingml/2006/main">
              <a:ext uri="{FF2B5EF4-FFF2-40B4-BE49-F238E27FC236}">
                <a16:creationId xmlns:a16="http://schemas.microsoft.com/office/drawing/2014/main" id="{A496D40D-41C6-42F5-B7A3-C669362E3832}"/>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Jak to działa</a:t>
            </a:r>
            <a:endParaRPr/>
          </a:p>
        </p:txBody>
      </p:sp>
      <p:sp>
        <p:nvSpPr>
          <p:cNvPr id="3563" name="Google Shape;3563;p80">
            <a:extLst xmlns:a="http://schemas.openxmlformats.org/drawingml/2006/main">
              <a:ext uri="{FF2B5EF4-FFF2-40B4-BE49-F238E27FC236}">
                <a16:creationId xmlns:a16="http://schemas.microsoft.com/office/drawing/2014/main" id="{5F04BC55-245B-4A2C-A465-9D6C6DCEEDFA}"/>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2DA698"/>
                </a:solidFill>
                <a:latin typeface="Calibri"/>
                <a:ea typeface="Calibri"/>
                <a:cs typeface="Calibri"/>
              </a:rPr>
              <a:t>▸</a:t>
            </a:r>
            <a:endParaRPr/>
          </a:p>
        </p:txBody>
      </p:sp>
      <p:sp>
        <p:nvSpPr>
          <p:cNvPr id="3564" name="Google Shape;3564;p80">
            <a:hlinkClick xmlns:r="http://schemas.openxmlformats.org/officeDocument/2006/relationships" xmlns:a="http://schemas.openxmlformats.org/drawingml/2006/main" r:id="Rb8f6873e08a84fa9" action="ppaction://hlinksldjump"/>
            <a:extLst xmlns:a="http://schemas.openxmlformats.org/drawingml/2006/main">
              <a:ext uri="{FF2B5EF4-FFF2-40B4-BE49-F238E27FC236}">
                <a16:creationId xmlns:a16="http://schemas.microsoft.com/office/drawing/2014/main" id="{AA9CB4AD-79F0-4868-A64E-9B6CE1956F64}"/>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565" name="Google Shape;3565;p80">
            <a:extLst xmlns:a="http://schemas.openxmlformats.org/drawingml/2006/main">
              <a:ext uri="{FF2B5EF4-FFF2-40B4-BE49-F238E27FC236}">
                <a16:creationId xmlns:a16="http://schemas.microsoft.com/office/drawing/2014/main" id="{9BDE8609-8000-421C-A321-B1FC32916A98}"/>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3566" name="Google Shape;3566;p80">
            <a:extLst xmlns:a="http://schemas.openxmlformats.org/drawingml/2006/main">
              <a:ext uri="{FF2B5EF4-FFF2-40B4-BE49-F238E27FC236}">
                <a16:creationId xmlns:a16="http://schemas.microsoft.com/office/drawing/2014/main" id="{68ADC094-77EB-49AA-945C-00D8CBAA10DF}"/>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567" name="Google Shape;3567;p80">
            <a:hlinkClick xmlns:r="http://schemas.openxmlformats.org/officeDocument/2006/relationships" xmlns:a="http://schemas.openxmlformats.org/drawingml/2006/main" r:id="Rb2e666fc2fe54a22" action="ppaction://hlinksldjump"/>
            <a:extLst xmlns:a="http://schemas.openxmlformats.org/drawingml/2006/main">
              <a:ext uri="{FF2B5EF4-FFF2-40B4-BE49-F238E27FC236}">
                <a16:creationId xmlns:a16="http://schemas.microsoft.com/office/drawing/2014/main" id="{0E53373D-8292-4537-84D5-A64B8B86697A}"/>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568" name="Google Shape;3568;p80">
            <a:extLst xmlns:a="http://schemas.openxmlformats.org/drawingml/2006/main">
              <a:ext uri="{FF2B5EF4-FFF2-40B4-BE49-F238E27FC236}">
                <a16:creationId xmlns:a16="http://schemas.microsoft.com/office/drawing/2014/main" id="{0A0A5E2C-B485-47E0-BEC2-E71285CB24D7}"/>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3569" name="Google Shape;3569;p80">
            <a:extLst xmlns:a="http://schemas.openxmlformats.org/drawingml/2006/main">
              <a:ext uri="{FF2B5EF4-FFF2-40B4-BE49-F238E27FC236}">
                <a16:creationId xmlns:a16="http://schemas.microsoft.com/office/drawing/2014/main" id="{22039558-38CA-489F-B757-2B8684372CF9}"/>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570" name="Google Shape;3570;p80">
            <a:hlinkClick xmlns:r="http://schemas.openxmlformats.org/officeDocument/2006/relationships" xmlns:a="http://schemas.openxmlformats.org/drawingml/2006/main" r:id="Rb39f9af8000e46d4" action="ppaction://hlinksldjump"/>
            <a:extLst xmlns:a="http://schemas.openxmlformats.org/drawingml/2006/main">
              <a:ext uri="{FF2B5EF4-FFF2-40B4-BE49-F238E27FC236}">
                <a16:creationId xmlns:a16="http://schemas.microsoft.com/office/drawing/2014/main" id="{A9CB7F6F-9396-44DB-8EAF-6F43E325C4E0}"/>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571" name="Google Shape;3571;p80">
            <a:extLst xmlns:a="http://schemas.openxmlformats.org/drawingml/2006/main">
              <a:ext uri="{FF2B5EF4-FFF2-40B4-BE49-F238E27FC236}">
                <a16:creationId xmlns:a16="http://schemas.microsoft.com/office/drawing/2014/main" id="{ECD10BB3-C852-4C56-A256-797F7E795B40}"/>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3572" name="Google Shape;3572;p80">
            <a:extLst xmlns:a="http://schemas.openxmlformats.org/drawingml/2006/main">
              <a:ext uri="{FF2B5EF4-FFF2-40B4-BE49-F238E27FC236}">
                <a16:creationId xmlns:a16="http://schemas.microsoft.com/office/drawing/2014/main" id="{047808E2-B218-407D-A0D5-2124FFD04DF2}"/>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573" name="Google Shape;3573;p80">
            <a:hlinkClick xmlns:r="http://schemas.openxmlformats.org/officeDocument/2006/relationships" xmlns:a="http://schemas.openxmlformats.org/drawingml/2006/main" r:id="R86da0c58e0594dca" action="ppaction://hlinksldjump"/>
            <a:extLst xmlns:a="http://schemas.openxmlformats.org/drawingml/2006/main">
              <a:ext uri="{FF2B5EF4-FFF2-40B4-BE49-F238E27FC236}">
                <a16:creationId xmlns:a16="http://schemas.microsoft.com/office/drawing/2014/main" id="{E012F7BA-2695-4A92-B50F-BADD804C33C1}"/>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574" name="Google Shape;3574;p80">
            <a:extLst xmlns:a="http://schemas.openxmlformats.org/drawingml/2006/main">
              <a:ext uri="{FF2B5EF4-FFF2-40B4-BE49-F238E27FC236}">
                <a16:creationId xmlns:a16="http://schemas.microsoft.com/office/drawing/2014/main" id="{AA65B0D0-D835-4D51-AFE2-E3C7345BDCD9}"/>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3575" name="Google Shape;3575;p80">
            <a:hlinkClick xmlns:r="http://schemas.openxmlformats.org/officeDocument/2006/relationships" xmlns:a="http://schemas.openxmlformats.org/drawingml/2006/main" r:id="R3e4571a1548f497b" action="ppaction://hlinksldjump"/>
            <a:extLst xmlns:a="http://schemas.openxmlformats.org/drawingml/2006/main">
              <a:ext uri="{FF2B5EF4-FFF2-40B4-BE49-F238E27FC236}">
                <a16:creationId xmlns:a16="http://schemas.microsoft.com/office/drawing/2014/main" id="{90444604-B975-4BC7-84FE-43DB595664B6}"/>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3647" name="Google Shape;3538;p80"/>
          <p:cNvPicPr>
            <a:picLocks xmlns:a="http://schemas.openxmlformats.org/drawingml/2006/main" noChangeAspect="1"/>
          </p:cNvPicPr>
          <p:nvPr/>
        </p:nvPicPr>
        <p:blipFill>
          <a:blip xmlns:r="http://schemas.openxmlformats.org/officeDocument/2006/relationships" xmlns:a="http://schemas.openxmlformats.org/drawingml/2006/main" r:embed="R5c63d38f22824dfd"/>
          <a:srcRect xmlns:a="http://schemas.openxmlformats.org/drawingml/2006/main" l="0" t="0" r="0" b="0"/>
          <a:stretch xmlns:a="http://schemas.openxmlformats.org/drawingml/2006/main"/>
        </p:blipFill>
        <p:spPr>
          <a:xfrm xmlns:a="http://schemas.openxmlformats.org/drawingml/2006/main">
            <a:off x="6163056" y="2185416"/>
            <a:ext cx="219456" cy="219456"/>
          </a:xfrm>
          <a:prstGeom xmlns:a="http://schemas.openxmlformats.org/drawingml/2006/main" prst="rect">
            <a:avLst/>
          </a:prstGeom>
        </p:spPr>
      </p:pic>
      <p:pic>
        <p:nvPicPr>
          <p:cNvPr id="3648" name="Google Shape;3542;p80"/>
          <p:cNvPicPr>
            <a:picLocks xmlns:a="http://schemas.openxmlformats.org/drawingml/2006/main" noChangeAspect="1"/>
          </p:cNvPicPr>
          <p:nvPr/>
        </p:nvPicPr>
        <p:blipFill>
          <a:blip xmlns:r="http://schemas.openxmlformats.org/officeDocument/2006/relationships" xmlns:a="http://schemas.openxmlformats.org/drawingml/2006/main" r:embed="R001b7de14c244016"/>
          <a:srcRect xmlns:a="http://schemas.openxmlformats.org/drawingml/2006/main" l="0" t="0" r="0" b="0"/>
          <a:stretch xmlns:a="http://schemas.openxmlformats.org/drawingml/2006/main"/>
        </p:blipFill>
        <p:spPr>
          <a:xfrm xmlns:a="http://schemas.openxmlformats.org/drawingml/2006/main">
            <a:off x="6163056" y="3557016"/>
            <a:ext cx="219456" cy="219456"/>
          </a:xfrm>
          <a:prstGeom xmlns:a="http://schemas.openxmlformats.org/drawingml/2006/main" prst="rect">
            <a:avLst/>
          </a:prstGeom>
        </p:spPr>
      </p:pic>
      <p:pic>
        <p:nvPicPr>
          <p:cNvPr id="3649" name="Google Shape;3546;p80"/>
          <p:cNvPicPr>
            <a:picLocks xmlns:a="http://schemas.openxmlformats.org/drawingml/2006/main" noChangeAspect="1"/>
          </p:cNvPicPr>
          <p:nvPr/>
        </p:nvPicPr>
        <p:blipFill>
          <a:blip xmlns:r="http://schemas.openxmlformats.org/officeDocument/2006/relationships" xmlns:a="http://schemas.openxmlformats.org/drawingml/2006/main" r:embed="Rfa50e46e00a14609"/>
          <a:srcRect xmlns:a="http://schemas.openxmlformats.org/drawingml/2006/main" l="0" t="0" r="0" b="0"/>
          <a:stretch xmlns:a="http://schemas.openxmlformats.org/drawingml/2006/main"/>
        </p:blipFill>
        <p:spPr>
          <a:xfrm xmlns:a="http://schemas.openxmlformats.org/drawingml/2006/main">
            <a:off x="6163056" y="4928616"/>
            <a:ext cx="219456" cy="219456"/>
          </a:xfrm>
          <a:prstGeom xmlns:a="http://schemas.openxmlformats.org/drawingml/2006/main" prst="rect">
            <a:avLst/>
          </a:prstGeom>
        </p:spPr>
      </p:pic>
      <p:sp>
        <p:nvSpPr>
          <p:cNvPr id="3581" name="Empatyzer SHORT — tło menu">
            <a:extLst xmlns:a="http://schemas.openxmlformats.org/drawingml/2006/main">
              <a:ext uri="{FF2B5EF4-FFF2-40B4-BE49-F238E27FC236}">
                <a16:creationId xmlns:a16="http://schemas.microsoft.com/office/drawing/2014/main" id="{563A497D-4767-4716-95AC-FEE81CB9AAA4}"/>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582" name="Empatyzer SHORT — menu Problem">
            <a:extLst xmlns:a="http://schemas.openxmlformats.org/drawingml/2006/main">
              <a:ext uri="{FF2B5EF4-FFF2-40B4-BE49-F238E27FC236}">
                <a16:creationId xmlns:a16="http://schemas.microsoft.com/office/drawing/2014/main" id="{EBBA980E-8093-43A5-856F-E07F2BA812D8}"/>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Problem</a:t>
            </a:r>
          </a:p>
        </p:txBody>
      </p:sp>
      <p:sp>
        <p:nvSpPr>
          <p:cNvPr id="3583" name="Empatyzer SHORT — separator menu">
            <a:extLst xmlns:a="http://schemas.openxmlformats.org/drawingml/2006/main">
              <a:ext uri="{FF2B5EF4-FFF2-40B4-BE49-F238E27FC236}">
                <a16:creationId xmlns:a16="http://schemas.microsoft.com/office/drawing/2014/main" id="{2A77D6F9-6B2E-4155-8418-0D8664664024}"/>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584" name="Empatyzer SHORT — menu Przykłady">
            <a:extLst xmlns:a="http://schemas.openxmlformats.org/drawingml/2006/main">
              <a:ext uri="{FF2B5EF4-FFF2-40B4-BE49-F238E27FC236}">
                <a16:creationId xmlns:a16="http://schemas.microsoft.com/office/drawing/2014/main" id="{90BC7FEC-A2B7-4F78-A3D3-7D3B00B4BC19}"/>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Przykłady</a:t>
            </a:r>
          </a:p>
        </p:txBody>
      </p:sp>
      <p:sp>
        <p:nvSpPr>
          <p:cNvPr id="3585" name="Empatyzer SHORT — separator menu">
            <a:extLst xmlns:a="http://schemas.openxmlformats.org/drawingml/2006/main">
              <a:ext uri="{FF2B5EF4-FFF2-40B4-BE49-F238E27FC236}">
                <a16:creationId xmlns:a16="http://schemas.microsoft.com/office/drawing/2014/main" id="{D24F9FD0-8AA8-421F-A7A3-6DDB109C70F3}"/>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586" name="Empatyzer SHORT — menu Rozmowa z Em">
            <a:extLst xmlns:a="http://schemas.openxmlformats.org/drawingml/2006/main">
              <a:ext uri="{FF2B5EF4-FFF2-40B4-BE49-F238E27FC236}">
                <a16:creationId xmlns:a16="http://schemas.microsoft.com/office/drawing/2014/main" id="{E6EE0E11-105A-497E-9DFD-85537F4466E8}"/>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Rozmowa z Em</a:t>
            </a:r>
          </a:p>
        </p:txBody>
      </p:sp>
      <p:sp>
        <p:nvSpPr>
          <p:cNvPr id="3587" name="Empatyzer SHORT — separator menu">
            <a:extLst xmlns:a="http://schemas.openxmlformats.org/drawingml/2006/main">
              <a:ext uri="{FF2B5EF4-FFF2-40B4-BE49-F238E27FC236}">
                <a16:creationId xmlns:a16="http://schemas.microsoft.com/office/drawing/2014/main" id="{F79F8DC7-169A-4685-BCC8-B59E17BB32C0}"/>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588" name="Empatyzer SHORT — menu Dowody">
            <a:extLst xmlns:a="http://schemas.openxmlformats.org/drawingml/2006/main">
              <a:ext uri="{FF2B5EF4-FFF2-40B4-BE49-F238E27FC236}">
                <a16:creationId xmlns:a16="http://schemas.microsoft.com/office/drawing/2014/main" id="{CBF53A1E-59D2-4676-9BEF-C9FDC4B65ADA}"/>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Dowody</a:t>
            </a:r>
          </a:p>
        </p:txBody>
      </p:sp>
      <p:sp>
        <p:nvSpPr>
          <p:cNvPr id="3589" name="Empatyzer SHORT — separator menu">
            <a:extLst xmlns:a="http://schemas.openxmlformats.org/drawingml/2006/main">
              <a:ext uri="{FF2B5EF4-FFF2-40B4-BE49-F238E27FC236}">
                <a16:creationId xmlns:a16="http://schemas.microsoft.com/office/drawing/2014/main" id="{40561842-1523-4EA5-BF2E-1FBF565DA2F0}"/>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590" name="Empatyzer SHORT — menu Empatyzer">
            <a:extLst xmlns:a="http://schemas.openxmlformats.org/drawingml/2006/main">
              <a:ext uri="{FF2B5EF4-FFF2-40B4-BE49-F238E27FC236}">
                <a16:creationId xmlns:a16="http://schemas.microsoft.com/office/drawing/2014/main" id="{D2AE2E5B-1CB8-4C41-B1F6-40BD5E0C53F6}"/>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Empatyzer</a:t>
            </a:r>
          </a:p>
        </p:txBody>
      </p:sp>
      <p:sp>
        <p:nvSpPr>
          <p:cNvPr id="3591" name="Empatyzer SHORT — separator menu">
            <a:extLst xmlns:a="http://schemas.openxmlformats.org/drawingml/2006/main">
              <a:ext uri="{FF2B5EF4-FFF2-40B4-BE49-F238E27FC236}">
                <a16:creationId xmlns:a16="http://schemas.microsoft.com/office/drawing/2014/main" id="{25381C4F-727F-4C62-8D09-38A5BBFCA918}"/>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592" name="Empatyzer SHORT — menu Co się zmienia">
            <a:extLst xmlns:a="http://schemas.openxmlformats.org/drawingml/2006/main">
              <a:ext uri="{FF2B5EF4-FFF2-40B4-BE49-F238E27FC236}">
                <a16:creationId xmlns:a16="http://schemas.microsoft.com/office/drawing/2014/main" id="{F015504E-67A7-4222-92F6-ABF2AE77D494}"/>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Co się zmienia</a:t>
            </a:r>
          </a:p>
        </p:txBody>
      </p:sp>
      <p:sp>
        <p:nvSpPr>
          <p:cNvPr id="3593" name="Empatyzer SHORT — separator menu">
            <a:extLst xmlns:a="http://schemas.openxmlformats.org/drawingml/2006/main">
              <a:ext uri="{FF2B5EF4-FFF2-40B4-BE49-F238E27FC236}">
                <a16:creationId xmlns:a16="http://schemas.microsoft.com/office/drawing/2014/main" id="{8233E14C-C8E6-4E96-91AD-EE8CBB8E2E97}"/>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594" name="Empatyzer SHORT — menu Prywatność">
            <a:extLst xmlns:a="http://schemas.openxmlformats.org/drawingml/2006/main">
              <a:ext uri="{FF2B5EF4-FFF2-40B4-BE49-F238E27FC236}">
                <a16:creationId xmlns:a16="http://schemas.microsoft.com/office/drawing/2014/main" id="{CFAB8DF2-1729-4E5E-BA3C-B5625227988F}"/>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Prywatność</a:t>
            </a:r>
          </a:p>
        </p:txBody>
      </p:sp>
      <p:sp>
        <p:nvSpPr>
          <p:cNvPr id="3595" name="Empatyzer SHORT — separator menu">
            <a:extLst xmlns:a="http://schemas.openxmlformats.org/drawingml/2006/main">
              <a:ext uri="{FF2B5EF4-FFF2-40B4-BE49-F238E27FC236}">
                <a16:creationId xmlns:a16="http://schemas.microsoft.com/office/drawing/2014/main" id="{C679A043-7CCB-4FDD-BEB3-A2397B926928}"/>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596" name="Empatyzer SHORT — menu Następny krok">
            <a:extLst xmlns:a="http://schemas.openxmlformats.org/drawingml/2006/main">
              <a:ext uri="{FF2B5EF4-FFF2-40B4-BE49-F238E27FC236}">
                <a16:creationId xmlns:a16="http://schemas.microsoft.com/office/drawing/2014/main" id="{86AE822C-FDD7-44A3-89BB-136CE633C327}"/>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Następny krok</a:t>
            </a:r>
          </a:p>
        </p:txBody>
      </p:sp>
      <p:sp>
        <p:nvSpPr>
          <p:cNvPr id="3597" name="Empatyzer SHORT — separator menu">
            <a:extLst xmlns:a="http://schemas.openxmlformats.org/drawingml/2006/main">
              <a:ext uri="{FF2B5EF4-FFF2-40B4-BE49-F238E27FC236}">
                <a16:creationId xmlns:a16="http://schemas.microsoft.com/office/drawing/2014/main" id="{10D38173-3383-4817-AAB0-228933ED9EA9}"/>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598" name="Empatyzer SHORT — aktywna sekcja Appendix">
            <a:extLst xmlns:a="http://schemas.openxmlformats.org/drawingml/2006/main">
              <a:ext uri="{FF2B5EF4-FFF2-40B4-BE49-F238E27FC236}">
                <a16:creationId xmlns:a16="http://schemas.microsoft.com/office/drawing/2014/main" id="{79DEE03D-E8DF-48B0-A7FF-46991D40EEE3}"/>
              </a:ext>
            </a:extLst>
          </p:cNvPr>
          <p:cNvSpPr>
            <a:spLocks xmlns:a="http://schemas.openxmlformats.org/drawingml/2006/main" noGrp="1"/>
          </p:cNvSpPr>
          <p:nvPr/>
        </p:nvSpPr>
        <p:spPr>
          <a:xfrm xmlns:a="http://schemas.openxmlformats.org/drawingml/2006/main">
            <a:off x="8544306" y="260604"/>
            <a:ext cx="742950" cy="301752"/>
          </a:xfrm>
          <a:prstGeom xmlns:a="http://schemas.openxmlformats.org/drawingml/2006/main" prst="roundRect">
            <a:avLst>
              <a:gd name="adj" fmla="val 22096"/>
            </a:avLst>
          </a:prstGeom>
          <a:solidFill xmlns:a="http://schemas.openxmlformats.org/drawingml/2006/main">
            <a:srgbClr val="20AA9A"/>
          </a:solidFill>
          <a:ln xmlns:a="http://schemas.openxmlformats.org/drawingml/2006/main" w="0">
            <a:noFill/>
            <a:prstDash val="solid"/>
          </a:ln>
        </p:spPr>
      </p:sp>
      <p:sp>
        <p:nvSpPr>
          <p:cNvPr id="3599" name="Empatyzer SHORT — menu Appendix">
            <a:extLst xmlns:a="http://schemas.openxmlformats.org/drawingml/2006/main">
              <a:ext uri="{FF2B5EF4-FFF2-40B4-BE49-F238E27FC236}">
                <a16:creationId xmlns:a16="http://schemas.microsoft.com/office/drawing/2014/main" id="{2527FF98-DFA6-49E2-965E-9EAF345E5A80}"/>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1">
                <a:solidFill>
                  <a:srgbClr val="FFFFFF"/>
                </a:solidFill>
              </a:defRPr>
            </a:pPr>
            <a:r>
              <a:rPr sz="615" b="1">
                <a:solidFill>
                  <a:srgbClr val="FFFFFF"/>
                </a:solidFill>
              </a:rPr>
              <a:t>Appendix</a:t>
            </a:r>
          </a:p>
        </p:txBody>
      </p:sp>
    </p:spTree>
    <p:extLst>
      <p:ext uri="{BB962C8B-B14F-4D97-AF65-F5344CB8AC3E}">
        <p14:creationId xmlns:p14="http://schemas.microsoft.com/office/powerpoint/2010/main" val="595496885"/>
      </p:ext>
    </p:extLst>
  </p:cSld>
</p:sld>
</file>

<file path=ppt/slides/slide17.xml><?xml version="1.0" encoding="utf-8"?>
<p:sld xmlns:p="http://schemas.openxmlformats.org/presentationml/2006/main">
  <p:cSld>
    <p:spTree>
      <p:nvGrpSpPr>
        <p:cNvPr id="1" name=""/>
        <p:cNvGrpSpPr/>
        <p:nvPr/>
      </p:nvGrpSpPr>
      <p:grpSpPr>
        <a:xfrm xmlns:a="http://schemas.openxmlformats.org/drawingml/2006/main"/>
      </p:grpSpPr>
      <p:sp>
        <p:nvSpPr>
          <p:cNvPr id="3581" name="Google Shape;3581;p81">
            <a:extLst xmlns:a="http://schemas.openxmlformats.org/drawingml/2006/main">
              <a:ext uri="{FF2B5EF4-FFF2-40B4-BE49-F238E27FC236}">
                <a16:creationId xmlns:a16="http://schemas.microsoft.com/office/drawing/2014/main" id="{F8BEEB88-067D-4C71-BFA2-A8EA11662BE7}"/>
              </a:ext>
            </a:extLst>
          </p:cNvPr>
          <p:cNvSpPr>
            <a:spLocks xmlns:a="http://schemas.openxmlformats.org/drawingml/2006/main" noGrp="1"/>
          </p:cNvSpPr>
          <p:nvPr/>
        </p:nvSpPr>
        <p:spPr>
          <a:xfrm xmlns:a="http://schemas.openxmlformats.org/drawingml/2006/main">
            <a:off x="548640" y="384048"/>
            <a:ext cx="11094415"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None/>
            </a:pPr>
            <a:r>
              <a:rPr sz="900" b="0" u="none">
                <a:solidFill>
                  <a:srgbClr val="6E6873"/>
                </a:solidFill>
              </a:rPr>
              <a:t>Problem</a:t>
            </a:r>
            <a:r>
              <a:rPr sz="900" u="none">
                <a:solidFill>
                  <a:srgbClr val="B9A9C1"/>
                </a:solidFill>
              </a:rPr>
              <a:t>   ▸   </a:t>
            </a:r>
            <a:r>
              <a:rPr sz="900" b="0" u="none">
                <a:solidFill>
                  <a:srgbClr val="6E6873"/>
                </a:solidFill>
              </a:rPr>
              <a:t>Dlaczego problem wraca</a:t>
            </a:r>
            <a:r>
              <a:rPr sz="900" u="none">
                <a:solidFill>
                  <a:srgbClr val="B9A9C1"/>
                </a:solidFill>
              </a:rPr>
              <a:t>   ▸   </a:t>
            </a:r>
            <a:r>
              <a:rPr sz="900" b="0" u="none">
                <a:solidFill>
                  <a:srgbClr val="6E6873"/>
                </a:solidFill>
              </a:rPr>
              <a:t>Empatyzer</a:t>
            </a:r>
            <a:r>
              <a:rPr sz="900" u="none">
                <a:solidFill>
                  <a:srgbClr val="B9A9C1"/>
                </a:solidFill>
              </a:rPr>
              <a:t>   ▸   </a:t>
            </a:r>
            <a:r>
              <a:rPr sz="900" b="1" u="none">
                <a:solidFill>
                  <a:srgbClr val="FFFFFF"/>
                </a:solidFill>
              </a:rPr>
              <a:t>Jak to działa</a:t>
            </a:r>
            <a:r>
              <a:rPr sz="900" u="none">
                <a:solidFill>
                  <a:srgbClr val="B9A9C1"/>
                </a:solidFill>
              </a:rPr>
              <a:t>   ▸   </a:t>
            </a:r>
            <a:r>
              <a:rPr sz="900" b="0" u="none">
                <a:solidFill>
                  <a:srgbClr val="6E6873"/>
                </a:solidFill>
              </a:rPr>
              <a:t>Co się zmienia</a:t>
            </a:r>
            <a:r>
              <a:rPr sz="900" u="none">
                <a:solidFill>
                  <a:srgbClr val="B9A9C1"/>
                </a:solidFill>
              </a:rPr>
              <a:t>   ▸   </a:t>
            </a:r>
            <a:r>
              <a:rPr sz="900" b="0" u="none">
                <a:solidFill>
                  <a:srgbClr val="6E6873"/>
                </a:solidFill>
              </a:rPr>
              <a:t>Wdrożenie i prywatność</a:t>
            </a:r>
            <a:r>
              <a:rPr sz="900" u="none">
                <a:solidFill>
                  <a:srgbClr val="B9A9C1"/>
                </a:solidFill>
              </a:rPr>
              <a:t>   ▸   </a:t>
            </a:r>
            <a:r>
              <a:rPr sz="900" b="0" u="none">
                <a:solidFill>
                  <a:srgbClr val="6E6873"/>
                </a:solidFill>
              </a:rPr>
              <a:t>Dowody</a:t>
            </a:r>
            <a:r>
              <a:rPr sz="900" u="none">
                <a:solidFill>
                  <a:srgbClr val="B9A9C1"/>
                </a:solidFill>
              </a:rPr>
              <a:t>   ▸   </a:t>
            </a:r>
            <a:r>
              <a:rPr sz="900" b="0" u="none">
                <a:solidFill>
                  <a:srgbClr val="6E6873"/>
                </a:solidFill>
              </a:rPr>
              <a:t>Następny krok</a:t>
            </a:r>
            <a:endParaRPr/>
          </a:p>
        </p:txBody>
      </p:sp>
      <p:sp>
        <p:nvSpPr>
          <p:cNvPr id="3582" name="Google Shape;3582;p81">
            <a:extLst xmlns:a="http://schemas.openxmlformats.org/drawingml/2006/main">
              <a:ext uri="{FF2B5EF4-FFF2-40B4-BE49-F238E27FC236}">
                <a16:creationId xmlns:a16="http://schemas.microsoft.com/office/drawing/2014/main" id="{495BF3F9-1AFE-4681-9335-893E6757316E}"/>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Mikrolekcje dopasowane do osoby</a:t>
            </a:r>
            <a:endParaRPr sz="2800"/>
          </a:p>
        </p:txBody>
      </p:sp>
      <p:sp>
        <p:nvSpPr>
          <p:cNvPr id="3583" name="Google Shape;3583;p81">
            <a:extLst xmlns:a="http://schemas.openxmlformats.org/drawingml/2006/main">
              <a:ext uri="{FF2B5EF4-FFF2-40B4-BE49-F238E27FC236}">
                <a16:creationId xmlns:a16="http://schemas.microsoft.com/office/drawing/2014/main" id="{0C93B8B0-3A07-4F03-9622-ED42ED23C83F}"/>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Dwie mikrolekcje w tygodniu. Treść wynika z diagnozy, roli i ludzi, z którymi użytkownik pracuje.</a:t>
            </a:r>
            <a:endParaRPr sz="1550"/>
          </a:p>
        </p:txBody>
      </p:sp>
      <p:pic>
        <p:nvPicPr>
          <p:cNvPr id="3658" name="Google Shape;3584;p81"/>
          <p:cNvPicPr>
            <a:picLocks xmlns:a="http://schemas.openxmlformats.org/drawingml/2006/main" noChangeAspect="1"/>
          </p:cNvPicPr>
          <p:nvPr/>
        </p:nvPicPr>
        <p:blipFill rotWithShape="1">
          <a:blip xmlns:r="http://schemas.openxmlformats.org/officeDocument/2006/relationships" xmlns:a="http://schemas.openxmlformats.org/drawingml/2006/main" r:embed="Rf4f2426c496444f9">
            <a:alphaModFix/>
          </a:blip>
          <a:srcRect xmlns:a="http://schemas.openxmlformats.org/drawingml/2006/main" l="0" t="0" r="0" b="46780"/>
          <a:stretch xmlns:a="http://schemas.openxmlformats.org/drawingml/2006/main"/>
        </p:blipFill>
        <p:spPr>
          <a:xfrm xmlns:a="http://schemas.openxmlformats.org/drawingml/2006/main" flipH="0" flipV="0">
            <a:off x="6613855" y="2084832"/>
            <a:ext cx="5029199" cy="3730751"/>
          </a:xfrm>
          <a:prstGeom xmlns:a="http://schemas.openxmlformats.org/drawingml/2006/main" prst="rect">
            <a:avLst/>
          </a:prstGeom>
          <a:ln xmlns:a="http://schemas.openxmlformats.org/drawingml/2006/main">
            <a:noFill/>
          </a:ln>
        </p:spPr>
      </p:pic>
      <p:sp>
        <p:nvSpPr>
          <p:cNvPr id="3585" name="Google Shape;3585;p81">
            <a:extLst xmlns:a="http://schemas.openxmlformats.org/drawingml/2006/main">
              <a:ext uri="{FF2B5EF4-FFF2-40B4-BE49-F238E27FC236}">
                <a16:creationId xmlns:a16="http://schemas.microsoft.com/office/drawing/2014/main" id="{9DE1AA86-EE9B-4857-B82D-D56D22D1C32E}"/>
              </a:ext>
            </a:extLst>
          </p:cNvPr>
          <p:cNvSpPr>
            <a:spLocks xmlns:a="http://schemas.openxmlformats.org/drawingml/2006/main" noGrp="1"/>
          </p:cNvSpPr>
          <p:nvPr/>
        </p:nvSpPr>
        <p:spPr>
          <a:xfrm xmlns:a="http://schemas.openxmlformats.org/drawingml/2006/main">
            <a:off x="6613855" y="2084832"/>
            <a:ext cx="5029200" cy="3730752"/>
          </a:xfrm>
          <a:prstGeom xmlns:a="http://schemas.openxmlformats.org/drawingml/2006/main" prst="rect">
            <a:avLst/>
          </a:prstGeom>
          <a:solidFill xmlns:a="http://schemas.openxmlformats.org/drawingml/2006/main">
            <a:srgbClr val="FFFFFF">
              <a:alpha val="0"/>
            </a:srgbClr>
          </a:solidFill>
          <a:ln xmlns:a="http://schemas.openxmlformats.org/drawingml/2006/main" w="12700" cmpd="sng">
            <a:solidFill>
              <a:srgbClr val="E4DEE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586" name="Google Shape;3586;p81">
            <a:extLst xmlns:a="http://schemas.openxmlformats.org/drawingml/2006/main">
              <a:ext uri="{FF2B5EF4-FFF2-40B4-BE49-F238E27FC236}">
                <a16:creationId xmlns:a16="http://schemas.microsoft.com/office/drawing/2014/main" id="{97A0F453-266F-4A14-A1FC-CB638446AF55}"/>
              </a:ext>
            </a:extLst>
          </p:cNvPr>
          <p:cNvSpPr>
            <a:spLocks xmlns:a="http://schemas.openxmlformats.org/drawingml/2006/main" noGrp="1"/>
          </p:cNvSpPr>
          <p:nvPr/>
        </p:nvSpPr>
        <p:spPr>
          <a:xfrm xmlns:a="http://schemas.openxmlformats.org/drawingml/2006/main">
            <a:off x="6613855" y="5870448"/>
            <a:ext cx="5029200" cy="3840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6E6873"/>
              </a:buClr>
              <a:buSzPts val="900"/>
              <a:buFont typeface="Calibri"/>
              <a:buNone/>
            </a:pPr>
            <a:r>
              <a:rPr sz="900" u="none">
                <a:solidFill>
                  <a:srgbClr val="6E6873"/>
                </a:solidFill>
                <a:latin typeface="Calibri"/>
                <a:ea typeface="Calibri"/>
                <a:cs typeface="Calibri"/>
              </a:rPr>
              <a:t>Pełny widok modułów. Kolejne lekcje odblokowują się stopniowo, a postęp widzi tylko użytkownik.</a:t>
            </a:r>
            <a:endParaRPr sz="900"/>
          </a:p>
        </p:txBody>
      </p:sp>
      <p:sp>
        <p:nvSpPr>
          <p:cNvPr id="3587" name="Google Shape;3587;p81">
            <a:extLst xmlns:a="http://schemas.openxmlformats.org/drawingml/2006/main">
              <a:ext uri="{FF2B5EF4-FFF2-40B4-BE49-F238E27FC236}">
                <a16:creationId xmlns:a16="http://schemas.microsoft.com/office/drawing/2014/main" id="{3409D5C3-117B-41C2-A582-C8DC202C8E5B}"/>
              </a:ext>
            </a:extLst>
          </p:cNvPr>
          <p:cNvSpPr>
            <a:spLocks xmlns:a="http://schemas.openxmlformats.org/drawingml/2006/main" noGrp="1"/>
          </p:cNvSpPr>
          <p:nvPr/>
        </p:nvSpPr>
        <p:spPr>
          <a:xfrm xmlns:a="http://schemas.openxmlformats.org/drawingml/2006/main">
            <a:off x="548640" y="2103120"/>
            <a:ext cx="384048" cy="384048"/>
          </a:xfrm>
          <a:prstGeom xmlns:a="http://schemas.openxmlformats.org/drawingml/2006/main" prst="ellipse">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589" name="Google Shape;3589;p81">
            <a:extLst xmlns:a="http://schemas.openxmlformats.org/drawingml/2006/main">
              <a:ext uri="{FF2B5EF4-FFF2-40B4-BE49-F238E27FC236}">
                <a16:creationId xmlns:a16="http://schemas.microsoft.com/office/drawing/2014/main" id="{7F140F21-1A88-4745-9977-BE6DF34DCFEE}"/>
              </a:ext>
            </a:extLst>
          </p:cNvPr>
          <p:cNvSpPr>
            <a:spLocks xmlns:a="http://schemas.openxmlformats.org/drawingml/2006/main" noGrp="1"/>
          </p:cNvSpPr>
          <p:nvPr/>
        </p:nvSpPr>
        <p:spPr>
          <a:xfrm xmlns:a="http://schemas.openxmlformats.org/drawingml/2006/main">
            <a:off x="1115568" y="21214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Dwie minuty na telefonie</a:t>
            </a:r>
            <a:endParaRPr sz="1450"/>
          </a:p>
        </p:txBody>
      </p:sp>
      <p:sp>
        <p:nvSpPr>
          <p:cNvPr id="3590" name="Google Shape;3590;p81">
            <a:extLst xmlns:a="http://schemas.openxmlformats.org/drawingml/2006/main">
              <a:ext uri="{FF2B5EF4-FFF2-40B4-BE49-F238E27FC236}">
                <a16:creationId xmlns:a16="http://schemas.microsoft.com/office/drawing/2014/main" id="{A01617AA-119C-4D52-A5D2-F024074932CF}"/>
              </a:ext>
            </a:extLst>
          </p:cNvPr>
          <p:cNvSpPr>
            <a:spLocks xmlns:a="http://schemas.openxmlformats.org/drawingml/2006/main" noGrp="1"/>
          </p:cNvSpPr>
          <p:nvPr/>
        </p:nvSpPr>
        <p:spPr>
          <a:xfrm xmlns:a="http://schemas.openxmlformats.org/drawingml/2006/main">
            <a:off x="1115568" y="24688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Krótki tekst i jedno pytanie sprawdzające. Lekcję można przeczytać między spotkaniami albo przed rozpoczęciem zmiany.</a:t>
            </a:r>
            <a:endParaRPr sz="1250"/>
          </a:p>
        </p:txBody>
      </p:sp>
      <p:sp>
        <p:nvSpPr>
          <p:cNvPr id="3591" name="Google Shape;3591;p81">
            <a:extLst xmlns:a="http://schemas.openxmlformats.org/drawingml/2006/main">
              <a:ext uri="{FF2B5EF4-FFF2-40B4-BE49-F238E27FC236}">
                <a16:creationId xmlns:a16="http://schemas.microsoft.com/office/drawing/2014/main" id="{542976A3-C4B1-424A-9848-22D8FDB6E5DD}"/>
              </a:ext>
            </a:extLst>
          </p:cNvPr>
          <p:cNvSpPr>
            <a:spLocks xmlns:a="http://schemas.openxmlformats.org/drawingml/2006/main" noGrp="1"/>
          </p:cNvSpPr>
          <p:nvPr/>
        </p:nvSpPr>
        <p:spPr>
          <a:xfrm xmlns:a="http://schemas.openxmlformats.org/drawingml/2006/main">
            <a:off x="548640" y="3474720"/>
            <a:ext cx="384048" cy="384048"/>
          </a:xfrm>
          <a:prstGeom xmlns:a="http://schemas.openxmlformats.org/drawingml/2006/main" prst="ellipse">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593" name="Google Shape;3593;p81">
            <a:extLst xmlns:a="http://schemas.openxmlformats.org/drawingml/2006/main">
              <a:ext uri="{FF2B5EF4-FFF2-40B4-BE49-F238E27FC236}">
                <a16:creationId xmlns:a16="http://schemas.microsoft.com/office/drawing/2014/main" id="{42DB8E83-0F1E-429B-944B-2D8803E9AA5B}"/>
              </a:ext>
            </a:extLst>
          </p:cNvPr>
          <p:cNvSpPr>
            <a:spLocks xmlns:a="http://schemas.openxmlformats.org/drawingml/2006/main" noGrp="1"/>
          </p:cNvSpPr>
          <p:nvPr/>
        </p:nvSpPr>
        <p:spPr>
          <a:xfrm xmlns:a="http://schemas.openxmlformats.org/drawingml/2006/main">
            <a:off x="1115568" y="34930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Nauka rozłożona w czasie</a:t>
            </a:r>
            <a:endParaRPr sz="1450"/>
          </a:p>
        </p:txBody>
      </p:sp>
      <p:sp>
        <p:nvSpPr>
          <p:cNvPr id="3594" name="Google Shape;3594;p81">
            <a:extLst xmlns:a="http://schemas.openxmlformats.org/drawingml/2006/main">
              <a:ext uri="{FF2B5EF4-FFF2-40B4-BE49-F238E27FC236}">
                <a16:creationId xmlns:a16="http://schemas.microsoft.com/office/drawing/2014/main" id="{B07EFB8A-B128-4A42-B967-137C93D5E0A0}"/>
              </a:ext>
            </a:extLst>
          </p:cNvPr>
          <p:cNvSpPr>
            <a:spLocks xmlns:a="http://schemas.openxmlformats.org/drawingml/2006/main" noGrp="1"/>
          </p:cNvSpPr>
          <p:nvPr/>
        </p:nvSpPr>
        <p:spPr>
          <a:xfrm xmlns:a="http://schemas.openxmlformats.org/drawingml/2006/main">
            <a:off x="1115568" y="38404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Dwie lekcje tygodniowo przez wiele miesięcy pomagają wracać do wiedzy w codziennych sytuacjach.</a:t>
            </a:r>
            <a:endParaRPr sz="1250"/>
          </a:p>
        </p:txBody>
      </p:sp>
      <p:sp>
        <p:nvSpPr>
          <p:cNvPr id="3595" name="Google Shape;3595;p81">
            <a:extLst xmlns:a="http://schemas.openxmlformats.org/drawingml/2006/main">
              <a:ext uri="{FF2B5EF4-FFF2-40B4-BE49-F238E27FC236}">
                <a16:creationId xmlns:a16="http://schemas.microsoft.com/office/drawing/2014/main" id="{9C2E89E9-61DC-4DCB-A34B-CE2450A877E4}"/>
              </a:ext>
            </a:extLst>
          </p:cNvPr>
          <p:cNvSpPr>
            <a:spLocks xmlns:a="http://schemas.openxmlformats.org/drawingml/2006/main" noGrp="1"/>
          </p:cNvSpPr>
          <p:nvPr/>
        </p:nvSpPr>
        <p:spPr>
          <a:xfrm xmlns:a="http://schemas.openxmlformats.org/drawingml/2006/main">
            <a:off x="548640" y="4846320"/>
            <a:ext cx="384048" cy="384048"/>
          </a:xfrm>
          <a:prstGeom xmlns:a="http://schemas.openxmlformats.org/drawingml/2006/main" prst="ellipse">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3597" name="Google Shape;3597;p81">
            <a:extLst xmlns:a="http://schemas.openxmlformats.org/drawingml/2006/main">
              <a:ext uri="{FF2B5EF4-FFF2-40B4-BE49-F238E27FC236}">
                <a16:creationId xmlns:a16="http://schemas.microsoft.com/office/drawing/2014/main" id="{FED55F09-809A-465D-B392-836EECD916F6}"/>
              </a:ext>
            </a:extLst>
          </p:cNvPr>
          <p:cNvSpPr>
            <a:spLocks xmlns:a="http://schemas.openxmlformats.org/drawingml/2006/main" noGrp="1"/>
          </p:cNvSpPr>
          <p:nvPr/>
        </p:nvSpPr>
        <p:spPr>
          <a:xfrm xmlns:a="http://schemas.openxmlformats.org/drawingml/2006/main">
            <a:off x="1115568" y="48646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Treść zmienia się z sytuacją</a:t>
            </a:r>
            <a:endParaRPr sz="1450"/>
          </a:p>
        </p:txBody>
      </p:sp>
      <p:sp>
        <p:nvSpPr>
          <p:cNvPr id="3598" name="Google Shape;3598;p81">
            <a:extLst xmlns:a="http://schemas.openxmlformats.org/drawingml/2006/main">
              <a:ext uri="{FF2B5EF4-FFF2-40B4-BE49-F238E27FC236}">
                <a16:creationId xmlns:a16="http://schemas.microsoft.com/office/drawing/2014/main" id="{CAE03426-C748-4307-8BA6-21A865D00F74}"/>
              </a:ext>
            </a:extLst>
          </p:cNvPr>
          <p:cNvSpPr>
            <a:spLocks xmlns:a="http://schemas.openxmlformats.org/drawingml/2006/main" noGrp="1"/>
          </p:cNvSpPr>
          <p:nvPr/>
        </p:nvSpPr>
        <p:spPr>
          <a:xfrm xmlns:a="http://schemas.openxmlformats.org/drawingml/2006/main">
            <a:off x="1115568" y="52120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Nowy zespół, przełożony albo rola wpływa na dalsze lekcje. Nie jest to jeden katalog kursów dla wszystkich.</a:t>
            </a:r>
            <a:endParaRPr sz="1250"/>
          </a:p>
        </p:txBody>
      </p:sp>
      <p:pic>
        <p:nvPicPr>
          <p:cNvPr id="3670" name="Google Shape;3599;p81"/>
          <p:cNvPicPr>
            <a:picLocks xmlns:a="http://schemas.openxmlformats.org/drawingml/2006/main" noChangeAspect="1"/>
          </p:cNvPicPr>
          <p:nvPr/>
        </p:nvPicPr>
        <p:blipFill rotWithShape="1">
          <a:blip xmlns:r="http://schemas.openxmlformats.org/officeDocument/2006/relationships" xmlns:a="http://schemas.openxmlformats.org/drawingml/2006/main" r:embed="R61ca84ba76774f54">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3600" name="Google Shape;3600;p81">
            <a:extLst xmlns:a="http://schemas.openxmlformats.org/drawingml/2006/main">
              <a:ext uri="{FF2B5EF4-FFF2-40B4-BE49-F238E27FC236}">
                <a16:creationId xmlns:a16="http://schemas.microsoft.com/office/drawing/2014/main" id="{EAE9031A-9D96-48D0-AF20-E1A08535579B}"/>
              </a:ext>
            </a:extLst>
          </p:cNvPr>
          <p:cNvSpPr>
            <a:spLocks xmlns:a="http://schemas.openxmlformats.org/drawingml/2006/main" noGrp="1"/>
          </p:cNvSpPr>
          <p:nvPr/>
        </p:nvSpPr>
        <p:spPr>
          <a:xfrm xmlns:a="http://schemas.openxmlformats.org/drawingml/2006/main">
            <a:off x="3448050" y="338138"/>
            <a:ext cx="857250" cy="295275"/>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47625" tIns="0" rIns="47625" bIns="0" anchor="ctr">
            <a:noAutofit/>
          </a:bodyPr>
          <a:lstStyle xmlns:a="http://schemas.openxmlformats.org/drawingml/2006/main"/>
          <a:p xmlns:a="http://schemas.openxmlformats.org/drawingml/2006/main">
            <a:pPr marL="0" marR="0" lvl="0" indent="0" algn="ctr">
              <a:spcBef>
                <a:spcPts val="0"/>
              </a:spcBef>
              <a:spcAft>
                <a:spcPts val="0"/>
              </a:spcAft>
              <a:buNone/>
            </a:pPr>
            <a:r>
              <a:rPr sz="788" b="1" u="none">
                <a:solidFill>
                  <a:srgbClr val="FFFFFF"/>
                </a:solidFill>
              </a:rPr>
              <a:t>Jak to działa</a:t>
            </a:r>
            <a:endParaRPr/>
          </a:p>
        </p:txBody>
      </p:sp>
      <p:sp>
        <p:nvSpPr>
          <p:cNvPr id="3601" name="Google Shape;3601;p81">
            <a:extLst xmlns:a="http://schemas.openxmlformats.org/drawingml/2006/main">
              <a:ext uri="{FF2B5EF4-FFF2-40B4-BE49-F238E27FC236}">
                <a16:creationId xmlns:a16="http://schemas.microsoft.com/office/drawing/2014/main" id="{2B3C0ABC-320A-4AAA-8A5A-13BFE6202A60}"/>
              </a:ext>
            </a:extLst>
          </p:cNvPr>
          <p:cNvSpPr>
            <a:spLocks xmlns:a="http://schemas.openxmlformats.org/drawingml/2006/main" noGrp="1"/>
          </p:cNvSpPr>
          <p:nvPr/>
        </p:nvSpPr>
        <p:spPr>
          <a:xfrm xmlns:a="http://schemas.openxmlformats.org/drawingml/2006/main">
            <a:off x="384048" y="146304"/>
            <a:ext cx="11475720" cy="50292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602" name="Google Shape;3602;p81">
            <a:extLst xmlns:a="http://schemas.openxmlformats.org/drawingml/2006/main">
              <a:ext uri="{FF2B5EF4-FFF2-40B4-BE49-F238E27FC236}">
                <a16:creationId xmlns:a16="http://schemas.microsoft.com/office/drawing/2014/main" id="{C48E353D-DCDB-414F-8563-A5E0FEF28349}"/>
              </a:ext>
            </a:extLst>
          </p:cNvPr>
          <p:cNvSpPr>
            <a:spLocks xmlns:a="http://schemas.openxmlformats.org/drawingml/2006/main" noGrp="1"/>
          </p:cNvSpPr>
          <p:nvPr/>
        </p:nvSpPr>
        <p:spPr>
          <a:xfrm xmlns:a="http://schemas.openxmlformats.org/drawingml/2006/main">
            <a:off x="548640" y="324612"/>
            <a:ext cx="68580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Problem</a:t>
            </a:r>
            <a:endParaRPr/>
          </a:p>
        </p:txBody>
      </p:sp>
      <p:sp>
        <p:nvSpPr>
          <p:cNvPr id="3603" name="Google Shape;3603;p81">
            <a:extLst xmlns:a="http://schemas.openxmlformats.org/drawingml/2006/main">
              <a:ext uri="{FF2B5EF4-FFF2-40B4-BE49-F238E27FC236}">
                <a16:creationId xmlns:a16="http://schemas.microsoft.com/office/drawing/2014/main" id="{56CA89BF-F69C-4E6E-B025-88CB76239AD3}"/>
              </a:ext>
            </a:extLst>
          </p:cNvPr>
          <p:cNvSpPr>
            <a:spLocks xmlns:a="http://schemas.openxmlformats.org/drawingml/2006/main" noGrp="1"/>
          </p:cNvSpPr>
          <p:nvPr/>
        </p:nvSpPr>
        <p:spPr>
          <a:xfrm xmlns:a="http://schemas.openxmlformats.org/drawingml/2006/main">
            <a:off x="13075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604" name="Google Shape;3604;p81">
            <a:hlinkClick xmlns:r="http://schemas.openxmlformats.org/officeDocument/2006/relationships" xmlns:a="http://schemas.openxmlformats.org/drawingml/2006/main" r:id="Rd1686b8b6aac492e" action="ppaction://hlinksldjump"/>
            <a:extLst xmlns:a="http://schemas.openxmlformats.org/drawingml/2006/main">
              <a:ext uri="{FF2B5EF4-FFF2-40B4-BE49-F238E27FC236}">
                <a16:creationId xmlns:a16="http://schemas.microsoft.com/office/drawing/2014/main" id="{9E3C23BB-C961-4932-8C4F-13F177CA9125}"/>
              </a:ext>
            </a:extLst>
          </p:cNvPr>
          <p:cNvSpPr>
            <a:spLocks xmlns:a="http://schemas.openxmlformats.org/drawingml/2006/main" noGrp="1"/>
          </p:cNvSpPr>
          <p:nvPr/>
        </p:nvSpPr>
        <p:spPr>
          <a:xfrm xmlns:a="http://schemas.openxmlformats.org/drawingml/2006/main">
            <a:off x="502919" y="265176"/>
            <a:ext cx="77724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605" name="Google Shape;3605;p81">
            <a:extLst xmlns:a="http://schemas.openxmlformats.org/drawingml/2006/main">
              <a:ext uri="{FF2B5EF4-FFF2-40B4-BE49-F238E27FC236}">
                <a16:creationId xmlns:a16="http://schemas.microsoft.com/office/drawing/2014/main" id="{4E47B37F-CADF-42E4-B675-7E072BFB52DE}"/>
              </a:ext>
            </a:extLst>
          </p:cNvPr>
          <p:cNvSpPr>
            <a:spLocks xmlns:a="http://schemas.openxmlformats.org/drawingml/2006/main" noGrp="1"/>
          </p:cNvSpPr>
          <p:nvPr/>
        </p:nvSpPr>
        <p:spPr>
          <a:xfrm xmlns:a="http://schemas.openxmlformats.org/drawingml/2006/main">
            <a:off x="1353312" y="324612"/>
            <a:ext cx="14813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Dlaczego problem wraca</a:t>
            </a:r>
            <a:endParaRPr/>
          </a:p>
        </p:txBody>
      </p:sp>
      <p:sp>
        <p:nvSpPr>
          <p:cNvPr id="3606" name="Google Shape;3606;p81">
            <a:extLst xmlns:a="http://schemas.openxmlformats.org/drawingml/2006/main">
              <a:ext uri="{FF2B5EF4-FFF2-40B4-BE49-F238E27FC236}">
                <a16:creationId xmlns:a16="http://schemas.microsoft.com/office/drawing/2014/main" id="{BFBC870A-A3AE-462D-8599-685936655989}"/>
              </a:ext>
            </a:extLst>
          </p:cNvPr>
          <p:cNvSpPr>
            <a:spLocks xmlns:a="http://schemas.openxmlformats.org/drawingml/2006/main" noGrp="1"/>
          </p:cNvSpPr>
          <p:nvPr/>
        </p:nvSpPr>
        <p:spPr>
          <a:xfrm xmlns:a="http://schemas.openxmlformats.org/drawingml/2006/main">
            <a:off x="290779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607" name="Google Shape;3607;p81">
            <a:hlinkClick xmlns:r="http://schemas.openxmlformats.org/officeDocument/2006/relationships" xmlns:a="http://schemas.openxmlformats.org/drawingml/2006/main" r:id="R8363fcc1b3694626" action="ppaction://hlinksldjump"/>
            <a:extLst xmlns:a="http://schemas.openxmlformats.org/drawingml/2006/main">
              <a:ext uri="{FF2B5EF4-FFF2-40B4-BE49-F238E27FC236}">
                <a16:creationId xmlns:a16="http://schemas.microsoft.com/office/drawing/2014/main" id="{61EC46B7-4FCC-4C31-89FD-3AD66F6D0EE9}"/>
              </a:ext>
            </a:extLst>
          </p:cNvPr>
          <p:cNvSpPr>
            <a:spLocks xmlns:a="http://schemas.openxmlformats.org/drawingml/2006/main" noGrp="1"/>
          </p:cNvSpPr>
          <p:nvPr/>
        </p:nvSpPr>
        <p:spPr>
          <a:xfrm xmlns:a="http://schemas.openxmlformats.org/drawingml/2006/main">
            <a:off x="1307592" y="265176"/>
            <a:ext cx="157276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608" name="Google Shape;3608;p81">
            <a:extLst xmlns:a="http://schemas.openxmlformats.org/drawingml/2006/main">
              <a:ext uri="{FF2B5EF4-FFF2-40B4-BE49-F238E27FC236}">
                <a16:creationId xmlns:a16="http://schemas.microsoft.com/office/drawing/2014/main" id="{A3CE26DD-03B4-47AF-AA79-E996181C8B49}"/>
              </a:ext>
            </a:extLst>
          </p:cNvPr>
          <p:cNvSpPr>
            <a:spLocks xmlns:a="http://schemas.openxmlformats.org/drawingml/2006/main" noGrp="1"/>
          </p:cNvSpPr>
          <p:nvPr/>
        </p:nvSpPr>
        <p:spPr>
          <a:xfrm xmlns:a="http://schemas.openxmlformats.org/drawingml/2006/main">
            <a:off x="2999232" y="324612"/>
            <a:ext cx="74980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Empatyzer</a:t>
            </a:r>
            <a:endParaRPr/>
          </a:p>
        </p:txBody>
      </p:sp>
      <p:sp>
        <p:nvSpPr>
          <p:cNvPr id="3609" name="Google Shape;3609;p81">
            <a:extLst xmlns:a="http://schemas.openxmlformats.org/drawingml/2006/main">
              <a:ext uri="{FF2B5EF4-FFF2-40B4-BE49-F238E27FC236}">
                <a16:creationId xmlns:a16="http://schemas.microsoft.com/office/drawing/2014/main" id="{D4D40E5C-A2E0-40D0-A202-30A7B281629D}"/>
              </a:ext>
            </a:extLst>
          </p:cNvPr>
          <p:cNvSpPr>
            <a:spLocks xmlns:a="http://schemas.openxmlformats.org/drawingml/2006/main" noGrp="1"/>
          </p:cNvSpPr>
          <p:nvPr/>
        </p:nvSpPr>
        <p:spPr>
          <a:xfrm xmlns:a="http://schemas.openxmlformats.org/drawingml/2006/main">
            <a:off x="3822191"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610" name="Google Shape;3610;p81">
            <a:hlinkClick xmlns:r="http://schemas.openxmlformats.org/officeDocument/2006/relationships" xmlns:a="http://schemas.openxmlformats.org/drawingml/2006/main" r:id="R6c3eefb3edd4449e" action="ppaction://hlinksldjump"/>
            <a:extLst xmlns:a="http://schemas.openxmlformats.org/drawingml/2006/main">
              <a:ext uri="{FF2B5EF4-FFF2-40B4-BE49-F238E27FC236}">
                <a16:creationId xmlns:a16="http://schemas.microsoft.com/office/drawing/2014/main" id="{4367C3C2-8F3D-4D1E-AA0D-9E8B717FB564}"/>
              </a:ext>
            </a:extLst>
          </p:cNvPr>
          <p:cNvSpPr>
            <a:spLocks xmlns:a="http://schemas.openxmlformats.org/drawingml/2006/main" noGrp="1"/>
          </p:cNvSpPr>
          <p:nvPr/>
        </p:nvSpPr>
        <p:spPr>
          <a:xfrm xmlns:a="http://schemas.openxmlformats.org/drawingml/2006/main">
            <a:off x="2953512" y="265176"/>
            <a:ext cx="841247"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611" name="Google Shape;3611;p81">
            <a:extLst xmlns:a="http://schemas.openxmlformats.org/drawingml/2006/main">
              <a:ext uri="{FF2B5EF4-FFF2-40B4-BE49-F238E27FC236}">
                <a16:creationId xmlns:a16="http://schemas.microsoft.com/office/drawing/2014/main" id="{CED6F98F-5DB2-4461-85DB-138254EE8F04}"/>
              </a:ext>
            </a:extLst>
          </p:cNvPr>
          <p:cNvSpPr>
            <a:spLocks xmlns:a="http://schemas.openxmlformats.org/drawingml/2006/main" noGrp="1"/>
          </p:cNvSpPr>
          <p:nvPr/>
        </p:nvSpPr>
        <p:spPr>
          <a:xfrm xmlns:a="http://schemas.openxmlformats.org/drawingml/2006/main">
            <a:off x="3803904" y="265176"/>
            <a:ext cx="1069848" cy="292608"/>
          </a:xfrm>
          <a:prstGeom xmlns:a="http://schemas.openxmlformats.org/drawingml/2006/main" prst="roundRect">
            <a:avLst>
              <a:gd name="adj" fmla="val 16667"/>
            </a:avLst>
          </a:prstGeom>
          <a:solidFill xmlns:a="http://schemas.openxmlformats.org/drawingml/2006/main">
            <a:srgbClr val="2DA698"/>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612" name="Google Shape;3612;p81">
            <a:extLst xmlns:a="http://schemas.openxmlformats.org/drawingml/2006/main">
              <a:ext uri="{FF2B5EF4-FFF2-40B4-BE49-F238E27FC236}">
                <a16:creationId xmlns:a16="http://schemas.microsoft.com/office/drawing/2014/main" id="{99B283E0-BA25-4987-8AE0-6F9D47CCB2DD}"/>
              </a:ext>
            </a:extLst>
          </p:cNvPr>
          <p:cNvSpPr>
            <a:spLocks xmlns:a="http://schemas.openxmlformats.org/drawingml/2006/main" noGrp="1"/>
          </p:cNvSpPr>
          <p:nvPr/>
        </p:nvSpPr>
        <p:spPr>
          <a:xfrm xmlns:a="http://schemas.openxmlformats.org/drawingml/2006/main">
            <a:off x="3858768" y="324612"/>
            <a:ext cx="96012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FFFFFF"/>
                </a:solidFill>
                <a:latin typeface="Calibri"/>
                <a:ea typeface="Calibri"/>
                <a:cs typeface="Calibri"/>
              </a:rPr>
              <a:t>Jak to działa</a:t>
            </a:r>
            <a:endParaRPr/>
          </a:p>
        </p:txBody>
      </p:sp>
      <p:sp>
        <p:nvSpPr>
          <p:cNvPr id="3613" name="Google Shape;3613;p81">
            <a:extLst xmlns:a="http://schemas.openxmlformats.org/drawingml/2006/main">
              <a:ext uri="{FF2B5EF4-FFF2-40B4-BE49-F238E27FC236}">
                <a16:creationId xmlns:a16="http://schemas.microsoft.com/office/drawing/2014/main" id="{1D4D7AF8-F185-4BCD-AF09-060FB4A757E9}"/>
              </a:ext>
            </a:extLst>
          </p:cNvPr>
          <p:cNvSpPr>
            <a:spLocks xmlns:a="http://schemas.openxmlformats.org/drawingml/2006/main" noGrp="1"/>
          </p:cNvSpPr>
          <p:nvPr/>
        </p:nvSpPr>
        <p:spPr>
          <a:xfrm xmlns:a="http://schemas.openxmlformats.org/drawingml/2006/main">
            <a:off x="4892040"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2DA698"/>
                </a:solidFill>
                <a:latin typeface="Calibri"/>
                <a:ea typeface="Calibri"/>
                <a:cs typeface="Calibri"/>
              </a:rPr>
              <a:t>▸</a:t>
            </a:r>
            <a:endParaRPr/>
          </a:p>
        </p:txBody>
      </p:sp>
      <p:sp>
        <p:nvSpPr>
          <p:cNvPr id="3614" name="Google Shape;3614;p81">
            <a:hlinkClick xmlns:r="http://schemas.openxmlformats.org/officeDocument/2006/relationships" xmlns:a="http://schemas.openxmlformats.org/drawingml/2006/main" r:id="Rde38e5e98a1d4e3f" action="ppaction://hlinksldjump"/>
            <a:extLst xmlns:a="http://schemas.openxmlformats.org/drawingml/2006/main">
              <a:ext uri="{FF2B5EF4-FFF2-40B4-BE49-F238E27FC236}">
                <a16:creationId xmlns:a16="http://schemas.microsoft.com/office/drawing/2014/main" id="{2FB93FFE-F229-4706-9CF1-4D896A4B0CBC}"/>
              </a:ext>
            </a:extLst>
          </p:cNvPr>
          <p:cNvSpPr>
            <a:spLocks xmlns:a="http://schemas.openxmlformats.org/drawingml/2006/main" noGrp="1"/>
          </p:cNvSpPr>
          <p:nvPr/>
        </p:nvSpPr>
        <p:spPr>
          <a:xfrm xmlns:a="http://schemas.openxmlformats.org/drawingml/2006/main">
            <a:off x="3813048" y="265176"/>
            <a:ext cx="105156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615" name="Google Shape;3615;p81">
            <a:extLst xmlns:a="http://schemas.openxmlformats.org/drawingml/2006/main">
              <a:ext uri="{FF2B5EF4-FFF2-40B4-BE49-F238E27FC236}">
                <a16:creationId xmlns:a16="http://schemas.microsoft.com/office/drawing/2014/main" id="{EEB29516-1999-4E5F-B205-249221DAD531}"/>
              </a:ext>
            </a:extLst>
          </p:cNvPr>
          <p:cNvSpPr>
            <a:spLocks xmlns:a="http://schemas.openxmlformats.org/drawingml/2006/main" noGrp="1"/>
          </p:cNvSpPr>
          <p:nvPr/>
        </p:nvSpPr>
        <p:spPr>
          <a:xfrm xmlns:a="http://schemas.openxmlformats.org/drawingml/2006/main">
            <a:off x="4965192" y="324612"/>
            <a:ext cx="10972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Co się zmienia</a:t>
            </a:r>
            <a:endParaRPr/>
          </a:p>
        </p:txBody>
      </p:sp>
      <p:sp>
        <p:nvSpPr>
          <p:cNvPr id="3616" name="Google Shape;3616;p81">
            <a:extLst xmlns:a="http://schemas.openxmlformats.org/drawingml/2006/main">
              <a:ext uri="{FF2B5EF4-FFF2-40B4-BE49-F238E27FC236}">
                <a16:creationId xmlns:a16="http://schemas.microsoft.com/office/drawing/2014/main" id="{3C8E7428-EFDE-44C7-A62F-AFAD9AFBBCAF}"/>
              </a:ext>
            </a:extLst>
          </p:cNvPr>
          <p:cNvSpPr>
            <a:spLocks xmlns:a="http://schemas.openxmlformats.org/drawingml/2006/main" noGrp="1"/>
          </p:cNvSpPr>
          <p:nvPr/>
        </p:nvSpPr>
        <p:spPr>
          <a:xfrm xmlns:a="http://schemas.openxmlformats.org/drawingml/2006/main">
            <a:off x="6135624"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617" name="Google Shape;3617;p81">
            <a:hlinkClick xmlns:r="http://schemas.openxmlformats.org/officeDocument/2006/relationships" xmlns:a="http://schemas.openxmlformats.org/drawingml/2006/main" r:id="R239e0539f5e8413c" action="ppaction://hlinksldjump"/>
            <a:extLst xmlns:a="http://schemas.openxmlformats.org/drawingml/2006/main">
              <a:ext uri="{FF2B5EF4-FFF2-40B4-BE49-F238E27FC236}">
                <a16:creationId xmlns:a16="http://schemas.microsoft.com/office/drawing/2014/main" id="{67476999-546E-4575-AD9C-282E447D7A67}"/>
              </a:ext>
            </a:extLst>
          </p:cNvPr>
          <p:cNvSpPr>
            <a:spLocks xmlns:a="http://schemas.openxmlformats.org/drawingml/2006/main" noGrp="1"/>
          </p:cNvSpPr>
          <p:nvPr/>
        </p:nvSpPr>
        <p:spPr>
          <a:xfrm xmlns:a="http://schemas.openxmlformats.org/drawingml/2006/main">
            <a:off x="4919472" y="265176"/>
            <a:ext cx="118872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618" name="Google Shape;3618;p81">
            <a:extLst xmlns:a="http://schemas.openxmlformats.org/drawingml/2006/main">
              <a:ext uri="{FF2B5EF4-FFF2-40B4-BE49-F238E27FC236}">
                <a16:creationId xmlns:a16="http://schemas.microsoft.com/office/drawing/2014/main" id="{9833CCBB-58BE-4E08-A0F7-D87C09564527}"/>
              </a:ext>
            </a:extLst>
          </p:cNvPr>
          <p:cNvSpPr>
            <a:spLocks xmlns:a="http://schemas.openxmlformats.org/drawingml/2006/main" noGrp="1"/>
          </p:cNvSpPr>
          <p:nvPr/>
        </p:nvSpPr>
        <p:spPr>
          <a:xfrm xmlns:a="http://schemas.openxmlformats.org/drawingml/2006/main">
            <a:off x="6199632" y="324612"/>
            <a:ext cx="157276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Wdrożenie i prywatność</a:t>
            </a:r>
            <a:endParaRPr/>
          </a:p>
        </p:txBody>
      </p:sp>
      <p:sp>
        <p:nvSpPr>
          <p:cNvPr id="3619" name="Google Shape;3619;p81">
            <a:extLst xmlns:a="http://schemas.openxmlformats.org/drawingml/2006/main">
              <a:ext uri="{FF2B5EF4-FFF2-40B4-BE49-F238E27FC236}">
                <a16:creationId xmlns:a16="http://schemas.microsoft.com/office/drawing/2014/main" id="{F6AFC220-189B-4097-8865-5804A233D68C}"/>
              </a:ext>
            </a:extLst>
          </p:cNvPr>
          <p:cNvSpPr>
            <a:spLocks xmlns:a="http://schemas.openxmlformats.org/drawingml/2006/main" noGrp="1"/>
          </p:cNvSpPr>
          <p:nvPr/>
        </p:nvSpPr>
        <p:spPr>
          <a:xfrm xmlns:a="http://schemas.openxmlformats.org/drawingml/2006/main">
            <a:off x="7845552"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620" name="Google Shape;3620;p81">
            <a:hlinkClick xmlns:r="http://schemas.openxmlformats.org/officeDocument/2006/relationships" xmlns:a="http://schemas.openxmlformats.org/drawingml/2006/main" r:id="Rf6026f95495049b1" action="ppaction://hlinksldjump"/>
            <a:extLst xmlns:a="http://schemas.openxmlformats.org/drawingml/2006/main">
              <a:ext uri="{FF2B5EF4-FFF2-40B4-BE49-F238E27FC236}">
                <a16:creationId xmlns:a16="http://schemas.microsoft.com/office/drawing/2014/main" id="{62D997A7-81F5-462D-968B-B54C211E0E88}"/>
              </a:ext>
            </a:extLst>
          </p:cNvPr>
          <p:cNvSpPr>
            <a:spLocks xmlns:a="http://schemas.openxmlformats.org/drawingml/2006/main" noGrp="1"/>
          </p:cNvSpPr>
          <p:nvPr/>
        </p:nvSpPr>
        <p:spPr>
          <a:xfrm xmlns:a="http://schemas.openxmlformats.org/drawingml/2006/main">
            <a:off x="6153912" y="265176"/>
            <a:ext cx="1664208"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621" name="Google Shape;3621;p81">
            <a:extLst xmlns:a="http://schemas.openxmlformats.org/drawingml/2006/main">
              <a:ext uri="{FF2B5EF4-FFF2-40B4-BE49-F238E27FC236}">
                <a16:creationId xmlns:a16="http://schemas.microsoft.com/office/drawing/2014/main" id="{C1943BDD-6A64-4C5F-A969-CB1087E4FC7B}"/>
              </a:ext>
            </a:extLst>
          </p:cNvPr>
          <p:cNvSpPr>
            <a:spLocks xmlns:a="http://schemas.openxmlformats.org/drawingml/2006/main" noGrp="1"/>
          </p:cNvSpPr>
          <p:nvPr/>
        </p:nvSpPr>
        <p:spPr>
          <a:xfrm xmlns:a="http://schemas.openxmlformats.org/drawingml/2006/main">
            <a:off x="7955279" y="324612"/>
            <a:ext cx="694944"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Dowody</a:t>
            </a:r>
            <a:endParaRPr/>
          </a:p>
        </p:txBody>
      </p:sp>
      <p:sp>
        <p:nvSpPr>
          <p:cNvPr id="3622" name="Google Shape;3622;p81">
            <a:extLst xmlns:a="http://schemas.openxmlformats.org/drawingml/2006/main">
              <a:ext uri="{FF2B5EF4-FFF2-40B4-BE49-F238E27FC236}">
                <a16:creationId xmlns:a16="http://schemas.microsoft.com/office/drawing/2014/main" id="{706214D1-FF47-4FC9-B6A0-C073BFEC4F58}"/>
              </a:ext>
            </a:extLst>
          </p:cNvPr>
          <p:cNvSpPr>
            <a:spLocks xmlns:a="http://schemas.openxmlformats.org/drawingml/2006/main" noGrp="1"/>
          </p:cNvSpPr>
          <p:nvPr/>
        </p:nvSpPr>
        <p:spPr>
          <a:xfrm xmlns:a="http://schemas.openxmlformats.org/drawingml/2006/main">
            <a:off x="8723376" y="329184"/>
            <a:ext cx="109728"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45700" rIns="0" bIns="45700" anchor="t">
            <a:spAutoFit/>
          </a:bodyPr>
          <a:lstStyle xmlns:a="http://schemas.openxmlformats.org/drawingml/2006/main"/>
          <a:p xmlns:a="http://schemas.openxmlformats.org/drawingml/2006/main">
            <a:pPr marL="0" marR="0" lvl="0" indent="0" algn="ctr">
              <a:spcBef>
                <a:spcPts val="0"/>
              </a:spcBef>
              <a:spcAft>
                <a:spcPts val="0"/>
              </a:spcAft>
              <a:buNone/>
            </a:pPr>
            <a:r>
              <a:rPr sz="650" b="1" u="none">
                <a:solidFill>
                  <a:srgbClr val="736978"/>
                </a:solidFill>
                <a:latin typeface="Calibri"/>
                <a:ea typeface="Calibri"/>
                <a:cs typeface="Calibri"/>
              </a:rPr>
              <a:t>▸</a:t>
            </a:r>
            <a:endParaRPr/>
          </a:p>
        </p:txBody>
      </p:sp>
      <p:sp>
        <p:nvSpPr>
          <p:cNvPr id="3623" name="Google Shape;3623;p81">
            <a:hlinkClick xmlns:r="http://schemas.openxmlformats.org/officeDocument/2006/relationships" xmlns:a="http://schemas.openxmlformats.org/drawingml/2006/main" r:id="R9f2782cb5e014b6b" action="ppaction://hlinksldjump"/>
            <a:extLst xmlns:a="http://schemas.openxmlformats.org/drawingml/2006/main">
              <a:ext uri="{FF2B5EF4-FFF2-40B4-BE49-F238E27FC236}">
                <a16:creationId xmlns:a16="http://schemas.microsoft.com/office/drawing/2014/main" id="{55621964-1001-4D3F-8B6F-72E3F4A7EA76}"/>
              </a:ext>
            </a:extLst>
          </p:cNvPr>
          <p:cNvSpPr>
            <a:spLocks xmlns:a="http://schemas.openxmlformats.org/drawingml/2006/main" noGrp="1"/>
          </p:cNvSpPr>
          <p:nvPr/>
        </p:nvSpPr>
        <p:spPr>
          <a:xfrm xmlns:a="http://schemas.openxmlformats.org/drawingml/2006/main">
            <a:off x="7909559" y="265176"/>
            <a:ext cx="786384"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3624" name="Google Shape;3624;p81">
            <a:extLst xmlns:a="http://schemas.openxmlformats.org/drawingml/2006/main">
              <a:ext uri="{FF2B5EF4-FFF2-40B4-BE49-F238E27FC236}">
                <a16:creationId xmlns:a16="http://schemas.microsoft.com/office/drawing/2014/main" id="{20C9C1FE-979E-4686-AC30-3CD811486884}"/>
              </a:ext>
            </a:extLst>
          </p:cNvPr>
          <p:cNvSpPr>
            <a:spLocks xmlns:a="http://schemas.openxmlformats.org/drawingml/2006/main" noGrp="1"/>
          </p:cNvSpPr>
          <p:nvPr/>
        </p:nvSpPr>
        <p:spPr>
          <a:xfrm xmlns:a="http://schemas.openxmlformats.org/drawingml/2006/main">
            <a:off x="8823960" y="324612"/>
            <a:ext cx="100584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spAutoFit/>
          </a:bodyPr>
          <a:lstStyle xmlns:a="http://schemas.openxmlformats.org/drawingml/2006/main"/>
          <a:p xmlns:a="http://schemas.openxmlformats.org/drawingml/2006/main">
            <a:pPr marL="0" marR="0" lvl="0" indent="0" algn="ctr">
              <a:spcBef>
                <a:spcPts val="0"/>
              </a:spcBef>
              <a:spcAft>
                <a:spcPts val="0"/>
              </a:spcAft>
              <a:buNone/>
            </a:pPr>
            <a:r>
              <a:rPr sz="650" b="0" u="none">
                <a:solidFill>
                  <a:srgbClr val="736978"/>
                </a:solidFill>
                <a:latin typeface="Calibri"/>
                <a:ea typeface="Calibri"/>
                <a:cs typeface="Calibri"/>
              </a:rPr>
              <a:t>Następny krok</a:t>
            </a:r>
            <a:endParaRPr/>
          </a:p>
        </p:txBody>
      </p:sp>
      <p:sp>
        <p:nvSpPr>
          <p:cNvPr id="3625" name="Google Shape;3625;p81">
            <a:hlinkClick xmlns:r="http://schemas.openxmlformats.org/officeDocument/2006/relationships" xmlns:a="http://schemas.openxmlformats.org/drawingml/2006/main" r:id="R339e3a085f2b4f1b" action="ppaction://hlinksldjump"/>
            <a:extLst xmlns:a="http://schemas.openxmlformats.org/drawingml/2006/main">
              <a:ext uri="{FF2B5EF4-FFF2-40B4-BE49-F238E27FC236}">
                <a16:creationId xmlns:a16="http://schemas.microsoft.com/office/drawing/2014/main" id="{31CA3E95-92BD-43D2-9699-FE21C5126BAA}"/>
              </a:ext>
            </a:extLst>
          </p:cNvPr>
          <p:cNvSpPr>
            <a:spLocks xmlns:a="http://schemas.openxmlformats.org/drawingml/2006/main" noGrp="1"/>
          </p:cNvSpPr>
          <p:nvPr/>
        </p:nvSpPr>
        <p:spPr>
          <a:xfrm xmlns:a="http://schemas.openxmlformats.org/drawingml/2006/main">
            <a:off x="8778240" y="265176"/>
            <a:ext cx="1097280" cy="301752"/>
          </a:xfrm>
          <a:prstGeom xmlns:a="http://schemas.openxmlformats.org/drawingml/2006/main" prst="rect">
            <a:avLst/>
          </a:prstGeom>
          <a:solidFill xmlns:a="http://schemas.openxmlformats.org/drawingml/2006/main">
            <a:srgbClr val="FFFFFF">
              <a:alpha val="0"/>
            </a:srgbClr>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3697" name="Google Shape;3588;p81"/>
          <p:cNvPicPr>
            <a:picLocks xmlns:a="http://schemas.openxmlformats.org/drawingml/2006/main" noChangeAspect="1"/>
          </p:cNvPicPr>
          <p:nvPr/>
        </p:nvPicPr>
        <p:blipFill>
          <a:blip xmlns:r="http://schemas.openxmlformats.org/officeDocument/2006/relationships" xmlns:a="http://schemas.openxmlformats.org/drawingml/2006/main" r:embed="Reecd41e8b67e4afd"/>
          <a:srcRect xmlns:a="http://schemas.openxmlformats.org/drawingml/2006/main" l="0" t="0" r="0" b="0"/>
          <a:stretch xmlns:a="http://schemas.openxmlformats.org/drawingml/2006/main"/>
        </p:blipFill>
        <p:spPr>
          <a:xfrm xmlns:a="http://schemas.openxmlformats.org/drawingml/2006/main">
            <a:off x="630936" y="2185416"/>
            <a:ext cx="219456" cy="219456"/>
          </a:xfrm>
          <a:prstGeom xmlns:a="http://schemas.openxmlformats.org/drawingml/2006/main" prst="rect">
            <a:avLst/>
          </a:prstGeom>
        </p:spPr>
      </p:pic>
      <p:pic>
        <p:nvPicPr>
          <p:cNvPr id="3698" name="Google Shape;3592;p81"/>
          <p:cNvPicPr>
            <a:picLocks xmlns:a="http://schemas.openxmlformats.org/drawingml/2006/main" noChangeAspect="1"/>
          </p:cNvPicPr>
          <p:nvPr/>
        </p:nvPicPr>
        <p:blipFill>
          <a:blip xmlns:r="http://schemas.openxmlformats.org/officeDocument/2006/relationships" xmlns:a="http://schemas.openxmlformats.org/drawingml/2006/main" r:embed="R3d2f4cd1e7374934"/>
          <a:srcRect xmlns:a="http://schemas.openxmlformats.org/drawingml/2006/main" l="0" t="0" r="0" b="0"/>
          <a:stretch xmlns:a="http://schemas.openxmlformats.org/drawingml/2006/main"/>
        </p:blipFill>
        <p:spPr>
          <a:xfrm xmlns:a="http://schemas.openxmlformats.org/drawingml/2006/main">
            <a:off x="630936" y="3557016"/>
            <a:ext cx="219456" cy="219456"/>
          </a:xfrm>
          <a:prstGeom xmlns:a="http://schemas.openxmlformats.org/drawingml/2006/main" prst="rect">
            <a:avLst/>
          </a:prstGeom>
        </p:spPr>
      </p:pic>
      <p:pic>
        <p:nvPicPr>
          <p:cNvPr id="3699" name="Google Shape;3596;p81"/>
          <p:cNvPicPr>
            <a:picLocks xmlns:a="http://schemas.openxmlformats.org/drawingml/2006/main" noChangeAspect="1"/>
          </p:cNvPicPr>
          <p:nvPr/>
        </p:nvPicPr>
        <p:blipFill>
          <a:blip xmlns:r="http://schemas.openxmlformats.org/officeDocument/2006/relationships" xmlns:a="http://schemas.openxmlformats.org/drawingml/2006/main" r:embed="Rc1053187fc9c4201"/>
          <a:srcRect xmlns:a="http://schemas.openxmlformats.org/drawingml/2006/main" l="0" t="0" r="0" b="0"/>
          <a:stretch xmlns:a="http://schemas.openxmlformats.org/drawingml/2006/main"/>
        </p:blipFill>
        <p:spPr>
          <a:xfrm xmlns:a="http://schemas.openxmlformats.org/drawingml/2006/main">
            <a:off x="630936" y="4928616"/>
            <a:ext cx="219456" cy="219456"/>
          </a:xfrm>
          <a:prstGeom xmlns:a="http://schemas.openxmlformats.org/drawingml/2006/main" prst="rect">
            <a:avLst/>
          </a:prstGeom>
        </p:spPr>
      </p:pic>
      <p:sp>
        <p:nvSpPr>
          <p:cNvPr id="3631" name="Empatyzer SHORT — tło menu">
            <a:extLst xmlns:a="http://schemas.openxmlformats.org/drawingml/2006/main">
              <a:ext uri="{FF2B5EF4-FFF2-40B4-BE49-F238E27FC236}">
                <a16:creationId xmlns:a16="http://schemas.microsoft.com/office/drawing/2014/main" id="{8CA45E79-1EDA-45E0-BDC0-876EBCCAD26A}"/>
              </a:ext>
            </a:extLst>
          </p:cNvPr>
          <p:cNvSpPr>
            <a:spLocks xmlns:a="http://schemas.openxmlformats.org/drawingml/2006/main" noGrp="1"/>
          </p:cNvSpPr>
          <p:nvPr/>
        </p:nvSpPr>
        <p:spPr>
          <a:xfrm xmlns:a="http://schemas.openxmlformats.org/drawingml/2006/main">
            <a:off x="384048" y="137160"/>
            <a:ext cx="10671048" cy="530352"/>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632" name="Empatyzer SHORT — menu Problem">
            <a:extLst xmlns:a="http://schemas.openxmlformats.org/drawingml/2006/main">
              <a:ext uri="{FF2B5EF4-FFF2-40B4-BE49-F238E27FC236}">
                <a16:creationId xmlns:a16="http://schemas.microsoft.com/office/drawing/2014/main" id="{72E55B34-0E0E-4C28-9245-32EB2433825A}"/>
              </a:ext>
            </a:extLst>
          </p:cNvPr>
          <p:cNvSpPr>
            <a:spLocks xmlns:a="http://schemas.openxmlformats.org/drawingml/2006/main" noGrp="1"/>
          </p:cNvSpPr>
          <p:nvPr/>
        </p:nvSpPr>
        <p:spPr>
          <a:xfrm xmlns:a="http://schemas.openxmlformats.org/drawingml/2006/main">
            <a:off x="539496" y="315468"/>
            <a:ext cx="612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Problem</a:t>
            </a:r>
          </a:p>
        </p:txBody>
      </p:sp>
      <p:sp>
        <p:nvSpPr>
          <p:cNvPr id="3633" name="Empatyzer SHORT — separator menu">
            <a:extLst xmlns:a="http://schemas.openxmlformats.org/drawingml/2006/main">
              <a:ext uri="{FF2B5EF4-FFF2-40B4-BE49-F238E27FC236}">
                <a16:creationId xmlns:a16="http://schemas.microsoft.com/office/drawing/2014/main" id="{EB2B9A17-1DAB-4B5D-A660-30526EE13270}"/>
              </a:ext>
            </a:extLst>
          </p:cNvPr>
          <p:cNvSpPr>
            <a:spLocks xmlns:a="http://schemas.openxmlformats.org/drawingml/2006/main" noGrp="1"/>
          </p:cNvSpPr>
          <p:nvPr/>
        </p:nvSpPr>
        <p:spPr>
          <a:xfrm xmlns:a="http://schemas.openxmlformats.org/drawingml/2006/main">
            <a:off x="121158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634" name="Empatyzer SHORT — menu Przykłady">
            <a:extLst xmlns:a="http://schemas.openxmlformats.org/drawingml/2006/main">
              <a:ext uri="{FF2B5EF4-FFF2-40B4-BE49-F238E27FC236}">
                <a16:creationId xmlns:a16="http://schemas.microsoft.com/office/drawing/2014/main" id="{6442B54B-4396-4590-AD9C-3C922BD9BAF6}"/>
              </a:ext>
            </a:extLst>
          </p:cNvPr>
          <p:cNvSpPr>
            <a:spLocks xmlns:a="http://schemas.openxmlformats.org/drawingml/2006/main" noGrp="1"/>
          </p:cNvSpPr>
          <p:nvPr/>
        </p:nvSpPr>
        <p:spPr>
          <a:xfrm xmlns:a="http://schemas.openxmlformats.org/drawingml/2006/main">
            <a:off x="1389888"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Przykłady</a:t>
            </a:r>
          </a:p>
        </p:txBody>
      </p:sp>
      <p:sp>
        <p:nvSpPr>
          <p:cNvPr id="3635" name="Empatyzer SHORT — separator menu">
            <a:extLst xmlns:a="http://schemas.openxmlformats.org/drawingml/2006/main">
              <a:ext uri="{FF2B5EF4-FFF2-40B4-BE49-F238E27FC236}">
                <a16:creationId xmlns:a16="http://schemas.microsoft.com/office/drawing/2014/main" id="{E0BF5EAC-BF2F-409A-B075-006C10803B8E}"/>
              </a:ext>
            </a:extLst>
          </p:cNvPr>
          <p:cNvSpPr>
            <a:spLocks xmlns:a="http://schemas.openxmlformats.org/drawingml/2006/main" noGrp="1"/>
          </p:cNvSpPr>
          <p:nvPr/>
        </p:nvSpPr>
        <p:spPr>
          <a:xfrm xmlns:a="http://schemas.openxmlformats.org/drawingml/2006/main">
            <a:off x="211912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636" name="Empatyzer SHORT — menu Rozmowa z Em">
            <a:extLst xmlns:a="http://schemas.openxmlformats.org/drawingml/2006/main">
              <a:ext uri="{FF2B5EF4-FFF2-40B4-BE49-F238E27FC236}">
                <a16:creationId xmlns:a16="http://schemas.microsoft.com/office/drawing/2014/main" id="{B24363AF-E17F-40D0-9586-11B2D47E4001}"/>
              </a:ext>
            </a:extLst>
          </p:cNvPr>
          <p:cNvSpPr>
            <a:spLocks xmlns:a="http://schemas.openxmlformats.org/drawingml/2006/main" noGrp="1"/>
          </p:cNvSpPr>
          <p:nvPr/>
        </p:nvSpPr>
        <p:spPr>
          <a:xfrm xmlns:a="http://schemas.openxmlformats.org/drawingml/2006/main">
            <a:off x="2297430" y="315468"/>
            <a:ext cx="9936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Rozmowa z Em</a:t>
            </a:r>
          </a:p>
        </p:txBody>
      </p:sp>
      <p:sp>
        <p:nvSpPr>
          <p:cNvPr id="3637" name="Empatyzer SHORT — separator menu">
            <a:extLst xmlns:a="http://schemas.openxmlformats.org/drawingml/2006/main">
              <a:ext uri="{FF2B5EF4-FFF2-40B4-BE49-F238E27FC236}">
                <a16:creationId xmlns:a16="http://schemas.microsoft.com/office/drawing/2014/main" id="{AA7738AD-DA31-469D-B78E-FF8D673EEF7D}"/>
              </a:ext>
            </a:extLst>
          </p:cNvPr>
          <p:cNvSpPr>
            <a:spLocks xmlns:a="http://schemas.openxmlformats.org/drawingml/2006/main" noGrp="1"/>
          </p:cNvSpPr>
          <p:nvPr/>
        </p:nvSpPr>
        <p:spPr>
          <a:xfrm xmlns:a="http://schemas.openxmlformats.org/drawingml/2006/main">
            <a:off x="335051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638" name="Empatyzer SHORT — menu Dowody">
            <a:extLst xmlns:a="http://schemas.openxmlformats.org/drawingml/2006/main">
              <a:ext uri="{FF2B5EF4-FFF2-40B4-BE49-F238E27FC236}">
                <a16:creationId xmlns:a16="http://schemas.microsoft.com/office/drawing/2014/main" id="{83C8D9EB-F094-4366-A370-D7F32297F6F6}"/>
              </a:ext>
            </a:extLst>
          </p:cNvPr>
          <p:cNvSpPr>
            <a:spLocks xmlns:a="http://schemas.openxmlformats.org/drawingml/2006/main" noGrp="1"/>
          </p:cNvSpPr>
          <p:nvPr/>
        </p:nvSpPr>
        <p:spPr>
          <a:xfrm xmlns:a="http://schemas.openxmlformats.org/drawingml/2006/main">
            <a:off x="3528822" y="315468"/>
            <a:ext cx="555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Dowody</a:t>
            </a:r>
          </a:p>
        </p:txBody>
      </p:sp>
      <p:sp>
        <p:nvSpPr>
          <p:cNvPr id="3639" name="Empatyzer SHORT — separator menu">
            <a:extLst xmlns:a="http://schemas.openxmlformats.org/drawingml/2006/main">
              <a:ext uri="{FF2B5EF4-FFF2-40B4-BE49-F238E27FC236}">
                <a16:creationId xmlns:a16="http://schemas.microsoft.com/office/drawing/2014/main" id="{1FC8C81C-2E96-4A04-9671-803213E5E50A}"/>
              </a:ext>
            </a:extLst>
          </p:cNvPr>
          <p:cNvSpPr>
            <a:spLocks xmlns:a="http://schemas.openxmlformats.org/drawingml/2006/main" noGrp="1"/>
          </p:cNvSpPr>
          <p:nvPr/>
        </p:nvSpPr>
        <p:spPr>
          <a:xfrm xmlns:a="http://schemas.openxmlformats.org/drawingml/2006/main">
            <a:off x="4143756"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640" name="Empatyzer SHORT — menu Empatyzer">
            <a:extLst xmlns:a="http://schemas.openxmlformats.org/drawingml/2006/main">
              <a:ext uri="{FF2B5EF4-FFF2-40B4-BE49-F238E27FC236}">
                <a16:creationId xmlns:a16="http://schemas.microsoft.com/office/drawing/2014/main" id="{66375B05-3F9F-4D6A-B14D-F8C41CE64236}"/>
              </a:ext>
            </a:extLst>
          </p:cNvPr>
          <p:cNvSpPr>
            <a:spLocks xmlns:a="http://schemas.openxmlformats.org/drawingml/2006/main" noGrp="1"/>
          </p:cNvSpPr>
          <p:nvPr/>
        </p:nvSpPr>
        <p:spPr>
          <a:xfrm xmlns:a="http://schemas.openxmlformats.org/drawingml/2006/main">
            <a:off x="4322064"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Empatyzer</a:t>
            </a:r>
          </a:p>
        </p:txBody>
      </p:sp>
      <p:sp>
        <p:nvSpPr>
          <p:cNvPr id="3641" name="Empatyzer SHORT — separator menu">
            <a:extLst xmlns:a="http://schemas.openxmlformats.org/drawingml/2006/main">
              <a:ext uri="{FF2B5EF4-FFF2-40B4-BE49-F238E27FC236}">
                <a16:creationId xmlns:a16="http://schemas.microsoft.com/office/drawing/2014/main" id="{F81917AA-8687-4D2A-B748-A51CBF26DEC7}"/>
              </a:ext>
            </a:extLst>
          </p:cNvPr>
          <p:cNvSpPr>
            <a:spLocks xmlns:a="http://schemas.openxmlformats.org/drawingml/2006/main" noGrp="1"/>
          </p:cNvSpPr>
          <p:nvPr/>
        </p:nvSpPr>
        <p:spPr>
          <a:xfrm xmlns:a="http://schemas.openxmlformats.org/drawingml/2006/main">
            <a:off x="5089398"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642" name="Empatyzer SHORT — menu Co się zmienia">
            <a:extLst xmlns:a="http://schemas.openxmlformats.org/drawingml/2006/main">
              <a:ext uri="{FF2B5EF4-FFF2-40B4-BE49-F238E27FC236}">
                <a16:creationId xmlns:a16="http://schemas.microsoft.com/office/drawing/2014/main" id="{C8B2EBB2-CF45-4B27-9FEE-C6444E413263}"/>
              </a:ext>
            </a:extLst>
          </p:cNvPr>
          <p:cNvSpPr>
            <a:spLocks xmlns:a="http://schemas.openxmlformats.org/drawingml/2006/main" noGrp="1"/>
          </p:cNvSpPr>
          <p:nvPr/>
        </p:nvSpPr>
        <p:spPr>
          <a:xfrm xmlns:a="http://schemas.openxmlformats.org/drawingml/2006/main">
            <a:off x="5267706" y="315468"/>
            <a:ext cx="9364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Co się zmienia</a:t>
            </a:r>
          </a:p>
        </p:txBody>
      </p:sp>
      <p:sp>
        <p:nvSpPr>
          <p:cNvPr id="3643" name="Empatyzer SHORT — separator menu">
            <a:extLst xmlns:a="http://schemas.openxmlformats.org/drawingml/2006/main">
              <a:ext uri="{FF2B5EF4-FFF2-40B4-BE49-F238E27FC236}">
                <a16:creationId xmlns:a16="http://schemas.microsoft.com/office/drawing/2014/main" id="{F6837F80-35B3-4B9A-A7F1-2A4DE4F1928E}"/>
              </a:ext>
            </a:extLst>
          </p:cNvPr>
          <p:cNvSpPr>
            <a:spLocks xmlns:a="http://schemas.openxmlformats.org/drawingml/2006/main" noGrp="1"/>
          </p:cNvSpPr>
          <p:nvPr/>
        </p:nvSpPr>
        <p:spPr>
          <a:xfrm xmlns:a="http://schemas.openxmlformats.org/drawingml/2006/main">
            <a:off x="6263640"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644" name="Empatyzer SHORT — menu Prywatność">
            <a:extLst xmlns:a="http://schemas.openxmlformats.org/drawingml/2006/main">
              <a:ext uri="{FF2B5EF4-FFF2-40B4-BE49-F238E27FC236}">
                <a16:creationId xmlns:a16="http://schemas.microsoft.com/office/drawing/2014/main" id="{203C1B9B-961E-4EA2-A3C0-B2A515BCF449}"/>
              </a:ext>
            </a:extLst>
          </p:cNvPr>
          <p:cNvSpPr>
            <a:spLocks xmlns:a="http://schemas.openxmlformats.org/drawingml/2006/main" noGrp="1"/>
          </p:cNvSpPr>
          <p:nvPr/>
        </p:nvSpPr>
        <p:spPr>
          <a:xfrm xmlns:a="http://schemas.openxmlformats.org/drawingml/2006/main">
            <a:off x="6441948" y="315468"/>
            <a:ext cx="7078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Prywatność</a:t>
            </a:r>
          </a:p>
        </p:txBody>
      </p:sp>
      <p:sp>
        <p:nvSpPr>
          <p:cNvPr id="3645" name="Empatyzer SHORT — separator menu">
            <a:extLst xmlns:a="http://schemas.openxmlformats.org/drawingml/2006/main">
              <a:ext uri="{FF2B5EF4-FFF2-40B4-BE49-F238E27FC236}">
                <a16:creationId xmlns:a16="http://schemas.microsoft.com/office/drawing/2014/main" id="{72ADBB86-879D-4480-A523-8A84F876973E}"/>
              </a:ext>
            </a:extLst>
          </p:cNvPr>
          <p:cNvSpPr>
            <a:spLocks xmlns:a="http://schemas.openxmlformats.org/drawingml/2006/main" noGrp="1"/>
          </p:cNvSpPr>
          <p:nvPr/>
        </p:nvSpPr>
        <p:spPr>
          <a:xfrm xmlns:a="http://schemas.openxmlformats.org/drawingml/2006/main">
            <a:off x="7209282"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646" name="Empatyzer SHORT — menu Następny krok">
            <a:extLst xmlns:a="http://schemas.openxmlformats.org/drawingml/2006/main">
              <a:ext uri="{FF2B5EF4-FFF2-40B4-BE49-F238E27FC236}">
                <a16:creationId xmlns:a16="http://schemas.microsoft.com/office/drawing/2014/main" id="{8E36D669-AD75-44F3-ACA1-CED53A4C93D4}"/>
              </a:ext>
            </a:extLst>
          </p:cNvPr>
          <p:cNvSpPr>
            <a:spLocks xmlns:a="http://schemas.openxmlformats.org/drawingml/2006/main" noGrp="1"/>
          </p:cNvSpPr>
          <p:nvPr/>
        </p:nvSpPr>
        <p:spPr>
          <a:xfrm xmlns:a="http://schemas.openxmlformats.org/drawingml/2006/main">
            <a:off x="7387590" y="315468"/>
            <a:ext cx="95554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0">
                <a:solidFill>
                  <a:srgbClr val="6F6878"/>
                </a:solidFill>
              </a:defRPr>
            </a:pPr>
            <a:r>
              <a:rPr sz="615" b="0">
                <a:solidFill>
                  <a:srgbClr val="6F6878"/>
                </a:solidFill>
              </a:rPr>
              <a:t>Następny krok</a:t>
            </a:r>
          </a:p>
        </p:txBody>
      </p:sp>
      <p:sp>
        <p:nvSpPr>
          <p:cNvPr id="3647" name="Empatyzer SHORT — separator menu">
            <a:extLst xmlns:a="http://schemas.openxmlformats.org/drawingml/2006/main">
              <a:ext uri="{FF2B5EF4-FFF2-40B4-BE49-F238E27FC236}">
                <a16:creationId xmlns:a16="http://schemas.microsoft.com/office/drawing/2014/main" id="{C558619D-1C0A-4423-972A-32CBA3CED5E3}"/>
              </a:ext>
            </a:extLst>
          </p:cNvPr>
          <p:cNvSpPr>
            <a:spLocks xmlns:a="http://schemas.openxmlformats.org/drawingml/2006/main" noGrp="1"/>
          </p:cNvSpPr>
          <p:nvPr/>
        </p:nvSpPr>
        <p:spPr>
          <a:xfrm xmlns:a="http://schemas.openxmlformats.org/drawingml/2006/main">
            <a:off x="8402574" y="315468"/>
            <a:ext cx="118872"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a:solidFill>
                  <a:srgbClr val="8E8491"/>
                </a:solidFill>
              </a:defRPr>
            </a:pPr>
            <a:r>
              <a:rPr sz="615">
                <a:solidFill>
                  <a:srgbClr val="8E8491"/>
                </a:solidFill>
              </a:rPr>
              <a:t>▸</a:t>
            </a:r>
          </a:p>
        </p:txBody>
      </p:sp>
      <p:sp>
        <p:nvSpPr>
          <p:cNvPr id="3648" name="Empatyzer SHORT — aktywna sekcja Appendix">
            <a:extLst xmlns:a="http://schemas.openxmlformats.org/drawingml/2006/main">
              <a:ext uri="{FF2B5EF4-FFF2-40B4-BE49-F238E27FC236}">
                <a16:creationId xmlns:a16="http://schemas.microsoft.com/office/drawing/2014/main" id="{3A96C31E-D392-49FD-968F-F7496C8FBF9F}"/>
              </a:ext>
            </a:extLst>
          </p:cNvPr>
          <p:cNvSpPr>
            <a:spLocks xmlns:a="http://schemas.openxmlformats.org/drawingml/2006/main" noGrp="1"/>
          </p:cNvSpPr>
          <p:nvPr/>
        </p:nvSpPr>
        <p:spPr>
          <a:xfrm xmlns:a="http://schemas.openxmlformats.org/drawingml/2006/main">
            <a:off x="8544306" y="260604"/>
            <a:ext cx="742950" cy="301752"/>
          </a:xfrm>
          <a:prstGeom xmlns:a="http://schemas.openxmlformats.org/drawingml/2006/main" prst="roundRect">
            <a:avLst>
              <a:gd name="adj" fmla="val 22096"/>
            </a:avLst>
          </a:prstGeom>
          <a:solidFill xmlns:a="http://schemas.openxmlformats.org/drawingml/2006/main">
            <a:srgbClr val="20AA9A"/>
          </a:solidFill>
          <a:ln xmlns:a="http://schemas.openxmlformats.org/drawingml/2006/main" w="0">
            <a:noFill/>
            <a:prstDash val="solid"/>
          </a:ln>
        </p:spPr>
      </p:sp>
      <p:sp>
        <p:nvSpPr>
          <p:cNvPr id="3649" name="Empatyzer SHORT — menu Appendix">
            <a:extLst xmlns:a="http://schemas.openxmlformats.org/drawingml/2006/main">
              <a:ext uri="{FF2B5EF4-FFF2-40B4-BE49-F238E27FC236}">
                <a16:creationId xmlns:a16="http://schemas.microsoft.com/office/drawing/2014/main" id="{EE9113D3-DD85-4CAB-BB98-EE343801B7B2}"/>
              </a:ext>
            </a:extLst>
          </p:cNvPr>
          <p:cNvSpPr>
            <a:spLocks xmlns:a="http://schemas.openxmlformats.org/drawingml/2006/main" noGrp="1"/>
          </p:cNvSpPr>
          <p:nvPr/>
        </p:nvSpPr>
        <p:spPr>
          <a:xfrm xmlns:a="http://schemas.openxmlformats.org/drawingml/2006/main">
            <a:off x="8580882" y="315468"/>
            <a:ext cx="669798" cy="21031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615" b="1">
                <a:solidFill>
                  <a:srgbClr val="FFFFFF"/>
                </a:solidFill>
              </a:defRPr>
            </a:pPr>
            <a:r>
              <a:rPr sz="615" b="1">
                <a:solidFill>
                  <a:srgbClr val="FFFFFF"/>
                </a:solidFill>
              </a:rPr>
              <a:t>Appendix</a:t>
            </a:r>
          </a:p>
        </p:txBody>
      </p:sp>
    </p:spTree>
    <p:extLst>
      <p:ext uri="{BB962C8B-B14F-4D97-AF65-F5344CB8AC3E}">
        <p14:creationId xmlns:p14="http://schemas.microsoft.com/office/powerpoint/2010/main" val="1604143157"/>
      </p:ext>
    </p:extLst>
  </p:cSld>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2026-09-03T05:55:13.8920000Z</dcterms:created>
  <dcterms:modified xsi:type="dcterms:W3CDTF">2026-09-03T05:55:13.8920000Z</dcterms:modified>
</coreProperties>
</file>