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41d8e89d034d46" /><Relationship Type="http://schemas.openxmlformats.org/officeDocument/2006/relationships/extended-properties" Target="/docProps/app.xml" Id="Ra79b691da29342a1" /><Relationship Type="http://schemas.openxmlformats.org/officeDocument/2006/relationships/officeDocument" Target="/ppt/presentation.xml" Id="Ree33c7d7eb1f47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d46bb0872c542f0"/>
  </p:sldMasterIdLst>
  <p:notesMasterIdLst>
    <p:notesMasterId xmlns:r="http://schemas.openxmlformats.org/officeDocument/2006/relationships" r:id="R8dcb5ac00adc4082"/>
  </p:notesMasterIdLst>
  <p:sldIdLst>
    <p:sldId xmlns:r="http://schemas.openxmlformats.org/officeDocument/2006/relationships" id="256" r:id="Rfef889f1676b4e81"/>
    <p:sldId xmlns:r="http://schemas.openxmlformats.org/officeDocument/2006/relationships" id="257" r:id="R6feda3623c704144"/>
    <p:sldId xmlns:r="http://schemas.openxmlformats.org/officeDocument/2006/relationships" id="258" r:id="R1429c59598364f8d"/>
    <p:sldId xmlns:r="http://schemas.openxmlformats.org/officeDocument/2006/relationships" id="259" r:id="R9d8adee0a3d143e6"/>
    <p:sldId xmlns:r="http://schemas.openxmlformats.org/officeDocument/2006/relationships" id="260" r:id="R44da6f61980c477b"/>
    <p:sldId xmlns:r="http://schemas.openxmlformats.org/officeDocument/2006/relationships" id="261" r:id="Ra7da11040dbf4b2a"/>
    <p:sldId xmlns:r="http://schemas.openxmlformats.org/officeDocument/2006/relationships" id="262" r:id="R12e890000adb4b6a"/>
    <p:sldId xmlns:r="http://schemas.openxmlformats.org/officeDocument/2006/relationships" id="263" r:id="Rf7a9624ac2a6472a"/>
    <p:sldId xmlns:r="http://schemas.openxmlformats.org/officeDocument/2006/relationships" id="264" r:id="R9dc192b6544f43c4"/>
    <p:sldId xmlns:r="http://schemas.openxmlformats.org/officeDocument/2006/relationships" id="265" r:id="Rdf88db2ac02b45bf"/>
    <p:sldId xmlns:r="http://schemas.openxmlformats.org/officeDocument/2006/relationships" id="266" r:id="R0a16b23257ae4ef5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Problem" id="{82084224-7D0A-4CC1-A0D9-3C21195A83F4}">
          <p14:sldIdLst>
            <p14:sldId id="256"/>
            <p14:sldId id="257"/>
          </p14:sldIdLst>
        </p14:section>
        <p14:section name="Rozwiązanie" id="{E2925C2D-0207-4484-B6D3-602FCADCA085}">
          <p14:sldIdLst>
            <p14:sldId id="258"/>
            <p14:sldId id="259"/>
          </p14:sldIdLst>
        </p14:section>
        <p14:section name="Dowody i mechanizm" id="{2C956906-87BA-4F36-8D95-A74E40E88D7E}">
          <p14:sldIdLst>
            <p14:sldId id="260"/>
            <p14:sldId id="261"/>
            <p14:sldId id="262"/>
          </p14:sldIdLst>
        </p14:section>
        <p14:section name="Wartość i prywatność" id="{208E7865-2408-41BE-9FEE-0071D4B05FBE}">
          <p14:sldIdLst>
            <p14:sldId id="263"/>
            <p14:sldId id="264"/>
          </p14:sldIdLst>
        </p14:section>
        <p14:section name="Wdrożenie i kontakt" id="{AF4A6E7F-727E-49EA-B1A0-DE86C49D536F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d0d9fc95f54382" /><Relationship Type="http://schemas.openxmlformats.org/officeDocument/2006/relationships/slideMaster" Target="/ppt/slideMasters/slideMaster1.xml" Id="R0d46bb0872c542f0" /><Relationship Type="http://schemas.openxmlformats.org/officeDocument/2006/relationships/notesMaster" Target="/ppt/notesMasters/notesMaster1.xml" Id="R8dcb5ac00adc4082" /><Relationship Type="http://schemas.openxmlformats.org/officeDocument/2006/relationships/presProps" Target="/ppt/presProps.xml" Id="Rf5fa8ad1ed1145b8" /><Relationship Type="http://schemas.openxmlformats.org/officeDocument/2006/relationships/tableStyles" Target="/ppt/tableStyles.xml" Id="R591260ee67cc44df" /><Relationship Type="http://schemas.openxmlformats.org/officeDocument/2006/relationships/slide" Target="/ppt/slides/slide1.xml" Id="Rfef889f1676b4e81" /><Relationship Type="http://schemas.openxmlformats.org/officeDocument/2006/relationships/slide" Target="/ppt/slides/slide2.xml" Id="R6feda3623c704144" /><Relationship Type="http://schemas.openxmlformats.org/officeDocument/2006/relationships/slide" Target="/ppt/slides/slide3.xml" Id="R1429c59598364f8d" /><Relationship Type="http://schemas.openxmlformats.org/officeDocument/2006/relationships/slide" Target="/ppt/slides/slide4.xml" Id="R9d8adee0a3d143e6" /><Relationship Type="http://schemas.openxmlformats.org/officeDocument/2006/relationships/slide" Target="/ppt/slides/slide5.xml" Id="R44da6f61980c477b" /><Relationship Type="http://schemas.openxmlformats.org/officeDocument/2006/relationships/slide" Target="/ppt/slides/slide6.xml" Id="Ra7da11040dbf4b2a" /><Relationship Type="http://schemas.openxmlformats.org/officeDocument/2006/relationships/slide" Target="/ppt/slides/slide7.xml" Id="R12e890000adb4b6a" /><Relationship Type="http://schemas.openxmlformats.org/officeDocument/2006/relationships/slide" Target="/ppt/slides/slide8.xml" Id="Rf7a9624ac2a6472a" /><Relationship Type="http://schemas.openxmlformats.org/officeDocument/2006/relationships/slide" Target="/ppt/slides/slide9.xml" Id="R9dc192b6544f43c4" /><Relationship Type="http://schemas.openxmlformats.org/officeDocument/2006/relationships/slide" Target="/ppt/slides/slide10.xml" Id="Rdf88db2ac02b45bf" /><Relationship Type="http://schemas.openxmlformats.org/officeDocument/2006/relationships/slide" Target="/ppt/slides/slide11.xml" Id="R0a16b23257ae4ef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543255cf0649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019fc95e3244fe6" /><Relationship Type="http://schemas.openxmlformats.org/officeDocument/2006/relationships/notesMaster" Target="/ppt/notesMasters/notesMaster1.xml" Id="R7d4b7c1f0bc343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95c7e3b4bd40f8" /><Relationship Type="http://schemas.openxmlformats.org/officeDocument/2006/relationships/notesMaster" Target="/ppt/notesMasters/notesMaster1.xml" Id="R586fe015a13546d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5df0eb54a834a36" /><Relationship Type="http://schemas.openxmlformats.org/officeDocument/2006/relationships/notesMaster" Target="/ppt/notesMasters/notesMaster1.xml" Id="R7cac7957f5dd45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64c0798dc743fb" /><Relationship Type="http://schemas.openxmlformats.org/officeDocument/2006/relationships/notesMaster" Target="/ppt/notesMasters/notesMaster1.xml" Id="Rcb9ae413ce6e40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35243fd82af4e83" /><Relationship Type="http://schemas.openxmlformats.org/officeDocument/2006/relationships/notesMaster" Target="/ppt/notesMasters/notesMaster1.xml" Id="R5dd7910d8f604a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9b25eb7c1342fc" /><Relationship Type="http://schemas.openxmlformats.org/officeDocument/2006/relationships/notesMaster" Target="/ppt/notesMasters/notesMaster1.xml" Id="Red9c13b771e447d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3ffe6e6b614a14" /><Relationship Type="http://schemas.openxmlformats.org/officeDocument/2006/relationships/notesMaster" Target="/ppt/notesMasters/notesMaster1.xml" Id="R152dc89d7cbd491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78ef54510c4e85" /><Relationship Type="http://schemas.openxmlformats.org/officeDocument/2006/relationships/notesMaster" Target="/ppt/notesMasters/notesMaster1.xml" Id="R25b47f9eaff943a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84040cbf23441d6" /><Relationship Type="http://schemas.openxmlformats.org/officeDocument/2006/relationships/notesMaster" Target="/ppt/notesMasters/notesMaster1.xml" Id="R6c62cb98e6194a8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07f9659eb9345b9" /><Relationship Type="http://schemas.openxmlformats.org/officeDocument/2006/relationships/notesMaster" Target="/ppt/notesMasters/notesMaster1.xml" Id="R06821300a4b24f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1dbff2a65e041f6" /><Relationship Type="http://schemas.openxmlformats.org/officeDocument/2006/relationships/notesMaster" Target="/ppt/notesMasters/notesMaster1.xml" Id="R5594a03a5a0b46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translation of the Marta Jankowska reference in the medical manager proof section; selected here for the exact HR and healthcare match.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e5b22efaa844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bba8848ee64e9c" /><Relationship Type="http://schemas.openxmlformats.org/officeDocument/2006/relationships/slideLayout" Target="/ppt/slideLayouts/slideLayout1.xml" Id="R90147225f52044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0147225f52044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9229e06c6646c7" /><Relationship Type="http://schemas.openxmlformats.org/officeDocument/2006/relationships/image" Target="/ppt/media/image.png" Id="Rc66ef9a8258a49c1" /><Relationship Type="http://schemas.openxmlformats.org/officeDocument/2006/relationships/image" Target="/ppt/media/image.svg" Id="Ree1e7495e6324cf7" /><Relationship Type="http://schemas.openxmlformats.org/officeDocument/2006/relationships/notesSlide" Target="/ppt/notesSlides/notesSlide1.xml" Id="R9b5c5d2ba8f645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8208306e94a90" /><Relationship Type="http://schemas.openxmlformats.org/officeDocument/2006/relationships/image" Target="/ppt/media/image2.png" Id="R733924ddfe734ba0" /><Relationship Type="http://schemas.openxmlformats.org/officeDocument/2006/relationships/image" Target="/ppt/media/image2.svg" Id="Rd2d559063d3d4d85" /><Relationship Type="http://schemas.openxmlformats.org/officeDocument/2006/relationships/notesSlide" Target="/ppt/notesSlides/notesSlide2.xml" Id="R8f1b46b26ad944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832ad8944043fa" /><Relationship Type="http://schemas.openxmlformats.org/officeDocument/2006/relationships/image" Target="/ppt/media/image3.png" Id="Ree81ab898f074f2e" /><Relationship Type="http://schemas.openxmlformats.org/officeDocument/2006/relationships/image" Target="/ppt/media/image3.svg" Id="R964e07d6f0864a5b" /><Relationship Type="http://schemas.openxmlformats.org/officeDocument/2006/relationships/notesSlide" Target="/ppt/notesSlides/notesSlide3.xml" Id="R0815770b36074c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06df1670a14a15" /><Relationship Type="http://schemas.openxmlformats.org/officeDocument/2006/relationships/image" Target="/ppt/media/image4.png" Id="R3391094ad1704d3e" /><Relationship Type="http://schemas.openxmlformats.org/officeDocument/2006/relationships/image" Target="/ppt/media/image4.svg" Id="R6beaea57dcb340d4" /><Relationship Type="http://schemas.openxmlformats.org/officeDocument/2006/relationships/notesSlide" Target="/ppt/notesSlides/notesSlide4.xml" Id="Rd15d5ff8bb4f47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7406e38504b0f" /><Relationship Type="http://schemas.openxmlformats.org/officeDocument/2006/relationships/image" Target="/ppt/media/image5.png" Id="R4b8fa6a10a774159" /><Relationship Type="http://schemas.openxmlformats.org/officeDocument/2006/relationships/image" Target="/ppt/media/image5.svg" Id="R2368dfe529694db0" /><Relationship Type="http://schemas.openxmlformats.org/officeDocument/2006/relationships/notesSlide" Target="/ppt/notesSlides/notesSlide5.xml" Id="Rc106217fbc384c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d3a3ef85b94c04" /><Relationship Type="http://schemas.openxmlformats.org/officeDocument/2006/relationships/image" Target="/ppt/media/image6.png" Id="Ra4bb270db8ba4f3b" /><Relationship Type="http://schemas.openxmlformats.org/officeDocument/2006/relationships/image" Target="/ppt/media/image6.svg" Id="R1465534fb9ff4b67" /><Relationship Type="http://schemas.openxmlformats.org/officeDocument/2006/relationships/notesSlide" Target="/ppt/notesSlides/notesSlide6.xml" Id="Rca76313fb2684ec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1f05cc71bd47d8" /><Relationship Type="http://schemas.openxmlformats.org/officeDocument/2006/relationships/image" Target="/ppt/media/image7.png" Id="R25ba78ceff0a47a6" /><Relationship Type="http://schemas.openxmlformats.org/officeDocument/2006/relationships/image" Target="/ppt/media/image7.svg" Id="R9d2242a72bae4fcd" /><Relationship Type="http://schemas.openxmlformats.org/officeDocument/2006/relationships/notesSlide" Target="/ppt/notesSlides/notesSlide7.xml" Id="R221f52aa61b24b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ba032d49674fd0" /><Relationship Type="http://schemas.openxmlformats.org/officeDocument/2006/relationships/image" Target="/ppt/media/image8.png" Id="Rc64beb92dc134b70" /><Relationship Type="http://schemas.openxmlformats.org/officeDocument/2006/relationships/image" Target="/ppt/media/image8.svg" Id="R2c4b2b917fd54b88" /><Relationship Type="http://schemas.openxmlformats.org/officeDocument/2006/relationships/notesSlide" Target="/ppt/notesSlides/notesSlide8.xml" Id="R250ca0048909442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e49caab952462e" /><Relationship Type="http://schemas.openxmlformats.org/officeDocument/2006/relationships/image" Target="/ppt/media/image9.png" Id="R45645ba90ae34c5e" /><Relationship Type="http://schemas.openxmlformats.org/officeDocument/2006/relationships/image" Target="/ppt/media/image9.svg" Id="Re78eda09be974bb6" /><Relationship Type="http://schemas.openxmlformats.org/officeDocument/2006/relationships/notesSlide" Target="/ppt/notesSlides/notesSlide9.xml" Id="Rf2b8742df2324df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47d0bcaf394629" /><Relationship Type="http://schemas.openxmlformats.org/officeDocument/2006/relationships/image" Target="/ppt/media/image10.png" Id="Rd77415e7cc0e4701" /><Relationship Type="http://schemas.openxmlformats.org/officeDocument/2006/relationships/image" Target="/ppt/media/image10.svg" Id="R5e899150fec947a6" /><Relationship Type="http://schemas.openxmlformats.org/officeDocument/2006/relationships/notesSlide" Target="/ppt/notesSlides/notesSlide10.xml" Id="R4a0360d9f0ff4e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521dc3a6144d46" /><Relationship Type="http://schemas.openxmlformats.org/officeDocument/2006/relationships/image" Target="/ppt/media/image11.png" Id="R7e326fe33af54bb9" /><Relationship Type="http://schemas.openxmlformats.org/officeDocument/2006/relationships/image" Target="/ppt/media/image11.svg" Id="Rad37ef13e8f94d5c" /><Relationship Type="http://schemas.openxmlformats.org/officeDocument/2006/relationships/notesSlide" Target="/ppt/notesSlides/notesSlide11.xml" Id="R70301057a6a0488d" /></Relationships>
</file>

<file path=ppt/slides/slide1.xml><?xml version="1.0" encoding="utf-8"?>
<p:sld xmlns:p="http://schemas.openxmlformats.org/presentationml/2006/main">
  <p:cSld name="Otwarcie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6ef9a8258a49c1">
            <a:extLst>
              <a:ext uri="{96DAC541-7B7A-43D3-8B79-37D633B846F1}">
                <asvg:svgBlip xmlns:asvg="http://schemas.microsoft.com/office/drawing/2016/SVG/main" r:embed="Ree1e7495e6324cf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5A5942-FAB3-435F-999B-3A7E4012C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DLA HR W SZPITALU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6013BF74-F31E-4D5D-A8F1-BC2554C1A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Ważnych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rozmów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 pracy nie prowadzi się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na wyczucie.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E715994-26BA-40A2-9F5C-21C3AB26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D3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24B776C6-4146-43EB-AC78-E6B04D810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pomaga ordynatorom, oddziałowym i innym menedżerom przygotować trudne rozmowy bez udziału HR w każdej z nich.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771DC044-86D2-4DCF-ABAE-929F67B65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51023473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3924ddfe734ba0">
            <a:extLst>
              <a:ext uri="{96DAC541-7B7A-43D3-8B79-37D633B846F1}">
                <asvg:svgBlip xmlns:asvg="http://schemas.microsoft.com/office/drawing/2016/SVG/main" r:embed="Rd2d559063d3d4d8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C1FA5BF7-745F-4C67-B5BE-58A93404F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B3FDAC41-98DF-4E15-A9A2-8CA6D298F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800" b="1" i="0">
                <a:solidFill>
                  <a:srgbClr val="DDF1ED"/>
                </a:solidFill>
              </a:defRPr>
            </a:pPr>
            <a:r>
              <a:rPr sz="10800" b="1" i="0">
                <a:solidFill>
                  <a:srgbClr val="DDF1ED"/>
                </a:solidFill>
              </a:rPr>
              <a:t>24/7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9394DC-85D6-428E-AC80-FC1A3AB63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GRAFIKU NIE DA SIĘ DOPASOWAĆ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1C03A57E-E609-466C-8DF0-E3D0B4223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Trudne rozmowy na oddziale nie czekają na godziny pracy HR.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CFEA88B-533D-434A-82D9-DF7195E6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118062A6-D8C0-4E63-9A0F-6C9BC76FA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17766B"/>
                </a:solidFill>
              </a:defRPr>
            </a:pPr>
            <a:r>
              <a:rPr sz="3675" b="1" i="0">
                <a:solidFill>
                  <a:srgbClr val="17766B"/>
                </a:solidFill>
              </a:rPr>
              <a:t>Każdy oddział i tak potrzebuje wsparcia.</a:t>
            </a:r>
          </a:p>
        </p:txBody>
      </p:sp>
    </p:spTree>
    <p:extLst>
      <p:ext uri="{BB962C8B-B14F-4D97-AF65-F5344CB8AC3E}">
        <p14:creationId xmlns:p14="http://schemas.microsoft.com/office/powerpoint/2010/main" val="855744026"/>
      </p:ext>
    </p:extLst>
  </p:cSld>
</p:sld>
</file>

<file path=ppt/slides/slide3.xml><?xml version="1.0" encoding="utf-8"?>
<p:sld xmlns:p="http://schemas.openxmlformats.org/presentationml/2006/main">
  <p:cSld name="Rozwiąza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81ab898f074f2e">
            <a:extLst>
              <a:ext uri="{96DAC541-7B7A-43D3-8B79-37D633B846F1}">
                <asvg:svgBlip xmlns:asvg="http://schemas.microsoft.com/office/drawing/2016/SVG/main" r:embed="R964e07d6f0864a5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C2B7D019-03B5-4F0A-B228-BFD83FA9C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C02371-7376-43C1-BC58-64F09BD67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DLACZEGO SAMO SZKOLENIE NIE WYSTARCZA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4228DAEE-6105-4DA5-AC9F-D47763668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2D2D2D"/>
                </a:solidFill>
              </a:defRPr>
            </a:pPr>
            <a:r>
              <a:rPr sz="3900" b="1" i="0">
                <a:solidFill>
                  <a:srgbClr val="2D2D2D"/>
                </a:solidFill>
              </a:rPr>
              <a:t>Kierowanie ludźmi odbywa się równolegle z pracą kliniczną.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D8DD87-07FB-41F5-AB3D-58C62746C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17766B"/>
                </a:solidFill>
              </a:defRPr>
            </a:pPr>
            <a:r>
              <a:rPr sz="4800" b="1" i="0">
                <a:solidFill>
                  <a:srgbClr val="17766B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AA86AA0-2385-4B0B-8273-D51ACBB78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F7AF42-65DF-4811-B8E3-8A6938CA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LEKARZ → MENEDŻER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8D1EE2-6699-4E11-A80D-58D5DE2D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Doświadczenie kliniczne nie przygotowuje automatycznie do feedbacku, delegowania ani rozwiązywania konfliktów.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FD8ABEC-B681-4720-AD20-D6E1D4A1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4D4C6A-D7FF-478F-9A90-A0FC871E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4720E0F-2F1F-4FD2-9D7C-F9A77D071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9F8872-EAF3-4514-9C4C-CC870C089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OBSADA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839652-4834-4B9E-8D7F-1E9ADA6C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Każdy dzień szkolenia utrudnia ułożenie grafiku, a trudne rozmowy pojawiają się co tydzień.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9948B7E-2AB9-493C-9E2D-F5D75E7B1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E44045-FBF8-4F9A-8BBB-4183C85F8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17766B"/>
                </a:solidFill>
              </a:defRPr>
            </a:pPr>
            <a:r>
              <a:rPr sz="4800" b="1" i="0">
                <a:solidFill>
                  <a:srgbClr val="17766B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38894E8-63D8-45AA-9931-27F41B7D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38500A-6042-4D45-AF73-A4DDBE6DD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MIĘDZY GRUPAMI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D97E19-28B5-47A9-B840-D46E960A7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Lekarze, pielęgniarki i administracja mogą inaczej rozumieć odpowiedzialność wobec tego samego pacjenta.</a:t>
            </a:r>
          </a:p>
        </p:txBody>
      </p:sp>
    </p:spTree>
    <p:extLst>
      <p:ext uri="{BB962C8B-B14F-4D97-AF65-F5344CB8AC3E}">
        <p14:creationId xmlns:p14="http://schemas.microsoft.com/office/powerpoint/2010/main" val="1876398412"/>
      </p:ext>
    </p:extLst>
  </p:cSld>
</p:sld>
</file>

<file path=ppt/slides/slide4.xml><?xml version="1.0" encoding="utf-8"?>
<p:sld xmlns:p="http://schemas.openxmlformats.org/presentationml/2006/main">
  <p:cSld name="Przykład rozmow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91094ad1704d3e">
            <a:extLst>
              <a:ext uri="{96DAC541-7B7A-43D3-8B79-37D633B846F1}">
                <asvg:svgBlip xmlns:asvg="http://schemas.microsoft.com/office/drawing/2016/SVG/main" r:embed="R6beaea57dcb340d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AEA7C8B2-5C56-4B0D-BEDA-E71BA60B8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159C90AD-759F-436E-B5B7-2AAE1E69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Presja jest realna.</a:t>
            </a:r>
          </a:p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Problem też.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204DCAF3-9E36-44A3-A1C2-C83586189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DBC70-3484-4342-BA08-91BC5AAC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TY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C4AF98D3-30C6-46F4-9890-7C2F41AD9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Skargi na oddziałową wciąż się powtarzają. Jak zacząć rozmowę bez stawiania jej pod ścianą?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CA126C5-186C-450B-80FC-FFC895B92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80BEEE-80F0-4D93-B20C-E960F4E8E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5D2D038F-6E45-4819-B459-C103871A5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4F2854"/>
                </a:solidFill>
              </a:defRPr>
            </a:pPr>
            <a:r>
              <a:rPr sz="2475" b="1" i="0">
                <a:solidFill>
                  <a:srgbClr val="4F2854"/>
                </a:solidFill>
              </a:rPr>
              <a:t>Uznaj realną presję. Przywołaj konkretny problem, zapytaj, jak ona widzi tę sytuację, i wspólnie ustalcie, co musi się zmienić.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0D7468-DF63-4858-9E5F-7A528237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 uwzględnia Ciebie, rozmówcę i konkretną sytuację.</a:t>
            </a:r>
          </a:p>
        </p:txBody>
      </p:sp>
    </p:spTree>
    <p:extLst>
      <p:ext uri="{BB962C8B-B14F-4D97-AF65-F5344CB8AC3E}">
        <p14:creationId xmlns:p14="http://schemas.microsoft.com/office/powerpoint/2010/main" val="1614161272"/>
      </p:ext>
    </p:extLst>
  </p:cSld>
</p:sld>
</file>

<file path=ppt/slides/slide5.xml><?xml version="1.0" encoding="utf-8"?>
<p:sld xmlns:p="http://schemas.openxmlformats.org/presentationml/2006/main">
  <p:cSld name="Wynik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8fa6a10a774159">
            <a:extLst>
              <a:ext uri="{96DAC541-7B7A-43D3-8B79-37D633B846F1}">
                <asvg:svgBlip xmlns:asvg="http://schemas.microsoft.com/office/drawing/2016/SVG/main" r:embed="R2368dfe529694db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C63C3820-C504-42EF-BB79-CDC07AE9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B8782B-CCED-405D-8DB4-8B64AA2E8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CO MÓWIĄ UŻYTKOWNICY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0BAB9BDC-831C-444B-8C6A-2140818A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Użytkownicy doceniają to wsparcie.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538751EE-75B4-4B9B-9454-1183A06F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1D86DB-E6F1-4D80-B686-BA1B29281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769C4C-0025-4500-AC2B-47809096C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poleciłoby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467D6C94-D8BB-4BC7-AB0A-D881468D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339E2E-8E78-435F-A24B-B9B61FD1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17766B"/>
                </a:solidFill>
              </a:defRPr>
            </a:pPr>
            <a:r>
              <a:rPr sz="6900" b="1" i="0">
                <a:solidFill>
                  <a:srgbClr val="17766B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DBF07E-E9A6-4A55-BA00-9034D797C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dobrze ocenia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wdrożenie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6EF1561A-8B0F-4C9B-8276-7FE67532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C03185-5DEE-4862-86E7-229DC05E7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F7BBBD-010A-4251-8292-ABBF2DD22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robi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postępy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A6642D-9B52-4CDA-AE59-4F717D43D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Badania użytkowników i wdrożeń Empatyzera</a:t>
            </a:r>
          </a:p>
        </p:txBody>
      </p:sp>
    </p:spTree>
    <p:extLst>
      <p:ext uri="{BB962C8B-B14F-4D97-AF65-F5344CB8AC3E}">
        <p14:creationId xmlns:p14="http://schemas.microsoft.com/office/powerpoint/2010/main" val="1520283050"/>
      </p:ext>
    </p:extLst>
  </p:cSld>
</p:sld>
</file>

<file path=ppt/slides/slide6.xml><?xml version="1.0" encoding="utf-8"?>
<p:sld xmlns:p="http://schemas.openxmlformats.org/presentationml/2006/main">
  <p:cSld name="Referencj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bb270db8ba4f3b">
            <a:extLst>
              <a:ext uri="{96DAC541-7B7A-43D3-8B79-37D633B846F1}">
                <asvg:svgBlip xmlns:asvg="http://schemas.microsoft.com/office/drawing/2016/SVG/main" r:embed="R1465534fb9ff4b6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2B9D38CB-D6BF-4AFE-A7F4-07A1643B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C4E6BC-815A-4206-92B1-1EE54238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PERSPEKTYWA DYREKTORKI HR W MEDYCYNIE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C46B1815-C5E0-43D5-B9EA-2F18285D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93AF4BD0-CFEA-4711-8294-A48363C7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41C28"/>
                </a:solidFill>
              </a:defRPr>
            </a:pPr>
            <a:r>
              <a:rPr sz="2625" b="1" i="0">
                <a:solidFill>
                  <a:srgbClr val="241C28"/>
                </a:solidFill>
              </a:rPr>
              <a:t>„Empatyzer pomaga HR-owi i menedżerom lepiej rozumieć różnice między ludźmi i skuteczniej zarządzać napięciami w organizacji. W medycynie ma to szczególną wartość.”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CCBE9682-E81E-40C2-B4F7-DDBCB9E98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5,0/5 w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387901-C2C5-4381-AFD5-8A830FD5A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Marta Jankowska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CD7C8D-3310-41F6-9CF6-86BDD250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Dyrektorka HR i komunikacji, Salve Medica</a:t>
            </a:r>
          </a:p>
        </p:txBody>
      </p:sp>
    </p:spTree>
    <p:extLst>
      <p:ext uri="{BB962C8B-B14F-4D97-AF65-F5344CB8AC3E}">
        <p14:creationId xmlns:p14="http://schemas.microsoft.com/office/powerpoint/2010/main" val="914644503"/>
      </p:ext>
    </p:extLst>
  </p:cSld>
</p:sld>
</file>

<file path=ppt/slides/slide7.xml><?xml version="1.0" encoding="utf-8"?>
<p:sld xmlns:p="http://schemas.openxmlformats.org/presentationml/2006/main">
  <p:cSld name="Jak działa diagnoz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ba78ceff0a47a6">
            <a:extLst>
              <a:ext uri="{96DAC541-7B7A-43D3-8B79-37D633B846F1}">
                <asvg:svgBlip xmlns:asvg="http://schemas.microsoft.com/office/drawing/2016/SVG/main" r:embed="R9d2242a72bae4fc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64B56C22-B66D-4990-98E2-0BCA28C87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AA4038B8-CCEC-4266-80EB-47F646DCB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Diagnoza pozwala Em dopasować odpowiedź do konkretnej osoby.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3214C2-D220-421E-98A5-F761D3889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6309B8A-E58F-4858-B882-7A8DCAEC2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A7208C-3605-41D3-B34B-CDE804202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DIAGNOZA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6E4B6D-31EB-4667-AA18-3A3283A3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Cechy, talenty, motywatory i napięcia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9F22CAF-FAAF-4563-AB10-CC1F6041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A950C3-EBFA-4182-B359-B909E593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17766B"/>
                </a:solidFill>
              </a:defRPr>
            </a:pPr>
            <a:r>
              <a:rPr sz="5100" b="1" i="0">
                <a:solidFill>
                  <a:srgbClr val="17766B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94BDED4-BDB8-483A-8ECD-4283A21F2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E1CFD0-CF30-4DAA-A001-376B24D36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ZAPYTAJ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F92096-F5B0-4874-AC03-A4AECC2B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Odpowiedź dopasowana do osoby, zespołu lub działu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874D1B7-44D8-4BBD-B859-EAAB2955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F71883-5F70-403B-B61C-F711D8385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197F56E-50AC-40D6-8FEA-75942806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94ECD5-25C4-455C-AC1A-64023879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MIKRO-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LEKCJE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528D3E-65E8-4CAD-8629-97E649E56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Dwie krótkie lekcje dopasowane do użytkownika</a:t>
            </a:r>
          </a:p>
        </p:txBody>
      </p:sp>
    </p:spTree>
    <p:extLst>
      <p:ext uri="{BB962C8B-B14F-4D97-AF65-F5344CB8AC3E}">
        <p14:creationId xmlns:p14="http://schemas.microsoft.com/office/powerpoint/2010/main" val="1468503926"/>
      </p:ext>
    </p:extLst>
  </p:cSld>
</p:sld>
</file>

<file path=ppt/slides/slide8.xml><?xml version="1.0" encoding="utf-8"?>
<p:sld xmlns:p="http://schemas.openxmlformats.org/presentationml/2006/main">
  <p:cSld name="Wartość dla organizacj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4beb92dc134b70">
            <a:extLst>
              <a:ext uri="{96DAC541-7B7A-43D3-8B79-37D633B846F1}">
                <asvg:svgBlip xmlns:asvg="http://schemas.microsoft.com/office/drawing/2016/SVG/main" r:embed="R2c4b2b917fd54b8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4AA78F5A-17B4-4E5B-8793-47D1224B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832B33-7224-4511-A101-C7BB0C7F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CO ZMIENIA SIĘ DLA HR W SZPITALU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EC16CA4B-AD29-497D-9436-2FE2FAA98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Menedżerowie dostają wsparcie bez kolejnego dnia poza oddziałem.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CE9B5E-1798-49F9-99FF-4E5834FCF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17766B"/>
                </a:solidFill>
              </a:defRPr>
            </a:pPr>
            <a:r>
              <a:rPr sz="2175" b="1" i="0">
                <a:solidFill>
                  <a:srgbClr val="17766B"/>
                </a:solidFill>
              </a:rPr>
              <a:t>MENEDŻER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BEC6733-3B6C-4FDC-AA91-8C3A7CC1C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44EFEE-BC77-4632-A6BE-45DC48CE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przygotowuje rozmowę podczas codziennej pracy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90E1BAA-E714-4925-B032-DD5523B9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02D959-989B-4F92-B7C4-8CE11F86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4F2854"/>
                </a:solidFill>
              </a:defRPr>
            </a:pPr>
            <a:r>
              <a:rPr sz="2175" b="1" i="0">
                <a:solidFill>
                  <a:srgbClr val="4F2854"/>
                </a:solidFill>
              </a:rPr>
              <a:t>ZESPÓŁ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841E3DD-D934-4B08-B94B-6BE8A7C8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C3F04F-6AE2-43B9-8AC2-AF7CD978D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lepiej porozumiewa się między grupami zawodowymi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1821792-BABC-4AEF-9FA3-597482277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350527-A011-4C5A-A243-CB34F05CE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17766B"/>
                </a:solidFill>
              </a:defRPr>
            </a:pPr>
            <a:r>
              <a:rPr sz="2175" b="1" i="0">
                <a:solidFill>
                  <a:srgbClr val="17766B"/>
                </a:solidFill>
              </a:rPr>
              <a:t>HR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432A6EF-8DC7-4E64-AFDA-FE729B12C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7ED7A5-61F3-4141-8522-1BE6375E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prowadzi sprawy formalne i obarczone dużym ryzykiem</a:t>
            </a:r>
          </a:p>
        </p:txBody>
      </p:sp>
    </p:spTree>
    <p:extLst>
      <p:ext uri="{BB962C8B-B14F-4D97-AF65-F5344CB8AC3E}">
        <p14:creationId xmlns:p14="http://schemas.microsoft.com/office/powerpoint/2010/main" val="576916614"/>
      </p:ext>
    </p:extLst>
  </p:cSld>
</p:sld>
</file>

<file path=ppt/slides/slide9.xml><?xml version="1.0" encoding="utf-8"?>
<p:sld xmlns:p="http://schemas.openxmlformats.org/presentationml/2006/main">
  <p:cSld name="Prywatność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645ba90ae34c5e">
            <a:extLst>
              <a:ext uri="{96DAC541-7B7A-43D3-8B79-37D633B846F1}">
                <asvg:svgBlip xmlns:asvg="http://schemas.microsoft.com/office/drawing/2016/SVG/main" r:embed="Re78eda09be974bb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0A16E346-4884-42B1-AD98-E2D1794FE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A5787A05-3272-4010-908F-23E53741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75126F-2E44-4A49-A775-C6A880B33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PRYWATNOŚĆ JEST CZĘŚCIĄ PRODUKTU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944BD57F-56C1-448C-89F9-CD955FEE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Rozmowy z Em są prywatne.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BC02327-4B30-4640-B2E1-1293DC8A5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272355C1-00E7-418F-8BC5-5D9F5573C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Pracodawca nie ma dostępu do pytań ani odpowiedzi.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5B5CECCC-47B6-4415-BD9B-66846C537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AD3C0"/>
                </a:solidFill>
              </a:defRPr>
            </a:pPr>
            <a:r>
              <a:rPr sz="2250" b="0" i="0">
                <a:solidFill>
                  <a:srgbClr val="6AD3C0"/>
                </a:solidFill>
              </a:rPr>
              <a:t>Bez danych pacjentów i bez decyzji klinicznych. Empatyzer wspiera rozmowy między pracownikami.</a:t>
            </a:r>
          </a:p>
        </p:txBody>
      </p:sp>
    </p:spTree>
    <p:extLst>
      <p:ext uri="{BB962C8B-B14F-4D97-AF65-F5344CB8AC3E}">
        <p14:creationId xmlns:p14="http://schemas.microsoft.com/office/powerpoint/2010/main" val="33588719"/>
      </p:ext>
    </p:extLst>
  </p:cSld>
</p:sld>
</file>

<file path=ppt/slides/slide10.xml><?xml version="1.0" encoding="utf-8"?>
<p:sld xmlns:p="http://schemas.openxmlformats.org/presentationml/2006/main">
  <p:cSld name="Wdroże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7415e7cc0e4701">
            <a:extLst>
              <a:ext uri="{96DAC541-7B7A-43D3-8B79-37D633B846F1}">
                <asvg:svgBlip xmlns:asvg="http://schemas.microsoft.com/office/drawing/2016/SVG/main" r:embed="R5e899150fec947a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992B6FCA-5101-4C2F-B2A9-EFA466F4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E763C9-2A10-4717-9E00-D6F1CA46D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KONTROLOWANY PIERWSZY KROK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5C8B8AB2-456E-4440-AF75-0B4D922E5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17766B"/>
                </a:solidFill>
              </a:defRPr>
            </a:pPr>
            <a:r>
              <a:rPr sz="26250" b="1" i="0">
                <a:solidFill>
                  <a:srgbClr val="17766B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A1E15B3D-81A6-4E1E-B24B-6ED8963A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Zacznij od jednego</a:t>
            </a:r>
          </a:p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oddziału.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AD8C1F0-2B92-43EE-8B5F-D55FB21E9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2CF92A-E6D8-4F15-A195-FFDF41A4C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Kilka godzin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67E906-8531-435B-BD75-EA8ED31D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na uruchomienie konta organizacji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899C75-2218-4DE0-BCE1-2EAEF9E9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17766B"/>
                </a:solidFill>
              </a:defRPr>
            </a:pPr>
            <a:r>
              <a:rPr sz="3150" b="1" i="0">
                <a:solidFill>
                  <a:srgbClr val="17766B"/>
                </a:solidFill>
              </a:rPr>
              <a:t>Około 15 minut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ED58ED-3B94-44B1-B18F-D2A26037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do pierwszego użycia</a:t>
            </a:r>
          </a:p>
        </p:txBody>
      </p:sp>
    </p:spTree>
    <p:extLst>
      <p:ext uri="{BB962C8B-B14F-4D97-AF65-F5344CB8AC3E}">
        <p14:creationId xmlns:p14="http://schemas.microsoft.com/office/powerpoint/2010/main" val="381226605"/>
      </p:ext>
    </p:extLst>
  </p:cSld>
</p:sld>
</file>

<file path=ppt/slides/slide11.xml><?xml version="1.0" encoding="utf-8"?>
<p:sld xmlns:p="http://schemas.openxmlformats.org/presentationml/2006/main">
  <p:cSld name="Demo i kontak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326fe33af54bb9">
            <a:extLst>
              <a:ext uri="{96DAC541-7B7A-43D3-8B79-37D633B846F1}">
                <asvg:svgBlip xmlns:asvg="http://schemas.microsoft.com/office/drawing/2016/SVG/main" r:embed="Rad37ef13e8f94d5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5560C2-86EF-4FA8-A42B-C27EAAFC7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NIE TRZEBA CZEKAĆ NA KOLEJNE SZKOLENIE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0A449803-10EE-4CAF-9036-C2CCE733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Zacznijmy od rozmowy,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która nie może czekać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na szkolenie.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AB7EE0E-329D-471F-893A-0F47A25D0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D3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CDBD192A-91D0-4906-B3BA-92055B49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EAF5F3"/>
                </a:solidFill>
              </a:defRPr>
            </a:pPr>
            <a:r>
              <a:rPr sz="3900" b="1" i="0">
                <a:solidFill>
                  <a:srgbClr val="EAF5F3"/>
                </a:solidFill>
              </a:rPr>
              <a:t>Umów 30-minutowe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0A3C0C-3B19-4615-A72C-085FA02FB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89ED83-1C47-4DB0-931C-85517130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CBCB36-3C39-4081-A666-F4F5BBCE1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Przed ważną rozmową.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BB73FB09-DA76-44FC-973D-0C104BC7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536744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2026-09-05T20:36:10.5550000Z</dcterms:created>
  <dcterms:modified xsi:type="dcterms:W3CDTF">2026-09-05T20:36:10.5550000Z</dcterms:modified>
</coreProperties>
</file>