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30fec616cec45ce" /><Relationship Type="http://schemas.openxmlformats.org/officeDocument/2006/relationships/extended-properties" Target="/docProps/app.xml" Id="Rc400ee14033145a9" /><Relationship Type="http://schemas.openxmlformats.org/officeDocument/2006/relationships/officeDocument" Target="/ppt/presentation.xml" Id="Rc1d29a59339e45f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b0398b35bbb4b29"/>
  </p:sldMasterIdLst>
  <p:notesMasterIdLst>
    <p:notesMasterId xmlns:r="http://schemas.openxmlformats.org/officeDocument/2006/relationships" r:id="R25ae33bb7fd04c6d"/>
  </p:notesMasterIdLst>
  <p:sldIdLst>
    <p:sldId xmlns:r="http://schemas.openxmlformats.org/officeDocument/2006/relationships" id="256" r:id="R83e84d964ce249ea"/>
    <p:sldId xmlns:r="http://schemas.openxmlformats.org/officeDocument/2006/relationships" id="257" r:id="Rfb7cc67f88d1417d"/>
    <p:sldId xmlns:r="http://schemas.openxmlformats.org/officeDocument/2006/relationships" id="258" r:id="R92b69f25fda44552"/>
    <p:sldId xmlns:r="http://schemas.openxmlformats.org/officeDocument/2006/relationships" id="259" r:id="Raa5c0ccda8734fd8"/>
    <p:sldId xmlns:r="http://schemas.openxmlformats.org/officeDocument/2006/relationships" id="260" r:id="Rc203f8863ec74022"/>
    <p:sldId xmlns:r="http://schemas.openxmlformats.org/officeDocument/2006/relationships" id="261" r:id="R1f9e449b15144bbe"/>
    <p:sldId xmlns:r="http://schemas.openxmlformats.org/officeDocument/2006/relationships" id="262" r:id="Rbaa993274f8f4da2"/>
    <p:sldId xmlns:r="http://schemas.openxmlformats.org/officeDocument/2006/relationships" id="263" r:id="R0141d9e346064d9f"/>
    <p:sldId xmlns:r="http://schemas.openxmlformats.org/officeDocument/2006/relationships" id="264" r:id="R732af7678db8482a"/>
    <p:sldId xmlns:r="http://schemas.openxmlformats.org/officeDocument/2006/relationships" id="265" r:id="R71f1ff43b6614361"/>
    <p:sldId xmlns:r="http://schemas.openxmlformats.org/officeDocument/2006/relationships" id="266" r:id="Rcfe678bf5ccb4144"/>
    <p:sldId xmlns:r="http://schemas.openxmlformats.org/officeDocument/2006/relationships" id="267" r:id="Rbb572a942a5c4cb4"/>
    <p:sldId xmlns:r="http://schemas.openxmlformats.org/officeDocument/2006/relationships" id="268" r:id="R85d1cd6eaa6a4c8b"/>
    <p:sldId xmlns:r="http://schemas.openxmlformats.org/officeDocument/2006/relationships" id="269" r:id="R405c4866cbfa42bf"/>
    <p:sldId xmlns:r="http://schemas.openxmlformats.org/officeDocument/2006/relationships" id="270" r:id="R96834d3e67154021"/>
    <p:sldId xmlns:r="http://schemas.openxmlformats.org/officeDocument/2006/relationships" id="271" r:id="R0c887f0287184086"/>
    <p:sldId xmlns:r="http://schemas.openxmlformats.org/officeDocument/2006/relationships" id="272" r:id="R0b23cc0d1978431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14ef6c6c53f4f26" /><Relationship Type="http://schemas.openxmlformats.org/officeDocument/2006/relationships/slideMaster" Target="/ppt/slideMasters/slideMaster1.xml" Id="R4b0398b35bbb4b29" /><Relationship Type="http://schemas.openxmlformats.org/officeDocument/2006/relationships/notesMaster" Target="/ppt/notesMasters/notesMaster1.xml" Id="R25ae33bb7fd04c6d" /><Relationship Type="http://schemas.openxmlformats.org/officeDocument/2006/relationships/presProps" Target="/ppt/presProps.xml" Id="Rebf34e6317db4ffe" /><Relationship Type="http://schemas.openxmlformats.org/officeDocument/2006/relationships/tableStyles" Target="/ppt/tableStyles.xml" Id="R49dffb9b4be74c9b" /><Relationship Type="http://schemas.openxmlformats.org/officeDocument/2006/relationships/slide" Target="/ppt/slides/slide1.xml" Id="R83e84d964ce249ea" /><Relationship Type="http://schemas.openxmlformats.org/officeDocument/2006/relationships/slide" Target="/ppt/slides/slide2.xml" Id="Rfb7cc67f88d1417d" /><Relationship Type="http://schemas.openxmlformats.org/officeDocument/2006/relationships/slide" Target="/ppt/slides/slide3.xml" Id="R92b69f25fda44552" /><Relationship Type="http://schemas.openxmlformats.org/officeDocument/2006/relationships/slide" Target="/ppt/slides/slide4.xml" Id="Raa5c0ccda8734fd8" /><Relationship Type="http://schemas.openxmlformats.org/officeDocument/2006/relationships/slide" Target="/ppt/slides/slide5.xml" Id="Rc203f8863ec74022" /><Relationship Type="http://schemas.openxmlformats.org/officeDocument/2006/relationships/slide" Target="/ppt/slides/slide6.xml" Id="R1f9e449b15144bbe" /><Relationship Type="http://schemas.openxmlformats.org/officeDocument/2006/relationships/slide" Target="/ppt/slides/slide7.xml" Id="Rbaa993274f8f4da2" /><Relationship Type="http://schemas.openxmlformats.org/officeDocument/2006/relationships/slide" Target="/ppt/slides/slide8.xml" Id="R0141d9e346064d9f" /><Relationship Type="http://schemas.openxmlformats.org/officeDocument/2006/relationships/slide" Target="/ppt/slides/slide9.xml" Id="R732af7678db8482a" /><Relationship Type="http://schemas.openxmlformats.org/officeDocument/2006/relationships/slide" Target="/ppt/slides/slide10.xml" Id="R71f1ff43b6614361" /><Relationship Type="http://schemas.openxmlformats.org/officeDocument/2006/relationships/slide" Target="/ppt/slides/slide11.xml" Id="Rcfe678bf5ccb4144" /><Relationship Type="http://schemas.openxmlformats.org/officeDocument/2006/relationships/slide" Target="/ppt/slides/slide12.xml" Id="Rbb572a942a5c4cb4" /><Relationship Type="http://schemas.openxmlformats.org/officeDocument/2006/relationships/slide" Target="/ppt/slides/slide13.xml" Id="R85d1cd6eaa6a4c8b" /><Relationship Type="http://schemas.openxmlformats.org/officeDocument/2006/relationships/slide" Target="/ppt/slides/slide14.xml" Id="R405c4866cbfa42bf" /><Relationship Type="http://schemas.openxmlformats.org/officeDocument/2006/relationships/slide" Target="/ppt/slides/slide15.xml" Id="R96834d3e67154021" /><Relationship Type="http://schemas.openxmlformats.org/officeDocument/2006/relationships/slide" Target="/ppt/slides/slide16.xml" Id="R0c887f0287184086" /><Relationship Type="http://schemas.openxmlformats.org/officeDocument/2006/relationships/slide" Target="/ppt/slides/slide17.xml" Id="R0b23cc0d1978431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fdaa046e80c453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2caf599e4594438" /><Relationship Type="http://schemas.openxmlformats.org/officeDocument/2006/relationships/notesMaster" Target="/ppt/notesMasters/notesMaster1.xml" Id="R8ec2451cf5854b4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61deb5192424f3b" /><Relationship Type="http://schemas.openxmlformats.org/officeDocument/2006/relationships/notesMaster" Target="/ppt/notesMasters/notesMaster1.xml" Id="R2cf83c30b68c4d9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514c1c8fa00430a" /><Relationship Type="http://schemas.openxmlformats.org/officeDocument/2006/relationships/notesMaster" Target="/ppt/notesMasters/notesMaster1.xml" Id="R730cf30fee3143a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e5cb72d4d874a14" /><Relationship Type="http://schemas.openxmlformats.org/officeDocument/2006/relationships/notesMaster" Target="/ppt/notesMasters/notesMaster1.xml" Id="R60516629ccce41e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b4e0c35d1e84e7b" /><Relationship Type="http://schemas.openxmlformats.org/officeDocument/2006/relationships/notesMaster" Target="/ppt/notesMasters/notesMaster1.xml" Id="R07b909a704914f8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0c7b23ef967435b" /><Relationship Type="http://schemas.openxmlformats.org/officeDocument/2006/relationships/notesMaster" Target="/ppt/notesMasters/notesMaster1.xml" Id="Rdd8bd699cbe44ea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b24a77a4213423c" /><Relationship Type="http://schemas.openxmlformats.org/officeDocument/2006/relationships/notesMaster" Target="/ppt/notesMasters/notesMaster1.xml" Id="Rdec9bdb75bce417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841692e2e0443a2" /><Relationship Type="http://schemas.openxmlformats.org/officeDocument/2006/relationships/notesMaster" Target="/ppt/notesMasters/notesMaster1.xml" Id="Rd3b82616f57b457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8d0960784464766" /><Relationship Type="http://schemas.openxmlformats.org/officeDocument/2006/relationships/notesMaster" Target="/ppt/notesMasters/notesMaster1.xml" Id="R95d0e05d2b6041c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661d925f0224414" /><Relationship Type="http://schemas.openxmlformats.org/officeDocument/2006/relationships/notesMaster" Target="/ppt/notesMasters/notesMaster1.xml" Id="R8a57a3853123478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0480f83d6f14991" /><Relationship Type="http://schemas.openxmlformats.org/officeDocument/2006/relationships/notesMaster" Target="/ppt/notesMasters/notesMaster1.xml" Id="Raf7ee63aa53b452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c45d8f871f24066" /><Relationship Type="http://schemas.openxmlformats.org/officeDocument/2006/relationships/notesMaster" Target="/ppt/notesMasters/notesMaster1.xml" Id="Rcc4527fc96fb4dd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cd64d1cd7404ccb" /><Relationship Type="http://schemas.openxmlformats.org/officeDocument/2006/relationships/notesMaster" Target="/ppt/notesMasters/notesMaster1.xml" Id="R19bf694d2366404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4c2a473406a4eab" /><Relationship Type="http://schemas.openxmlformats.org/officeDocument/2006/relationships/notesMaster" Target="/ppt/notesMasters/notesMaster1.xml" Id="R12352e6277c845a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751fdf2dee34b71" /><Relationship Type="http://schemas.openxmlformats.org/officeDocument/2006/relationships/notesMaster" Target="/ppt/notesMasters/notesMaster1.xml" Id="Rbd01ff6124404e4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17b347d7a1245a0" /><Relationship Type="http://schemas.openxmlformats.org/officeDocument/2006/relationships/notesMaster" Target="/ppt/notesMasters/notesMaster1.xml" Id="R48fe6f0d30c14f4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542c482e69849d9" /><Relationship Type="http://schemas.openxmlformats.org/officeDocument/2006/relationships/notesMaster" Target="/ppt/notesMasters/notesMaster1.xml" Id="R29c4d27f5ec249a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Dzień dobry, dziękuję za spotkanie. HR zakładu łączy dziś rekrutację, prawo pracy, płace, rozwój i często relacje ze związkami, więc nie przyszedłem z kolejnym programem, który HR musiałby prowadzić. Chcę porozmawiać o jednym: o tym, że dużą część codziennej pracy z ludźmi w zakładzie produkcyjnym wykonują brygadziści i mistrzowie, a HR nie ma szans być przy każdej ich rozmowie na trzech zmianach. Pokażę, jak zapewnić pierwszej linii pomoc, która jest w zakładzie produkcyjnym i w telefonie, i jak rozwój może dotrzeć poza biuro. Dalsza część to dwadzieścia pięć minut na spotkaniu albo kwadrans czytania. I od razu: Empatyzer nie zajmuje się płacami, grafikiem, BHP ani prawem pracy.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Persona, do której jest ta wersja: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Menedżer HR w zakładzie z pracą zmianową. Codzienność: rekrutacja i rotacja operatorów, absencje, BHP, agencje pracy, związki, relacje mistrzów z ludźmi. Brygadziści i mistrzowie nigdy nie mieli szkolenia z zarządzania; część nie lubi komputerów, wszyscy mają telefony. Pyta: czy zadziała bez firmowej poczty, czy jest po polsku i prosto, czy zabierze czas na zmianie, czy ludzie nie uznają tego za monitoring i czy dyrektor zobaczy w tym sens. Zależy mu na codziennych rozmowach mistrza z operatorem, a nie na programie rozwojowym dla biura.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Wskazówki dla prowadzącego: Cel: orientacja w 60 sekund. HR zakładu łączy strategię z bardzo konkretną odpowiedzialnością operacyjną; nie zaczynaj od „jak HR może być bardziej strategiczny”.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Od pierwszej minuty jasno: Empatyzer nie dokłada HR kolejnego programu, którym musiałby się zajmować, i nie zajmuje się płacami, grafikiem, BHP ani prawem pracy.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Przed spotkaniem wpisz nazwę zakładu i datę.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Dane i źródła (każdy link sprawdzony 29.08.2026):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1. W 2025 r. zaangażowanych było 20% pracowników na świecie, a zaangażowanie menedżerów spadło z 27% do 22%, najmocniej w historii pomiaru; Gallup szacuje koszt niskiego zaangażowania na ok. 10 bln USD rocznie. (Gallup, Harter i Pendell, „Global Employee Engagement Continues Decline” (State of the Global Workplace 2026), 2026). https://www.gallup.com/workplace/708071/global-employee-engagement-continues-decline.aspx Zastrzeżenie: 141 444 respondentów; self-report; koszt to model Gallupa.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2. W Polsce zaangażowanych w pracę jest 7% pracowników, wobec 12% w Europie i 20% na świecie. (Gallup, „State of the Global Workplace: Poland Country-Level Data”, 2026). https://www.gallup.com/workplace/706802/state-global-workplace-poland-country-level-data.aspx Zastrzeżenie: Średnia z trzech lat sondaży (2023–2025), ok. 1000 respondentów rocznie.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3. Menedżer odpowiada za co najmniej 70% różnic w zaangażowaniu między zespołami, a naturalny talent do zarządzania ma ok. 1 na 10 osób; firmy w 82% przypadków obsadzają to stanowisko osobą bez takiego talentu. (Gallup, Beck i Harter, „Why Great Managers Are So Rare”, 2014 (akt. 2026)). https://www.gallup.com/workplace/231593/why-great-managers-rare.aspx Zastrzeżenie: Dane Gallupa z zespołów w USA; 70% to wariancja między jednostkami, nie związek przyczynowy.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Jedno zdanie na początek. Brygadzista daje feedback, wdraża nowego, przekazuje zmianę, reaguje na absencję i rozwiązuje zwykły konflikt, czyli robi dużą część tego, co formalnie nazywa się HR. I robi to jako fachowiec, który awansował za wiedzę o maszynie, nie za umiejętność rozmowy z ludźmi. Badania DDI pokazują, że tylko 16% liderów pierwszego szczebla uznało przejście na stanowisko kierownicze za naturalne, a 60% nigdy nie miało mentora. Akademia lidera tego nie załatwi, bo jest raz w roku, a trudna rozmowa w zakładzie produkcyjnym jest dziś. O tym jest ta prezentacja.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Wskazówki dla prowadzącego: Jedno zdanie i pauza. Reszta jest w komentarzu, nie na slajdzie.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Dane i źródła (każdy link sprawdzony 29.08.2026):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1. Tylko 16% liderów pierwszego szczebla uznało przejście na stanowisko kierownicze za naturalne, 84% odczuwało stres, a 60% nigdy nie miało formalnego mentora. (DDI, „The State of Frontline Leadership in 2020” (Frontline Leader Project), 2019). https://www.ddi.com/blog/the-state-of-frontline-leadership-in-2020 Zastrzeżenie: Dane firmy szkoleniowej; 9700+ liderów pierwszego szczebla; self-report.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2. Firmy awansują najlepszych wykonawców, a nie najlepszych przyszłych menedżerów: każde podwojenie wyników przed awansem wiąże się z gorszymi wynikami zespołu nowego menedżera. (Benson, Li i Shue, „Promotions and the Peter Principle”, Quarterly Journal of Economics 134(4), 2019). https://www.nber.org/papers/w24343 Zastrzeżenie: Dane sprzedażowe, USA; 38 843 pracowników, 1553 awanse.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3. Menedżerowie pierwszej linii poświęcają 30–60% czasu na administrację i spotkania, a tylko 10–40% na faktyczne kierowanie ludźmi. (McKinsey Quarterly, De Smet, McGurk i Vinson, „Unlocking the potential of frontline managers”, 2009). https://www.mckinsey.com/~/media/McKinsey/Business%20Functions/Organization/Our%20Insights/Unlocking%20the%20potential%20of%20frontline%20managers/Unlocking%20the%20potential%20of%20frontline%20managers.pdf Zastrzeżenie: Szacunki z projektów doradczych; handel i produkcja.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4. Pracownicy stanowisk stacjonarnych bez możliwości pracy zdalnej (hale, oddziały) są najmniej zaangażowani (17% wobec 30% u pracujących zdalnie), a menedżerowie są bardziej zestresowani niż ich podwładni (45% wobec 39%). (Gallup, „State of the Global Workplace: 2026 Report”, dane globalne, 2026). https://www.gallup.com/workplace/697904/state-of-the-global-workplace-global-data.aspx Zastrzeżenie: Dane globalne za 2025; self-report.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5. W USA zaangażowanych jest 25% pracowników produkcji, o 8 punktów mniej niż średnia krajowa (33%); to najmniej zaangażowana grupa zawodowa. (Gallup, „5 Keys to Boosting Workplace Culture in Manufacturing”, 2017). https://news.gallup.com/businessjournal/218549/keys-boosting-workplace-culture-manufacturing.aspx Zastrzeżenie: USA, 2017.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6. Mediana to ok. 2 pracowników HR na 100 zatrudnionych (2025), czyli jedna osoba z HR na ok. 50 pracowników. (SHRM, „3 CHRO Benchmarking Data Insights”, 2025). https://www.shrm.org/executive-network/insights/more-support-for-hr--talent--chro-benchmarking-survey-insights- Zastrzeżenie: USA, członkowie SHRM.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Trzy sytuacje z zakładu. Pierwsza: najlepszy operator zostaje brygadzistą i od razu ma dawać feedback ludziom o dłuższym stażu, a akademia lidera będzie za pół roku. Druga: zwykłe trudne rozmowy z produkcji trafiają do HR, bo brygadzista nie wie, jak zacząć, i na prawo pracy zostaje mniej czasu. Trzecia: szkolenia, coaching i narzędzia cyfrowe dostaje biuro, a produkcja, bez służbowego komputera, zostaje z tym, co przekaże brygadzista. Gallup pokazuje, że pracownicy produkcji są najmniej zaangażowani ze wszystkich, a McKinsey, że kierownicy pierwszej linii większość czasu spędzają na administracji. Ilu Państwa brygadzistów awansowało z produkcji w ostatnich dwóch latach?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Wskazówki dla prowadzącego: Cel: HR zakładu ma rozpoznać własny zakład w jednej z trzech sytuacji. Płaca, grafik i dojazd to twarde warunki; nie tłumacz ich problemami komunikacji.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Pytanie: „Ilu brygadzistów awansowało z produkcji w ostatnich dwóch latach i kiedy dostali pierwsze szkolenie z kierowania ludźmi?”.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Gallup (2015): menedżerowie odpowiadają za co najmniej 70% zróżnicowania zaangażowania między jednostkami. Nie przeliczaj tego na rotację.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Dane i źródła (każdy link sprawdzony 29.08.2026):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1. Tylko 16% liderów pierwszego szczebla uznało przejście na stanowisko kierownicze za naturalne, 84% odczuwało stres, a 60% nigdy nie miało formalnego mentora. (DDI, „The State of Frontline Leadership in 2020” (Frontline Leader Project), 2019). https://www.ddi.com/blog/the-state-of-frontline-leadership-in-2020 Zastrzeżenie: Dane firmy szkoleniowej; 9700+ liderów pierwszego szczebla; self-report.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2. Firmy awansują najlepszych wykonawców, a nie najlepszych przyszłych menedżerów: każde podwojenie wyników przed awansem wiąże się z gorszymi wynikami zespołu nowego menedżera. (Benson, Li i Shue, „Promotions and the Peter Principle”, Quarterly Journal of Economics 134(4), 2019). https://www.nber.org/papers/w24343 Zastrzeżenie: Dane sprzedażowe, USA; 38 843 pracowników, 1553 awanse.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3. Menedżerowie pierwszej linii poświęcają 30–60% czasu na administrację i spotkania, a tylko 10–40% na faktyczne kierowanie ludźmi. (McKinsey Quarterly, De Smet, McGurk i Vinson, „Unlocking the potential of frontline managers”, 2009). https://www.mckinsey.com/~/media/McKinsey/Business%20Functions/Organization/Our%20Insights/Unlocking%20the%20potential%20of%20frontline%20managers/Unlocking%20the%20potential%20of%20frontline%20managers.pdf Zastrzeżenie: Szacunki z projektów doradczych; handel i produkcja.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4. Pracownicy stanowisk stacjonarnych bez możliwości pracy zdalnej (hale, oddziały) są najmniej zaangażowani (17% wobec 30% u pracujących zdalnie), a menedżerowie są bardziej zestresowani niż ich podwładni (45% wobec 39%). (Gallup, „State of the Global Workplace: 2026 Report”, dane globalne, 2026). https://www.gallup.com/workplace/697904/state-of-the-global-workplace-global-data.aspx Zastrzeżenie: Dane globalne za 2025; self-report.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5. W USA zaangażowanych jest 25% pracowników produkcji, o 8 punktów mniej niż średnia krajowa (33%); to najmniej zaangażowana grupa zawodowa. (Gallup, „5 Keys to Boosting Workplace Culture in Manufacturing”, 2017). https://news.gallup.com/businessjournal/218549/keys-boosting-workplace-culture-manufacturing.aspx Zastrzeżenie: USA, 2017.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6. Mediana to ok. 2 pracowników HR na 100 zatrudnionych (2025), czyli jedna osoba z HR na ok. 50 pracowników. (SHRM, „3 CHRO Benchmarking Data Insights”, 2025). https://www.shrm.org/executive-network/insights/more-support-for-hr--talent--chro-benchmarking-survey-insights- Zastrzeżenie: USA, członkowie SHRM.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Dwóch mistrzów może zadać Em to samo pytanie, na przykład jak powiedzieć zmianie o nowym grafiku i o pracy w sobotę. Każdy dostanie inną odpowiedź. Jeden mówi krótko i wprost, drugi najpierw tłumaczy tło i unika awantury. Em bierze pod uwagę, kto pyta, o kogo pyta i o jaką rozmowę chodzi, więc dopasowuje wskazówki do obu stron. Dlatego ludzie do Em wracają: zamiast ogólnych zasad o feedbacku dostają trzy zdania, które mogą powiedzieć jutro przed zmianą. Pytanie zadaje się wieczorem w telefonie, przy własnym stole, i nikt tej rozmowy nie czyta: ani kierownik produkcji, ani HR, ani my. Dzięki temu ludzie pytają o to, o co nigdy nie zapytaliby przy ludziach na odprawie przed zmianą.</a:t>
            </a:r>
            <a:br/>
            <a:br/>
            <a:r>
              <a:rPr sz="1200"/>
              <a:t>Wskazówki dla prowadzącego: Najczęstsze pytanie brzmi: czym to się różni od zwykłego czatu ze sztuczną inteligencją. Odpowiedź: Em zna wyniki obu osób, więc odpowiada inaczej dwóm osobom pytającym o to samo. Jeśli jest internet, pokaż Em na żywo na koncie demonstracyjnym.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69% menedżerów przyznaje, że rozmowy z pracownikami sprawiają im trudność, a 37% boi się dawać bezpośredni krytyczny feedback. (Interact / Harris Poll, komunikat prasowy, 2016 (omówienie: Solomon, HBR, „Two-Thirds of Managers Are Uncomfortable Communicating with Employees”, 2016)). https://www.prnewswire.com/news-releases/come-in-and-shut-the-door--communication-breach-in-the-workplace-revealed-300218235.html Zastrzeżenie: USA, 2058 dorosłych, w tym 616 menedżerów; self-report. HBR: https://hbr.org/2016/03/two-thirds-of-managers-are-uncomfortable-communicating-with-employees</a:t>
            </a:r>
            <a:br/>
            <a:r>
              <a:rPr sz="1200"/>
              <a:t>2. 57% pracowników woli feedback korygujący od pochwał, a 72% uważa, że ich wyniki poprawiłyby się, gdyby menedżer częściej go dawał. (Zenger Folkman, komunikat prasowy, 2014 (omówienie: Zenger i Folkman, HBR, „Your Employees Want the Negative Feedback You Hate to Give”, 2014)). https://www.prnewswire.com/news-releases/zenger-folkman-data-reveals-what-feedback-employees-really-want-245981901.html Zastrzeżenie: Self-report; dane firmy doradczej. HBR: https://hbr.org/2014/01/your-employees-want-the-negative-feedback-you-hate-to-give</a:t>
            </a:r>
            <a:br/>
            <a:r>
              <a:rPr sz="1200"/>
              <a:t>3. 80% pracowników, którzy w ostatnim tygodniu dostali sensowny feedback, jest w pełni zaangażowanych, a codzienny feedback (wobec rocznego) daje 3,6 raza większą szansę na silną motywację do wybitnej pracy. (Gallup, McLain i Nelson, „How Effective Feedback Fuels Performance”, 2022 (akt. 2024)). https://www.gallup.com/workplace/357764/fast-feedback-fuels-performance.aspx Zastrzeżenie: USA, panel Gallupa; korelacja.</a:t>
            </a:r>
            <a:br/>
            <a:r>
              <a:rPr sz="1200"/>
              <a:t>4. Spotkania 1:1 stanowią ok. 47% wszystkich spotkań w firmach, a mimo to prawie nie były badane naukowo. (Flinchum, Kreamer, Rogelberg i Gooty, „One-on-one meetings between managers and direct reports”, Organizational Psychology Review, 2023). https://doi.org/10.1177/20413866221097570 Zastrzeżenie: Recenzowany artykuł przeglądowy; 47% to szacunek cytowany przez autorów.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Trzeba powiedzieć wprost: pisemnej referencji z zakładu produkcyjnego jeszcze nie mamy. Najbliższa realiom hali jest ochrona zdrowia, bo tam też pracuje się na zmiany, w kilku grupach zawodowych i pod presją czasu. Referencja pochodzi od dyrektorki szpitala, która przeprowadziła wdrożenie u siebie. Druga opinia pokazuje najczęstszy powód, dla którego ludzie zostają przy narzędziu: mniej nieporozumień bez organizowania długich szkoleń. Do tego dochodzą wyniki badań użytkowników: trzech na czterech poleciłoby Empatyzer, a ponad połowa widzi u siebie wzrost kompetencji.</a:t>
            </a:r>
            <a:br/>
            <a:br/>
            <a:r>
              <a:rPr sz="1200"/>
              <a:t>Wskazówki dla prowadzącego: Nie udawaj, że mamy referencję z produkcji; powiedz, czego nie mamy, i zaproponuj, że zakład może być pierwszym takim wdrożeniem. Ocena 5,0/5 pochodzi z opinii opublikowanych na Capterra w lutym i marcu 2026 r.; cytaty są tłumaczone z angielskiego. Przed spotkaniem sprawdź aktualną liczbę opinii i stan profili GetApp oraz Software Advice. Przy liczbach 77/73/59 uzupełnij próbę i rok badania.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W USA zaangażowanych jest 25% pracowników produkcji, o 8 punktów mniej niż średnia krajowa (33%); to najmniej zaangażowana grupa zawodowa. (Gallup, „5 Keys to Boosting Workplace Culture in Manufacturing”, 2017). https://news.gallup.com/businessjournal/218549/keys-boosting-workplace-culture-manufacturing.aspx Zastrzeżenie: USA, 2017.</a:t>
            </a:r>
            <a:br/>
            <a:r>
              <a:rPr sz="1200"/>
              <a:t>2. Menedżerowie pierwszej linii poświęcają 30–60% czasu na administrację i spotkania, a tylko 10–40% na faktyczne kierowanie ludźmi. (McKinsey Quarterly, De Smet, McGurk i Vinson, „Unlocking the potential of frontline managers”, 2009). https://www.mckinsey.com/~/media/McKinsey/Business%20Functions/Organization/Our%20Insights/Unlocking%20the%20potential%20of%20frontline%20managers/Unlocking%20the%20potential%20of%20frontline%20managers.pdf Zastrzeżenie: Szacunki z projektów doradczych; handel i produkcja.</a:t>
            </a:r>
            <a:br/>
            <a:r>
              <a:rPr sz="1200"/>
              <a:t>3. Tylko 16% liderów pierwszego szczebla uznało przejście na stanowisko kierownicze za naturalne, 84% odczuwało stres, a 60% nigdy nie miało formalnego mentora. (DDI, „The State of Frontline Leadership in 2020” (Frontline Leader Project), 2019). https://www.ddi.com/blog/the-state-of-frontline-leadership-in-2020 Zastrzeżenie: Dane firmy szkoleniowej; 9700+ liderów pierwszego szczebla; self-report.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br/>
            <a:br/>
            <a:r>
              <a:rPr sz="1200"/>
              <a:t>[Sources]</a:t>
            </a:r>
            <a:br/>
            <a:r>
              <a:rPr sz="1200"/>
              <a:t>Wyniki badań użytkowników i referencje dostarczone przez Empatyzer.</a:t>
            </a:r>
            <a:br/>
            <a:r>
              <a:rPr sz="1200"/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Najprościej opowiedzieć to na jednej sytuacji. Ktoś ma jutro o szóstej powiedzieć doświadczonemu operatorowi, że przez jego błędy zmiana robi poprawki. Wieczorem, przed tą rozmową w cztery oczy, otwiera Empatyzer w telefonie, wybiera tego człowieka i pisze do Em zwykłymi słowami, o co chodzi. Em wie, jak pracuje jedna i druga osoba, bo każda wypełniła wcześniej krótki kwestionariusz, w aplikacji nazywany diagnozą. Jeśli ten operator jeszcze go nie wypełnił, Em opiera się na tym, co pytający o nim napisze. Wraca podpowiedź dopasowana do tego konkretnego człowieka: od czego zacząć, czego nie mówić, jak on może to odebrać. A przez kolejne miesiące wracają krótkie lekcje dobrane do tej osoby i do jej zmiany. Wszystko mieści się w jednej aplikacji.</a:t>
            </a:r>
            <a:br/>
            <a:br/>
            <a:r>
              <a:rPr sz="1200"/>
              <a:t>Wskazówki dla prowadzącego: Trzy warstwy, jedno zdanie o każdej. Zdanie zamykające uprzedza trzy skojarzenia: test, platforma szkoleniowa, narzędzie oceny. Jeśli padnie pytanie „co Em wie o osobie, która nie wypełniła kwestionariusza”: opiera się wtedy na tym, co napisze pytający, i mówi o tym wprost.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Menedżer odpowiada za co najmniej 70% różnic w zaangażowaniu między zespołami, a naturalny talent do zarządzania ma ok. 1 na 10 osób; firmy w 82% przypadków obsadzają to stanowisko osobą bez takiego talentu. (Gallup, Beck i Harter, „Why Great Managers Are So Rare”, 2014 (akt. 2026)). https://www.gallup.com/workplace/231593/why-great-managers-rare.aspx Zastrzeżenie: Dane Gallupa z zespołów w USA; 70% to wariancja między jednostkami, nie związek przyczynowy.</a:t>
            </a:r>
            <a:br/>
            <a:r>
              <a:rPr sz="1200"/>
              <a:t>2. Metaanaliza 335 prób: szkolenia przywódcze działają, ale istotnie lepiej, gdy są rozłożone na wiele sesji i zawierają praktykę oraz feedback, niż gdy są jednym skomasowanym blokiem. (Lacerenza, Reyes, Marlow, Joseph i Salas, „Leadership Training Design, Delivery, and Implementation: A Meta-Analysis”, Journal of Applied Psychology 102(12), 2017). https://doi.org/10.1037/apl0000241 Zastrzeżenie: Recenzowane; „rozłożone” oznacza wiele sesji, nie konkretną kadencję.</a:t>
            </a:r>
            <a:br/>
            <a:r>
              <a:rPr sz="1200"/>
              <a:t>3. Metaanaliza 317 eksperymentów: nauka rozłożona w czasie daje trwalsze zapamiętanie niż nauka w jednym bloku, a im dłużej wiedza ma się utrzymać, tym dłuższe powinny być odstępy między powtórkami. (Cepeda, Pashler, Vul, Wixted i Rohrer, „Distributed practice in verbal recall tasks”, Psychological Bulletin 132(3), 2006). https://doi.org/10.1037/0033-2909.132.3.354 Zastrzeżenie: Eksperymenty na materiale werbalnym.</a:t>
            </a:r>
            <a:br/>
            <a:r>
              <a:rPr sz="1200"/>
              <a:t>4. Tylko 23% pracowników w USA zdecydowanie ufa kierownictwu swojej organizacji, ale pracownicy, których menedżer zawsze wysłucha, 4,2 raza częściej ufają kierownictwu. (Gallup, „How to Build Trust in the Workplace”, 2022, oraz „Global Indicator: Leadership &amp; Management”, 2026). https://www.gallup.com/workplace/393401/trust-decline-rebuild.aspx Zastrzeżenie: Panel Gallupa, USA; korelacje. Wskaźnik: https://www.gallup.com/404252/indicator-leadership-management.aspx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Ten slajd pokazuje, komu HR wdraża Empatyzer. Mistrzowie i brygadziści to awansowani operatorzy, którzy rozmawiają z ludźmi znanymi od lat i nie mają jak nauczyć się tego w zakładzie produkcyjnym. Dyrekcja zakładu widzi liczby, kiedy jest już po wszystkim: rotację, absencje, odejścia. Operatorzy słyszą przełożonego głównie wtedy, gdy coś poszło źle. Najważniejsze przy stole z dyrektorem jest jedno: to działa na każdej zmianie, również nocnej, i nie wymaga organizowania szkoleń dla trzech zmian osobno.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Wskazówki dla prowadzącego: To jest slajd, z którego HR buduje argument dla zarządu. Zostaw czas na pytanie „co ja z tego mam”: odpowiedź jest w ostatniej linijce. Nie mów o redukcji etatów w HR.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Dane i źródła (każdy link sprawdzony 29.08.2026):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1. Według szacunku Gartnera HR business partner spędza tygodniowo ok. 19 godzin na sprawach pracowniczych i 16 na bieżącej operacyjce, a tylko ok. 9 na pracy strategicznej. (Gartner, „The Evolving Strategic Role of HR Business Partners”). https://www.gartner.com/en/human-resources/role/hr-business-partners Zastrzeżenie: Materiał ekspercki bez daty i próby; cytować jako szacunek.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2. Menedżerowie poświęcają tylko 13% czasu na rozwój ludzi, a prawie 40% na gaszenie bieżących problemów i administrację; 36% uważa, że nie przygotowano ich wystarczająco do zarządzania ludźmi. (Deloitte, „2025 Global Human Capital Trends”, komunikat prasowy, 24.03.2025). https://www.deloitte.com/us/en/about/press-room/deloitte-report-aims-to-help-leaders-navigate-complex-workplace-tensions.html Zastrzeżenie: Ok. 10 000 liderów w 93 krajach plus badanie menedżerów; self-report.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3. Tylko 48% menedżerów zdecydowanie zgadza się, że ma dziś umiejętności potrzebne, by być wybitnym w swojej roli. (Gallup, Wigert i Barrett, „The Manager Squeeze”, 2023). https://www.gallup.com/workplace/510326/manager-squeeze-new-workplace-testing-team-leaders.aspx Zastrzeżenie: USA, maj 2023, self-report.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4. Nową wiedzę ze szkolenia stosuje w pracy 62% pracowników zaraz po szkoleniu, 44% po pół roku i tylko 34% po roku (szacunki specjalistów ds. szkoleń ze 150 organizacji). (Saks i Belcourt, „An investigation of training activities and transfer of training in organizations”, Human Resource Management 45(4), 2006). https://doi.org/10.1002/hrm.20135 Zastrzeżenie: Kanada, 2006; szacunek specjalistów, nie obserwacja.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W zakładzie produkcyjnym pierwsze pytanie brzmi zawsze tak samo: kto to czyta. Odpowiedź jest krótka. Rozmów z Em nie widzi nikt w zakładzie: ani kierownik produkcji, ani HR, ani my. Osoba, o którą ktoś pyta, nie widzi ani tego pytania, ani odpowiedzi i nie dostaje o tym żadnej informacji. Em to asystent oparty na sztucznej inteligencji, czyli program, a nie człowiek siedzący po drugiej stronie. Empatyzer nie mierzy wydajności, nie jest monitoringiem i nie służy do oceniania ludzi. Pełny wynik diagnozy należy do tego, kto ją wypełnił. Dane leżą na serwerach w Unii Europejskiej i są szyfrowane. To samo i tymi samymi słowami mówimy związkom zawodowym, inspektorowi ochrony danych i informatykom.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Wskazówki dla prowadzącego: Mów o warstwach zabezpieczeń i ograniczaniu ryzyka, nigdy o bezpieczeństwie absolutnym. Dla prawnika i inspektora ochrony danych przygotuj osobny pakiet: umowa powierzenia, dostawca modelu i podwykonawcy, region przetwarzania, retencja i usuwanie danych, podstawa prawna i dobrowolność [do uzupełnienia przez zespół produktowy]. Na produkcji dodaj: to nie jest monitoring i nie mierzy wydajności; te same słowa powiedz związkom zawodowym.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Dane i źródła (każdy link sprawdzony 29.08.2026):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1. 81% dorosłych Amerykanów uważa, że przez monitorowanie z użyciem AI pracownicy poczują się nadmiernie obserwowani, a 71% sprzeciwia się ostatecznym decyzjom rekrutacyjnym podejmowanym przez AI. (Pew Research Center, „AI in Hiring and Evaluating Workers: What Americans Think”, 2023). https://www.pewresearch.org/internet/2023/04/20/ai-in-hiring-and-evaluating-workers-what-americans-think/ Zastrzeżenie: 11 004 dorosłych w USA, grudzień 2022.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2. 86% kadry zarządzającej sądzi, że pracownicy wysoko ufają firmie, a deklaruje to tylko 67% pracowników; jedynie 60% pracowników uważa, że liderzy im ufają. (PwC, „2024 Trust Survey”, 2024). https://www.pwc.com/us/en/library/trust-in-business-survey.html Zastrzeżenie: USA, styczeń 2024; 548 menedżerów i 2039 pracowników.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3. Tylko 23% pracowników w USA zdecydowanie ufa kierownictwu swojej organizacji, ale pracownicy, których menedżer zawsze wysłucha, 4,2 raza częściej ufają kierownictwu. (Gallup, „How to Build Trust in the Workplace”, 2022, oraz „Global Indicator: Leadership &amp; Management”, 2026). https://www.gallup.com/workplace/393401/trust-decline-rebuild.aspx Zastrzeżenie: Panel Gallupa, USA; korelacje. Wskaźnik: https://www.gallup.com/404252/indicator-leadership-management.aspx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4. Tylko 37% pracowników jest bardzo pewnych, że ich organizacja odpowiedzialnie korzysta z danych o pracownikach, podczas gdy 78% pracodawców deklaruje zdalne monitorowanie pracowników. (Deloitte, „The transparency paradox”, 2024 Global Human Capital Trends, 2024). https://www.deloitte.com/us/en/insights/topics/talent/human-capital-trends/2024/transparency-in-the-workplace.html Zastrzeżenie: 14 000 liderów w 95 krajach plus ankiety pracowników; raport doradczy.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Nie proszę dziś o decyzję. Na tym etapie potrzebna jest jedna zmiana albo jeden zakład, od którego warto zacząć. Umówimy trzydziestominutowy pokaz Em na prawdziwej sytuacji brygadzisty, najlepiej na telefonie, potem pilotaż z pierwszą linią i wspólny przegląd po pierwszych tygodniach: ilu brygadzistów korzysta i co sami o tym mówią. Dołączamy też argumenty na jednej stronie dla dyrektora zakładu i kierowników produkcji.</a:t>
            </a:r>
            <a:br/>
            <a:br/>
            <a:r>
              <a:rPr sz="1200"/>
              <a:t>Wskazówki dla prowadzącego: Nie kończ na deklaracji „odezwiemy się”. Umów konkret: termin pokazu albo wysyłkę materiałów w ciągu doby. Jeśli rozmówca chce zacząć sam, wystarczy adres empatyzer.com; bezpłatna organizacja osobista obejmuje obecnie do trzech zaproszonych osób [zakres do potwierdzenia przed spotkaniem]. Warunki licencji i cenę raportu uzupełnij przed spotkaniem.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W 2025 r. zaangażowanych było 20% pracowników na świecie, a zaangażowanie menedżerów spadło z 27% do 22%, najmocniej w historii pomiaru; Gallup szacuje koszt niskiego zaangażowania na ok. 10 bln USD rocznie. (Gallup, Harter i Pendell, „Global Employee Engagement Continues Decline” (State of the Global Workplace 2026), 2026). https://www.gallup.com/workplace/708071/global-employee-engagement-continues-decline.aspx Zastrzeżenie: 141 444 respondentów; self-report; koszt to model Gallupa.</a:t>
            </a:r>
            <a:br/>
            <a:r>
              <a:rPr sz="1200"/>
              <a:t>2. W Polsce zaangażowanych w pracę jest 7% pracowników, wobec 12% w Europie i 20% na świecie. (Gallup, „State of the Global Workplace: Poland Country-Level Data”, 2026). https://www.gallup.com/workplace/706802/state-global-workplace-poland-country-level-data.aspx Zastrzeżenie: Średnia z trzech lat sondaży (2023–2025), ok. 1000 respondentów rocznie.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Jedno zdanie na początek. Brygadzista daje feedback, wdraża nowego, przekazuje zmianę, reaguje na absencję i rozwiązuje zwykły konflikt, czyli robi dużą część tego, co formalnie nazywa się HR. I robi to jako fachowiec, który awansował za wiedzę o maszynie, nie za umiejętność rozmowy z ludźmi. Badania DDI pokazują, że tylko 16% liderów pierwszego szczebla uznało przejście na stanowisko kierownicze za naturalne, a 60% nigdy nie miało mentora. Akademia lidera tego nie załatwi, bo jest raz w roku, a trudna rozmowa w zakładzie produkcyjnym jest dziś. O tym jest ta prezentacja.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Wskazówki dla prowadzącego: Jedno zdanie i pauza. Reszta jest w komentarzu, nie na slajdzie.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Dane i źródła (każdy link sprawdzony 29.08.2026):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1. Tylko 16% liderów pierwszego szczebla uznało przejście na stanowisko kierownicze za naturalne, 84% odczuwało stres, a 60% nigdy nie miało formalnego mentora. (DDI, „The State of Frontline Leadership in 2020” (Frontline Leader Project), 2019). https://www.ddi.com/blog/the-state-of-frontline-leadership-in-2020 Zastrzeżenie: Dane firmy szkoleniowej; 9700+ liderów pierwszego szczebla; self-report.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2. Firmy awansują najlepszych wykonawców, a nie najlepszych przyszłych menedżerów: każde podwojenie wyników przed awansem wiąże się z gorszymi wynikami zespołu nowego menedżera. (Benson, Li i Shue, „Promotions and the Peter Principle”, Quarterly Journal of Economics 134(4), 2019). https://www.nber.org/papers/w24343 Zastrzeżenie: Dane sprzedażowe, USA; 38 843 pracowników, 1553 awanse.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3. Menedżerowie pierwszej linii poświęcają 30–60% czasu na administrację i spotkania, a tylko 10–40% na faktyczne kierowanie ludźmi. (McKinsey Quarterly, De Smet, McGurk i Vinson, „Unlocking the potential of frontline managers”, 2009). https://www.mckinsey.com/~/media/McKinsey/Business%20Functions/Organization/Our%20Insights/Unlocking%20the%20potential%20of%20frontline%20managers/Unlocking%20the%20potential%20of%20frontline%20managers.pdf Zastrzeżenie: Szacunki z projektów doradczych; handel i produkcja.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4. Pracownicy stanowisk stacjonarnych bez możliwości pracy zdalnej (hale, oddziały) są najmniej zaangażowani (17% wobec 30% u pracujących zdalnie), a menedżerowie są bardziej zestresowani niż ich podwładni (45% wobec 39%). (Gallup, „State of the Global Workplace: 2026 Report”, dane globalne, 2026). https://www.gallup.com/workplace/697904/state-of-the-global-workplace-global-data.aspx Zastrzeżenie: Dane globalne za 2025; self-report.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5. W USA zaangażowanych jest 25% pracowników produkcji, o 8 punktów mniej niż średnia krajowa (33%); to najmniej zaangażowana grupa zawodowa. (Gallup, „5 Keys to Boosting Workplace Culture in Manufacturing”, 2017). https://news.gallup.com/businessjournal/218549/keys-boosting-workplace-culture-manufacturing.aspx Zastrzeżenie: USA, 2017.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6. Mediana to ok. 2 pracowników HR na 100 zatrudnionych (2025), czyli jedna osoba z HR na ok. 50 pracowników. (SHRM, „3 CHRO Benchmarking Data Insights”, 2025). https://www.shrm.org/executive-network/insights/more-support-for-hr--talent--chro-benchmarking-survey-insights- Zastrzeżenie: USA, członkowie SHRM.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Dla HR ten raport jest czymś więcej niż zbiorem wykresów. To gotowy materiał do rozmowy z kierownictwem i z osobami, które prowadzą zespoły. Zamiast mówić „popracujmy nad komunikacją”, można pokazać, że jedna grupa potrzebuje przewidywalności i sprawiedliwego podziału obciążeń, druga swobody w jasnym standardzie, trzecia jasnej informacji, kto decyduje, a czwarta rzeczowości i oszczędności czasu. Do każdej z nich raport podpowiada, jak pisać komunikaty i jakie rozmowy przećwiczyć. Jest też lista miejsc, w których zespoły najczęściej się spierają, z propozycją prostych ustaleń. To materiał, który daje HR argumenty w języku decyzji, a nie w języku szkoleń.</a:t>
            </a:r>
            <a:br/>
            <a:br/>
            <a:r>
              <a:rPr sz="1200"/>
              <a:t>Wskazówki dla prowadzącego: Trzy zasady czytania raportu, które warto powiedzieć wprost: nie etykietujemy ludzi, czytamy dane razem z zespołem, przekładamy je na zachowania. Raport zamawia się osobno; cena i warunki do uzupełnienia przed spotkaniem.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Przy wysokim zmęczeniu zmianą tylko 43% pracowników zamierza zostać w firmie (wobec 74% przy niskim), a włączanie pracowników w proces zmiany obniża ryzyko zmęczenia o 29 punktów procentowych. (Gartner, komunikat prasowy, 12.10.2022). https://www.gartner.com/en/newsroom/press-releases/2022-10-12-gartner-survey-reveals-leader-and-manager-effectiveness-tops-hr-leaders-list-of-priorities-for-2023 Zastrzeżenie: 860 liderów HR, lipiec 2022; korelacje.</a:t>
            </a:r>
            <a:br/>
            <a:r>
              <a:rPr sz="1200"/>
              <a:t>2. Gotowość pracowników do wspierania zmian w firmie spadła z 74% w 2016 r. do 38% w 2022 r., podczas gdy liczba planowanych zmian rocznie wzrosła z 2 do 10. (Gartner, „The Transformation Deficit”, Gartner Business Quarterly Q1 2023 (omówienie: O Morain i Aykens, HBR, „Employees Are Losing Patience with Change Initiatives”, 2023)). https://www.gartner.com/en/insights/gartner-business-quarterly/q1-2023 Zastrzeżenie: Gartner podaje 38% (GBQ) i 43% (HBR); brak opisu próby. HBR: https://hbr.org/2023/05/employees-are-losing-patience-with-change-initiatives</a:t>
            </a:r>
            <a:br/>
            <a:r>
              <a:rPr sz="1200"/>
              <a:t>3. W Europie ok. dwie trzecie pracowników deklaruje wsparcie przełożonego, a 16% dostaje je rzadko lub nigdy; wsparcie od kolegów (73%) jest wyraźnie wyższe niż od przełożonych. (Eurofound, „Trends in job quality: EWCS 2024 first findings”, 2025). https://eurofound.shorthandstories.com/trends-in-job-quality-ewcs-2024/index.html Zastrzeżenie: 36 644 wywiady w 35 krajach; brak rozbicia na Polskę.</a:t>
            </a:r>
            <a:br/>
            <a:r>
              <a:rPr sz="1200"/>
              <a:t>4. W badaniu 180 zespołów Google bezpieczeństwo psychologiczne było najważniejszym z pięciu czynników skutecznego zespołu. (Google re:Work, „Understand team effectiveness” (Project Aristotle)). https://rework.withgoogle.com/intl/en/guides/understand-team-effectiveness Zastrzeżenie: Badanie wewnętrzne jednej firmy, bez recenzji naukowej.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br/>
            <a:br/>
            <a:r>
              <a:rPr sz="1200"/>
              <a:t>[Sources]</a:t>
            </a:r>
            <a:br/>
            <a:r>
              <a:rPr sz="1200"/>
              <a:t>Zrzut ekranu dostarczony przez Empatyzer — widok kultury organizacyjnej.</a:t>
            </a:r>
            <a:br/>
            <a:r>
              <a:rPr sz="1200"/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Najczęstsze pytanie brzmi, ile roboty jest z tym po stronie zakładu. Ktoś zakłada konto organizacji i zaprasza ludzi mailem albo linkiem. Jeśli zakład nie wymaga zweryfikowanej domeny, zaproszenie może pójść na adres prywatny, więc operator bez służbowej poczty dołączy tak samo jak brygadzista. Każdy siada raz w życiu do diagnozy, odpowiada na pytania i od razu widzi swój wynik, więc od pierwszego dnia ma z tego coś dla siebie. Potem zadaje Em pierwsze pytanie i zwykle pyta o tego człowieka, z którym rozmowa idzie mu najgorzej. Z każdą kolejną osobą pojawiają się porównania w parach i na tle zmiany. Lekcje ruszają same, nikt nie musi ich wysyłać. Licencja jest roczna, na określoną liczbę osób.</a:t>
            </a:r>
            <a:br/>
            <a:br/>
            <a:r>
              <a:rPr sz="1200"/>
              <a:t>Wskazówki dla prowadzącego: Czasu wypełniania kwestionariusza nie podawaj bez potwierdzenia aktualnej wersji: dokumentacja produktowa mówi o 25–35 minutach przy wypełnianiu bez przerw, nowsze materiały o krótszym czasie. Zaproszenie może iść na adres prywatny, jeśli organizacja nie wymaga zweryfikowanej domeny, więc osoba bez służbowej poczty też dołączy. Nakład po stronie klienta: założenie kont, ustawienie struktury i przypomnienie o kwestionariuszu.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Mniej niż połowa menedżerów na świecie (44%) deklaruje, że przeszła jakiekolwiek szkolenie menedżerskie; wśród przeszkolonych aktywnie niezaangażowanych jest o połowę mniej. (Gallup, „State of the Global Workplace: 2025 Report”, 2025, s. 12–13). https://www.gallup.com/file/workplace/659528/state-of-the-global-workplace-2025-download.pdf Zastrzeżenie: Self-report, Gallup World Poll; zależność korelacyjna.</a:t>
            </a:r>
            <a:br/>
            <a:r>
              <a:rPr sz="1200"/>
              <a:t>2. Menedżerowie poświęcają tylko 13% czasu na rozwój ludzi, a prawie 40% na gaszenie bieżących problemów i administrację; 36% uważa, że nie przygotowano ich wystarczająco do zarządzania ludźmi. (Deloitte, „2025 Global Human Capital Trends”, komunikat prasowy, 24.03.2025). https://www.deloitte.com/us/en/about/press-room/deloitte-report-aims-to-help-leaders-navigate-complex-workplace-tensions.html Zastrzeżenie: Ok. 10 000 liderów w 93 krajach plus badanie menedżerów; self-report.</a:t>
            </a:r>
            <a:br/>
            <a:r>
              <a:rPr sz="1200"/>
              <a:t>3. Ponad trzy czwarte liderów i menedżerów używa generatywnej AI kilka razy w tygodniu, a wsparcie przełożonego podnosi odsetek pracowników pozytywnie nastawionych do AI z 15% do 55%. (BCG, „AI at Work 2025: Momentum Builds, but Gaps Remain”, 2025). https://www.bcg.com/publications/2025/ai-at-work-momentum-builds-but-gaps-remain Zastrzeżenie: 10 600+ respondentów w 11 krajach; self-report.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Akademia lidera i TWI dają pierwszej linii dobre podstawy, ale rzadko i w sali, a trudna rozmowa czeka w zakładzie produkcyjnym dziś. Coaching dociera do kierowników w biurze. HR zakładu prowadzi rekrutację i sprawy formalne i nie ma jak być przy rozmowie brygadzisty z pracownikiem o szóstej rano. Po szkoleniu stosuje wiedzę mniej niż połowa uczestników, i to nie dlatego, że szkolenie było złe, tylko dlatego, że między salą a halą nic nie podtrzymuje tej wiedzy. Empatyzer wchodzi właśnie tam: w telefon brygadzisty, w chwili, gdy przygotowuje rozmowę, także poza zakładem, i nie dokłada HR kolejnego programu do prowadzenia.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Wskazówki dla prowadzącego: Cel: pokazać lukę bez obrażania akademii lidera, TWI ani programów koncernu. Empatyzer działa między nimi a rozmową w zakładzie produkcyjnym.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Pytanie: „Kiedy ostatnio brygadzista mógł wyjść ze zmiany na cały dzień szkolenia?”.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Jeśli HR pyta o pracowników tymczasowych i cudzoziemców: zakres użytkowników ustalamy w konfiguracji; system działa w siedmiu językach.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Dane i źródła (każdy link sprawdzony 29.08.2026):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1. Menedżerowie pierwszej linii poświęcają 30–60% czasu na administrację i spotkania, a tylko 10–40% na faktyczne kierowanie ludźmi. (McKinsey Quarterly, De Smet, McGurk i Vinson, „Unlocking the potential of frontline managers”, 2009). https://www.mckinsey.com/~/media/McKinsey/Business%20Functions/Organization/Our%20Insights/Unlocking%20the%20potential%20of%20frontline%20managers/Unlocking%20the%20potential%20of%20frontline%20managers.pdf Zastrzeżenie: Szacunki z projektów doradczych; handel i produkcja.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2. Nową wiedzę ze szkolenia stosuje w pracy 62% pracowników zaraz po szkoleniu, 44% po pół roku i tylko 34% po roku (szacunki specjalistów ds. szkoleń ze 150 organizacji). (Saks i Belcourt, „An investigation of training activities and transfer of training in organizations”, Human Resource Management 45(4), 2006). https://doi.org/10.1002/hrm.20135 Zastrzeżenie: Kanada, 2006; szacunek specjalistów, nie obserwacja.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3. Metaanaliza 335 prób: szkolenia przywódcze działają, ale istotnie lepiej, gdy są rozłożone na wiele sesji i zawierają praktykę oraz feedback, niż gdy są jednym skomasowanym blokiem. (Lacerenza, Reyes, Marlow, Joseph i Salas, „Leadership Training Design, Delivery, and Implementation: A Meta-Analysis”, Journal of Applied Psychology 102(12), 2017). https://doi.org/10.1037/apl0000241 Zastrzeżenie: Recenzowane; „rozłożone” oznacza wiele sesji, nie konkretną kadencję.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4. Mniej niż połowa menedżerów na świecie (44%) deklaruje, że przeszła jakiekolwiek szkolenie menedżerskie; wśród przeszkolonych aktywnie niezaangażowanych jest o połowę mniej. (Gallup, „State of the Global Workplace: 2025 Report”, 2025, s. 12–13). https://www.gallup.com/file/workplace/659528/state-of-the-global-workplace-2025-download.pdf Zastrzeżenie: Self-report, Gallup World Poll; zależność korelacyjna.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5. 82% osób obejmujących stanowiska menedżerskie nie przeszło żadnego formalnego szkolenia z zarządzania („przypadkowi menedżerowie”), a połowa pracowników z nieskutecznym szefem planuje odejść w ciągu roku. (Chartered Management Institute / YouGov, komunikat prasowy, 2023). https://www.managers.org.uk/about-cmi/media-centre/press-releases/bad-managers-and-toxic-work-culture-causing-one-in-three-staff-to-walk/ Zastrzeżenie: Wielka Brytania, ponad 4500 respondentów; self-report.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6. Według szacunku Gartnera HR business partner spędza tygodniowo ok. 19 godzin na sprawach pracowniczych i 16 na bieżącej operacyjce, a tylko ok. 9 na pracy strategicznej. (Gartner, „The Evolving Strategic Role of HR Business Partners”). https://www.gartner.com/en/human-resources/role/hr-business-partners Zastrzeżenie: Materiał ekspercki bez daty i próby; cytować jako szacunek.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W jednym zakładzie HR jest blisko hali i wchodzi w każdą sprawę, więc Empatyzer zdejmuje z niego feedback i rozmowy po konflikcie. Przy rozbudowanej pierwszej linii najważniejsi są nowi brygadziści po akademii lidera, którzy przygotowują z Em pierwszy feedback, zamiast za każdym razem pytać HR. Przy wielu zmianach albo zakładach rozwój może dotrzeć na halę: operator bez służbowego komputera korzysta z Em i lekcji na własnym telefonie, jeśli zakład da mu dostęp, a HR widzi, ilu ludzi korzysta na każdej zmianie. Od czego chcieliby Państwo zacząć: od brygadzistów, od mistrzów czy od jednego zakładu?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Wskazówki dla prowadzącego: Cel: powiedzieć HR, co Empatyzer zmienia w zakładzie tej wielkości. Wskaż właściwą kolumnę.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Jeden zakład: czas HR. Rozwinięta pierwsza linia: nowy brygadzista po akademii. Wiele zmian lub zakładów: rozwój dostępny także w zakładzie produkcyjnym, na własnym telefonie.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Szeroki dostęp dla operatorów to możliwość, nie warunek. Nie sugeruj, że firma przerzuca rozwój na czas prywatny.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Dane i źródła (każdy link sprawdzony 29.08.2026):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1. Pracownicy stanowisk stacjonarnych bez możliwości pracy zdalnej (hale, oddziały) są najmniej zaangażowani (17% wobec 30% u pracujących zdalnie), a menedżerowie są bardziej zestresowani niż ich podwładni (45% wobec 39%). (Gallup, „State of the Global Workplace: 2026 Report”, dane globalne, 2026). https://www.gallup.com/workplace/697904/state-of-the-global-workplace-global-data.aspx Zastrzeżenie: Dane globalne za 2025; self-report.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2. AI w pracy używa przynajmniej kilka razy w roku 69% liderów, 55% menedżerów i 40% pracowników szeregowych; na stanowiskach niezdalnych 32% wobec 66% na zdalnych. (Gallup, „Frequent Use of AI in the Workplace Continued to Rise in Q4”, 2026). https://www.gallup.com/workplace/701195/frequent-workplace-continued-rise.aspx Zastrzeżenie: 22 368 pracowników, USA.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3. Mediana to ok. 2 pracowników HR na 100 zatrudnionych (2025), czyli jedna osoba z HR na ok. 50 pracowników. (SHRM, „3 CHRO Benchmarking Data Insights”, 2025). https://www.shrm.org/executive-network/insights/more-support-for-hr--talent--chro-benchmarking-survey-insights- Zastrzeżenie: USA, członkowie SHRM.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4. Zespoły z górnego kwartyla zaangażowania mają o 23% wyższą rentowność, 18% wyższą produktywność (sprzedaż) i 78% niższą absencję niż zespoły z dolnego kwartyla. (Gallup, „Q12 Meta-Analysis, 11th Edition”, 2024). https://www.gallup.com/workplace/321725/gallup-q12-meta-analysis-report.aspx Zastrzeżenie: 183 806 jednostek, 3,35 mln pracowników, 347 organizacji; dane korelacyjne.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Skąd Em to wszystko wie? Z diagnozy, którą każdy wypełnia raz, na samym początku. Nikt jej nie ocenia i nie ma w niej dobrych ani złych odpowiedzi. To jest opis stylu pracy: jak podejmuję decyzje, jak reaguję na uwagę, czy wolę powiedzieć wprost, czy najpierw przygotować grunt. Wynik należy do mnie. Druga osoba widzi tylko to, co pomaga nam się dogadać, a ja widzę o niej dokładnie tyle samo, więc nikt nie dostaje ukrytej wiedzy o drugim człowieku. Z porównania dwóch takich opisów bierze się podpowiedź Em: „Ty mówisz szybko i wprost, a Marek z utrzymania ruchu potrzebuje chwili, żeby to przemyśleć, więc zacznij od pytania, nie od oceny”. Proste, a zmienia całą rozmowę.</a:t>
            </a:r>
            <a:br/>
            <a:br/>
            <a:r>
              <a:rPr sz="1200"/>
              <a:t>Wskazówki dla prowadzącego: Kwestionariusz wypełnia się raz w życiu i działa też po zmianie organizacji. Wskazówki są symetryczne: obie osoby widzą o sobie to samo. Pytanie o rzetelność: opisuje styl pracy, komunikacji i motywacje, korzysta z uznanych modeli psychologii pracy, nie jest testem klinicznym; opis metody udostępniamy na życzenie. Czasu wypełniania nie podawaj bez potwierdzenia aktualnej wersji.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Ludzie systematycznie nie doceniają, jak bardzo inni chcą dostać konstruktywny feedback, i dlatego go nie dają (pięć eksperymentów, N = 1984). (Abi-Esber, Abel, Schroeder i Gino, „Underestimating others' desire for constructive feedback”, Journal of Personality and Social Psychology, 2022). https://doi.org/10.1037/pspi0000393 Zastrzeżenie: Recenzowane; eksperymenty online, USA.</a:t>
            </a:r>
            <a:br/>
            <a:r>
              <a:rPr sz="1200"/>
              <a:t>2. Metaanaliza 116 badań (8880 zespołów): konflikty relacyjne i procesowe mają stabilnie negatywny związek z wynikami zespołów. (de Wit, Greer i Jehn, „The paradox of intragroup conflict: A meta-analysis”, Journal of Applied Psychology 97(2), 2012). https://doi.org/10.1037/a0024844 Zastrzeżenie: Korelacje metaanalityczne.</a:t>
            </a:r>
            <a:br/>
            <a:r>
              <a:rPr sz="1200"/>
              <a:t>3. Sumienność jest najsilniejszą pozapoznawczą cechą przewidującą wyniki w pracy (92 metaanalizy, ponad 1,1 mln osób). (Wilmot i Ones, „A century of research on conscientiousness at work”, PNAS 116(46), 2019). https://doi.org/10.1073/pnas.1908430116 Zastrzeżenie: Metaanaliza metaanaliz; korelacje.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br/>
            <a:br/>
            <a:r>
              <a:rPr sz="1200"/>
              <a:t>[Sources]</a:t>
            </a:r>
            <a:br/>
            <a:r>
              <a:rPr sz="1200"/>
              <a:t>Zrzut ekranu dostarczony przez Empatyzer — widok talentów użytkownika.</a:t>
            </a:r>
            <a:br/>
            <a:r>
              <a:rPr sz="1200"/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Tu Empatyzer działa inaczej niż większość narzędzi, które przychodzą na halę z biura. Nie ma osobnego panelu dla kierownictwa i uboższego widoku dla reszty. Każdy widzi siebie na tle swojej zmiany, swojego wydziału i całego zakładu. Każdy widzi też, co ludzi w tym zakładzie motywuje. Dyrektor zakładu ma dokładnie ten sam widok co operator z linii. To jest ważne, bo wtedy nikt nie czuje się prześwietlany. Ludzie sami do tych widoków wracają, żeby zrozumieć, dlaczego jakość i utrzymanie ruchu patrzą na tę samą sprawę inaczej niż produkcja albo dlaczego z jednym człowiekiem dogadują się od pierwszego dnia, a z drugim nigdy. Pytania do Em i pełne wyniki diagnozy zostają prywatne, u każdego.</a:t>
            </a:r>
            <a:br/>
            <a:br/>
            <a:r>
              <a:rPr sz="1200"/>
              <a:t>Wskazówki dla prowadzącego: Nie mów o „widoku dla zarządu”. Narzędzie jest demokratyczne: te same dane dla każdego, różni się tylko to, kogo co interesuje. Jeśli padnie pytanie o małe zespoły: minimalną liczbę osób, od której pokazuje się widok zespołu, potwierdź w zespole produktowym przed spotkaniem. Dobry przykład różnicy: produkcja i utrzymanie ruchu inaczej rozumieją, kto za co odpowiada.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W badaniu 180 zespołów Google bezpieczeństwo psychologiczne było najważniejszym z pięciu czynników skutecznego zespołu. (Google re:Work, „Understand team effectiveness” (Project Aristotle)). https://rework.withgoogle.com/intl/en/guides/understand-team-effectiveness Zastrzeżenie: Badanie wewnętrzne jednej firmy, bez recenzji naukowej.</a:t>
            </a:r>
            <a:br/>
            <a:r>
              <a:rPr sz="1200"/>
              <a:t>2. W badaniu 51 zespołów bezpieczeństwo psychologiczne wiązało się z zachowaniami uczenia się (zgłaszanie błędów, pytania, prośby o feedback), które pośredniczyły w związku z wynikami zespołu. (Edmondson, „Psychological Safety and Learning Behavior in Work Teams”, Administrative Science Quarterly 44(2), 1999). https://journals.sagepub.com/doi/10.2307/2666999 Zastrzeżenie: Jedna firma produkcyjna, USA; badanie przekrojowe.</a:t>
            </a:r>
            <a:br/>
            <a:r>
              <a:rPr sz="1200"/>
              <a:t>3. Tylko 3 na 10 pracowników w USA zdecydowanie zgadza się, że ich opinie liczą się w pracy; Gallup szacuje, że gdyby ten odsetek wzrósł do 6 na 10, rotacja byłaby o 27% niższa, a produktywność o 12% wyższa. (Gallup, Herway, „How to Create a Culture of Psychological Safety”, 2017). https://www.gallup.com/workplace/236198/create-culture-psychological-safety.aspx Zastrzeżenie: USA; skutki to model Gallupa, nie eksperyment.</a:t>
            </a:r>
            <a:br/>
            <a:r>
              <a:rPr sz="1200"/>
              <a:t>4. Przy niskim bezpieczeństwie psychologicznym 12% pracowników planuje odejść w ciągu roku, przy wysokim tylko 3%; kluczowym czynnikiem jest empatyczne przywództwo. (BCG, „Psychological Safety Levels the Playing Field for Employees”, 2024). https://www.bcg.com/publications/2024/psychological-safety-levels-playing-field-for-employees Zastrzeżenie: Ok. 28 000 pracowników w 16 krajach (bez Polski); deklarowany zamiar odejścia.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br/>
            <a:br/>
            <a:r>
              <a:rPr sz="1200"/>
              <a:t>[Sources]</a:t>
            </a:r>
            <a:br/>
            <a:r>
              <a:rPr sz="1200"/>
              <a:t>Zrzut ekranu dostarczony przez Empatyzer — mapa podobieństw.</a:t>
            </a:r>
            <a:br/>
            <a:r>
              <a:rPr sz="1200"/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Po dobrym szkoleniu zostaje zwykle jedno zdanie i nie jest to niczyja wina: tak działa pamięć. Dlatego nauka nie kończy się na diagnozie i na pierwszym pytaniu do Em. Przez wiele miesięcy przychodzą dwie krótkie lekcje w tygodniu, każda na dwie minuty, dobrane do tego, jak ktoś pracuje i z jakimi ludźmi ma do czynienia na swojej zmianie. Raz trafi się lekcja o rozmowie z kimś o dłuższym stażu, innym razem o pierwszych dniach nowej osoby na zmianie. Kolejne odblokowują się stopniowo, więc nie przychodzi wszystko naraz. Czyta się je w telefonie przed zmianą albo po niej, przy kawie, i nikt w zakładzie nie sprawdza, czy ktoś je otworzył.</a:t>
            </a:r>
            <a:br/>
            <a:br/>
            <a:r>
              <a:rPr sz="1200"/>
              <a:t>Wskazówki dla prowadzącego: Nie używaj słowa „mikrolekcje” ani „microlearning”. Liczby, które wolno podać: dwie lekcje tygodniowo, około dwóch minut lektury, moduły zwykle po osiem lekcji, cały plan rozłożony na wiele miesięcy. Nikt w organizacji nie sprawdza, czy dana osoba otworzyła lekcję.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Metaanaliza 317 eksperymentów: nauka rozłożona w czasie daje trwalsze zapamiętanie niż nauka w jednym bloku, a im dłużej wiedza ma się utrzymać, tym dłuższe powinny być odstępy między powtórkami. (Cepeda, Pashler, Vul, Wixted i Rohrer, „Distributed practice in verbal recall tasks”, Psychological Bulletin 132(3), 2006). https://doi.org/10.1037/0033-2909.132.3.354 Zastrzeżenie: Eksperymenty na materiale werbalnym.</a:t>
            </a:r>
            <a:br/>
            <a:r>
              <a:rPr sz="1200"/>
              <a:t>2. W badaniu ponad 1350 osób wiedza, która ma zostać na rok, była najlepiej pamiętana, gdy powtórka przyszła po kilku tygodniach, a nie zaraz po nauce. (Cepeda, Vul, Rohrer, Wixted i Pashler, „Spacing Effects in Learning: A Temporal Ridgeline of Optimal Retention”, Psychological Science 19(11), 2008). https://doi.org/10.1111/j.1467-9280.2008.02209.x Zastrzeżenie: Uczenie się faktów; przełożenie na umiejętności menedżerskie to ekstrapolacja.</a:t>
            </a:r>
            <a:br/>
            <a:r>
              <a:rPr sz="1200"/>
              <a:t>3. Krzywa zapominania Ebbinghausa została zreplikowana w 2015 r.: bez powtórek największa utrata następuje w pierwszych godzinach i dniach po nauce. (Murre i Dros, „Replication and Analysis of Ebbinghaus' Forgetting Curve”, PLOS ONE 10(7), 2015). https://doi.org/10.1371/journal.pone.0120644 Zastrzeżenie: Replikacja na jednej osobie; nie cytować konkretnych odsetków.</a:t>
            </a:r>
            <a:br/>
            <a:r>
              <a:rPr sz="1200"/>
              <a:t>4. Nową wiedzę ze szkolenia stosuje w pracy 62% pracowników zaraz po szkoleniu, 44% po pół roku i tylko 34% po roku (szacunki specjalistów ds. szkoleń ze 150 organizacji). (Saks i Belcourt, „An investigation of training activities and transfer of training in organizations”, Human Resource Management 45(4), 2006). https://doi.org/10.1002/hrm.20135 Zastrzeżenie: Kanada, 2006; szacunek specjalistów, nie obserwacja.</a:t>
            </a:r>
            <a:br/>
            <a:r>
              <a:rPr sz="1200"/>
              <a:t>5. W 2015 r. firmy wydały na szkolenia ok. 160 mld USD w USA i ok. 356 mld USD na świecie, a mimo to uczestnicy szybko wracają do starych nawyków, bo po szkoleniu nie zmienia się środowisko pracy. (Beer, Finnström i Schrader, „Why Leadership Training Fails—and What to Do About It”, Harvard Business Review, 2016). https://hbr.org/2016/10/why-leadership-training-fails-and-what-to-do-about-it Zastrzeżenie: Kwoty to szacunki branżowe; teza jakościowa autorów z HBS.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br/>
            <a:br/>
            <a:r>
              <a:rPr sz="1200"/>
              <a:t>[Sources]</a:t>
            </a:r>
            <a:br/>
            <a:r>
              <a:rPr sz="1200"/>
              <a:t>Zrzut ekranu dostarczony przez Empatyzer — widok modułów i postępu.</a:t>
            </a:r>
            <a:br/>
            <a:r>
              <a:rPr sz="1200"/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9d3e8c2d59a4f6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ae18d0c724462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f9b9d304bda410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3f181d9407c47c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833805cd3c4a0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869333191aa42f1" /></Relationships>
</file>

<file path=ppt/slideLayouts/slideLayout1.xml><?xml version="1.0" encoding="utf-8"?>
<p:sldLayout xmlns:p="http://schemas.openxmlformats.org/presentationml/2006/main" matchingName="CONTENT">
  <p:cSld name="CONTENT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Google Shape;11;p2">
            <a:extLst xmlns:a="http://schemas.openxmlformats.org/drawingml/2006/main">
              <a:ext uri="{FF2B5EF4-FFF2-40B4-BE49-F238E27FC236}">
                <a16:creationId xmlns:a16="http://schemas.microsoft.com/office/drawing/2014/main" id="{C4A6F79E-D5B3-4E80-A607-6C0C87CE5E5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1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>
            <a:lvl1pPr marR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800" b="1" i="0" u="none" cap="none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 matchingName="COVER">
  <p:cSld name="COVER">
    <p:bg>
      <p:bgPr>
        <a:solidFill xmlns:a="http://schemas.openxmlformats.org/drawingml/2006/main">
          <a:srgbClr val="3B1C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Google Shape;13;p3">
            <a:extLst xmlns:a="http://schemas.openxmlformats.org/drawingml/2006/main">
              <a:ext uri="{FF2B5EF4-FFF2-40B4-BE49-F238E27FC236}">
                <a16:creationId xmlns:a16="http://schemas.microsoft.com/office/drawing/2014/main" id="{9D18EC9C-A920-4D79-AED8-8E38CF78159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31520" y="4187952"/>
            <a:ext cx="969264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>
            <a:lvl1pPr marR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Calibri"/>
              <a:buNone/>
              <a:defRPr sz="3800" b="1" i="0" u="none" cap="none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 matchingName="INSIGHT">
  <p:cSld name="INSIGHT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Google Shape;15;p4">
            <a:extLst xmlns:a="http://schemas.openxmlformats.org/drawingml/2006/main">
              <a:ext uri="{FF2B5EF4-FFF2-40B4-BE49-F238E27FC236}">
                <a16:creationId xmlns:a16="http://schemas.microsoft.com/office/drawing/2014/main" id="{1B3A9F8A-F91E-4FEE-B3A7-13411152D37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68680" y="2103120"/>
            <a:ext cx="10424160" cy="2194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>
            <a:lvl1pPr marR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3400"/>
              <a:buFont typeface="Calibri"/>
              <a:buNone/>
              <a:defRPr sz="3400" b="1" i="0" u="none" cap="none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 matchingName="CTA">
  <p:cSld name="CTA"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Google Shape;17;p5">
            <a:extLst xmlns:a="http://schemas.openxmlformats.org/drawingml/2006/main">
              <a:ext uri="{FF2B5EF4-FFF2-40B4-BE49-F238E27FC236}">
                <a16:creationId xmlns:a16="http://schemas.microsoft.com/office/drawing/2014/main" id="{D9838801-458C-426D-A3E9-B607E947164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31520" y="1481328"/>
            <a:ext cx="10058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>
            <a:lvl1pPr marR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  <a:defRPr sz="4000" b="1" i="0" u="none" cap="none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 matchingName="DEFAULT">
  <p:cSld name="DEFAULT">
    <p:bg>
      <p:bgPr>
        <a:solidFill xmlns:a="http://schemas.openxmlformats.org/drawingml/2006/main">
          <a:schemeClr val="l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6.xml><?xml version="1.0" encoding="utf-8"?>
<p:sldLayout xmlns:p="http://schemas.openxmlformats.org/presentationml/2006/main" matchingName="MAP">
  <p:cSld name="MAP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Google Shape;20;p7">
            <a:extLst xmlns:a="http://schemas.openxmlformats.org/drawingml/2006/main">
              <a:ext uri="{FF2B5EF4-FFF2-40B4-BE49-F238E27FC236}">
                <a16:creationId xmlns:a16="http://schemas.microsoft.com/office/drawing/2014/main" id="{AA427E88-07B5-48E6-98D9-4FB32B41B5A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329184"/>
            <a:ext cx="6400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>
            <a:lvl1pPr marR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400"/>
              <a:buFont typeface="Calibri"/>
              <a:buNone/>
              <a:defRPr sz="2400" b="1" i="0" u="none" cap="none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439a17784f04a20" /><Relationship Type="http://schemas.openxmlformats.org/officeDocument/2006/relationships/slideLayout" Target="/ppt/slideLayouts/slideLayout1.xml" Id="Rb3fd31316bc044b3" /><Relationship Type="http://schemas.openxmlformats.org/officeDocument/2006/relationships/slideLayout" Target="/ppt/slideLayouts/slideLayout2.xml" Id="Rfe647f744c8b4935" /><Relationship Type="http://schemas.openxmlformats.org/officeDocument/2006/relationships/slideLayout" Target="/ppt/slideLayouts/slideLayout3.xml" Id="R6fdc8cdcaba04613" /><Relationship Type="http://schemas.openxmlformats.org/officeDocument/2006/relationships/slideLayout" Target="/ppt/slideLayouts/slideLayout4.xml" Id="Re8ff61c914464688" /><Relationship Type="http://schemas.openxmlformats.org/officeDocument/2006/relationships/slideLayout" Target="/ppt/slideLayouts/slideLayout5.xml" Id="Ra51a6757060c4997" /><Relationship Type="http://schemas.openxmlformats.org/officeDocument/2006/relationships/slideLayout" Target="/ppt/slideLayouts/slideLayout6.xml" Id="R9023df7b71644e34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3fd31316bc044b3"/>
    <p:sldLayoutId xmlns:r="http://schemas.openxmlformats.org/officeDocument/2006/relationships" id="2147483650" r:id="Rfe647f744c8b4935"/>
    <p:sldLayoutId xmlns:r="http://schemas.openxmlformats.org/officeDocument/2006/relationships" id="2147483651" r:id="R6fdc8cdcaba04613"/>
    <p:sldLayoutId xmlns:r="http://schemas.openxmlformats.org/officeDocument/2006/relationships" id="2147483652" r:id="Re8ff61c914464688"/>
    <p:sldLayoutId xmlns:r="http://schemas.openxmlformats.org/officeDocument/2006/relationships" id="2147483653" r:id="Ra51a6757060c4997"/>
    <p:sldLayoutId xmlns:r="http://schemas.openxmlformats.org/officeDocument/2006/relationships" id="2147483654" r:id="R9023df7b71644e34"/>
  </p:sldLayoutIdLst>
  <p:hf sldNum="0" hdr="0" ftr="0" dt="0"/>
  <p:txStyles>
    <p:title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7af4ffcc0b4c7b" /><Relationship Type="http://schemas.openxmlformats.org/officeDocument/2006/relationships/image" Target="/ppt/media/image.png" Id="Rcd83a2b520fc4199" /><Relationship Type="http://schemas.openxmlformats.org/officeDocument/2006/relationships/image" Target="/ppt/media/image2.png" Id="R699aeee22e4e4c3b" /><Relationship Type="http://schemas.openxmlformats.org/officeDocument/2006/relationships/image" Target="/ppt/media/image3.png" Id="R646119f6df22460e" /><Relationship Type="http://schemas.openxmlformats.org/officeDocument/2006/relationships/notesSlide" Target="/ppt/notesSlides/notesSlide1.xml" Id="R368be01f64a7425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a8ffd0dc30454822" /><Relationship Type="http://schemas.openxmlformats.org/officeDocument/2006/relationships/image" Target="/ppt/media/image3.png" Id="R2d60ff45aa024ef1" /><Relationship Type="http://schemas.openxmlformats.org/officeDocument/2006/relationships/hyperlink" Target="/ppt/slides/slide2.xml" Id="Re49f0c9c328946f4" /><Relationship Type="http://schemas.openxmlformats.org/officeDocument/2006/relationships/hyperlink" Target="/ppt/slides/slide4.xml" Id="R6e32f26dd2b74f42" /><Relationship Type="http://schemas.openxmlformats.org/officeDocument/2006/relationships/hyperlink" Target="/ppt/slides/slide5.xml" Id="R9b4277b38a26410d" /><Relationship Type="http://schemas.openxmlformats.org/officeDocument/2006/relationships/hyperlink" Target="/ppt/slides/slide6.xml" Id="Rb755abe45d8e48c8" /><Relationship Type="http://schemas.openxmlformats.org/officeDocument/2006/relationships/hyperlink" Target="/ppt/slides/slide11.xml" Id="Re2c8bc3def964f95" /><Relationship Type="http://schemas.openxmlformats.org/officeDocument/2006/relationships/hyperlink" Target="/ppt/slides/slide13.xml" Id="R062fbee02b704f48" /><Relationship Type="http://schemas.openxmlformats.org/officeDocument/2006/relationships/hyperlink" Target="/ppt/slides/slide15.xml" Id="R7e58ba3bc6284a3c" /><Relationship Type="http://schemas.openxmlformats.org/officeDocument/2006/relationships/hyperlink" Target="/ppt/slides/slide16.xml" Id="Ra051ec17a3b14a53" /><Relationship Type="http://schemas.openxmlformats.org/officeDocument/2006/relationships/notesSlide" Target="/ppt/notesSlides/notesSlide2.xml" Id="R7369c5a955f844d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43df733b8e42b4" /><Relationship Type="http://schemas.openxmlformats.org/officeDocument/2006/relationships/image" Target="/ppt/media/image3.png" Id="R8b057ad0fde34134" /><Relationship Type="http://schemas.openxmlformats.org/officeDocument/2006/relationships/hyperlink" Target="/ppt/slides/slide2.xml" Id="Rf30484727d39425e" /><Relationship Type="http://schemas.openxmlformats.org/officeDocument/2006/relationships/hyperlink" Target="/ppt/slides/slide4.xml" Id="R6dc05b5750a640c4" /><Relationship Type="http://schemas.openxmlformats.org/officeDocument/2006/relationships/hyperlink" Target="/ppt/slides/slide5.xml" Id="Rff34cba00ade4fe1" /><Relationship Type="http://schemas.openxmlformats.org/officeDocument/2006/relationships/hyperlink" Target="/ppt/slides/slide6.xml" Id="R3b555007d93a4365" /><Relationship Type="http://schemas.openxmlformats.org/officeDocument/2006/relationships/hyperlink" Target="/ppt/slides/slide11.xml" Id="Rc330e8c861924009" /><Relationship Type="http://schemas.openxmlformats.org/officeDocument/2006/relationships/hyperlink" Target="/ppt/slides/slide13.xml" Id="R2def46e6acc84cfc" /><Relationship Type="http://schemas.openxmlformats.org/officeDocument/2006/relationships/hyperlink" Target="/ppt/slides/slide15.xml" Id="R65f0ccbee4804a26" /><Relationship Type="http://schemas.openxmlformats.org/officeDocument/2006/relationships/hyperlink" Target="/ppt/slides/slide16.xml" Id="R6b55943fffee4878" /><Relationship Type="http://schemas.openxmlformats.org/officeDocument/2006/relationships/image" Target="/ppt/media/image4.png" Id="Rb273f674c44249c4" /><Relationship Type="http://schemas.openxmlformats.org/officeDocument/2006/relationships/image" Target="/ppt/media/image5.png" Id="Rd8eaed41153b4de5" /><Relationship Type="http://schemas.openxmlformats.org/officeDocument/2006/relationships/image" Target="/ppt/media/image6.png" Id="R9f02dd96fb204117" /><Relationship Type="http://schemas.openxmlformats.org/officeDocument/2006/relationships/notesSlide" Target="/ppt/notesSlides/notesSlide3.xml" Id="Ra788948c64e5499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b965e32f2a4b2b" /><Relationship Type="http://schemas.openxmlformats.org/officeDocument/2006/relationships/image" Target="/ppt/media/image3.png" Id="R46a49927cccb4c54" /><Relationship Type="http://schemas.openxmlformats.org/officeDocument/2006/relationships/hyperlink" Target="/ppt/slides/slide2.xml" Id="R11e7748666244ad4" /><Relationship Type="http://schemas.openxmlformats.org/officeDocument/2006/relationships/hyperlink" Target="/ppt/slides/slide4.xml" Id="R05eb4c3a7ab949cd" /><Relationship Type="http://schemas.openxmlformats.org/officeDocument/2006/relationships/hyperlink" Target="/ppt/slides/slide5.xml" Id="R1ddccca4b2484666" /><Relationship Type="http://schemas.openxmlformats.org/officeDocument/2006/relationships/hyperlink" Target="/ppt/slides/slide6.xml" Id="Rb017e068beb54a3d" /><Relationship Type="http://schemas.openxmlformats.org/officeDocument/2006/relationships/hyperlink" Target="/ppt/slides/slide11.xml" Id="R0ae417bfb9ad4960" /><Relationship Type="http://schemas.openxmlformats.org/officeDocument/2006/relationships/hyperlink" Target="/ppt/slides/slide13.xml" Id="R0f67ccbc5e004611" /><Relationship Type="http://schemas.openxmlformats.org/officeDocument/2006/relationships/hyperlink" Target="/ppt/slides/slide15.xml" Id="R92b7c770d7474566" /><Relationship Type="http://schemas.openxmlformats.org/officeDocument/2006/relationships/hyperlink" Target="/ppt/slides/slide16.xml" Id="R4261fe24fcb643bf" /><Relationship Type="http://schemas.openxmlformats.org/officeDocument/2006/relationships/image" Target="/ppt/media/image7.png" Id="R83e097ec6bee430c" /><Relationship Type="http://schemas.openxmlformats.org/officeDocument/2006/relationships/image" Target="/ppt/media/image8.png" Id="R5d034e402c9049dd" /><Relationship Type="http://schemas.openxmlformats.org/officeDocument/2006/relationships/image" Target="/ppt/media/image9.png" Id="Rd17c42347f1941aa" /><Relationship Type="http://schemas.openxmlformats.org/officeDocument/2006/relationships/image" Target="/ppt/media/image10.png" Id="R7483e0aec7234078" /><Relationship Type="http://schemas.openxmlformats.org/officeDocument/2006/relationships/notesSlide" Target="/ppt/notesSlides/notesSlide4.xml" Id="Ra67596a919e94b1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18a2ca29334871" /><Relationship Type="http://schemas.openxmlformats.org/officeDocument/2006/relationships/image" Target="/ppt/media/image11.png" Id="R9e540f8daf054c73" /><Relationship Type="http://schemas.openxmlformats.org/officeDocument/2006/relationships/image" Target="/ppt/media/image12.png" Id="R5257e68da8e24c93" /><Relationship Type="http://schemas.openxmlformats.org/officeDocument/2006/relationships/image" Target="/ppt/media/image13.png" Id="R6148e3e29cf14cf1" /><Relationship Type="http://schemas.openxmlformats.org/officeDocument/2006/relationships/image" Target="/ppt/media/image14.png" Id="Racc579bcb5304b9e" /><Relationship Type="http://schemas.openxmlformats.org/officeDocument/2006/relationships/image" Target="/ppt/media/image15.png" Id="Re6ef5f56f91e4b44" /><Relationship Type="http://schemas.openxmlformats.org/officeDocument/2006/relationships/image" Target="/ppt/media/image16.png" Id="Rabc80cf8445f42a8" /><Relationship Type="http://schemas.openxmlformats.org/officeDocument/2006/relationships/image" Target="/ppt/media/image17.png" Id="R344ee382e2824a3d" /><Relationship Type="http://schemas.openxmlformats.org/officeDocument/2006/relationships/image" Target="/ppt/media/image3.png" Id="R4e76cebaca9d4292" /><Relationship Type="http://schemas.openxmlformats.org/officeDocument/2006/relationships/hyperlink" Target="/ppt/slides/slide2.xml" Id="Rff05f5c11f994046" /><Relationship Type="http://schemas.openxmlformats.org/officeDocument/2006/relationships/hyperlink" Target="/ppt/slides/slide4.xml" Id="Reb78d39239e5448e" /><Relationship Type="http://schemas.openxmlformats.org/officeDocument/2006/relationships/hyperlink" Target="/ppt/slides/slide5.xml" Id="R6d5cc3793bf64363" /><Relationship Type="http://schemas.openxmlformats.org/officeDocument/2006/relationships/hyperlink" Target="/ppt/slides/slide6.xml" Id="Rb85bbece7a464c44" /><Relationship Type="http://schemas.openxmlformats.org/officeDocument/2006/relationships/hyperlink" Target="/ppt/slides/slide11.xml" Id="Rd99cb046c92e4d29" /><Relationship Type="http://schemas.openxmlformats.org/officeDocument/2006/relationships/hyperlink" Target="/ppt/slides/slide13.xml" Id="R0119de12684d4386" /><Relationship Type="http://schemas.openxmlformats.org/officeDocument/2006/relationships/hyperlink" Target="/ppt/slides/slide15.xml" Id="R0efaa326fb6d48d7" /><Relationship Type="http://schemas.openxmlformats.org/officeDocument/2006/relationships/hyperlink" Target="/ppt/slides/slide16.xml" Id="R734587df06194473" /><Relationship Type="http://schemas.openxmlformats.org/officeDocument/2006/relationships/notesSlide" Target="/ppt/notesSlides/notesSlide5.xml" Id="R438a20c734474c8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8193b0fb7e48bd" /><Relationship Type="http://schemas.openxmlformats.org/officeDocument/2006/relationships/image" Target="/ppt/media/image3.png" Id="Re156475da16b408d" /><Relationship Type="http://schemas.openxmlformats.org/officeDocument/2006/relationships/hyperlink" Target="/ppt/slides/slide2.xml" Id="R4173e8348a9f4fc0" /><Relationship Type="http://schemas.openxmlformats.org/officeDocument/2006/relationships/hyperlink" Target="/ppt/slides/slide4.xml" Id="Rc10570440667469b" /><Relationship Type="http://schemas.openxmlformats.org/officeDocument/2006/relationships/hyperlink" Target="/ppt/slides/slide5.xml" Id="R6a4daf6d451140d4" /><Relationship Type="http://schemas.openxmlformats.org/officeDocument/2006/relationships/hyperlink" Target="/ppt/slides/slide6.xml" Id="R2cf0bffcaae04213" /><Relationship Type="http://schemas.openxmlformats.org/officeDocument/2006/relationships/hyperlink" Target="/ppt/slides/slide11.xml" Id="Rdacbe5b1c0fa4ed9" /><Relationship Type="http://schemas.openxmlformats.org/officeDocument/2006/relationships/hyperlink" Target="/ppt/slides/slide13.xml" Id="Ra651b0c4273f4891" /><Relationship Type="http://schemas.openxmlformats.org/officeDocument/2006/relationships/hyperlink" Target="/ppt/slides/slide15.xml" Id="Rad31bbfebbe74f34" /><Relationship Type="http://schemas.openxmlformats.org/officeDocument/2006/relationships/hyperlink" Target="/ppt/slides/slide16.xml" Id="R97c114312cd7438e" /><Relationship Type="http://schemas.openxmlformats.org/officeDocument/2006/relationships/image" Target="/ppt/media/image18.png" Id="Re86f600aa04e4099" /><Relationship Type="http://schemas.openxmlformats.org/officeDocument/2006/relationships/image" Target="/ppt/media/image19.png" Id="R47c9dce418a54cfb" /><Relationship Type="http://schemas.openxmlformats.org/officeDocument/2006/relationships/image" Target="/ppt/media/image20.png" Id="R9beeb1f00f8d46c9" /><Relationship Type="http://schemas.openxmlformats.org/officeDocument/2006/relationships/notesSlide" Target="/ppt/notesSlides/notesSlide6.xml" Id="Rb930ad66b05f41d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19255dc6034fab" /><Relationship Type="http://schemas.openxmlformats.org/officeDocument/2006/relationships/image" Target="/ppt/media/image3.png" Id="R5ea6ad6409be40bc" /><Relationship Type="http://schemas.openxmlformats.org/officeDocument/2006/relationships/hyperlink" Target="/ppt/slides/slide2.xml" Id="R0a8a97472da24ac6" /><Relationship Type="http://schemas.openxmlformats.org/officeDocument/2006/relationships/hyperlink" Target="/ppt/slides/slide4.xml" Id="Rae66fb7f79f34eb7" /><Relationship Type="http://schemas.openxmlformats.org/officeDocument/2006/relationships/hyperlink" Target="/ppt/slides/slide5.xml" Id="R262aca2464294d04" /><Relationship Type="http://schemas.openxmlformats.org/officeDocument/2006/relationships/hyperlink" Target="/ppt/slides/slide6.xml" Id="R9aba53532fb5473f" /><Relationship Type="http://schemas.openxmlformats.org/officeDocument/2006/relationships/hyperlink" Target="/ppt/slides/slide11.xml" Id="R4accdb70aecd4b73" /><Relationship Type="http://schemas.openxmlformats.org/officeDocument/2006/relationships/hyperlink" Target="/ppt/slides/slide13.xml" Id="R159385cc69674681" /><Relationship Type="http://schemas.openxmlformats.org/officeDocument/2006/relationships/hyperlink" Target="/ppt/slides/slide15.xml" Id="Rfca96a459fea4b48" /><Relationship Type="http://schemas.openxmlformats.org/officeDocument/2006/relationships/hyperlink" Target="/ppt/slides/slide16.xml" Id="R0ed84a3745f54ca0" /><Relationship Type="http://schemas.openxmlformats.org/officeDocument/2006/relationships/image" Target="/ppt/media/image21.png" Id="Rcd78e6b87329418c" /><Relationship Type="http://schemas.openxmlformats.org/officeDocument/2006/relationships/image" Target="/ppt/media/image22.png" Id="Rd77a12d632cd4bec" /><Relationship Type="http://schemas.openxmlformats.org/officeDocument/2006/relationships/image" Target="/ppt/media/image23.png" Id="Ra830a35800f24299" /><Relationship Type="http://schemas.openxmlformats.org/officeDocument/2006/relationships/image" Target="/ppt/media/image24.png" Id="R6f539baf53da4a20" /><Relationship Type="http://schemas.openxmlformats.org/officeDocument/2006/relationships/notesSlide" Target="/ppt/notesSlides/notesSlide7.xml" Id="Re3d0d053a5fb437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8c403780a94778" /><Relationship Type="http://schemas.openxmlformats.org/officeDocument/2006/relationships/image" Target="/ppt/media/image.jpeg" Id="Raa10d2aa7a3d4dbd" /><Relationship Type="http://schemas.openxmlformats.org/officeDocument/2006/relationships/image" Target="/ppt/media/image3.png" Id="R7a265cf90ca94e0b" /><Relationship Type="http://schemas.openxmlformats.org/officeDocument/2006/relationships/hyperlink" Target="/ppt/slides/slide2.xml" Id="R82ed05f749004409" /><Relationship Type="http://schemas.openxmlformats.org/officeDocument/2006/relationships/hyperlink" Target="/ppt/slides/slide4.xml" Id="R8a068813228648c5" /><Relationship Type="http://schemas.openxmlformats.org/officeDocument/2006/relationships/hyperlink" Target="/ppt/slides/slide5.xml" Id="R766e6760fe3e4863" /><Relationship Type="http://schemas.openxmlformats.org/officeDocument/2006/relationships/hyperlink" Target="/ppt/slides/slide6.xml" Id="Racfd983ec9f64c8f" /><Relationship Type="http://schemas.openxmlformats.org/officeDocument/2006/relationships/hyperlink" Target="/ppt/slides/slide11.xml" Id="R65783a14957740a7" /><Relationship Type="http://schemas.openxmlformats.org/officeDocument/2006/relationships/hyperlink" Target="/ppt/slides/slide13.xml" Id="R125c09b713de4d1d" /><Relationship Type="http://schemas.openxmlformats.org/officeDocument/2006/relationships/hyperlink" Target="/ppt/slides/slide15.xml" Id="R2dbab500c6d64a24" /><Relationship Type="http://schemas.openxmlformats.org/officeDocument/2006/relationships/hyperlink" Target="/ppt/slides/slide16.xml" Id="R387faf8149d54bcf" /><Relationship Type="http://schemas.openxmlformats.org/officeDocument/2006/relationships/image" Target="/ppt/media/image25.png" Id="Ra2ff59528c954c3e" /><Relationship Type="http://schemas.openxmlformats.org/officeDocument/2006/relationships/image" Target="/ppt/media/image26.png" Id="R25abb03635ce4f5f" /><Relationship Type="http://schemas.openxmlformats.org/officeDocument/2006/relationships/image" Target="/ppt/media/image27.png" Id="R20fb9e359aa14a3e" /><Relationship Type="http://schemas.openxmlformats.org/officeDocument/2006/relationships/notesSlide" Target="/ppt/notesSlides/notesSlide8.xml" Id="R4a008731135f4f6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eae5faf8b4e54a02" /><Relationship Type="http://schemas.openxmlformats.org/officeDocument/2006/relationships/image" Target="/ppt/media/image3.png" Id="Rcbfb57f02c3246e3" /><Relationship Type="http://schemas.openxmlformats.org/officeDocument/2006/relationships/hyperlink" Target="/ppt/slides/slide1.xml" Id="Rd60f3c64475e459e" /><Relationship Type="http://schemas.openxmlformats.org/officeDocument/2006/relationships/image" Target="/ppt/media/image28.png" Id="Rd7b0120c039f4172" /><Relationship Type="http://schemas.openxmlformats.org/officeDocument/2006/relationships/image" Target="/ppt/media/image29.png" Id="Re4642796c5754547" /><Relationship Type="http://schemas.openxmlformats.org/officeDocument/2006/relationships/image" Target="/ppt/media/image30.png" Id="R98d57b584eb344f8" /><Relationship Type="http://schemas.openxmlformats.org/officeDocument/2006/relationships/notesSlide" Target="/ppt/notesSlides/notesSlide9.xml" Id="R09ff531445ff400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ec8577be2fca4acf" /><Relationship Type="http://schemas.openxmlformats.org/officeDocument/2006/relationships/image" Target="/ppt/media/image3.png" Id="R0e35aab684594046" /><Relationship Type="http://schemas.openxmlformats.org/officeDocument/2006/relationships/hyperlink" Target="/ppt/slides/slide2.xml" Id="R591bd9a0ec1a4c49" /><Relationship Type="http://schemas.openxmlformats.org/officeDocument/2006/relationships/hyperlink" Target="/ppt/slides/slide4.xml" Id="R79e8b60d5d1f4e5a" /><Relationship Type="http://schemas.openxmlformats.org/officeDocument/2006/relationships/hyperlink" Target="/ppt/slides/slide5.xml" Id="R1843e83817b648fb" /><Relationship Type="http://schemas.openxmlformats.org/officeDocument/2006/relationships/hyperlink" Target="/ppt/slides/slide6.xml" Id="R04620de7f0914d59" /><Relationship Type="http://schemas.openxmlformats.org/officeDocument/2006/relationships/hyperlink" Target="/ppt/slides/slide11.xml" Id="Rea235508273c47e0" /><Relationship Type="http://schemas.openxmlformats.org/officeDocument/2006/relationships/hyperlink" Target="/ppt/slides/slide13.xml" Id="R497ef97fc94741a4" /><Relationship Type="http://schemas.openxmlformats.org/officeDocument/2006/relationships/hyperlink" Target="/ppt/slides/slide15.xml" Id="R8e9a64e2aa68406f" /><Relationship Type="http://schemas.openxmlformats.org/officeDocument/2006/relationships/hyperlink" Target="/ppt/slides/slide16.xml" Id="R5429fe08f9f54c89" /><Relationship Type="http://schemas.openxmlformats.org/officeDocument/2006/relationships/notesSlide" Target="/ppt/notesSlides/notesSlide10.xml" Id="R92d952f283834e0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fca207121247ba" /><Relationship Type="http://schemas.openxmlformats.org/officeDocument/2006/relationships/image" Target="/ppt/media/image31.png" Id="Rc2fcef00a1ff41c6" /><Relationship Type="http://schemas.openxmlformats.org/officeDocument/2006/relationships/image" Target="/ppt/media/image3.png" Id="R20f299eee5f44a39" /><Relationship Type="http://schemas.openxmlformats.org/officeDocument/2006/relationships/hyperlink" Target="/ppt/slides/slide2.xml" Id="R7197ae963b254801" /><Relationship Type="http://schemas.openxmlformats.org/officeDocument/2006/relationships/hyperlink" Target="/ppt/slides/slide4.xml" Id="R0562c438a62046f8" /><Relationship Type="http://schemas.openxmlformats.org/officeDocument/2006/relationships/hyperlink" Target="/ppt/slides/slide5.xml" Id="R5d5fa3b5ddec4e9f" /><Relationship Type="http://schemas.openxmlformats.org/officeDocument/2006/relationships/hyperlink" Target="/ppt/slides/slide6.xml" Id="R5119ad004a0f435e" /><Relationship Type="http://schemas.openxmlformats.org/officeDocument/2006/relationships/hyperlink" Target="/ppt/slides/slide11.xml" Id="Rfc4dc5d7b40b409c" /><Relationship Type="http://schemas.openxmlformats.org/officeDocument/2006/relationships/hyperlink" Target="/ppt/slides/slide13.xml" Id="R0d1a1eb30fda45a8" /><Relationship Type="http://schemas.openxmlformats.org/officeDocument/2006/relationships/hyperlink" Target="/ppt/slides/slide15.xml" Id="R3b4e05b44b2242a3" /><Relationship Type="http://schemas.openxmlformats.org/officeDocument/2006/relationships/hyperlink" Target="/ppt/slides/slide16.xml" Id="Rd1cb1bf900784a7c" /><Relationship Type="http://schemas.openxmlformats.org/officeDocument/2006/relationships/image" Target="/ppt/media/image32.png" Id="R06fcf439028d4564" /><Relationship Type="http://schemas.openxmlformats.org/officeDocument/2006/relationships/image" Target="/ppt/media/image33.png" Id="Raab2f87eb1a84657" /><Relationship Type="http://schemas.openxmlformats.org/officeDocument/2006/relationships/image" Target="/ppt/media/image34.png" Id="Rd209e0477eda4feb" /><Relationship Type="http://schemas.openxmlformats.org/officeDocument/2006/relationships/image" Target="/ppt/media/image35.png" Id="Re668130ab7a24983" /><Relationship Type="http://schemas.openxmlformats.org/officeDocument/2006/relationships/image" Target="/ppt/media/image36.png" Id="R5ab33c26faf44463" /><Relationship Type="http://schemas.openxmlformats.org/officeDocument/2006/relationships/notesSlide" Target="/ppt/notesSlides/notesSlide11.xml" Id="Rdef4f7bc4962405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a81f02dbe64ed7" /><Relationship Type="http://schemas.openxmlformats.org/officeDocument/2006/relationships/image" Target="/ppt/media/image3.png" Id="R66e5f291c3bb4f47" /><Relationship Type="http://schemas.openxmlformats.org/officeDocument/2006/relationships/hyperlink" Target="/ppt/slides/slide2.xml" Id="R8785c5901fba415d" /><Relationship Type="http://schemas.openxmlformats.org/officeDocument/2006/relationships/hyperlink" Target="/ppt/slides/slide4.xml" Id="Rd4c50d5817634473" /><Relationship Type="http://schemas.openxmlformats.org/officeDocument/2006/relationships/hyperlink" Target="/ppt/slides/slide5.xml" Id="Re3c9e52c2aae4f31" /><Relationship Type="http://schemas.openxmlformats.org/officeDocument/2006/relationships/hyperlink" Target="/ppt/slides/slide6.xml" Id="R4e811ca4c7ee4015" /><Relationship Type="http://schemas.openxmlformats.org/officeDocument/2006/relationships/hyperlink" Target="/ppt/slides/slide11.xml" Id="R1cfc8ab5acf84ab2" /><Relationship Type="http://schemas.openxmlformats.org/officeDocument/2006/relationships/hyperlink" Target="/ppt/slides/slide13.xml" Id="R17794aea7e2e4f04" /><Relationship Type="http://schemas.openxmlformats.org/officeDocument/2006/relationships/hyperlink" Target="/ppt/slides/slide15.xml" Id="R356dfd7db92649f3" /><Relationship Type="http://schemas.openxmlformats.org/officeDocument/2006/relationships/hyperlink" Target="/ppt/slides/slide16.xml" Id="R1740ebd16f414bf1" /><Relationship Type="http://schemas.openxmlformats.org/officeDocument/2006/relationships/image" Target="/ppt/media/image37.png" Id="R1904e34d78904b3b" /><Relationship Type="http://schemas.openxmlformats.org/officeDocument/2006/relationships/notesSlide" Target="/ppt/notesSlides/notesSlide12.xml" Id="R4f3c5ddf3916453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5ff24c53904198" /><Relationship Type="http://schemas.openxmlformats.org/officeDocument/2006/relationships/image" Target="/ppt/media/image3.png" Id="Ra7cddab7573748f9" /><Relationship Type="http://schemas.openxmlformats.org/officeDocument/2006/relationships/hyperlink" Target="/ppt/slides/slide2.xml" Id="Rb5292b3b40f74bf9" /><Relationship Type="http://schemas.openxmlformats.org/officeDocument/2006/relationships/hyperlink" Target="/ppt/slides/slide4.xml" Id="R3dd3b903fb3249c2" /><Relationship Type="http://schemas.openxmlformats.org/officeDocument/2006/relationships/hyperlink" Target="/ppt/slides/slide5.xml" Id="R966e403a5a794e01" /><Relationship Type="http://schemas.openxmlformats.org/officeDocument/2006/relationships/hyperlink" Target="/ppt/slides/slide6.xml" Id="Rae1a0245844c4d88" /><Relationship Type="http://schemas.openxmlformats.org/officeDocument/2006/relationships/hyperlink" Target="/ppt/slides/slide11.xml" Id="Re8251b596be346ee" /><Relationship Type="http://schemas.openxmlformats.org/officeDocument/2006/relationships/hyperlink" Target="/ppt/slides/slide13.xml" Id="R5a52be0e3aa54dd9" /><Relationship Type="http://schemas.openxmlformats.org/officeDocument/2006/relationships/hyperlink" Target="/ppt/slides/slide15.xml" Id="Rd939a91962864b67" /><Relationship Type="http://schemas.openxmlformats.org/officeDocument/2006/relationships/hyperlink" Target="/ppt/slides/slide16.xml" Id="Raf9d222585c04839" /><Relationship Type="http://schemas.openxmlformats.org/officeDocument/2006/relationships/image" Target="/ppt/media/image38.png" Id="R86a190797b624156" /><Relationship Type="http://schemas.openxmlformats.org/officeDocument/2006/relationships/notesSlide" Target="/ppt/notesSlides/notesSlide13.xml" Id="R95f5adb3e2f94d3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507beb5cdb4a21" /><Relationship Type="http://schemas.openxmlformats.org/officeDocument/2006/relationships/image" Target="/ppt/media/image3.png" Id="R688ae1ad03604ac0" /><Relationship Type="http://schemas.openxmlformats.org/officeDocument/2006/relationships/hyperlink" Target="/ppt/slides/slide2.xml" Id="R332015fa0a2647d5" /><Relationship Type="http://schemas.openxmlformats.org/officeDocument/2006/relationships/hyperlink" Target="/ppt/slides/slide4.xml" Id="R2b2c14c778584e18" /><Relationship Type="http://schemas.openxmlformats.org/officeDocument/2006/relationships/hyperlink" Target="/ppt/slides/slide5.xml" Id="Re7c204e69e2048cd" /><Relationship Type="http://schemas.openxmlformats.org/officeDocument/2006/relationships/hyperlink" Target="/ppt/slides/slide6.xml" Id="Rbb29afbe98cf49d5" /><Relationship Type="http://schemas.openxmlformats.org/officeDocument/2006/relationships/hyperlink" Target="/ppt/slides/slide11.xml" Id="R3ad62c9183404b56" /><Relationship Type="http://schemas.openxmlformats.org/officeDocument/2006/relationships/hyperlink" Target="/ppt/slides/slide13.xml" Id="R5166dfdafa7b483f" /><Relationship Type="http://schemas.openxmlformats.org/officeDocument/2006/relationships/hyperlink" Target="/ppt/slides/slide15.xml" Id="R6892b4070f8b4e0d" /><Relationship Type="http://schemas.openxmlformats.org/officeDocument/2006/relationships/hyperlink" Target="/ppt/slides/slide16.xml" Id="R32d975a39259479b" /><Relationship Type="http://schemas.openxmlformats.org/officeDocument/2006/relationships/image" Target="/ppt/media/image39.png" Id="Rb4806e209cc44d8b" /><Relationship Type="http://schemas.openxmlformats.org/officeDocument/2006/relationships/notesSlide" Target="/ppt/notesSlides/notesSlide14.xml" Id="Rd36d45c5156c44d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ab1aad91764065" /><Relationship Type="http://schemas.openxmlformats.org/officeDocument/2006/relationships/image" Target="/ppt/media/image2.jpeg" Id="R11cd4256da6142b0" /><Relationship Type="http://schemas.openxmlformats.org/officeDocument/2006/relationships/image" Target="/ppt/media/image3.png" Id="Rb810b41215be4b00" /><Relationship Type="http://schemas.openxmlformats.org/officeDocument/2006/relationships/hyperlink" Target="/ppt/slides/slide2.xml" Id="Rbbe2cf7bb141420c" /><Relationship Type="http://schemas.openxmlformats.org/officeDocument/2006/relationships/hyperlink" Target="/ppt/slides/slide4.xml" Id="R52ec3864fe7e41cf" /><Relationship Type="http://schemas.openxmlformats.org/officeDocument/2006/relationships/hyperlink" Target="/ppt/slides/slide5.xml" Id="R742346a4108c4623" /><Relationship Type="http://schemas.openxmlformats.org/officeDocument/2006/relationships/hyperlink" Target="/ppt/slides/slide6.xml" Id="R3bef7397e037477d" /><Relationship Type="http://schemas.openxmlformats.org/officeDocument/2006/relationships/hyperlink" Target="/ppt/slides/slide11.xml" Id="R4364059508734aa6" /><Relationship Type="http://schemas.openxmlformats.org/officeDocument/2006/relationships/hyperlink" Target="/ppt/slides/slide13.xml" Id="R36723916fd4a48ec" /><Relationship Type="http://schemas.openxmlformats.org/officeDocument/2006/relationships/hyperlink" Target="/ppt/slides/slide15.xml" Id="Rbf2212bcf834467e" /><Relationship Type="http://schemas.openxmlformats.org/officeDocument/2006/relationships/hyperlink" Target="/ppt/slides/slide16.xml" Id="R1fe90de82de34a18" /><Relationship Type="http://schemas.openxmlformats.org/officeDocument/2006/relationships/image" Target="/ppt/media/image40.png" Id="R96d264f6c7c545f3" /><Relationship Type="http://schemas.openxmlformats.org/officeDocument/2006/relationships/image" Target="/ppt/media/image41.png" Id="R39df6d234dd84876" /><Relationship Type="http://schemas.openxmlformats.org/officeDocument/2006/relationships/image" Target="/ppt/media/image42.png" Id="R00d15a5c632640ed" /><Relationship Type="http://schemas.openxmlformats.org/officeDocument/2006/relationships/notesSlide" Target="/ppt/notesSlides/notesSlide15.xml" Id="R148c29059b184e6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5ad6b45b85431c" /><Relationship Type="http://schemas.openxmlformats.org/officeDocument/2006/relationships/image" Target="/ppt/media/image43.png" Id="R3f8d1d01f3a34c72" /><Relationship Type="http://schemas.openxmlformats.org/officeDocument/2006/relationships/image" Target="/ppt/media/image3.png" Id="R1641198ac4ac4eb9" /><Relationship Type="http://schemas.openxmlformats.org/officeDocument/2006/relationships/hyperlink" Target="/ppt/slides/slide2.xml" Id="Rb15b8224833d4fa7" /><Relationship Type="http://schemas.openxmlformats.org/officeDocument/2006/relationships/hyperlink" Target="/ppt/slides/slide4.xml" Id="Rc9d284b54e10409f" /><Relationship Type="http://schemas.openxmlformats.org/officeDocument/2006/relationships/hyperlink" Target="/ppt/slides/slide5.xml" Id="Rcc05b4844a204e69" /><Relationship Type="http://schemas.openxmlformats.org/officeDocument/2006/relationships/hyperlink" Target="/ppt/slides/slide6.xml" Id="R3d560785887b4eb1" /><Relationship Type="http://schemas.openxmlformats.org/officeDocument/2006/relationships/hyperlink" Target="/ppt/slides/slide11.xml" Id="R9f0971d4e7944673" /><Relationship Type="http://schemas.openxmlformats.org/officeDocument/2006/relationships/hyperlink" Target="/ppt/slides/slide13.xml" Id="Rcfe56eea99ea4256" /><Relationship Type="http://schemas.openxmlformats.org/officeDocument/2006/relationships/hyperlink" Target="/ppt/slides/slide15.xml" Id="R25204a8769bb4b14" /><Relationship Type="http://schemas.openxmlformats.org/officeDocument/2006/relationships/hyperlink" Target="/ppt/slides/slide16.xml" Id="R579c538b79364859" /><Relationship Type="http://schemas.openxmlformats.org/officeDocument/2006/relationships/image" Target="/ppt/media/image44.png" Id="Rb3eb2f86c3774967" /><Relationship Type="http://schemas.openxmlformats.org/officeDocument/2006/relationships/image" Target="/ppt/media/image45.png" Id="R80a8423ef16348a4" /><Relationship Type="http://schemas.openxmlformats.org/officeDocument/2006/relationships/image" Target="/ppt/media/image46.png" Id="Ra2c5978c3a524f04" /><Relationship Type="http://schemas.openxmlformats.org/officeDocument/2006/relationships/notesSlide" Target="/ppt/notesSlides/notesSlide16.xml" Id="Rdd00f35a61b8440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4d87e22d1f4020" /><Relationship Type="http://schemas.openxmlformats.org/officeDocument/2006/relationships/image" Target="/ppt/media/image47.png" Id="R96e4ccc18ea44a52" /><Relationship Type="http://schemas.openxmlformats.org/officeDocument/2006/relationships/image" Target="/ppt/media/image3.png" Id="Rf4b55f03fe294861" /><Relationship Type="http://schemas.openxmlformats.org/officeDocument/2006/relationships/hyperlink" Target="/ppt/slides/slide2.xml" Id="R210b1ee24a0c4c90" /><Relationship Type="http://schemas.openxmlformats.org/officeDocument/2006/relationships/hyperlink" Target="/ppt/slides/slide4.xml" Id="Rb45cd01f737d4244" /><Relationship Type="http://schemas.openxmlformats.org/officeDocument/2006/relationships/hyperlink" Target="/ppt/slides/slide5.xml" Id="R32589d0c57864f21" /><Relationship Type="http://schemas.openxmlformats.org/officeDocument/2006/relationships/hyperlink" Target="/ppt/slides/slide6.xml" Id="Rf651b9780b6c448d" /><Relationship Type="http://schemas.openxmlformats.org/officeDocument/2006/relationships/hyperlink" Target="/ppt/slides/slide11.xml" Id="R7f7aa4dd3f9143b5" /><Relationship Type="http://schemas.openxmlformats.org/officeDocument/2006/relationships/hyperlink" Target="/ppt/slides/slide13.xml" Id="R8cad6f0d9e194ff0" /><Relationship Type="http://schemas.openxmlformats.org/officeDocument/2006/relationships/hyperlink" Target="/ppt/slides/slide15.xml" Id="R30f73eef3d3b41f6" /><Relationship Type="http://schemas.openxmlformats.org/officeDocument/2006/relationships/hyperlink" Target="/ppt/slides/slide16.xml" Id="R2384340e53304280" /><Relationship Type="http://schemas.openxmlformats.org/officeDocument/2006/relationships/image" Target="/ppt/media/image48.png" Id="Ra48342810bba4719" /><Relationship Type="http://schemas.openxmlformats.org/officeDocument/2006/relationships/image" Target="/ppt/media/image49.png" Id="R58adb30ba60648e8" /><Relationship Type="http://schemas.openxmlformats.org/officeDocument/2006/relationships/image" Target="/ppt/media/image50.png" Id="Rc11fd0285cb94d6c" /><Relationship Type="http://schemas.openxmlformats.org/officeDocument/2006/relationships/notesSlide" Target="/ppt/notesSlides/notesSlide17.xml" Id="Rdeb145fcf9a04190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010" name="Google Shape;3999;p8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d83a2b520fc4199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4011" name="Google Shape;4000;p8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99aeee22e4e4c3b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001" name="Google Shape;4001;p89">
            <a:extLst xmlns:a="http://schemas.openxmlformats.org/drawingml/2006/main">
              <a:ext uri="{FF2B5EF4-FFF2-40B4-BE49-F238E27FC236}">
                <a16:creationId xmlns:a16="http://schemas.microsoft.com/office/drawing/2014/main" id="{CC3B6DE4-DC48-461C-AA52-B71ECD468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224528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EMPATYZER · DLA DZIAŁU HR W FIRMIE PRODUKCYJNEJ</a:t>
            </a:r>
            <a:endParaRPr sz="1000"/>
          </a:p>
        </p:txBody>
      </p:sp>
      <p:sp>
        <p:nvSpPr>
          <p:cNvPr id="4002" name="Google Shape;4002;p89">
            <a:extLst xmlns:a="http://schemas.openxmlformats.org/drawingml/2006/main">
              <a:ext uri="{FF2B5EF4-FFF2-40B4-BE49-F238E27FC236}">
                <a16:creationId xmlns:a16="http://schemas.microsoft.com/office/drawing/2014/main" id="{F520AB53-7623-4598-B9C8-755F2C62220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31520" y="4462272"/>
            <a:ext cx="9692640" cy="987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Calibri"/>
              <a:buNone/>
            </a:pPr>
            <a:r>
              <a:rPr sz="380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Ważnych rozmów w pracy</a:t>
            </a:r>
            <a:endParaRPr sz="3800"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Calibri"/>
              <a:buNone/>
            </a:pPr>
            <a:r>
              <a:rPr sz="380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nie prowadzi się na wyczucie.</a:t>
            </a:r>
            <a:endParaRPr sz="3800"/>
          </a:p>
        </p:txBody>
      </p:sp>
      <p:sp>
        <p:nvSpPr>
          <p:cNvPr id="4003" name="Google Shape;4003;p89">
            <a:extLst xmlns:a="http://schemas.openxmlformats.org/drawingml/2006/main">
              <a:ext uri="{FF2B5EF4-FFF2-40B4-BE49-F238E27FC236}">
                <a16:creationId xmlns:a16="http://schemas.microsoft.com/office/drawing/2014/main" id="{001A9C16-44D2-4459-BB86-080C8F5AF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687568"/>
            <a:ext cx="8778240" cy="475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E2D6E8"/>
              </a:buClr>
              <a:buSzPts val="1600"/>
              <a:buFont typeface="Calibri"/>
              <a:buNone/>
            </a:pPr>
            <a:r>
              <a:rPr sz="1600" u="none">
                <a:solidFill>
                  <a:srgbClr val="E2D6E8"/>
                </a:solidFill>
                <a:latin typeface="Calibri"/>
                <a:ea typeface="Calibri"/>
                <a:cs typeface="Calibri"/>
              </a:rPr>
              <a:t>Empatyzer pomaga brygadzistom, mistrzom i kierownikom przygotować feedback albo trudną rozmowę z konkretnym człowiekiem, także wtedy, gdy HR nie może być przy nich.</a:t>
            </a:r>
            <a:endParaRPr sz="1600"/>
          </a:p>
        </p:txBody>
      </p:sp>
      <p:sp>
        <p:nvSpPr>
          <p:cNvPr id="4004" name="Google Shape;4004;p89">
            <a:extLst xmlns:a="http://schemas.openxmlformats.org/drawingml/2006/main">
              <a:ext uri="{FF2B5EF4-FFF2-40B4-BE49-F238E27FC236}">
                <a16:creationId xmlns:a16="http://schemas.microsoft.com/office/drawing/2014/main" id="{6D645AA3-768D-4C7C-8B52-5803D59B1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6236208"/>
            <a:ext cx="8778240" cy="2926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050"/>
              <a:buFont typeface="Calibri"/>
              <a:buNone/>
            </a:pPr>
            <a:r>
              <a:t/>
            </a:r>
            <a:endParaRPr sz="1050"/>
          </a:p>
        </p:txBody>
      </p:sp>
      <p:pic>
        <p:nvPicPr>
          <p:cNvPr id="4016" name="Google Shape;4005;p8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46119f6df22460e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905695" y="6144768"/>
            <a:ext cx="1554480" cy="26489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006" name="Google Shape;4006;p89">
            <a:extLst xmlns:a="http://schemas.openxmlformats.org/drawingml/2006/main">
              <a:ext uri="{FF2B5EF4-FFF2-40B4-BE49-F238E27FC236}">
                <a16:creationId xmlns:a16="http://schemas.microsoft.com/office/drawing/2014/main" id="{01137645-8A01-49F5-AB3F-C046E8B79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078224"/>
            <a:ext cx="76200" cy="16916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5C52B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1756590636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12" name="Google Shape;4012;p90">
            <a:extLst xmlns:a="http://schemas.openxmlformats.org/drawingml/2006/main">
              <a:ext uri="{FF2B5EF4-FFF2-40B4-BE49-F238E27FC236}">
                <a16:creationId xmlns:a16="http://schemas.microsoft.com/office/drawing/2014/main" id="{02127ADF-434F-4FFA-BC5E-93D1978FE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1" u="none">
                <a:solidFill>
                  <a:srgbClr val="FFFFFF"/>
                </a:solidFill>
              </a:rPr>
              <a:t>Problem   ▸   Dlaczego problem wraca   ▸   Empatyzer   ▸   Jak to działa   ▸   Co się zmienia   ▸   Wdrożenie i prywatność   ▸   Dowody   ▸   Następny krok</a:t>
            </a:r>
            <a:endParaRPr/>
          </a:p>
        </p:txBody>
      </p:sp>
      <p:sp>
        <p:nvSpPr>
          <p:cNvPr id="4013" name="Google Shape;4013;p90">
            <a:extLst xmlns:a="http://schemas.openxmlformats.org/drawingml/2006/main">
              <a:ext uri="{FF2B5EF4-FFF2-40B4-BE49-F238E27FC236}">
                <a16:creationId xmlns:a16="http://schemas.microsoft.com/office/drawing/2014/main" id="{26511057-A403-4033-B0DD-2B3F5DBAF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148840"/>
            <a:ext cx="82296" cy="2103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CC00"/>
          </a:solidFill>
          <a:ln xmlns:a="http://schemas.openxmlformats.org/drawingml/2006/main" w="9525" cmpd="sng">
            <a:solidFill>
              <a:srgbClr val="FFCC0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14" name="Google Shape;4014;p90">
            <a:extLst xmlns:a="http://schemas.openxmlformats.org/drawingml/2006/main">
              <a:ext uri="{FF2B5EF4-FFF2-40B4-BE49-F238E27FC236}">
                <a16:creationId xmlns:a16="http://schemas.microsoft.com/office/drawing/2014/main" id="{7E2BEA39-265F-445D-82CD-EC27A2DBB8D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68680" y="2103120"/>
            <a:ext cx="10424160" cy="2194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3400"/>
              <a:buFont typeface="Calibri"/>
              <a:buNone/>
              <a:defRPr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34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Dużą część codziennej pracy z ludźmi w zakładzie produkcyjnym wykonują brygadziści i mistrzowie. Często obejmują tę rolę wcześniej, niż zdążą zdobyć doświadczenie w trudnych rozmowach.</a:t>
            </a:r>
            <a:endParaRPr sz="3400"/>
          </a:p>
        </p:txBody>
      </p:sp>
      <p:pic>
        <p:nvPicPr>
          <p:cNvPr id="4065" name="Google Shape;4015;p9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d60ff45aa024ef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016" name="Google Shape;4016;p90">
            <a:extLst xmlns:a="http://schemas.openxmlformats.org/drawingml/2006/main">
              <a:ext uri="{FF2B5EF4-FFF2-40B4-BE49-F238E27FC236}">
                <a16:creationId xmlns:a16="http://schemas.microsoft.com/office/drawing/2014/main" id="{66531F1F-C654-4A74-8C88-AEF5B9D54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8138"/>
            <a:ext cx="6667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Problem</a:t>
            </a:r>
            <a:endParaRPr/>
          </a:p>
        </p:txBody>
      </p:sp>
      <p:sp>
        <p:nvSpPr>
          <p:cNvPr id="4017" name="Google Shape;4017;p90">
            <a:extLst xmlns:a="http://schemas.openxmlformats.org/drawingml/2006/main">
              <a:ext uri="{FF2B5EF4-FFF2-40B4-BE49-F238E27FC236}">
                <a16:creationId xmlns:a16="http://schemas.microsoft.com/office/drawing/2014/main" id="{70C41176-F04F-4B06-BDDE-E627700CC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18" name="Google Shape;4018;p90">
            <a:extLst xmlns:a="http://schemas.openxmlformats.org/drawingml/2006/main">
              <a:ext uri="{FF2B5EF4-FFF2-40B4-BE49-F238E27FC236}">
                <a16:creationId xmlns:a16="http://schemas.microsoft.com/office/drawing/2014/main" id="{6AC70E29-E6B4-4A72-939A-8CF059796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" y="265176"/>
            <a:ext cx="795528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5C52B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19" name="Google Shape;4019;p90">
            <a:extLst xmlns:a="http://schemas.openxmlformats.org/drawingml/2006/main">
              <a:ext uri="{FF2B5EF4-FFF2-40B4-BE49-F238E27FC236}">
                <a16:creationId xmlns:a16="http://schemas.microsoft.com/office/drawing/2014/main" id="{39481A5E-B854-4BA5-950A-120820A68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4020" name="Google Shape;4020;p90">
            <a:extLst xmlns:a="http://schemas.openxmlformats.org/drawingml/2006/main">
              <a:ext uri="{FF2B5EF4-FFF2-40B4-BE49-F238E27FC236}">
                <a16:creationId xmlns:a16="http://schemas.microsoft.com/office/drawing/2014/main" id="{B6931D53-4DEB-46F1-83EC-3675289BB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5C52B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021" name="Google Shape;4021;p90">
            <a:hlinkClick xmlns:r="http://schemas.openxmlformats.org/officeDocument/2006/relationships" xmlns:a="http://schemas.openxmlformats.org/drawingml/2006/main" r:id="Re49f0c9c328946f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68AC9F4-E54C-41EF-BC31-7154CC74B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22" name="Google Shape;4022;p90">
            <a:extLst xmlns:a="http://schemas.openxmlformats.org/drawingml/2006/main">
              <a:ext uri="{FF2B5EF4-FFF2-40B4-BE49-F238E27FC236}">
                <a16:creationId xmlns:a16="http://schemas.microsoft.com/office/drawing/2014/main" id="{81F7CE8E-98FC-479A-A967-BB85A3624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4023" name="Google Shape;4023;p90">
            <a:extLst xmlns:a="http://schemas.openxmlformats.org/drawingml/2006/main">
              <a:ext uri="{FF2B5EF4-FFF2-40B4-BE49-F238E27FC236}">
                <a16:creationId xmlns:a16="http://schemas.microsoft.com/office/drawing/2014/main" id="{6229496E-8495-4BC9-937D-6F764FD99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024" name="Google Shape;4024;p90">
            <a:hlinkClick xmlns:r="http://schemas.openxmlformats.org/officeDocument/2006/relationships" xmlns:a="http://schemas.openxmlformats.org/drawingml/2006/main" r:id="R6e32f26dd2b74f42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D423DA44-5607-4096-85C0-74AFC3BD4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25" name="Google Shape;4025;p90">
            <a:extLst xmlns:a="http://schemas.openxmlformats.org/drawingml/2006/main">
              <a:ext uri="{FF2B5EF4-FFF2-40B4-BE49-F238E27FC236}">
                <a16:creationId xmlns:a16="http://schemas.microsoft.com/office/drawing/2014/main" id="{3F25DC7B-31CF-4B1C-8E0C-8DE4DD33B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4026" name="Google Shape;4026;p90">
            <a:extLst xmlns:a="http://schemas.openxmlformats.org/drawingml/2006/main">
              <a:ext uri="{FF2B5EF4-FFF2-40B4-BE49-F238E27FC236}">
                <a16:creationId xmlns:a16="http://schemas.microsoft.com/office/drawing/2014/main" id="{3471F338-CF9F-4D42-94B6-B72A7AB7A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027" name="Google Shape;4027;p90">
            <a:hlinkClick xmlns:r="http://schemas.openxmlformats.org/officeDocument/2006/relationships" xmlns:a="http://schemas.openxmlformats.org/drawingml/2006/main" r:id="R9b4277b38a26410d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DF325640-9BA3-47E6-8357-FB4339A43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28" name="Google Shape;4028;p90">
            <a:extLst xmlns:a="http://schemas.openxmlformats.org/drawingml/2006/main">
              <a:ext uri="{FF2B5EF4-FFF2-40B4-BE49-F238E27FC236}">
                <a16:creationId xmlns:a16="http://schemas.microsoft.com/office/drawing/2014/main" id="{BE359197-10DF-497D-B156-BF0CF1F34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4029" name="Google Shape;4029;p90">
            <a:extLst xmlns:a="http://schemas.openxmlformats.org/drawingml/2006/main">
              <a:ext uri="{FF2B5EF4-FFF2-40B4-BE49-F238E27FC236}">
                <a16:creationId xmlns:a16="http://schemas.microsoft.com/office/drawing/2014/main" id="{8524992D-AA25-4735-9CDA-E991F17B9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030" name="Google Shape;4030;p90">
            <a:hlinkClick xmlns:r="http://schemas.openxmlformats.org/officeDocument/2006/relationships" xmlns:a="http://schemas.openxmlformats.org/drawingml/2006/main" r:id="Rb755abe45d8e48c8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119D4A2B-4D10-4D1D-9F8E-E7E8BD0EB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31" name="Google Shape;4031;p90">
            <a:extLst xmlns:a="http://schemas.openxmlformats.org/drawingml/2006/main">
              <a:ext uri="{FF2B5EF4-FFF2-40B4-BE49-F238E27FC236}">
                <a16:creationId xmlns:a16="http://schemas.microsoft.com/office/drawing/2014/main" id="{3BB8EBA1-9703-44E2-B1C0-2F0A0222E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4032" name="Google Shape;4032;p90">
            <a:extLst xmlns:a="http://schemas.openxmlformats.org/drawingml/2006/main">
              <a:ext uri="{FF2B5EF4-FFF2-40B4-BE49-F238E27FC236}">
                <a16:creationId xmlns:a16="http://schemas.microsoft.com/office/drawing/2014/main" id="{624C8FB5-C351-4DB8-8127-5AB2A3B38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033" name="Google Shape;4033;p90">
            <a:hlinkClick xmlns:r="http://schemas.openxmlformats.org/officeDocument/2006/relationships" xmlns:a="http://schemas.openxmlformats.org/drawingml/2006/main" r:id="Re2c8bc3def964f95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FD3217BC-5B5B-4511-8A5C-35D760029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34" name="Google Shape;4034;p90">
            <a:extLst xmlns:a="http://schemas.openxmlformats.org/drawingml/2006/main">
              <a:ext uri="{FF2B5EF4-FFF2-40B4-BE49-F238E27FC236}">
                <a16:creationId xmlns:a16="http://schemas.microsoft.com/office/drawing/2014/main" id="{6BF918B4-5DDA-402F-9071-128660EC0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4035" name="Google Shape;4035;p90">
            <a:extLst xmlns:a="http://schemas.openxmlformats.org/drawingml/2006/main">
              <a:ext uri="{FF2B5EF4-FFF2-40B4-BE49-F238E27FC236}">
                <a16:creationId xmlns:a16="http://schemas.microsoft.com/office/drawing/2014/main" id="{B9904DCB-8B43-447E-A7B6-E7A1EDF14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036" name="Google Shape;4036;p90">
            <a:hlinkClick xmlns:r="http://schemas.openxmlformats.org/officeDocument/2006/relationships" xmlns:a="http://schemas.openxmlformats.org/drawingml/2006/main" r:id="R062fbee02b704f48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A8B0E35C-935A-4847-B12A-5F4B9A56A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37" name="Google Shape;4037;p90">
            <a:extLst xmlns:a="http://schemas.openxmlformats.org/drawingml/2006/main">
              <a:ext uri="{FF2B5EF4-FFF2-40B4-BE49-F238E27FC236}">
                <a16:creationId xmlns:a16="http://schemas.microsoft.com/office/drawing/2014/main" id="{362922C0-6FC1-416D-9614-5386C8332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4038" name="Google Shape;4038;p90">
            <a:extLst xmlns:a="http://schemas.openxmlformats.org/drawingml/2006/main">
              <a:ext uri="{FF2B5EF4-FFF2-40B4-BE49-F238E27FC236}">
                <a16:creationId xmlns:a16="http://schemas.microsoft.com/office/drawing/2014/main" id="{A4F953D3-EC49-4E15-92BD-3EE6E011B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039" name="Google Shape;4039;p90">
            <a:hlinkClick xmlns:r="http://schemas.openxmlformats.org/officeDocument/2006/relationships" xmlns:a="http://schemas.openxmlformats.org/drawingml/2006/main" r:id="R7e58ba3bc6284a3c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80F134C-BCF9-4F5F-9A00-9C8C5D701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40" name="Google Shape;4040;p90">
            <a:extLst xmlns:a="http://schemas.openxmlformats.org/drawingml/2006/main">
              <a:ext uri="{FF2B5EF4-FFF2-40B4-BE49-F238E27FC236}">
                <a16:creationId xmlns:a16="http://schemas.microsoft.com/office/drawing/2014/main" id="{CE598245-92B3-4C96-9874-B6F04BA4B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4041" name="Google Shape;4041;p90">
            <a:hlinkClick xmlns:r="http://schemas.openxmlformats.org/officeDocument/2006/relationships" xmlns:a="http://schemas.openxmlformats.org/drawingml/2006/main" r:id="Ra051ec17a3b14a53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16EF5453-F374-4CC9-862C-1DC1A3947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43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32CFDF3E-378F-4B2D-8D89-C257B31E4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44" name="Empatyzer SHORT — aktywna sekcja Problem">
            <a:extLst xmlns:a="http://schemas.openxmlformats.org/drawingml/2006/main">
              <a:ext uri="{FF2B5EF4-FFF2-40B4-BE49-F238E27FC236}">
                <a16:creationId xmlns:a16="http://schemas.microsoft.com/office/drawing/2014/main" id="{CD997652-E17E-4B87-ACA5-215A4AC60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60604"/>
            <a:ext cx="68580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FFC32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45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516C4C46-2F18-442B-9771-018645A41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1">
                <a:solidFill>
                  <a:srgbClr val="512753"/>
                </a:solidFill>
              </a:defRPr>
            </a:pPr>
            <a:r>
              <a:rPr sz="615" b="1">
                <a:solidFill>
                  <a:srgbClr val="512753"/>
                </a:solidFill>
              </a:rPr>
              <a:t>Problem</a:t>
            </a:r>
          </a:p>
        </p:txBody>
      </p:sp>
      <p:sp>
        <p:nvSpPr>
          <p:cNvPr id="404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259BA52-3BD1-4B6C-807B-4ECD64DE1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047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D2040C16-A867-45F1-A7CA-97315E22F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404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9BBD4A03-A1F1-42DA-B237-72FDDCBC9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049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A968C929-DF78-44FB-BBBD-416DA4A84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405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CAC37DEB-41AE-427D-8946-C73F56673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051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0C4D392A-DBF3-4798-A341-4D052EC68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405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164240C4-703A-498D-8E36-7574F0D2D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053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1A80F37E-6DA9-47DD-BFA5-D6E8D9948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405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97C6A807-0DFB-4D52-B952-4CA657C4B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055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21C70320-9EC4-4828-947C-2931203C2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405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292D6F42-3D21-4A2B-B7EB-CD315B271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057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BCCF4E87-1F55-4FC2-9904-0052CD0E0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405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A3DB42C2-0466-48AF-A02B-BEC315ED3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059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1F9F9843-630E-4A7F-9C80-929479D2D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406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98D24284-36F7-4956-85EA-E2A13C595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061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CF638B74-2176-460A-BBBF-7907721D8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731334824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47" name="Google Shape;4047;p91">
            <a:extLst xmlns:a="http://schemas.openxmlformats.org/drawingml/2006/main">
              <a:ext uri="{FF2B5EF4-FFF2-40B4-BE49-F238E27FC236}">
                <a16:creationId xmlns:a16="http://schemas.microsoft.com/office/drawing/2014/main" id="{786D5A81-E1BC-4935-8913-D649EEB2C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1" u="none">
                <a:solidFill>
                  <a:srgbClr val="FFFFFF"/>
                </a:solidFill>
              </a:rPr>
              <a:t>Problem   ▸   Dlaczego problem wraca   ▸   Empatyzer   ▸   Jak to działa   ▸   Co się zmienia   ▸   Wdrożenie i prywatność   ▸   Dowody   ▸   Następny krok</a:t>
            </a:r>
            <a:endParaRPr/>
          </a:p>
        </p:txBody>
      </p:sp>
      <p:sp>
        <p:nvSpPr>
          <p:cNvPr id="4048" name="Google Shape;4048;p91">
            <a:extLst xmlns:a="http://schemas.openxmlformats.org/drawingml/2006/main">
              <a:ext uri="{FF2B5EF4-FFF2-40B4-BE49-F238E27FC236}">
                <a16:creationId xmlns:a16="http://schemas.microsoft.com/office/drawing/2014/main" id="{82F1FB1F-4FBD-4A84-9A7B-C89805CD5D4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Przykłady problemów</a:t>
            </a:r>
            <a:endParaRPr sz="2800"/>
          </a:p>
        </p:txBody>
      </p:sp>
      <p:sp>
        <p:nvSpPr>
          <p:cNvPr id="4049" name="Google Shape;4049;p91">
            <a:extLst xmlns:a="http://schemas.openxmlformats.org/drawingml/2006/main">
              <a:ext uri="{FF2B5EF4-FFF2-40B4-BE49-F238E27FC236}">
                <a16:creationId xmlns:a16="http://schemas.microsoft.com/office/drawing/2014/main" id="{B55EB735-5A20-4D1F-94FB-34ED5E63C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Dużą część codziennej pracy z ludźmi wykonują brygadziści i mistrzowie, a HR zakładu nie może uczestniczyć w każdej ich rozmowie na różnych zmianach.</a:t>
            </a:r>
            <a:endParaRPr sz="1550"/>
          </a:p>
        </p:txBody>
      </p:sp>
      <p:sp>
        <p:nvSpPr>
          <p:cNvPr id="4050" name="Google Shape;4050;p91">
            <a:extLst xmlns:a="http://schemas.openxmlformats.org/drawingml/2006/main">
              <a:ext uri="{FF2B5EF4-FFF2-40B4-BE49-F238E27FC236}">
                <a16:creationId xmlns:a16="http://schemas.microsoft.com/office/drawing/2014/main" id="{CF6E7D66-41BA-459B-B9B8-D5CB04CC3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84832"/>
            <a:ext cx="3539642" cy="2779776"/>
          </a:xfrm>
          <a:prstGeom xmlns:a="http://schemas.openxmlformats.org/drawingml/2006/main" prst="roundRect">
            <a:avLst>
              <a:gd name="adj" fmla="val 3289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51" name="Google Shape;4051;p91">
            <a:extLst xmlns:a="http://schemas.openxmlformats.org/drawingml/2006/main">
              <a:ext uri="{FF2B5EF4-FFF2-40B4-BE49-F238E27FC236}">
                <a16:creationId xmlns:a16="http://schemas.microsoft.com/office/drawing/2014/main" id="{FC22D960-8834-4C3C-BDFA-BB438D9AC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59152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53" name="Google Shape;4053;p91">
            <a:extLst xmlns:a="http://schemas.openxmlformats.org/drawingml/2006/main">
              <a:ext uri="{FF2B5EF4-FFF2-40B4-BE49-F238E27FC236}">
                <a16:creationId xmlns:a16="http://schemas.microsoft.com/office/drawing/2014/main" id="{796B7E2A-E358-481E-87A0-3EBEAD926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962656"/>
            <a:ext cx="2991002" cy="5196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00"/>
              <a:buFont typeface="Calibri"/>
              <a:buNone/>
            </a:pPr>
            <a:r>
              <a:rPr sz="15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Fachowiec awansowany na brygadzistę</a:t>
            </a:r>
            <a:endParaRPr sz="1500"/>
          </a:p>
        </p:txBody>
      </p:sp>
      <p:sp>
        <p:nvSpPr>
          <p:cNvPr id="4054" name="Google Shape;4054;p91">
            <a:extLst xmlns:a="http://schemas.openxmlformats.org/drawingml/2006/main">
              <a:ext uri="{FF2B5EF4-FFF2-40B4-BE49-F238E27FC236}">
                <a16:creationId xmlns:a16="http://schemas.microsoft.com/office/drawing/2014/main" id="{5D284C42-BA69-4DC1-8755-FA654C4B6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555492"/>
            <a:ext cx="2991002" cy="11445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Doświadczony fachowiec zostaje brygadzistą i od razu prowadzi ludzi, z którymi wcześniej pracował jako kolega. Kompetencji potrzebnych do trudnych rozmów uczy się już w nowej roli.</a:t>
            </a:r>
            <a:endParaRPr sz="1250"/>
          </a:p>
        </p:txBody>
      </p:sp>
      <p:sp>
        <p:nvSpPr>
          <p:cNvPr id="4055" name="Google Shape;4055;p91">
            <a:extLst xmlns:a="http://schemas.openxmlformats.org/drawingml/2006/main">
              <a:ext uri="{FF2B5EF4-FFF2-40B4-BE49-F238E27FC236}">
                <a16:creationId xmlns:a16="http://schemas.microsoft.com/office/drawing/2014/main" id="{E9D478CE-B7C7-4E6B-BA18-07FD97D32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6026" y="2084832"/>
            <a:ext cx="3539642" cy="2779776"/>
          </a:xfrm>
          <a:prstGeom xmlns:a="http://schemas.openxmlformats.org/drawingml/2006/main" prst="roundRect">
            <a:avLst>
              <a:gd name="adj" fmla="val 3289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56" name="Google Shape;4056;p91">
            <a:extLst xmlns:a="http://schemas.openxmlformats.org/drawingml/2006/main">
              <a:ext uri="{FF2B5EF4-FFF2-40B4-BE49-F238E27FC236}">
                <a16:creationId xmlns:a16="http://schemas.microsoft.com/office/drawing/2014/main" id="{30241CCB-96B1-4072-872E-EBF750EB4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2359152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58" name="Google Shape;4058;p91">
            <a:extLst xmlns:a="http://schemas.openxmlformats.org/drawingml/2006/main">
              <a:ext uri="{FF2B5EF4-FFF2-40B4-BE49-F238E27FC236}">
                <a16:creationId xmlns:a16="http://schemas.microsoft.com/office/drawing/2014/main" id="{4158ABD4-478D-4D43-8849-7C2655591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2962656"/>
            <a:ext cx="2991002" cy="287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00"/>
              <a:buFont typeface="Calibri"/>
              <a:buNone/>
            </a:pPr>
            <a:r>
              <a:rPr sz="15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HR na trzech zmianach</a:t>
            </a:r>
            <a:endParaRPr sz="1500"/>
          </a:p>
        </p:txBody>
      </p:sp>
      <p:sp>
        <p:nvSpPr>
          <p:cNvPr id="4059" name="Google Shape;4059;p91">
            <a:extLst xmlns:a="http://schemas.openxmlformats.org/drawingml/2006/main">
              <a:ext uri="{FF2B5EF4-FFF2-40B4-BE49-F238E27FC236}">
                <a16:creationId xmlns:a16="http://schemas.microsoft.com/office/drawing/2014/main" id="{265272A9-6712-482D-B593-52114E231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3323082"/>
            <a:ext cx="2991002" cy="13769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Także zwykłe rozmowy pierwszej linii trafiają do HR, gdy brygadzista potrzebuje pomocy w ich przygotowaniu. HR ma wtedy mniej czasu na sprawy formalne, złożone i ryzykowne.</a:t>
            </a:r>
            <a:endParaRPr sz="1250"/>
          </a:p>
        </p:txBody>
      </p:sp>
      <p:sp>
        <p:nvSpPr>
          <p:cNvPr id="4060" name="Google Shape;4060;p91">
            <a:extLst xmlns:a="http://schemas.openxmlformats.org/drawingml/2006/main">
              <a:ext uri="{FF2B5EF4-FFF2-40B4-BE49-F238E27FC236}">
                <a16:creationId xmlns:a16="http://schemas.microsoft.com/office/drawing/2014/main" id="{76AED9AA-68B8-4619-8E97-89B1BBC8D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3413" y="2084832"/>
            <a:ext cx="3539642" cy="2779776"/>
          </a:xfrm>
          <a:prstGeom xmlns:a="http://schemas.openxmlformats.org/drawingml/2006/main" prst="roundRect">
            <a:avLst>
              <a:gd name="adj" fmla="val 3289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61" name="Google Shape;4061;p91">
            <a:extLst xmlns:a="http://schemas.openxmlformats.org/drawingml/2006/main">
              <a:ext uri="{FF2B5EF4-FFF2-40B4-BE49-F238E27FC236}">
                <a16:creationId xmlns:a16="http://schemas.microsoft.com/office/drawing/2014/main" id="{9006C227-AD3B-4526-989D-1F621C08C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33" y="2359152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63" name="Google Shape;4063;p91">
            <a:extLst xmlns:a="http://schemas.openxmlformats.org/drawingml/2006/main">
              <a:ext uri="{FF2B5EF4-FFF2-40B4-BE49-F238E27FC236}">
                <a16:creationId xmlns:a16="http://schemas.microsoft.com/office/drawing/2014/main" id="{B690E8A0-0FD5-4479-A8D2-6E3398BE1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14" y="2926080"/>
            <a:ext cx="2991041" cy="5120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00"/>
              <a:buFont typeface="Calibri"/>
              <a:buNone/>
              <a:defRPr sz="1350" b="1">
                <a:solidFill>
                  <a:srgbClr val="27222B"/>
                </a:solidFill>
              </a:defRPr>
            </a:pPr>
            <a:r>
              <a:rPr sz="1350" b="1" u="none">
                <a:solidFill>
                  <a:srgbClr val="27222B"/>
                </a:solidFill>
                <a:latin typeface="Calibri"/>
                <a:ea typeface="Calibri"/>
                <a:cs typeface="Calibri"/>
              </a:rPr>
              <a:t>Rozwój nie zawsze dociera na pierwszą linię</a:t>
            </a:r>
            <a:endParaRPr sz="1500"/>
          </a:p>
        </p:txBody>
      </p:sp>
      <p:sp>
        <p:nvSpPr>
          <p:cNvPr id="4064" name="Google Shape;4064;p91">
            <a:extLst xmlns:a="http://schemas.openxmlformats.org/drawingml/2006/main">
              <a:ext uri="{FF2B5EF4-FFF2-40B4-BE49-F238E27FC236}">
                <a16:creationId xmlns:a16="http://schemas.microsoft.com/office/drawing/2014/main" id="{C718AA62-8362-4C87-8255-E7316BBC1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14" y="3547872"/>
            <a:ext cx="2991041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  <a:defRPr sz="1050">
                <a:solidFill>
                  <a:srgbClr val="27222B"/>
                </a:solidFill>
              </a:defRPr>
            </a:pPr>
            <a:r>
              <a:rPr sz="1050" u="none">
                <a:solidFill>
                  <a:srgbClr val="27222B"/>
                </a:solidFill>
                <a:latin typeface="Calibri"/>
                <a:ea typeface="Calibri"/>
                <a:cs typeface="Calibri"/>
              </a:rPr>
              <a:t>Programy rozwojowe częściej obejmują kierowników i pracowników biurowych. Pracownik produkcji może mieć mniejszy dostęp, choć z Empatyzera może korzystać przez prywatny e-mail i telefon.</a:t>
            </a:r>
            <a:endParaRPr sz="1250"/>
          </a:p>
        </p:txBody>
      </p:sp>
      <p:sp>
        <p:nvSpPr>
          <p:cNvPr id="4065" name="Google Shape;4065;p91">
            <a:extLst xmlns:a="http://schemas.openxmlformats.org/drawingml/2006/main">
              <a:ext uri="{FF2B5EF4-FFF2-40B4-BE49-F238E27FC236}">
                <a16:creationId xmlns:a16="http://schemas.microsoft.com/office/drawing/2014/main" id="{D76195FE-2EC8-4E4D-AE6A-8A0BC79AA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102352"/>
            <a:ext cx="11094415" cy="109728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66" name="Google Shape;4066;p91">
            <a:extLst xmlns:a="http://schemas.openxmlformats.org/drawingml/2006/main">
              <a:ext uri="{FF2B5EF4-FFF2-40B4-BE49-F238E27FC236}">
                <a16:creationId xmlns:a16="http://schemas.microsoft.com/office/drawing/2014/main" id="{996226DD-C962-4473-9706-9CB07881C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5102352"/>
            <a:ext cx="1645920" cy="1097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3400"/>
              <a:buFont typeface="Calibri"/>
              <a:buNone/>
            </a:pPr>
            <a:r>
              <a:rPr sz="34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70%</a:t>
            </a:r>
            <a:endParaRPr sz="3400"/>
          </a:p>
        </p:txBody>
      </p:sp>
      <p:sp>
        <p:nvSpPr>
          <p:cNvPr id="4067" name="Google Shape;4067;p91">
            <a:extLst xmlns:a="http://schemas.openxmlformats.org/drawingml/2006/main">
              <a:ext uri="{FF2B5EF4-FFF2-40B4-BE49-F238E27FC236}">
                <a16:creationId xmlns:a16="http://schemas.microsoft.com/office/drawing/2014/main" id="{00230A7F-15F4-44EF-A29C-7ABF60F65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40" y="5102352"/>
            <a:ext cx="8671255" cy="1097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350"/>
              <a:buFont typeface="Calibri"/>
              <a:buNone/>
            </a:pPr>
            <a:r>
              <a:rPr sz="13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Menedżer odpowiada za co najmniej 70% różnic w zaangażowaniu pracowników między zespołami.</a:t>
            </a:r>
            <a:endParaRPr sz="1350"/>
          </a:p>
          <a:p xmlns:a="http://schemas.openxmlformats.org/drawingml/2006/main">
            <a:pPr marL="0" marR="0" lvl="0" indent="0" algn="l">
              <a:spcBef>
                <a:spcPts val="30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Gallup, State of the American Manager, 2015</a:t>
            </a:r>
            <a:endParaRPr sz="1350"/>
          </a:p>
        </p:txBody>
      </p:sp>
      <p:pic>
        <p:nvPicPr>
          <p:cNvPr id="4136" name="Google Shape;4068;p9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b057ad0fde34134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069" name="Google Shape;4069;p91">
            <a:extLst xmlns:a="http://schemas.openxmlformats.org/drawingml/2006/main">
              <a:ext uri="{FF2B5EF4-FFF2-40B4-BE49-F238E27FC236}">
                <a16:creationId xmlns:a16="http://schemas.microsoft.com/office/drawing/2014/main" id="{3A6357AD-3D5D-4732-85E0-F24412103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8138"/>
            <a:ext cx="6667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Problem</a:t>
            </a:r>
            <a:endParaRPr/>
          </a:p>
        </p:txBody>
      </p:sp>
      <p:sp>
        <p:nvSpPr>
          <p:cNvPr id="4070" name="Google Shape;4070;p91">
            <a:extLst xmlns:a="http://schemas.openxmlformats.org/drawingml/2006/main">
              <a:ext uri="{FF2B5EF4-FFF2-40B4-BE49-F238E27FC236}">
                <a16:creationId xmlns:a16="http://schemas.microsoft.com/office/drawing/2014/main" id="{13E4F5E4-2DA8-4558-A77F-739BF7579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71" name="Google Shape;4071;p91">
            <a:extLst xmlns:a="http://schemas.openxmlformats.org/drawingml/2006/main">
              <a:ext uri="{FF2B5EF4-FFF2-40B4-BE49-F238E27FC236}">
                <a16:creationId xmlns:a16="http://schemas.microsoft.com/office/drawing/2014/main" id="{A1CD569A-CDD4-480D-832A-1C018B803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" y="265176"/>
            <a:ext cx="795528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5C52B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72" name="Google Shape;4072;p91">
            <a:extLst xmlns:a="http://schemas.openxmlformats.org/drawingml/2006/main">
              <a:ext uri="{FF2B5EF4-FFF2-40B4-BE49-F238E27FC236}">
                <a16:creationId xmlns:a16="http://schemas.microsoft.com/office/drawing/2014/main" id="{A739817E-72D7-4F20-AD36-5B14C06F7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4073" name="Google Shape;4073;p91">
            <a:extLst xmlns:a="http://schemas.openxmlformats.org/drawingml/2006/main">
              <a:ext uri="{FF2B5EF4-FFF2-40B4-BE49-F238E27FC236}">
                <a16:creationId xmlns:a16="http://schemas.microsoft.com/office/drawing/2014/main" id="{413ABA7A-0EBC-41E6-96AC-DD055CFE1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5C52B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074" name="Google Shape;4074;p91">
            <a:hlinkClick xmlns:r="http://schemas.openxmlformats.org/officeDocument/2006/relationships" xmlns:a="http://schemas.openxmlformats.org/drawingml/2006/main" r:id="Rf30484727d39425e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A9598E0C-5A3E-4C0B-9283-D2FE74FA7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75" name="Google Shape;4075;p91">
            <a:extLst xmlns:a="http://schemas.openxmlformats.org/drawingml/2006/main">
              <a:ext uri="{FF2B5EF4-FFF2-40B4-BE49-F238E27FC236}">
                <a16:creationId xmlns:a16="http://schemas.microsoft.com/office/drawing/2014/main" id="{B35664B3-AFA1-433F-92CA-D8CD3F30E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4076" name="Google Shape;4076;p91">
            <a:extLst xmlns:a="http://schemas.openxmlformats.org/drawingml/2006/main">
              <a:ext uri="{FF2B5EF4-FFF2-40B4-BE49-F238E27FC236}">
                <a16:creationId xmlns:a16="http://schemas.microsoft.com/office/drawing/2014/main" id="{CA71B0BC-2D71-4983-B4D0-18CEDA458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077" name="Google Shape;4077;p91">
            <a:hlinkClick xmlns:r="http://schemas.openxmlformats.org/officeDocument/2006/relationships" xmlns:a="http://schemas.openxmlformats.org/drawingml/2006/main" r:id="R6dc05b5750a640c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FECD180D-A40B-4F11-89F9-45AA35B34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78" name="Google Shape;4078;p91">
            <a:extLst xmlns:a="http://schemas.openxmlformats.org/drawingml/2006/main">
              <a:ext uri="{FF2B5EF4-FFF2-40B4-BE49-F238E27FC236}">
                <a16:creationId xmlns:a16="http://schemas.microsoft.com/office/drawing/2014/main" id="{C9247D1E-D336-4CFE-9E93-8627FA53E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4079" name="Google Shape;4079;p91">
            <a:extLst xmlns:a="http://schemas.openxmlformats.org/drawingml/2006/main">
              <a:ext uri="{FF2B5EF4-FFF2-40B4-BE49-F238E27FC236}">
                <a16:creationId xmlns:a16="http://schemas.microsoft.com/office/drawing/2014/main" id="{BAACC7AB-9AF3-4BA2-9DA8-DA704DA6C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080" name="Google Shape;4080;p91">
            <a:hlinkClick xmlns:r="http://schemas.openxmlformats.org/officeDocument/2006/relationships" xmlns:a="http://schemas.openxmlformats.org/drawingml/2006/main" r:id="Rff34cba00ade4fe1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C9A2519F-F248-44B6-9FC4-5012F6745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81" name="Google Shape;4081;p91">
            <a:extLst xmlns:a="http://schemas.openxmlformats.org/drawingml/2006/main">
              <a:ext uri="{FF2B5EF4-FFF2-40B4-BE49-F238E27FC236}">
                <a16:creationId xmlns:a16="http://schemas.microsoft.com/office/drawing/2014/main" id="{F3C8BBE0-F933-464C-9336-CDF12EAA4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4082" name="Google Shape;4082;p91">
            <a:extLst xmlns:a="http://schemas.openxmlformats.org/drawingml/2006/main">
              <a:ext uri="{FF2B5EF4-FFF2-40B4-BE49-F238E27FC236}">
                <a16:creationId xmlns:a16="http://schemas.microsoft.com/office/drawing/2014/main" id="{443B4254-9787-4327-8DE1-3F4CF868C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083" name="Google Shape;4083;p91">
            <a:hlinkClick xmlns:r="http://schemas.openxmlformats.org/officeDocument/2006/relationships" xmlns:a="http://schemas.openxmlformats.org/drawingml/2006/main" r:id="R3b555007d93a4365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B80713B-7B07-4466-B0E7-E4DBA8DBB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84" name="Google Shape;4084;p91">
            <a:extLst xmlns:a="http://schemas.openxmlformats.org/drawingml/2006/main">
              <a:ext uri="{FF2B5EF4-FFF2-40B4-BE49-F238E27FC236}">
                <a16:creationId xmlns:a16="http://schemas.microsoft.com/office/drawing/2014/main" id="{87ACFB9B-8B9C-4A5D-BF8D-101A1AEC6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4085" name="Google Shape;4085;p91">
            <a:extLst xmlns:a="http://schemas.openxmlformats.org/drawingml/2006/main">
              <a:ext uri="{FF2B5EF4-FFF2-40B4-BE49-F238E27FC236}">
                <a16:creationId xmlns:a16="http://schemas.microsoft.com/office/drawing/2014/main" id="{58450551-F630-4651-9449-C2D816CF5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086" name="Google Shape;4086;p91">
            <a:hlinkClick xmlns:r="http://schemas.openxmlformats.org/officeDocument/2006/relationships" xmlns:a="http://schemas.openxmlformats.org/drawingml/2006/main" r:id="Rc330e8c861924009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E30D3AE5-F570-45EF-97B8-98125088A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87" name="Google Shape;4087;p91">
            <a:extLst xmlns:a="http://schemas.openxmlformats.org/drawingml/2006/main">
              <a:ext uri="{FF2B5EF4-FFF2-40B4-BE49-F238E27FC236}">
                <a16:creationId xmlns:a16="http://schemas.microsoft.com/office/drawing/2014/main" id="{06279B59-3ADB-4587-A15F-A0AB35F52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4088" name="Google Shape;4088;p91">
            <a:extLst xmlns:a="http://schemas.openxmlformats.org/drawingml/2006/main">
              <a:ext uri="{FF2B5EF4-FFF2-40B4-BE49-F238E27FC236}">
                <a16:creationId xmlns:a16="http://schemas.microsoft.com/office/drawing/2014/main" id="{8F63D38D-7DC0-4DAC-88F7-3139256F9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089" name="Google Shape;4089;p91">
            <a:hlinkClick xmlns:r="http://schemas.openxmlformats.org/officeDocument/2006/relationships" xmlns:a="http://schemas.openxmlformats.org/drawingml/2006/main" r:id="R2def46e6acc84cfc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3040EF51-F090-44D5-9BDE-3A9AB18D6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90" name="Google Shape;4090;p91">
            <a:extLst xmlns:a="http://schemas.openxmlformats.org/drawingml/2006/main">
              <a:ext uri="{FF2B5EF4-FFF2-40B4-BE49-F238E27FC236}">
                <a16:creationId xmlns:a16="http://schemas.microsoft.com/office/drawing/2014/main" id="{278FA5E3-7A14-4C86-AF18-CFA920CF0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4091" name="Google Shape;4091;p91">
            <a:extLst xmlns:a="http://schemas.openxmlformats.org/drawingml/2006/main">
              <a:ext uri="{FF2B5EF4-FFF2-40B4-BE49-F238E27FC236}">
                <a16:creationId xmlns:a16="http://schemas.microsoft.com/office/drawing/2014/main" id="{916DB1BF-5D8A-466D-8D98-313C4CEB0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092" name="Google Shape;4092;p91">
            <a:hlinkClick xmlns:r="http://schemas.openxmlformats.org/officeDocument/2006/relationships" xmlns:a="http://schemas.openxmlformats.org/drawingml/2006/main" r:id="R65f0ccbee4804a26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0249073D-98BC-411A-AF90-879CB9B24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93" name="Google Shape;4093;p91">
            <a:extLst xmlns:a="http://schemas.openxmlformats.org/drawingml/2006/main">
              <a:ext uri="{FF2B5EF4-FFF2-40B4-BE49-F238E27FC236}">
                <a16:creationId xmlns:a16="http://schemas.microsoft.com/office/drawing/2014/main" id="{2D99DB57-4776-46BD-963F-E8A55FB0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4094" name="Google Shape;4094;p91">
            <a:hlinkClick xmlns:r="http://schemas.openxmlformats.org/officeDocument/2006/relationships" xmlns:a="http://schemas.openxmlformats.org/drawingml/2006/main" r:id="R6b55943fffee4878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92EFDE47-1885-4E7B-9F27-635ACEC6F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4163" name="Google Shape;4052;p9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73f674c44249c4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23544" y="245973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4164" name="Google Shape;4057;p9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eaed41153b4de5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700930" y="245973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4165" name="Google Shape;4062;p9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02dd96fb204117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78317" y="2459736"/>
            <a:ext cx="219456" cy="219456"/>
          </a:xfrm>
          <a:prstGeom xmlns:a="http://schemas.openxmlformats.org/drawingml/2006/main" prst="rect">
            <a:avLst/>
          </a:prstGeom>
        </p:spPr>
      </p:pic>
      <p:sp>
        <p:nvSpPr>
          <p:cNvPr id="4099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29B521A4-7D93-4F4A-AFF6-D57205BE1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00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92487999-2BDA-43C0-A22E-2D1D16FBE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410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94A3E35-DEC2-4954-871A-CB4608CE8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102" name="Empatyzer SHORT — aktywna sekcja Przykłady">
            <a:extLst xmlns:a="http://schemas.openxmlformats.org/drawingml/2006/main">
              <a:ext uri="{FF2B5EF4-FFF2-40B4-BE49-F238E27FC236}">
                <a16:creationId xmlns:a16="http://schemas.microsoft.com/office/drawing/2014/main" id="{7507763D-A13F-46D3-A9B8-C416CB3E6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FFC32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03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8671CFF1-160B-4634-B051-93B6BAFE3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1">
                <a:solidFill>
                  <a:srgbClr val="512753"/>
                </a:solidFill>
              </a:defRPr>
            </a:pPr>
            <a:r>
              <a:rPr sz="615" b="1">
                <a:solidFill>
                  <a:srgbClr val="512753"/>
                </a:solidFill>
              </a:rPr>
              <a:t>Przykłady</a:t>
            </a:r>
          </a:p>
        </p:txBody>
      </p:sp>
      <p:sp>
        <p:nvSpPr>
          <p:cNvPr id="410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548731B4-5C26-4077-8A4D-9FDDD668F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105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3B8E2079-7DA2-40E1-8204-F735EFEEB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410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B33AFB38-70AF-493B-8498-D3451E616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107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CD1FB44D-EFF7-4C91-A0C3-AC7BA4B66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410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A813F490-E70B-4E77-8A33-93DB2EAE7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109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0D3C4504-306A-48D6-ADE4-643F11180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411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969E20DD-107E-430B-B521-0D8853081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111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51754499-B954-48E5-B360-3DA11E7A4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411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976EC2A4-16AD-408B-9FE7-91C7BBFE2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113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6C276018-39F7-42D4-B91F-9817CC534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411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DA47D58E-F919-41DA-BC4D-1697E2A72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115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82498872-9777-478F-B9D5-C66A3C0E3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411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CE271422-A782-44BB-AFBD-B270DE876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117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9FC813D3-FBEC-4553-AF0D-AEBDEC0D1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897920508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08" name="Google Shape;4208;p94">
            <a:extLst xmlns:a="http://schemas.openxmlformats.org/drawingml/2006/main">
              <a:ext uri="{FF2B5EF4-FFF2-40B4-BE49-F238E27FC236}">
                <a16:creationId xmlns:a16="http://schemas.microsoft.com/office/drawing/2014/main" id="{85B7FCBB-23A6-41F0-B6E6-AB57673D9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   ▸   Dlaczego problem wraca   ▸   Empatyzer   ▸   Jak to działa   ▸   Co się zmienia   ▸   Wdrożenie i prywatność   ▸   Dowody   ▸   Następny krok</a:t>
            </a:r>
            <a:endParaRPr/>
          </a:p>
        </p:txBody>
      </p:sp>
      <p:sp>
        <p:nvSpPr>
          <p:cNvPr id="4209" name="Google Shape;4209;p94">
            <a:extLst xmlns:a="http://schemas.openxmlformats.org/drawingml/2006/main">
              <a:ext uri="{FF2B5EF4-FFF2-40B4-BE49-F238E27FC236}">
                <a16:creationId xmlns:a16="http://schemas.microsoft.com/office/drawing/2014/main" id="{EE8C5E52-BE39-4315-B026-62E4745B9D5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25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Rozmowa z osobistym coach’Em</a:t>
            </a:r>
            <a:endParaRPr sz="2800"/>
          </a:p>
        </p:txBody>
      </p:sp>
      <p:sp>
        <p:nvSpPr>
          <p:cNvPr id="4210" name="Google Shape;4210;p94">
            <a:extLst xmlns:a="http://schemas.openxmlformats.org/drawingml/2006/main">
              <a:ext uri="{FF2B5EF4-FFF2-40B4-BE49-F238E27FC236}">
                <a16:creationId xmlns:a16="http://schemas.microsoft.com/office/drawing/2014/main" id="{D23813D3-78EE-4F00-A81D-DB4C6A541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Możesz pytać o siebie, konkretną osobę, zespół, grupę projektową, dział, całą firmę albo o sam Empatyzer.</a:t>
            </a:r>
            <a:endParaRPr sz="1550"/>
          </a:p>
        </p:txBody>
      </p:sp>
      <p:sp>
        <p:nvSpPr>
          <p:cNvPr id="4211" name="Google Shape;4211;p94">
            <a:extLst xmlns:a="http://schemas.openxmlformats.org/drawingml/2006/main">
              <a:ext uri="{FF2B5EF4-FFF2-40B4-BE49-F238E27FC236}">
                <a16:creationId xmlns:a16="http://schemas.microsoft.com/office/drawing/2014/main" id="{A3EBAAA9-357E-4B8B-9224-840796A7C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847088"/>
            <a:ext cx="5029200" cy="4352544"/>
          </a:xfrm>
          <a:prstGeom xmlns:a="http://schemas.openxmlformats.org/drawingml/2006/main" prst="roundRect">
            <a:avLst>
              <a:gd name="adj" fmla="val 21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12" name="Google Shape;4212;p94">
            <a:extLst xmlns:a="http://schemas.openxmlformats.org/drawingml/2006/main">
              <a:ext uri="{FF2B5EF4-FFF2-40B4-BE49-F238E27FC236}">
                <a16:creationId xmlns:a16="http://schemas.microsoft.com/office/drawing/2014/main" id="{4B8D5DF3-61F3-47C4-B7A5-DCFC00F23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847088"/>
            <a:ext cx="5029200" cy="4352544"/>
          </a:xfrm>
          <a:prstGeom xmlns:a="http://schemas.openxmlformats.org/drawingml/2006/main" prst="roundRect">
            <a:avLst>
              <a:gd name="adj" fmla="val 21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4DE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13" name="Google Shape;4213;p94">
            <a:extLst xmlns:a="http://schemas.openxmlformats.org/drawingml/2006/main">
              <a:ext uri="{FF2B5EF4-FFF2-40B4-BE49-F238E27FC236}">
                <a16:creationId xmlns:a16="http://schemas.microsoft.com/office/drawing/2014/main" id="{403EDEDD-571D-46DA-B06B-3AF74AD1A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847088"/>
            <a:ext cx="5029200" cy="4754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2700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15" name="Google Shape;4215;p94">
            <a:extLst xmlns:a="http://schemas.openxmlformats.org/drawingml/2006/main">
              <a:ext uri="{FF2B5EF4-FFF2-40B4-BE49-F238E27FC236}">
                <a16:creationId xmlns:a16="http://schemas.microsoft.com/office/drawing/2014/main" id="{A162B8B9-5EA2-4D32-975B-2EA6C6857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1847088"/>
            <a:ext cx="4206240" cy="475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sz="120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Porozmawiaj z Em</a:t>
            </a:r>
            <a:endParaRPr sz="1200"/>
          </a:p>
        </p:txBody>
      </p:sp>
      <p:sp>
        <p:nvSpPr>
          <p:cNvPr id="4216" name="Google Shape;4216;p94">
            <a:extLst xmlns:a="http://schemas.openxmlformats.org/drawingml/2006/main">
              <a:ext uri="{FF2B5EF4-FFF2-40B4-BE49-F238E27FC236}">
                <a16:creationId xmlns:a16="http://schemas.microsoft.com/office/drawing/2014/main" id="{5FA2A618-BA8D-479B-837C-8FB148960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2532888"/>
            <a:ext cx="4087463" cy="628841"/>
          </a:xfrm>
          <a:prstGeom xmlns:a="http://schemas.openxmlformats.org/drawingml/2006/main" prst="roundRect">
            <a:avLst>
              <a:gd name="adj" fmla="val 11628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54850" tIns="45700" rIns="54850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2D2D2D"/>
                </a:solidFill>
                <a:latin typeface="Calibri"/>
                <a:ea typeface="Calibri"/>
                <a:cs typeface="Calibri"/>
              </a:defRPr>
            </a:pPr>
            <a:r>
              <a:rPr sz="900" b="0" i="1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Po zmianie jednego brygadzisty ludzie częściej odchodzą. Muszę z nim porozmawiać. Jak nie zrobić z tego oskarżenia?</a:t>
            </a:r>
            <a:endParaRPr/>
          </a:p>
        </p:txBody>
      </p:sp>
      <p:sp>
        <p:nvSpPr>
          <p:cNvPr id="4217" name="Google Shape;4217;p94">
            <a:extLst xmlns:a="http://schemas.openxmlformats.org/drawingml/2006/main">
              <a:ext uri="{FF2B5EF4-FFF2-40B4-BE49-F238E27FC236}">
                <a16:creationId xmlns:a16="http://schemas.microsoft.com/office/drawing/2014/main" id="{56877962-F2AA-4FE9-A8D7-A091C1D59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2532888"/>
            <a:ext cx="41719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850"/>
              <a:buFont typeface="Calibri"/>
              <a:buNone/>
            </a:pPr>
            <a:r>
              <a:rPr sz="85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/>
            </a:r>
            <a:endParaRPr sz="1150"/>
          </a:p>
        </p:txBody>
      </p:sp>
      <p:sp>
        <p:nvSpPr>
          <p:cNvPr id="4218" name="Google Shape;4218;p94">
            <a:extLst xmlns:a="http://schemas.openxmlformats.org/drawingml/2006/main">
              <a:ext uri="{FF2B5EF4-FFF2-40B4-BE49-F238E27FC236}">
                <a16:creationId xmlns:a16="http://schemas.microsoft.com/office/drawing/2014/main" id="{E337C825-06C0-4D11-9794-BB58B088D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" y="3337560"/>
            <a:ext cx="4023265" cy="2571750"/>
          </a:xfrm>
          <a:prstGeom xmlns:a="http://schemas.openxmlformats.org/drawingml/2006/main" prst="roundRect">
            <a:avLst>
              <a:gd name="adj" fmla="val 4785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12700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73150" tIns="45700" rIns="73150" bIns="3657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848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848" b="0" i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Tu uważałabym na Twój odruch, żeby zacząć od liczby skarg i od razu zapytać brygadzistę, co robi źle. Dla Ciebie to rozmowa oparta na faktach. On może usłyszeć: «HR z biura już uznał mnie za problem». Zacznie bronić realiów zmiany i swojej fachowości, zamiast przyjrzeć się temu, jak rozmawia z ludźmi pod presją.
Pokaż powtarzający się wzorzec, ale nie używaj go jako wyroku. Najpierw uznaj, że to on zna realia pracy zespołu. Potem odtwórzcie dwie albo trzy konkretne sytuacje: co powiedział, co pracownik mógł usłyszeć i co wydarzyło się później. Na końcu wybierzcie jeden nowy sposób reagowania.
Możesz powiedzieć: «Wraca do mnie podobny opis kilku rozmów: kiedy rośnie presja, ludzie słyszą publiczne uwagi zamiast rozmowy na osobności. Chcę najpierw usłyszeć, jak Ty widzisz te sytuacje. Przyjrzyjmy się konkretnym momentom i ustalmy sposób reagowania, który utrzyma wymagania, ale nie będzie niepotrzebnie podnosił napięcia».</a:t>
            </a:r>
            <a:endParaRPr/>
          </a:p>
        </p:txBody>
      </p:sp>
      <p:sp>
        <p:nvSpPr>
          <p:cNvPr id="4219" name="Google Shape;4219;p94">
            <a:extLst xmlns:a="http://schemas.openxmlformats.org/drawingml/2006/main">
              <a:ext uri="{FF2B5EF4-FFF2-40B4-BE49-F238E27FC236}">
                <a16:creationId xmlns:a16="http://schemas.microsoft.com/office/drawing/2014/main" id="{135E87D5-4F47-454B-9FC1-6EAB22460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1872" y="3630168"/>
            <a:ext cx="3602736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B9A9C1"/>
              </a:buClr>
              <a:buSzPts val="800"/>
              <a:buFont typeface="Calibri"/>
              <a:buNone/>
            </a:pPr>
            <a:r>
              <a:rPr sz="800" b="1" u="none">
                <a:solidFill>
                  <a:srgbClr val="B9A9C1"/>
                </a:solidFill>
                <a:latin typeface="Calibri"/>
                <a:ea typeface="Calibri"/>
                <a:cs typeface="Calibri"/>
              </a:rPr>
              <a:t/>
            </a:r>
            <a:endParaRPr sz="800"/>
          </a:p>
        </p:txBody>
      </p:sp>
      <p:sp>
        <p:nvSpPr>
          <p:cNvPr id="4220" name="Google Shape;4220;p94">
            <a:extLst xmlns:a="http://schemas.openxmlformats.org/drawingml/2006/main">
              <a:ext uri="{FF2B5EF4-FFF2-40B4-BE49-F238E27FC236}">
                <a16:creationId xmlns:a16="http://schemas.microsoft.com/office/drawing/2014/main" id="{556364E5-B96A-4721-A1DD-8457A9E33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1872" y="3922776"/>
            <a:ext cx="3602736" cy="1289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54850" tIns="27425" rIns="54850" bIns="27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90"/>
              <a:buFont typeface="Calibri"/>
              <a:buNone/>
            </a:pPr>
            <a:r>
              <a:rPr sz="690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/>
            </a:r>
            <a:endParaRPr/>
          </a:p>
        </p:txBody>
      </p:sp>
      <p:sp>
        <p:nvSpPr>
          <p:cNvPr id="4221" name="Google Shape;4221;p94">
            <a:extLst xmlns:a="http://schemas.openxmlformats.org/drawingml/2006/main">
              <a:ext uri="{FF2B5EF4-FFF2-40B4-BE49-F238E27FC236}">
                <a16:creationId xmlns:a16="http://schemas.microsoft.com/office/drawing/2014/main" id="{06544BB0-2267-44A3-B287-BB98AF1EB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907024"/>
            <a:ext cx="502920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/>
            </a:r>
            <a:endParaRPr sz="900"/>
          </a:p>
        </p:txBody>
      </p:sp>
      <p:sp>
        <p:nvSpPr>
          <p:cNvPr id="4222" name="Google Shape;4222;p94">
            <a:extLst xmlns:a="http://schemas.openxmlformats.org/drawingml/2006/main">
              <a:ext uri="{FF2B5EF4-FFF2-40B4-BE49-F238E27FC236}">
                <a16:creationId xmlns:a16="http://schemas.microsoft.com/office/drawing/2014/main" id="{03FD7ABB-6587-4C89-A5F1-4F7757BB6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1865376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24" name="Google Shape;4224;p94">
            <a:extLst xmlns:a="http://schemas.openxmlformats.org/drawingml/2006/main">
              <a:ext uri="{FF2B5EF4-FFF2-40B4-BE49-F238E27FC236}">
                <a16:creationId xmlns:a16="http://schemas.microsoft.com/office/drawing/2014/main" id="{4DA77AE6-D33F-411B-B6AD-496C9F0D1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1883664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Rozumie Ciebie i sytuację</a:t>
            </a:r>
            <a:endParaRPr sz="1450"/>
          </a:p>
        </p:txBody>
      </p:sp>
      <p:sp>
        <p:nvSpPr>
          <p:cNvPr id="4225" name="Google Shape;4225;p94">
            <a:extLst xmlns:a="http://schemas.openxmlformats.org/drawingml/2006/main">
              <a:ext uri="{FF2B5EF4-FFF2-40B4-BE49-F238E27FC236}">
                <a16:creationId xmlns:a16="http://schemas.microsoft.com/office/drawing/2014/main" id="{5B88B1EF-C241-4D34-AF7C-5F8A560D3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2231136"/>
            <a:ext cx="4995367" cy="8656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Em rozpoznaje Twój naturalny sposób działania, cel rozmowy i napięcie, które może się pojawić.</a:t>
            </a:r>
            <a:endParaRPr sz="1250"/>
          </a:p>
        </p:txBody>
      </p:sp>
      <p:sp>
        <p:nvSpPr>
          <p:cNvPr id="4226" name="Google Shape;4226;p94">
            <a:extLst xmlns:a="http://schemas.openxmlformats.org/drawingml/2006/main">
              <a:ext uri="{FF2B5EF4-FFF2-40B4-BE49-F238E27FC236}">
                <a16:creationId xmlns:a16="http://schemas.microsoft.com/office/drawing/2014/main" id="{0976BA62-F60E-4B8D-913B-8EB1E33BB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3133344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28" name="Google Shape;4228;p94">
            <a:extLst xmlns:a="http://schemas.openxmlformats.org/drawingml/2006/main">
              <a:ext uri="{FF2B5EF4-FFF2-40B4-BE49-F238E27FC236}">
                <a16:creationId xmlns:a16="http://schemas.microsoft.com/office/drawing/2014/main" id="{F9EEECB7-90B5-471F-8D13-92CAC3CA6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3151632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Uwzględnia konkretną osobę</a:t>
            </a:r>
            <a:endParaRPr sz="1450"/>
          </a:p>
        </p:txBody>
      </p:sp>
      <p:sp>
        <p:nvSpPr>
          <p:cNvPr id="4229" name="Google Shape;4229;p94">
            <a:extLst xmlns:a="http://schemas.openxmlformats.org/drawingml/2006/main">
              <a:ext uri="{FF2B5EF4-FFF2-40B4-BE49-F238E27FC236}">
                <a16:creationId xmlns:a16="http://schemas.microsoft.com/office/drawing/2014/main" id="{129B2396-E592-49E4-95CA-4FE311715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3499104"/>
            <a:ext cx="4995367" cy="8656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Wyjaśnia, dlaczego pierwszy odruch może nie zadziałać właśnie w rozmowie z tą osobą.</a:t>
            </a:r>
            <a:endParaRPr sz="1250"/>
          </a:p>
        </p:txBody>
      </p:sp>
      <p:sp>
        <p:nvSpPr>
          <p:cNvPr id="4230" name="Google Shape;4230;p94">
            <a:extLst xmlns:a="http://schemas.openxmlformats.org/drawingml/2006/main">
              <a:ext uri="{FF2B5EF4-FFF2-40B4-BE49-F238E27FC236}">
                <a16:creationId xmlns:a16="http://schemas.microsoft.com/office/drawing/2014/main" id="{37FDE92A-3E0A-4DB7-B80C-23A7D83B0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4401312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32" name="Google Shape;4232;p94">
            <a:extLst xmlns:a="http://schemas.openxmlformats.org/drawingml/2006/main">
              <a:ext uri="{FF2B5EF4-FFF2-40B4-BE49-F238E27FC236}">
                <a16:creationId xmlns:a16="http://schemas.microsoft.com/office/drawing/2014/main" id="{F7378AEA-6263-4D2F-9E61-C067698BD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4419600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Podaje sposób i słowa</a:t>
            </a:r>
            <a:endParaRPr sz="1450"/>
          </a:p>
        </p:txBody>
      </p:sp>
      <p:sp>
        <p:nvSpPr>
          <p:cNvPr id="4233" name="Google Shape;4233;p94">
            <a:extLst xmlns:a="http://schemas.openxmlformats.org/drawingml/2006/main">
              <a:ext uri="{FF2B5EF4-FFF2-40B4-BE49-F238E27FC236}">
                <a16:creationId xmlns:a16="http://schemas.microsoft.com/office/drawing/2014/main" id="{BDCFF7CD-8E61-4B87-8F05-75C23912F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4767072"/>
            <a:ext cx="4995367" cy="8656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Proponuje przebieg rozmowy i zdanie, od którego można zacząć. Ostateczną decyzję podejmuje człowiek.</a:t>
            </a:r>
            <a:endParaRPr sz="1250"/>
          </a:p>
        </p:txBody>
      </p:sp>
      <p:sp>
        <p:nvSpPr>
          <p:cNvPr id="4234" name="Google Shape;4234;p94">
            <a:extLst xmlns:a="http://schemas.openxmlformats.org/drawingml/2006/main">
              <a:ext uri="{FF2B5EF4-FFF2-40B4-BE49-F238E27FC236}">
                <a16:creationId xmlns:a16="http://schemas.microsoft.com/office/drawing/2014/main" id="{C03F6689-43C5-4381-8121-96F023A0F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5724144"/>
            <a:ext cx="5562295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1800"/>
              <a:buFont typeface="Calibri"/>
              <a:buNone/>
            </a:pPr>
            <a:r>
              <a:rPr sz="18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Nie zgaduj. Pytaj Em.</a:t>
            </a:r>
            <a:endParaRPr sz="1800"/>
          </a:p>
        </p:txBody>
      </p:sp>
      <p:pic>
        <p:nvPicPr>
          <p:cNvPr id="4309" name="Google Shape;4235;p9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6a49927cccb4c54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236" name="Google Shape;4236;p94">
            <a:extLst xmlns:a="http://schemas.openxmlformats.org/drawingml/2006/main">
              <a:ext uri="{FF2B5EF4-FFF2-40B4-BE49-F238E27FC236}">
                <a16:creationId xmlns:a16="http://schemas.microsoft.com/office/drawing/2014/main" id="{14C917E5-3B86-42AC-8236-9DE05BCED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38138"/>
            <a:ext cx="8572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Jak to działa</a:t>
            </a:r>
            <a:endParaRPr/>
          </a:p>
        </p:txBody>
      </p:sp>
      <p:sp>
        <p:nvSpPr>
          <p:cNvPr id="4237" name="Google Shape;4237;p94">
            <a:extLst xmlns:a="http://schemas.openxmlformats.org/drawingml/2006/main">
              <a:ext uri="{FF2B5EF4-FFF2-40B4-BE49-F238E27FC236}">
                <a16:creationId xmlns:a16="http://schemas.microsoft.com/office/drawing/2014/main" id="{B75BE74F-63A8-4391-941E-3C535B282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38" name="Google Shape;4238;p94">
            <a:extLst xmlns:a="http://schemas.openxmlformats.org/drawingml/2006/main">
              <a:ext uri="{FF2B5EF4-FFF2-40B4-BE49-F238E27FC236}">
                <a16:creationId xmlns:a16="http://schemas.microsoft.com/office/drawing/2014/main" id="{84592AA8-789A-418A-8BDF-89369B11D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4239" name="Google Shape;4239;p94">
            <a:extLst xmlns:a="http://schemas.openxmlformats.org/drawingml/2006/main">
              <a:ext uri="{FF2B5EF4-FFF2-40B4-BE49-F238E27FC236}">
                <a16:creationId xmlns:a16="http://schemas.microsoft.com/office/drawing/2014/main" id="{F8A598C7-CC31-4E69-A536-D6FEFB7A4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240" name="Google Shape;4240;p94">
            <a:hlinkClick xmlns:r="http://schemas.openxmlformats.org/officeDocument/2006/relationships" xmlns:a="http://schemas.openxmlformats.org/drawingml/2006/main" r:id="R11e7748666244ad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305F29DA-C006-4A24-8FF4-4738D9577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41" name="Google Shape;4241;p94">
            <a:extLst xmlns:a="http://schemas.openxmlformats.org/drawingml/2006/main">
              <a:ext uri="{FF2B5EF4-FFF2-40B4-BE49-F238E27FC236}">
                <a16:creationId xmlns:a16="http://schemas.microsoft.com/office/drawing/2014/main" id="{7C580B39-3BE9-4B0D-A027-D5396687F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4242" name="Google Shape;4242;p94">
            <a:extLst xmlns:a="http://schemas.openxmlformats.org/drawingml/2006/main">
              <a:ext uri="{FF2B5EF4-FFF2-40B4-BE49-F238E27FC236}">
                <a16:creationId xmlns:a16="http://schemas.microsoft.com/office/drawing/2014/main" id="{49FB4700-CA90-469B-B5B7-7FB8ED3D4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243" name="Google Shape;4243;p94">
            <a:hlinkClick xmlns:r="http://schemas.openxmlformats.org/officeDocument/2006/relationships" xmlns:a="http://schemas.openxmlformats.org/drawingml/2006/main" r:id="R05eb4c3a7ab949cd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1B779A25-3F2D-435D-BCCB-4CBA156B4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44" name="Google Shape;4244;p94">
            <a:extLst xmlns:a="http://schemas.openxmlformats.org/drawingml/2006/main">
              <a:ext uri="{FF2B5EF4-FFF2-40B4-BE49-F238E27FC236}">
                <a16:creationId xmlns:a16="http://schemas.microsoft.com/office/drawing/2014/main" id="{36885FDA-ABD2-44D8-9F3B-800527946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4245" name="Google Shape;4245;p94">
            <a:extLst xmlns:a="http://schemas.openxmlformats.org/drawingml/2006/main">
              <a:ext uri="{FF2B5EF4-FFF2-40B4-BE49-F238E27FC236}">
                <a16:creationId xmlns:a16="http://schemas.microsoft.com/office/drawing/2014/main" id="{19AD0050-4638-43B5-98F2-E4C9443D4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246" name="Google Shape;4246;p94">
            <a:hlinkClick xmlns:r="http://schemas.openxmlformats.org/officeDocument/2006/relationships" xmlns:a="http://schemas.openxmlformats.org/drawingml/2006/main" r:id="R1ddccca4b2484666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07C2327D-6942-473D-914E-31619D16A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47" name="Google Shape;4247;p94">
            <a:extLst xmlns:a="http://schemas.openxmlformats.org/drawingml/2006/main">
              <a:ext uri="{FF2B5EF4-FFF2-40B4-BE49-F238E27FC236}">
                <a16:creationId xmlns:a16="http://schemas.microsoft.com/office/drawing/2014/main" id="{79DB97F5-5F7D-4933-A2D8-9752CA19E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265176"/>
            <a:ext cx="1069848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5C52B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48" name="Google Shape;4248;p94">
            <a:extLst xmlns:a="http://schemas.openxmlformats.org/drawingml/2006/main">
              <a:ext uri="{FF2B5EF4-FFF2-40B4-BE49-F238E27FC236}">
                <a16:creationId xmlns:a16="http://schemas.microsoft.com/office/drawing/2014/main" id="{65B830EE-4C1E-405C-BC2F-6E3727554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4249" name="Google Shape;4249;p94">
            <a:extLst xmlns:a="http://schemas.openxmlformats.org/drawingml/2006/main">
              <a:ext uri="{FF2B5EF4-FFF2-40B4-BE49-F238E27FC236}">
                <a16:creationId xmlns:a16="http://schemas.microsoft.com/office/drawing/2014/main" id="{FCAA0EE5-2929-4920-AE41-FB415CD60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5C52B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250" name="Google Shape;4250;p94">
            <a:hlinkClick xmlns:r="http://schemas.openxmlformats.org/officeDocument/2006/relationships" xmlns:a="http://schemas.openxmlformats.org/drawingml/2006/main" r:id="Rb017e068beb54a3d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E5C91259-BBF3-4EB4-99FC-96BB6A44C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51" name="Google Shape;4251;p94">
            <a:extLst xmlns:a="http://schemas.openxmlformats.org/drawingml/2006/main">
              <a:ext uri="{FF2B5EF4-FFF2-40B4-BE49-F238E27FC236}">
                <a16:creationId xmlns:a16="http://schemas.microsoft.com/office/drawing/2014/main" id="{4E34C029-8E18-488D-BA5A-126A0F831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4252" name="Google Shape;4252;p94">
            <a:extLst xmlns:a="http://schemas.openxmlformats.org/drawingml/2006/main">
              <a:ext uri="{FF2B5EF4-FFF2-40B4-BE49-F238E27FC236}">
                <a16:creationId xmlns:a16="http://schemas.microsoft.com/office/drawing/2014/main" id="{7D87BF25-8605-4D0E-9B88-7102D414F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253" name="Google Shape;4253;p94">
            <a:hlinkClick xmlns:r="http://schemas.openxmlformats.org/officeDocument/2006/relationships" xmlns:a="http://schemas.openxmlformats.org/drawingml/2006/main" r:id="R0ae417bfb9ad4960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6D3CCC7F-B319-484D-9FA8-BA991B486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54" name="Google Shape;4254;p94">
            <a:extLst xmlns:a="http://schemas.openxmlformats.org/drawingml/2006/main">
              <a:ext uri="{FF2B5EF4-FFF2-40B4-BE49-F238E27FC236}">
                <a16:creationId xmlns:a16="http://schemas.microsoft.com/office/drawing/2014/main" id="{5CF32B20-BB97-4BF5-9F98-0900ED947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4255" name="Google Shape;4255;p94">
            <a:extLst xmlns:a="http://schemas.openxmlformats.org/drawingml/2006/main">
              <a:ext uri="{FF2B5EF4-FFF2-40B4-BE49-F238E27FC236}">
                <a16:creationId xmlns:a16="http://schemas.microsoft.com/office/drawing/2014/main" id="{5D4FCCB6-182D-4D34-A10A-E44EEEE3A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256" name="Google Shape;4256;p94">
            <a:hlinkClick xmlns:r="http://schemas.openxmlformats.org/officeDocument/2006/relationships" xmlns:a="http://schemas.openxmlformats.org/drawingml/2006/main" r:id="R0f67ccbc5e004611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705B7EA2-772E-41C7-B770-E8C094667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57" name="Google Shape;4257;p94">
            <a:extLst xmlns:a="http://schemas.openxmlformats.org/drawingml/2006/main">
              <a:ext uri="{FF2B5EF4-FFF2-40B4-BE49-F238E27FC236}">
                <a16:creationId xmlns:a16="http://schemas.microsoft.com/office/drawing/2014/main" id="{9EE9AA17-F76A-416E-883B-0EAA515C8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4258" name="Google Shape;4258;p94">
            <a:extLst xmlns:a="http://schemas.openxmlformats.org/drawingml/2006/main">
              <a:ext uri="{FF2B5EF4-FFF2-40B4-BE49-F238E27FC236}">
                <a16:creationId xmlns:a16="http://schemas.microsoft.com/office/drawing/2014/main" id="{FBEB2FF6-6D46-4361-9A2E-B1F7D3F70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259" name="Google Shape;4259;p94">
            <a:hlinkClick xmlns:r="http://schemas.openxmlformats.org/officeDocument/2006/relationships" xmlns:a="http://schemas.openxmlformats.org/drawingml/2006/main" r:id="R92b7c770d7474566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0714C454-FE21-405D-A547-6FA5677E0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60" name="Google Shape;4260;p94">
            <a:extLst xmlns:a="http://schemas.openxmlformats.org/drawingml/2006/main">
              <a:ext uri="{FF2B5EF4-FFF2-40B4-BE49-F238E27FC236}">
                <a16:creationId xmlns:a16="http://schemas.microsoft.com/office/drawing/2014/main" id="{D80DE4FB-641B-42A6-94A2-6C5B6B8E6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4261" name="Google Shape;4261;p94">
            <a:hlinkClick xmlns:r="http://schemas.openxmlformats.org/officeDocument/2006/relationships" xmlns:a="http://schemas.openxmlformats.org/drawingml/2006/main" r:id="R4261fe24fcb643bf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8BD1F3B3-B977-49D0-A2B4-37EAF7DA5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4336" name="Google Shape;4214;p9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e097ec6bee430c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49808" y="1965960"/>
            <a:ext cx="237744" cy="237744"/>
          </a:xfrm>
          <a:prstGeom xmlns:a="http://schemas.openxmlformats.org/drawingml/2006/main" prst="rect">
            <a:avLst/>
          </a:prstGeom>
        </p:spPr>
      </p:pic>
      <p:pic>
        <p:nvPicPr>
          <p:cNvPr id="4337" name="Google Shape;4223;p9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034e402c9049dd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63056" y="1947672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4338" name="Google Shape;4227;p9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7c42347f1941aa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63056" y="3215640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4339" name="Google Shape;4231;p9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83e0aec7234078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63056" y="4483608"/>
            <a:ext cx="219456" cy="219456"/>
          </a:xfrm>
          <a:prstGeom xmlns:a="http://schemas.openxmlformats.org/drawingml/2006/main" prst="rect">
            <a:avLst/>
          </a:prstGeom>
        </p:spPr>
      </p:pic>
      <p:sp>
        <p:nvSpPr>
          <p:cNvPr id="4267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0C7993BC-6DFF-4537-8505-6064472D4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68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47F4C30E-B5E6-440D-97A1-3FB0CDB7A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426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29CF065-F38C-4AA6-983E-3E0E4573B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270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66B19FA2-99D9-4D59-A70A-2FB8E2FA2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427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12802F6B-7635-4E6C-9A93-8C7F3956D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272" name="Empatyzer SHORT — aktywna sekcja Rozmowa z Em">
            <a:extLst xmlns:a="http://schemas.openxmlformats.org/drawingml/2006/main">
              <a:ext uri="{FF2B5EF4-FFF2-40B4-BE49-F238E27FC236}">
                <a16:creationId xmlns:a16="http://schemas.microsoft.com/office/drawing/2014/main" id="{EF42E430-96C8-41C9-A9D1-DF7251A22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0854" y="260604"/>
            <a:ext cx="106680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FFC32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73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87429A42-7F6B-40A7-9536-FDF4CC365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1">
                <a:solidFill>
                  <a:srgbClr val="512753"/>
                </a:solidFill>
              </a:defRPr>
            </a:pPr>
            <a:r>
              <a:rPr sz="615" b="1">
                <a:solidFill>
                  <a:srgbClr val="512753"/>
                </a:solidFill>
              </a:rPr>
              <a:t>Rozmowa z Em</a:t>
            </a:r>
          </a:p>
        </p:txBody>
      </p:sp>
      <p:sp>
        <p:nvSpPr>
          <p:cNvPr id="427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BA4F9951-AC97-4C1B-A506-48EB4904F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275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3280FEA6-0E6D-453F-8C86-AA15509A2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427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AD144247-B8FB-4F14-9759-805F82D0B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277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8F25B691-947B-4A07-895F-FC9910CA0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427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22EFCA92-1BF8-4C9E-A4E1-63B53158C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279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EE3E74C4-C7E7-438C-BCFC-05AB86F43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428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9B545268-681F-4146-8498-2E30B8F6B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281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8F5AD2E1-DEFC-4C02-9A5A-5EFA808DF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428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4A22DDB8-E292-463F-8243-9748983F7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283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823D48BE-6A7F-459E-83A7-2EA1D825D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428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41B89A0F-34D7-4E91-9F59-5340CF5DB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285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418D0240-1746-4874-83B7-E1610D346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759152751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696" name="Google Shape;4696;p103">
            <a:extLst xmlns:a="http://schemas.openxmlformats.org/drawingml/2006/main">
              <a:ext uri="{FF2B5EF4-FFF2-40B4-BE49-F238E27FC236}">
                <a16:creationId xmlns:a16="http://schemas.microsoft.com/office/drawing/2014/main" id="{48884A8F-C5D6-45AA-A4E2-C2F033240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   ▸   Dlaczego problem wraca   ▸   Empatyzer   ▸   Jak to działa   ▸   Co się zmienia   ▸   Wdrożenie i prywatność   ▸   Dowody   ▸   Następny krok</a:t>
            </a:r>
            <a:endParaRPr/>
          </a:p>
        </p:txBody>
      </p:sp>
      <p:sp>
        <p:nvSpPr>
          <p:cNvPr id="4697" name="Google Shape;4697;p103">
            <a:extLst xmlns:a="http://schemas.openxmlformats.org/drawingml/2006/main">
              <a:ext uri="{FF2B5EF4-FFF2-40B4-BE49-F238E27FC236}">
                <a16:creationId xmlns:a16="http://schemas.microsoft.com/office/drawing/2014/main" id="{0CA6DDFA-1F04-43A9-8A61-42AAFAD0799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Dowody</a:t>
            </a:r>
            <a:endParaRPr sz="2800"/>
          </a:p>
        </p:txBody>
      </p:sp>
      <p:sp>
        <p:nvSpPr>
          <p:cNvPr id="4698" name="Google Shape;4698;p103">
            <a:extLst xmlns:a="http://schemas.openxmlformats.org/drawingml/2006/main">
              <a:ext uri="{FF2B5EF4-FFF2-40B4-BE49-F238E27FC236}">
                <a16:creationId xmlns:a16="http://schemas.microsoft.com/office/drawing/2014/main" id="{B4B082A6-04DD-4DB4-9BED-240E281F1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b="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Tak oceniają Empatyzer użytkownicy oraz osoby prowadzące trudne rozmowy z zespołami.</a:t>
            </a:r>
            <a:endParaRPr sz="1550"/>
          </a:p>
        </p:txBody>
      </p:sp>
      <p:sp>
        <p:nvSpPr>
          <p:cNvPr id="4699" name="Google Shape;4699;p103">
            <a:extLst xmlns:a="http://schemas.openxmlformats.org/drawingml/2006/main">
              <a:ext uri="{FF2B5EF4-FFF2-40B4-BE49-F238E27FC236}">
                <a16:creationId xmlns:a16="http://schemas.microsoft.com/office/drawing/2014/main" id="{AE5FDDA3-0C6F-4343-810F-40C176060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737360"/>
            <a:ext cx="2103120" cy="64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3400"/>
              <a:buFont typeface="Calibri"/>
              <a:buNone/>
            </a:pPr>
            <a:r>
              <a:rPr sz="34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77%</a:t>
            </a:r>
            <a:endParaRPr sz="3400"/>
          </a:p>
        </p:txBody>
      </p:sp>
      <p:sp>
        <p:nvSpPr>
          <p:cNvPr id="4700" name="Google Shape;4700;p103">
            <a:extLst xmlns:a="http://schemas.openxmlformats.org/drawingml/2006/main">
              <a:ext uri="{FF2B5EF4-FFF2-40B4-BE49-F238E27FC236}">
                <a16:creationId xmlns:a16="http://schemas.microsoft.com/office/drawing/2014/main" id="{F65AEFBC-1975-4BF8-9B3D-3A1CC58BF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414016"/>
            <a:ext cx="2103120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użytkowników poleciłoby Empatyzer</a:t>
            </a:r>
            <a:endParaRPr sz="1200"/>
          </a:p>
        </p:txBody>
      </p:sp>
      <p:sp>
        <p:nvSpPr>
          <p:cNvPr id="4701" name="Google Shape;4701;p103">
            <a:extLst xmlns:a="http://schemas.openxmlformats.org/drawingml/2006/main">
              <a:ext uri="{FF2B5EF4-FFF2-40B4-BE49-F238E27FC236}">
                <a16:creationId xmlns:a16="http://schemas.microsoft.com/office/drawing/2014/main" id="{138302D3-8F5D-43BF-86CC-573906A7E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6352" y="1737360"/>
            <a:ext cx="2103120" cy="64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39886"/>
              </a:buClr>
              <a:buSzPts val="3400"/>
              <a:buFont typeface="Calibri"/>
              <a:buNone/>
            </a:pPr>
            <a:r>
              <a:rPr sz="3400" b="1" u="none">
                <a:solidFill>
                  <a:srgbClr val="239886"/>
                </a:solidFill>
                <a:latin typeface="Calibri"/>
                <a:ea typeface="Calibri"/>
                <a:cs typeface="Calibri"/>
              </a:rPr>
              <a:t>73%</a:t>
            </a:r>
            <a:endParaRPr sz="3400"/>
          </a:p>
        </p:txBody>
      </p:sp>
      <p:sp>
        <p:nvSpPr>
          <p:cNvPr id="4702" name="Google Shape;4702;p103">
            <a:extLst xmlns:a="http://schemas.openxmlformats.org/drawingml/2006/main">
              <a:ext uri="{FF2B5EF4-FFF2-40B4-BE49-F238E27FC236}">
                <a16:creationId xmlns:a16="http://schemas.microsoft.com/office/drawing/2014/main" id="{FBAA3C64-69AD-4942-B4A5-56D655E7F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6352" y="2414016"/>
            <a:ext cx="2103120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użytkowników jest zadowolonych z wdrożenia</a:t>
            </a:r>
            <a:endParaRPr sz="1200"/>
          </a:p>
        </p:txBody>
      </p:sp>
      <p:sp>
        <p:nvSpPr>
          <p:cNvPr id="4703" name="Google Shape;4703;p103">
            <a:extLst xmlns:a="http://schemas.openxmlformats.org/drawingml/2006/main">
              <a:ext uri="{FF2B5EF4-FFF2-40B4-BE49-F238E27FC236}">
                <a16:creationId xmlns:a16="http://schemas.microsoft.com/office/drawing/2014/main" id="{608FD5A4-AE41-4C1D-A537-C3C53F5FB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4064" y="1737360"/>
            <a:ext cx="2103120" cy="64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E458B"/>
              </a:buClr>
              <a:buSzPts val="3400"/>
              <a:buFont typeface="Calibri"/>
              <a:buNone/>
            </a:pPr>
            <a:r>
              <a:rPr sz="3400" b="1" u="none">
                <a:solidFill>
                  <a:srgbClr val="4E458B"/>
                </a:solidFill>
                <a:latin typeface="Calibri"/>
                <a:ea typeface="Calibri"/>
                <a:cs typeface="Calibri"/>
              </a:rPr>
              <a:t>59%</a:t>
            </a:r>
            <a:endParaRPr sz="3400"/>
          </a:p>
        </p:txBody>
      </p:sp>
      <p:sp>
        <p:nvSpPr>
          <p:cNvPr id="4704" name="Google Shape;4704;p103">
            <a:extLst xmlns:a="http://schemas.openxmlformats.org/drawingml/2006/main">
              <a:ext uri="{FF2B5EF4-FFF2-40B4-BE49-F238E27FC236}">
                <a16:creationId xmlns:a16="http://schemas.microsoft.com/office/drawing/2014/main" id="{7630022A-CAD6-4D15-8646-5F1BD8AFB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4064" y="2414016"/>
            <a:ext cx="2103120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użytkowników zauważyło wzrost kompetencji</a:t>
            </a:r>
            <a:endParaRPr sz="1200"/>
          </a:p>
        </p:txBody>
      </p:sp>
      <p:sp>
        <p:nvSpPr>
          <p:cNvPr id="4705" name="Google Shape;4705;p103">
            <a:extLst xmlns:a="http://schemas.openxmlformats.org/drawingml/2006/main">
              <a:ext uri="{FF2B5EF4-FFF2-40B4-BE49-F238E27FC236}">
                <a16:creationId xmlns:a16="http://schemas.microsoft.com/office/drawing/2014/main" id="{1FE2F9D1-968B-4E45-8887-C0C04A35A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926080"/>
            <a:ext cx="65836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Badania użytkowników i wdrożeń Empatyzera</a:t>
            </a:r>
            <a:endParaRPr sz="900"/>
          </a:p>
        </p:txBody>
      </p:sp>
      <p:sp>
        <p:nvSpPr>
          <p:cNvPr id="4706" name="Google Shape;4706;p103">
            <a:extLst xmlns:a="http://schemas.openxmlformats.org/drawingml/2006/main">
              <a:ext uri="{FF2B5EF4-FFF2-40B4-BE49-F238E27FC236}">
                <a16:creationId xmlns:a16="http://schemas.microsoft.com/office/drawing/2014/main" id="{483482F3-7C12-40F3-98AA-2B4891116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6096" y="1737360"/>
            <a:ext cx="4016959" cy="128016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8E0"/>
          </a:solidFill>
          <a:ln xmlns:a="http://schemas.openxmlformats.org/drawingml/2006/main" w="12700" cmpd="sng">
            <a:solidFill>
              <a:srgbClr val="FFF8E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707" name="Google Shape;4707;p103">
            <a:extLst xmlns:a="http://schemas.openxmlformats.org/drawingml/2006/main">
              <a:ext uri="{FF2B5EF4-FFF2-40B4-BE49-F238E27FC236}">
                <a16:creationId xmlns:a16="http://schemas.microsoft.com/office/drawing/2014/main" id="{2340CDBD-BE23-4398-98AD-53CACDC4C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2128" y="1737360"/>
            <a:ext cx="1371600" cy="1280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2800"/>
              <a:buFont typeface="Calibri"/>
              <a:buNone/>
            </a:pPr>
            <a:r>
              <a:rPr sz="28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5,0/5</a:t>
            </a:r>
            <a:endParaRPr sz="2800"/>
          </a:p>
        </p:txBody>
      </p:sp>
      <p:pic>
        <p:nvPicPr>
          <p:cNvPr id="4798" name="Google Shape;4708;p10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e540f8daf054c73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272016" y="2039112"/>
            <a:ext cx="173736" cy="17373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4799" name="Google Shape;4709;p10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e540f8daf054c73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491472" y="2039112"/>
            <a:ext cx="173736" cy="17373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4800" name="Google Shape;4710;p10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e540f8daf054c73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710928" y="2039112"/>
            <a:ext cx="173736" cy="17373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4801" name="Google Shape;4711;p10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e540f8daf054c73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930384" y="2039112"/>
            <a:ext cx="173736" cy="17373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4802" name="Google Shape;4712;p10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e540f8daf054c73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149840" y="2039112"/>
            <a:ext cx="173736" cy="17373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713" name="Google Shape;4713;p103">
            <a:extLst xmlns:a="http://schemas.openxmlformats.org/drawingml/2006/main">
              <a:ext uri="{FF2B5EF4-FFF2-40B4-BE49-F238E27FC236}">
                <a16:creationId xmlns:a16="http://schemas.microsoft.com/office/drawing/2014/main" id="{E6949FBC-49C7-4C6C-8951-0BE586A16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2016" y="2286000"/>
            <a:ext cx="2188159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150"/>
              <a:buFont typeface="Calibri"/>
              <a:buNone/>
            </a:pPr>
            <a:r>
              <a:rPr sz="11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w opiniach na Capterra</a:t>
            </a:r>
            <a:endParaRPr sz="1150"/>
          </a:p>
        </p:txBody>
      </p:sp>
      <p:sp>
        <p:nvSpPr>
          <p:cNvPr id="4714" name="Google Shape;4714;p103">
            <a:extLst xmlns:a="http://schemas.openxmlformats.org/drawingml/2006/main">
              <a:ext uri="{FF2B5EF4-FFF2-40B4-BE49-F238E27FC236}">
                <a16:creationId xmlns:a16="http://schemas.microsoft.com/office/drawing/2014/main" id="{7B43716F-1AA7-44E6-AE09-80C5B185F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2016" y="2542032"/>
            <a:ext cx="2188159" cy="2377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opinie z 2026 r.</a:t>
            </a:r>
            <a:endParaRPr sz="900"/>
          </a:p>
        </p:txBody>
      </p:sp>
      <p:sp>
        <p:nvSpPr>
          <p:cNvPr id="4715" name="Google Shape;4715;p103">
            <a:extLst xmlns:a="http://schemas.openxmlformats.org/drawingml/2006/main">
              <a:ext uri="{FF2B5EF4-FFF2-40B4-BE49-F238E27FC236}">
                <a16:creationId xmlns:a16="http://schemas.microsoft.com/office/drawing/2014/main" id="{31C0B57E-0BD5-4C14-9908-B4AF51A01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145536"/>
            <a:ext cx="5419192" cy="2176272"/>
          </a:xfrm>
          <a:prstGeom xmlns:a="http://schemas.openxmlformats.org/drawingml/2006/main" prst="roundRect">
            <a:avLst>
              <a:gd name="adj" fmla="val 4202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716" name="Google Shape;4716;p103">
            <a:extLst xmlns:a="http://schemas.openxmlformats.org/drawingml/2006/main">
              <a:ext uri="{FF2B5EF4-FFF2-40B4-BE49-F238E27FC236}">
                <a16:creationId xmlns:a16="http://schemas.microsoft.com/office/drawing/2014/main" id="{52BB435C-0845-468E-84C1-2CE6FFB0A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419856"/>
            <a:ext cx="4870552" cy="11247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850"/>
              <a:buFont typeface="Calibri"/>
              <a:buNone/>
            </a:pPr>
            <a:r>
              <a:rPr sz="850" b="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„Jako zajęty menedżer traciłem za dużo czasu na nieporozumienia w komunikacji. Empatyzer pokazuje, jak ująć trudną rozmowę dla konkretnej osoby.”</a:t>
            </a:r>
            <a:endParaRPr sz="1200"/>
          </a:p>
        </p:txBody>
      </p:sp>
      <p:sp>
        <p:nvSpPr>
          <p:cNvPr id="4717" name="Google Shape;4717;p103">
            <a:extLst xmlns:a="http://schemas.openxmlformats.org/drawingml/2006/main">
              <a:ext uri="{FF2B5EF4-FFF2-40B4-BE49-F238E27FC236}">
                <a16:creationId xmlns:a16="http://schemas.microsoft.com/office/drawing/2014/main" id="{7AD9E15B-985F-47BC-A274-59C4E0FA2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617720"/>
            <a:ext cx="4870552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580"/>
              <a:buFont typeface="Calibri"/>
              <a:buNone/>
            </a:pPr>
            <a:r>
              <a:rPr sz="58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Jakub P., CEO, branża IT; opinia na Capterra, marzec 2026 (tłum. z ang.)</a:t>
            </a:r>
            <a:endParaRPr sz="950"/>
          </a:p>
        </p:txBody>
      </p:sp>
      <p:sp>
        <p:nvSpPr>
          <p:cNvPr id="4718" name="Google Shape;4718;p103">
            <a:extLst xmlns:a="http://schemas.openxmlformats.org/drawingml/2006/main">
              <a:ext uri="{FF2B5EF4-FFF2-40B4-BE49-F238E27FC236}">
                <a16:creationId xmlns:a16="http://schemas.microsoft.com/office/drawing/2014/main" id="{A1DA0033-FF60-4D61-8C05-25E190C23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864" y="3145536"/>
            <a:ext cx="5419192" cy="2176272"/>
          </a:xfrm>
          <a:prstGeom xmlns:a="http://schemas.openxmlformats.org/drawingml/2006/main" prst="roundRect">
            <a:avLst>
              <a:gd name="adj" fmla="val 4202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719" name="Google Shape;4719;p103">
            <a:extLst xmlns:a="http://schemas.openxmlformats.org/drawingml/2006/main">
              <a:ext uri="{FF2B5EF4-FFF2-40B4-BE49-F238E27FC236}">
                <a16:creationId xmlns:a16="http://schemas.microsoft.com/office/drawing/2014/main" id="{D773EB70-7168-42E7-A456-3A7B9E4E9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8184" y="3419856"/>
            <a:ext cx="4870552" cy="11247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850"/>
              <a:buFont typeface="Calibri"/>
              <a:buNone/>
            </a:pPr>
            <a:r>
              <a:rPr sz="850" b="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„Przed trudnymi rozmowami czuję się spokojniej, bo mam w głowie strukturę. Ograniczył napięcia i poprawki w zespole.”</a:t>
            </a:r>
            <a:endParaRPr sz="1200"/>
          </a:p>
        </p:txBody>
      </p:sp>
      <p:sp>
        <p:nvSpPr>
          <p:cNvPr id="4720" name="Google Shape;4720;p103">
            <a:extLst xmlns:a="http://schemas.openxmlformats.org/drawingml/2006/main">
              <a:ext uri="{FF2B5EF4-FFF2-40B4-BE49-F238E27FC236}">
                <a16:creationId xmlns:a16="http://schemas.microsoft.com/office/drawing/2014/main" id="{D78D4E7B-0CE2-40B8-9BF8-FD2529A80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8184" y="4617720"/>
            <a:ext cx="4870552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DA698"/>
              </a:buClr>
              <a:buSzPts val="580"/>
              <a:buFont typeface="Calibri"/>
              <a:buNone/>
            </a:pPr>
            <a:r>
              <a:rPr sz="580" b="1" u="none">
                <a:solidFill>
                  <a:srgbClr val="2DA698"/>
                </a:solidFill>
                <a:latin typeface="Calibri"/>
                <a:ea typeface="Calibri"/>
                <a:cs typeface="Calibri"/>
              </a:rPr>
              <a:t>Anna T., associate, fundusz inwestycyjny; opinia na Capterra, luty 2026 (tłum. z ang.)</a:t>
            </a:r>
            <a:endParaRPr sz="950"/>
          </a:p>
        </p:txBody>
      </p:sp>
      <p:sp>
        <p:nvSpPr>
          <p:cNvPr id="4721" name="Google Shape;4721;p103">
            <a:extLst xmlns:a="http://schemas.openxmlformats.org/drawingml/2006/main">
              <a:ext uri="{FF2B5EF4-FFF2-40B4-BE49-F238E27FC236}">
                <a16:creationId xmlns:a16="http://schemas.microsoft.com/office/drawing/2014/main" id="{19517B06-D1B8-4B29-9F38-2DABCE90E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559552"/>
            <a:ext cx="146304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800"/>
              <a:buFont typeface="Calibri"/>
              <a:buNone/>
            </a:pPr>
            <a:r>
              <a:rPr sz="800" b="1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ZAUFALI NAM</a:t>
            </a:r>
            <a:endParaRPr sz="800"/>
          </a:p>
        </p:txBody>
      </p:sp>
      <p:pic>
        <p:nvPicPr>
          <p:cNvPr id="4812" name="Google Shape;4722;p10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257e68da8e24c93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2011680" y="5582805"/>
            <a:ext cx="1012648" cy="268413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4813" name="Google Shape;4723;p10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148e3e29cf14cf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139916" y="5541264"/>
            <a:ext cx="351495" cy="35149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4814" name="Google Shape;4724;p10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cc579bcb5304b9e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607000" y="5541264"/>
            <a:ext cx="322737" cy="35149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4815" name="Google Shape;4725;p10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6ef5f56f91e4b44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045325" y="5595948"/>
            <a:ext cx="1122586" cy="24212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4816" name="Google Shape;4726;p10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bc80cf8445f42a8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283499" y="5565006"/>
            <a:ext cx="894070" cy="30401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4817" name="Google Shape;4727;p10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44ee382e2824a3d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1293158" y="5541264"/>
            <a:ext cx="349898" cy="35149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4818" name="Google Shape;4728;p10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e76cebaca9d429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729" name="Google Shape;4729;p103">
            <a:extLst xmlns:a="http://schemas.openxmlformats.org/drawingml/2006/main">
              <a:ext uri="{FF2B5EF4-FFF2-40B4-BE49-F238E27FC236}">
                <a16:creationId xmlns:a16="http://schemas.microsoft.com/office/drawing/2014/main" id="{B08A7525-C06C-43DD-90CD-B671ED08D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8475" y="338138"/>
            <a:ext cx="6667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Dowody</a:t>
            </a:r>
            <a:endParaRPr/>
          </a:p>
        </p:txBody>
      </p:sp>
      <p:sp>
        <p:nvSpPr>
          <p:cNvPr id="4730" name="Google Shape;4730;p103">
            <a:extLst xmlns:a="http://schemas.openxmlformats.org/drawingml/2006/main">
              <a:ext uri="{FF2B5EF4-FFF2-40B4-BE49-F238E27FC236}">
                <a16:creationId xmlns:a16="http://schemas.microsoft.com/office/drawing/2014/main" id="{6B3C9BEE-A63A-4CF5-A9B3-BEA3B4C0C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731" name="Google Shape;4731;p103">
            <a:extLst xmlns:a="http://schemas.openxmlformats.org/drawingml/2006/main">
              <a:ext uri="{FF2B5EF4-FFF2-40B4-BE49-F238E27FC236}">
                <a16:creationId xmlns:a16="http://schemas.microsoft.com/office/drawing/2014/main" id="{DF3BCFBD-1049-4480-83C9-E95D8ADF2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4732" name="Google Shape;4732;p103">
            <a:extLst xmlns:a="http://schemas.openxmlformats.org/drawingml/2006/main">
              <a:ext uri="{FF2B5EF4-FFF2-40B4-BE49-F238E27FC236}">
                <a16:creationId xmlns:a16="http://schemas.microsoft.com/office/drawing/2014/main" id="{F6A89E6C-1C8B-4BF2-AC96-A63A7DB93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733" name="Google Shape;4733;p103">
            <a:hlinkClick xmlns:r="http://schemas.openxmlformats.org/officeDocument/2006/relationships" xmlns:a="http://schemas.openxmlformats.org/drawingml/2006/main" r:id="Rff05f5c11f994046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1936B7C0-9607-4FB2-A479-BBE8968FF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734" name="Google Shape;4734;p103">
            <a:extLst xmlns:a="http://schemas.openxmlformats.org/drawingml/2006/main">
              <a:ext uri="{FF2B5EF4-FFF2-40B4-BE49-F238E27FC236}">
                <a16:creationId xmlns:a16="http://schemas.microsoft.com/office/drawing/2014/main" id="{70B26872-563F-485A-A567-873E91BC3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4735" name="Google Shape;4735;p103">
            <a:extLst xmlns:a="http://schemas.openxmlformats.org/drawingml/2006/main">
              <a:ext uri="{FF2B5EF4-FFF2-40B4-BE49-F238E27FC236}">
                <a16:creationId xmlns:a16="http://schemas.microsoft.com/office/drawing/2014/main" id="{7323902B-2704-4732-8CF2-98A30E317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736" name="Google Shape;4736;p103">
            <a:hlinkClick xmlns:r="http://schemas.openxmlformats.org/officeDocument/2006/relationships" xmlns:a="http://schemas.openxmlformats.org/drawingml/2006/main" r:id="Reb78d39239e5448e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73435C89-11CF-41D1-AAA4-FA1258837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737" name="Google Shape;4737;p103">
            <a:extLst xmlns:a="http://schemas.openxmlformats.org/drawingml/2006/main">
              <a:ext uri="{FF2B5EF4-FFF2-40B4-BE49-F238E27FC236}">
                <a16:creationId xmlns:a16="http://schemas.microsoft.com/office/drawing/2014/main" id="{35AF1F31-F2F6-4B19-9BFA-04BA74C0C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4738" name="Google Shape;4738;p103">
            <a:extLst xmlns:a="http://schemas.openxmlformats.org/drawingml/2006/main">
              <a:ext uri="{FF2B5EF4-FFF2-40B4-BE49-F238E27FC236}">
                <a16:creationId xmlns:a16="http://schemas.microsoft.com/office/drawing/2014/main" id="{4408B2FC-3146-49F1-89D1-4A4216B0C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739" name="Google Shape;4739;p103">
            <a:hlinkClick xmlns:r="http://schemas.openxmlformats.org/officeDocument/2006/relationships" xmlns:a="http://schemas.openxmlformats.org/drawingml/2006/main" r:id="R6d5cc3793bf64363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9DE7448F-3B39-44AD-BD22-419FC8010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740" name="Google Shape;4740;p103">
            <a:extLst xmlns:a="http://schemas.openxmlformats.org/drawingml/2006/main">
              <a:ext uri="{FF2B5EF4-FFF2-40B4-BE49-F238E27FC236}">
                <a16:creationId xmlns:a16="http://schemas.microsoft.com/office/drawing/2014/main" id="{1D6E8A22-FB29-4701-ADE1-BDA7D4C19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4741" name="Google Shape;4741;p103">
            <a:extLst xmlns:a="http://schemas.openxmlformats.org/drawingml/2006/main">
              <a:ext uri="{FF2B5EF4-FFF2-40B4-BE49-F238E27FC236}">
                <a16:creationId xmlns:a16="http://schemas.microsoft.com/office/drawing/2014/main" id="{767573DC-5D1E-45A6-AE7E-711023410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742" name="Google Shape;4742;p103">
            <a:hlinkClick xmlns:r="http://schemas.openxmlformats.org/officeDocument/2006/relationships" xmlns:a="http://schemas.openxmlformats.org/drawingml/2006/main" r:id="Rb85bbece7a464c4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6CB22553-BDAF-423D-9933-B698A1286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743" name="Google Shape;4743;p103">
            <a:extLst xmlns:a="http://schemas.openxmlformats.org/drawingml/2006/main">
              <a:ext uri="{FF2B5EF4-FFF2-40B4-BE49-F238E27FC236}">
                <a16:creationId xmlns:a16="http://schemas.microsoft.com/office/drawing/2014/main" id="{43873362-5697-48BA-B289-1F8FC79D4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4744" name="Google Shape;4744;p103">
            <a:extLst xmlns:a="http://schemas.openxmlformats.org/drawingml/2006/main">
              <a:ext uri="{FF2B5EF4-FFF2-40B4-BE49-F238E27FC236}">
                <a16:creationId xmlns:a16="http://schemas.microsoft.com/office/drawing/2014/main" id="{CED41912-59F8-4B5C-9768-6138F5597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745" name="Google Shape;4745;p103">
            <a:hlinkClick xmlns:r="http://schemas.openxmlformats.org/officeDocument/2006/relationships" xmlns:a="http://schemas.openxmlformats.org/drawingml/2006/main" r:id="Rd99cb046c92e4d29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02BA3FBA-5662-45CA-A035-6E64393F5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746" name="Google Shape;4746;p103">
            <a:extLst xmlns:a="http://schemas.openxmlformats.org/drawingml/2006/main">
              <a:ext uri="{FF2B5EF4-FFF2-40B4-BE49-F238E27FC236}">
                <a16:creationId xmlns:a16="http://schemas.microsoft.com/office/drawing/2014/main" id="{C99225D1-FED9-4585-AC63-BA5D73255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4747" name="Google Shape;4747;p103">
            <a:extLst xmlns:a="http://schemas.openxmlformats.org/drawingml/2006/main">
              <a:ext uri="{FF2B5EF4-FFF2-40B4-BE49-F238E27FC236}">
                <a16:creationId xmlns:a16="http://schemas.microsoft.com/office/drawing/2014/main" id="{E703A948-C690-475E-8742-F619FD4D3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748" name="Google Shape;4748;p103">
            <a:hlinkClick xmlns:r="http://schemas.openxmlformats.org/officeDocument/2006/relationships" xmlns:a="http://schemas.openxmlformats.org/drawingml/2006/main" r:id="R0119de12684d4386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06207D79-A516-47CB-AF0D-CC0334B17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749" name="Google Shape;4749;p103">
            <a:extLst xmlns:a="http://schemas.openxmlformats.org/drawingml/2006/main">
              <a:ext uri="{FF2B5EF4-FFF2-40B4-BE49-F238E27FC236}">
                <a16:creationId xmlns:a16="http://schemas.microsoft.com/office/drawing/2014/main" id="{4C44969C-5077-418C-BD6F-83A696E63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0415" y="265176"/>
            <a:ext cx="804672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5C52B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750" name="Google Shape;4750;p103">
            <a:extLst xmlns:a="http://schemas.openxmlformats.org/drawingml/2006/main">
              <a:ext uri="{FF2B5EF4-FFF2-40B4-BE49-F238E27FC236}">
                <a16:creationId xmlns:a16="http://schemas.microsoft.com/office/drawing/2014/main" id="{245D59E9-8BA0-40A7-B333-DE35FB70F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4751" name="Google Shape;4751;p103">
            <a:extLst xmlns:a="http://schemas.openxmlformats.org/drawingml/2006/main">
              <a:ext uri="{FF2B5EF4-FFF2-40B4-BE49-F238E27FC236}">
                <a16:creationId xmlns:a16="http://schemas.microsoft.com/office/drawing/2014/main" id="{201626E7-F718-4FB0-BE48-D4B3C86A3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5C52B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752" name="Google Shape;4752;p103">
            <a:hlinkClick xmlns:r="http://schemas.openxmlformats.org/officeDocument/2006/relationships" xmlns:a="http://schemas.openxmlformats.org/drawingml/2006/main" r:id="R0efaa326fb6d48d7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C300C770-E0C9-4ECD-B920-AF95FB68F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753" name="Google Shape;4753;p103">
            <a:extLst xmlns:a="http://schemas.openxmlformats.org/drawingml/2006/main">
              <a:ext uri="{FF2B5EF4-FFF2-40B4-BE49-F238E27FC236}">
                <a16:creationId xmlns:a16="http://schemas.microsoft.com/office/drawing/2014/main" id="{D4726014-5BCB-4762-91A1-A340C87AD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4754" name="Google Shape;4754;p103">
            <a:hlinkClick xmlns:r="http://schemas.openxmlformats.org/officeDocument/2006/relationships" xmlns:a="http://schemas.openxmlformats.org/drawingml/2006/main" r:id="R734587df06194473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1C5A8CAC-F8FA-48DE-BEC0-EC9A67773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767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4332A8F0-BB0F-4E02-A377-02F0B91D7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68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A4AD7A0B-DC51-467D-9A60-512A6182E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476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FC010583-E1E6-4D15-B922-CAFFE80A7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770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0738CE24-DE09-48BE-A991-947589C8B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477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03680866-725D-4043-8365-67F3B8A78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772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5866757D-6B08-42B7-80F3-D237E730E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477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90185B03-9408-40B9-A8C9-5E80DC7A9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774" name="Empatyzer SHORT — aktywna sekcja Dowody">
            <a:extLst xmlns:a="http://schemas.openxmlformats.org/drawingml/2006/main">
              <a:ext uri="{FF2B5EF4-FFF2-40B4-BE49-F238E27FC236}">
                <a16:creationId xmlns:a16="http://schemas.microsoft.com/office/drawing/2014/main" id="{7FFBD26B-F855-48CF-AA8C-7BB634A64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2246" y="260604"/>
            <a:ext cx="6286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FFC32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75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12F7EDEC-6278-4846-9866-C8CC865CF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1">
                <a:solidFill>
                  <a:srgbClr val="512753"/>
                </a:solidFill>
              </a:defRPr>
            </a:pPr>
            <a:r>
              <a:rPr sz="615" b="1">
                <a:solidFill>
                  <a:srgbClr val="512753"/>
                </a:solidFill>
              </a:rPr>
              <a:t>Dowody</a:t>
            </a:r>
          </a:p>
        </p:txBody>
      </p:sp>
      <p:sp>
        <p:nvSpPr>
          <p:cNvPr id="477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AC5E6268-375B-48C4-8133-E4A9AB8B8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777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273A2163-8CDB-425C-B82D-E9E701CEF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477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A920A5D4-E066-457C-86D6-C96A63367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779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B02890AF-20BD-4699-A0EB-3FF468422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478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4977DAB7-44CB-4515-831B-277033A74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781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D6DB1F14-4F10-406A-96BF-CAF1FD293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478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1DDD8DB-43DC-4D36-992D-B44B28919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783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AA7C0EAB-BFDF-4862-B270-6528B1A73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478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5F66C00-92EE-4EEB-9FE7-BAF0A2042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785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56A4F84B-17EA-44D4-85B0-CE778C1AF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496424701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49" name="Google Shape;4149;p93">
            <a:extLst xmlns:a="http://schemas.openxmlformats.org/drawingml/2006/main">
              <a:ext uri="{FF2B5EF4-FFF2-40B4-BE49-F238E27FC236}">
                <a16:creationId xmlns:a16="http://schemas.microsoft.com/office/drawing/2014/main" id="{448358C2-AAAE-49E7-997D-DE806CA3F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   ▸   Dlaczego problem wraca   ▸   Empatyzer   ▸   Jak to działa   ▸   Co się zmienia   ▸   Wdrożenie i prywatność   ▸   Dowody   ▸   Następny krok</a:t>
            </a:r>
            <a:endParaRPr/>
          </a:p>
        </p:txBody>
      </p:sp>
      <p:sp>
        <p:nvSpPr>
          <p:cNvPr id="4150" name="Google Shape;4150;p93">
            <a:extLst xmlns:a="http://schemas.openxmlformats.org/drawingml/2006/main">
              <a:ext uri="{FF2B5EF4-FFF2-40B4-BE49-F238E27FC236}">
                <a16:creationId xmlns:a16="http://schemas.microsoft.com/office/drawing/2014/main" id="{E735AC67-DD14-4C2D-9B10-3E0E88EB4F0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Trzy kluczowe cechy Empatyzera</a:t>
            </a:r>
            <a:endParaRPr sz="2800"/>
          </a:p>
        </p:txBody>
      </p:sp>
      <p:sp>
        <p:nvSpPr>
          <p:cNvPr id="4151" name="Google Shape;4151;p93">
            <a:extLst xmlns:a="http://schemas.openxmlformats.org/drawingml/2006/main">
              <a:ext uri="{FF2B5EF4-FFF2-40B4-BE49-F238E27FC236}">
                <a16:creationId xmlns:a16="http://schemas.microsoft.com/office/drawing/2014/main" id="{DDF5411F-5C94-4CA0-A2F5-DDBE5F4EF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</a:pPr>
            <a:r>
              <a:rPr sz="15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/>
            </a:r>
            <a:endParaRPr sz="1550"/>
          </a:p>
        </p:txBody>
      </p:sp>
      <p:sp>
        <p:nvSpPr>
          <p:cNvPr id="4152" name="Google Shape;4152;p93">
            <a:extLst xmlns:a="http://schemas.openxmlformats.org/drawingml/2006/main">
              <a:ext uri="{FF2B5EF4-FFF2-40B4-BE49-F238E27FC236}">
                <a16:creationId xmlns:a16="http://schemas.microsoft.com/office/drawing/2014/main" id="{53C9A5DD-36E4-4089-81E9-1F93C0261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84832"/>
            <a:ext cx="3539642" cy="2578608"/>
          </a:xfrm>
          <a:prstGeom xmlns:a="http://schemas.openxmlformats.org/drawingml/2006/main" prst="roundRect">
            <a:avLst>
              <a:gd name="adj" fmla="val 3546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53" name="Google Shape;4153;p93">
            <a:extLst xmlns:a="http://schemas.openxmlformats.org/drawingml/2006/main">
              <a:ext uri="{FF2B5EF4-FFF2-40B4-BE49-F238E27FC236}">
                <a16:creationId xmlns:a16="http://schemas.microsoft.com/office/drawing/2014/main" id="{3B668ADA-6A7E-4C8C-9A78-C09F9905B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59152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55" name="Google Shape;4155;p93">
            <a:extLst xmlns:a="http://schemas.openxmlformats.org/drawingml/2006/main">
              <a:ext uri="{FF2B5EF4-FFF2-40B4-BE49-F238E27FC236}">
                <a16:creationId xmlns:a16="http://schemas.microsoft.com/office/drawing/2014/main" id="{7C97B9F7-BCCE-479A-BA83-4E43074EA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404872"/>
            <a:ext cx="2442362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KROK 1</a:t>
            </a:r>
            <a:endParaRPr sz="850"/>
          </a:p>
        </p:txBody>
      </p:sp>
      <p:sp>
        <p:nvSpPr>
          <p:cNvPr id="4156" name="Google Shape;4156;p93">
            <a:extLst xmlns:a="http://schemas.openxmlformats.org/drawingml/2006/main">
              <a:ext uri="{FF2B5EF4-FFF2-40B4-BE49-F238E27FC236}">
                <a16:creationId xmlns:a16="http://schemas.microsoft.com/office/drawing/2014/main" id="{0E53B8CA-4F5A-4A14-8111-DECCCF0C3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962656"/>
            <a:ext cx="2991002" cy="3027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600"/>
              <a:buFont typeface="Calibri"/>
              <a:buNone/>
            </a:pPr>
            <a:r>
              <a:rPr sz="16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Diagnoza</a:t>
            </a:r>
            <a:endParaRPr sz="1600"/>
          </a:p>
        </p:txBody>
      </p:sp>
      <p:sp>
        <p:nvSpPr>
          <p:cNvPr id="4157" name="Google Shape;4157;p93">
            <a:extLst xmlns:a="http://schemas.openxmlformats.org/drawingml/2006/main">
              <a:ext uri="{FF2B5EF4-FFF2-40B4-BE49-F238E27FC236}">
                <a16:creationId xmlns:a16="http://schemas.microsoft.com/office/drawing/2014/main" id="{5EF6D16D-4054-48F4-B57B-89A2CAA7D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8576"/>
            <a:ext cx="2991002" cy="11602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Kwestionariusz opisuje cechy, talenty, motywatory i napięcia. Dzięki temu Em nie udziela każdemu tej samej ogólnej rady.</a:t>
            </a:r>
            <a:endParaRPr sz="1250"/>
          </a:p>
        </p:txBody>
      </p:sp>
      <p:sp>
        <p:nvSpPr>
          <p:cNvPr id="4158" name="Google Shape;4158;p93">
            <a:extLst xmlns:a="http://schemas.openxmlformats.org/drawingml/2006/main">
              <a:ext uri="{FF2B5EF4-FFF2-40B4-BE49-F238E27FC236}">
                <a16:creationId xmlns:a16="http://schemas.microsoft.com/office/drawing/2014/main" id="{E1A7D67D-F45A-4B1C-9ED3-6B84810D8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6026" y="2084832"/>
            <a:ext cx="3539642" cy="2578608"/>
          </a:xfrm>
          <a:prstGeom xmlns:a="http://schemas.openxmlformats.org/drawingml/2006/main" prst="roundRect">
            <a:avLst>
              <a:gd name="adj" fmla="val 3546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59" name="Google Shape;4159;p93">
            <a:extLst xmlns:a="http://schemas.openxmlformats.org/drawingml/2006/main">
              <a:ext uri="{FF2B5EF4-FFF2-40B4-BE49-F238E27FC236}">
                <a16:creationId xmlns:a16="http://schemas.microsoft.com/office/drawing/2014/main" id="{E1EAD48C-570C-48D5-A871-3A5416137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2359152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61" name="Google Shape;4161;p93">
            <a:extLst xmlns:a="http://schemas.openxmlformats.org/drawingml/2006/main">
              <a:ext uri="{FF2B5EF4-FFF2-40B4-BE49-F238E27FC236}">
                <a16:creationId xmlns:a16="http://schemas.microsoft.com/office/drawing/2014/main" id="{A893E1BA-2A00-417E-92FC-A8EAE7566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8986" y="2404872"/>
            <a:ext cx="2442362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39886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239886"/>
                </a:solidFill>
                <a:latin typeface="Calibri"/>
                <a:ea typeface="Calibri"/>
                <a:cs typeface="Calibri"/>
              </a:rPr>
              <a:t>KROK 2</a:t>
            </a:r>
            <a:endParaRPr sz="850"/>
          </a:p>
        </p:txBody>
      </p:sp>
      <p:sp>
        <p:nvSpPr>
          <p:cNvPr id="4162" name="Google Shape;4162;p93">
            <a:extLst xmlns:a="http://schemas.openxmlformats.org/drawingml/2006/main">
              <a:ext uri="{FF2B5EF4-FFF2-40B4-BE49-F238E27FC236}">
                <a16:creationId xmlns:a16="http://schemas.microsoft.com/office/drawing/2014/main" id="{47EF8AFB-15A2-4388-BCA0-7550677FE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2962656"/>
            <a:ext cx="2991002" cy="3027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600"/>
              <a:buFont typeface="Calibri"/>
              <a:buNone/>
            </a:pPr>
            <a:r>
              <a:rPr sz="16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Rozmowa z Em</a:t>
            </a:r>
            <a:endParaRPr sz="1600"/>
          </a:p>
        </p:txBody>
      </p:sp>
      <p:sp>
        <p:nvSpPr>
          <p:cNvPr id="4163" name="Google Shape;4163;p93">
            <a:extLst xmlns:a="http://schemas.openxmlformats.org/drawingml/2006/main">
              <a:ext uri="{FF2B5EF4-FFF2-40B4-BE49-F238E27FC236}">
                <a16:creationId xmlns:a16="http://schemas.microsoft.com/office/drawing/2014/main" id="{467A397E-CA9F-4B81-A526-F1A67A679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3338576"/>
            <a:ext cx="2991002" cy="11602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Osobisty coach oparty na AI pomaga zrozumieć siebie i przygotować rozmowę z konkretną osobą, zespołem, grupą projektową, działem albo całą firmą.</a:t>
            </a:r>
            <a:endParaRPr sz="1250"/>
          </a:p>
        </p:txBody>
      </p:sp>
      <p:sp>
        <p:nvSpPr>
          <p:cNvPr id="4164" name="Google Shape;4164;p93">
            <a:extLst xmlns:a="http://schemas.openxmlformats.org/drawingml/2006/main">
              <a:ext uri="{FF2B5EF4-FFF2-40B4-BE49-F238E27FC236}">
                <a16:creationId xmlns:a16="http://schemas.microsoft.com/office/drawing/2014/main" id="{185120E3-1B9F-4E59-9C69-70423D485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3413" y="2084832"/>
            <a:ext cx="3539642" cy="2578608"/>
          </a:xfrm>
          <a:prstGeom xmlns:a="http://schemas.openxmlformats.org/drawingml/2006/main" prst="roundRect">
            <a:avLst>
              <a:gd name="adj" fmla="val 3546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65" name="Google Shape;4165;p93">
            <a:extLst xmlns:a="http://schemas.openxmlformats.org/drawingml/2006/main">
              <a:ext uri="{FF2B5EF4-FFF2-40B4-BE49-F238E27FC236}">
                <a16:creationId xmlns:a16="http://schemas.microsoft.com/office/drawing/2014/main" id="{1F24A6B2-9435-48FC-A455-0DEF88550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33" y="2359152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67" name="Google Shape;4167;p93">
            <a:extLst xmlns:a="http://schemas.openxmlformats.org/drawingml/2006/main">
              <a:ext uri="{FF2B5EF4-FFF2-40B4-BE49-F238E27FC236}">
                <a16:creationId xmlns:a16="http://schemas.microsoft.com/office/drawing/2014/main" id="{437709C5-7468-419E-BD9B-1FD7CD684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6373" y="2404872"/>
            <a:ext cx="2442362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E458B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4E458B"/>
                </a:solidFill>
                <a:latin typeface="Calibri"/>
                <a:ea typeface="Calibri"/>
                <a:cs typeface="Calibri"/>
              </a:rPr>
              <a:t>KROK 3</a:t>
            </a:r>
            <a:endParaRPr sz="850"/>
          </a:p>
        </p:txBody>
      </p:sp>
      <p:sp>
        <p:nvSpPr>
          <p:cNvPr id="4168" name="Google Shape;4168;p93">
            <a:extLst xmlns:a="http://schemas.openxmlformats.org/drawingml/2006/main">
              <a:ext uri="{FF2B5EF4-FFF2-40B4-BE49-F238E27FC236}">
                <a16:creationId xmlns:a16="http://schemas.microsoft.com/office/drawing/2014/main" id="{A93CDAB8-BF88-4B41-8ED6-7CE8D2F33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33" y="2962656"/>
            <a:ext cx="2991002" cy="3027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600"/>
              <a:buFont typeface="Calibri"/>
              <a:buNone/>
            </a:pPr>
            <a:r>
              <a:rPr sz="16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Mikrolekcje</a:t>
            </a:r>
            <a:endParaRPr sz="1600"/>
          </a:p>
        </p:txBody>
      </p:sp>
      <p:sp>
        <p:nvSpPr>
          <p:cNvPr id="4169" name="Google Shape;4169;p93">
            <a:extLst xmlns:a="http://schemas.openxmlformats.org/drawingml/2006/main">
              <a:ext uri="{FF2B5EF4-FFF2-40B4-BE49-F238E27FC236}">
                <a16:creationId xmlns:a16="http://schemas.microsoft.com/office/drawing/2014/main" id="{480B4C8F-F008-46EB-9833-C84EB150B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33" y="3338576"/>
            <a:ext cx="2991002" cy="11602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Dwie krótkie lekcje w tygodniu, dobrane do osoby, jej roli i ludzi, z którymi pracuje.</a:t>
            </a:r>
            <a:endParaRPr sz="1250"/>
          </a:p>
        </p:txBody>
      </p:sp>
      <p:sp>
        <p:nvSpPr>
          <p:cNvPr id="4170" name="Google Shape;4170;p93">
            <a:extLst xmlns:a="http://schemas.openxmlformats.org/drawingml/2006/main">
              <a:ext uri="{FF2B5EF4-FFF2-40B4-BE49-F238E27FC236}">
                <a16:creationId xmlns:a16="http://schemas.microsoft.com/office/drawing/2014/main" id="{7EEEA4DA-7692-4DCC-AE1A-A7B37B51D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882896"/>
            <a:ext cx="11094415" cy="786384"/>
          </a:xfrm>
          <a:prstGeom xmlns:a="http://schemas.openxmlformats.org/drawingml/2006/main" prst="roundRect">
            <a:avLst>
              <a:gd name="adj" fmla="val 11628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71" name="Google Shape;4171;p93">
            <a:extLst xmlns:a="http://schemas.openxmlformats.org/drawingml/2006/main">
              <a:ext uri="{FF2B5EF4-FFF2-40B4-BE49-F238E27FC236}">
                <a16:creationId xmlns:a16="http://schemas.microsoft.com/office/drawing/2014/main" id="{738DFD9A-5C7F-4E14-B7EE-3B593EA32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882896"/>
            <a:ext cx="9978847" cy="7863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300"/>
              <a:buFont typeface="Calibri"/>
              <a:buNone/>
            </a:pPr>
            <a:r>
              <a:rPr sz="13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Każdy widzi własną diagnozę oraz siebie na tle zespołu, działu i organizacji. Rozmowy z Em pozostają prywatne. Mikrolekcje są spersonalizowane.</a:t>
            </a:r>
            <a:endParaRPr sz="1300"/>
          </a:p>
        </p:txBody>
      </p:sp>
      <p:sp>
        <p:nvSpPr>
          <p:cNvPr id="4172" name="Google Shape;4172;p93">
            <a:extLst xmlns:a="http://schemas.openxmlformats.org/drawingml/2006/main">
              <a:ext uri="{FF2B5EF4-FFF2-40B4-BE49-F238E27FC236}">
                <a16:creationId xmlns:a16="http://schemas.microsoft.com/office/drawing/2014/main" id="{06176C80-108A-4D55-AFDA-AAA9DF811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815584"/>
            <a:ext cx="11094415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Empatyzer nie służy do oceny, rekrutacji ani decyzji kadrowych. Pomaga przygotować się do ważnych rozmów.</a:t>
            </a:r>
            <a:endParaRPr sz="1200"/>
          </a:p>
        </p:txBody>
      </p:sp>
      <p:pic>
        <p:nvPicPr>
          <p:cNvPr id="4247" name="Google Shape;4173;p9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156475da16b408d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174" name="Google Shape;4174;p93">
            <a:extLst xmlns:a="http://schemas.openxmlformats.org/drawingml/2006/main">
              <a:ext uri="{FF2B5EF4-FFF2-40B4-BE49-F238E27FC236}">
                <a16:creationId xmlns:a16="http://schemas.microsoft.com/office/drawing/2014/main" id="{0DB95F5F-F305-4A75-9B62-715E98055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38138"/>
            <a:ext cx="714375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Empatyzer</a:t>
            </a:r>
            <a:endParaRPr/>
          </a:p>
        </p:txBody>
      </p:sp>
      <p:sp>
        <p:nvSpPr>
          <p:cNvPr id="4175" name="Google Shape;4175;p93">
            <a:extLst xmlns:a="http://schemas.openxmlformats.org/drawingml/2006/main">
              <a:ext uri="{FF2B5EF4-FFF2-40B4-BE49-F238E27FC236}">
                <a16:creationId xmlns:a16="http://schemas.microsoft.com/office/drawing/2014/main" id="{47C5A0EC-AE6A-4A4F-818F-5B296FD59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76" name="Google Shape;4176;p93">
            <a:extLst xmlns:a="http://schemas.openxmlformats.org/drawingml/2006/main">
              <a:ext uri="{FF2B5EF4-FFF2-40B4-BE49-F238E27FC236}">
                <a16:creationId xmlns:a16="http://schemas.microsoft.com/office/drawing/2014/main" id="{65C2DAC4-0A6F-47BE-9F8D-884000AE3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4177" name="Google Shape;4177;p93">
            <a:extLst xmlns:a="http://schemas.openxmlformats.org/drawingml/2006/main">
              <a:ext uri="{FF2B5EF4-FFF2-40B4-BE49-F238E27FC236}">
                <a16:creationId xmlns:a16="http://schemas.microsoft.com/office/drawing/2014/main" id="{80E24348-CD81-41E2-A7E1-905826632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178" name="Google Shape;4178;p93">
            <a:hlinkClick xmlns:r="http://schemas.openxmlformats.org/officeDocument/2006/relationships" xmlns:a="http://schemas.openxmlformats.org/drawingml/2006/main" r:id="R4173e8348a9f4fc0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5331C6BD-FA69-468A-A98C-8DF2183D1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79" name="Google Shape;4179;p93">
            <a:extLst xmlns:a="http://schemas.openxmlformats.org/drawingml/2006/main">
              <a:ext uri="{FF2B5EF4-FFF2-40B4-BE49-F238E27FC236}">
                <a16:creationId xmlns:a16="http://schemas.microsoft.com/office/drawing/2014/main" id="{9E0BD770-C99F-4227-ACCE-5F541A1B5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4180" name="Google Shape;4180;p93">
            <a:extLst xmlns:a="http://schemas.openxmlformats.org/drawingml/2006/main">
              <a:ext uri="{FF2B5EF4-FFF2-40B4-BE49-F238E27FC236}">
                <a16:creationId xmlns:a16="http://schemas.microsoft.com/office/drawing/2014/main" id="{17392B4B-F939-4899-A786-9813C750A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181" name="Google Shape;4181;p93">
            <a:hlinkClick xmlns:r="http://schemas.openxmlformats.org/officeDocument/2006/relationships" xmlns:a="http://schemas.openxmlformats.org/drawingml/2006/main" r:id="Rc10570440667469b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DC5A899F-4A00-457A-BE32-A99F146AD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82" name="Google Shape;4182;p93">
            <a:extLst xmlns:a="http://schemas.openxmlformats.org/drawingml/2006/main">
              <a:ext uri="{FF2B5EF4-FFF2-40B4-BE49-F238E27FC236}">
                <a16:creationId xmlns:a16="http://schemas.microsoft.com/office/drawing/2014/main" id="{B2CB8666-07A0-4837-8675-0D4F35804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4368" y="265176"/>
            <a:ext cx="859536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5C52B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83" name="Google Shape;4183;p93">
            <a:extLst xmlns:a="http://schemas.openxmlformats.org/drawingml/2006/main">
              <a:ext uri="{FF2B5EF4-FFF2-40B4-BE49-F238E27FC236}">
                <a16:creationId xmlns:a16="http://schemas.microsoft.com/office/drawing/2014/main" id="{D0A04824-D37D-4458-9FCB-BDC2DC2B7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4184" name="Google Shape;4184;p93">
            <a:extLst xmlns:a="http://schemas.openxmlformats.org/drawingml/2006/main">
              <a:ext uri="{FF2B5EF4-FFF2-40B4-BE49-F238E27FC236}">
                <a16:creationId xmlns:a16="http://schemas.microsoft.com/office/drawing/2014/main" id="{C1AC85D0-7BFF-48F2-9370-138B5B388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5C52B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185" name="Google Shape;4185;p93">
            <a:hlinkClick xmlns:r="http://schemas.openxmlformats.org/officeDocument/2006/relationships" xmlns:a="http://schemas.openxmlformats.org/drawingml/2006/main" r:id="R6a4daf6d451140d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D3422787-4498-4DFD-8D62-8A94E0136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86" name="Google Shape;4186;p93">
            <a:extLst xmlns:a="http://schemas.openxmlformats.org/drawingml/2006/main">
              <a:ext uri="{FF2B5EF4-FFF2-40B4-BE49-F238E27FC236}">
                <a16:creationId xmlns:a16="http://schemas.microsoft.com/office/drawing/2014/main" id="{10664101-87FA-457E-8D5C-719417971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4187" name="Google Shape;4187;p93">
            <a:extLst xmlns:a="http://schemas.openxmlformats.org/drawingml/2006/main">
              <a:ext uri="{FF2B5EF4-FFF2-40B4-BE49-F238E27FC236}">
                <a16:creationId xmlns:a16="http://schemas.microsoft.com/office/drawing/2014/main" id="{1AD926F5-7E78-44B5-AD59-9E67CBD2E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188" name="Google Shape;4188;p93">
            <a:hlinkClick xmlns:r="http://schemas.openxmlformats.org/officeDocument/2006/relationships" xmlns:a="http://schemas.openxmlformats.org/drawingml/2006/main" r:id="R2cf0bffcaae04213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7C25FF9D-5F08-456E-9C54-3D729969B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89" name="Google Shape;4189;p93">
            <a:extLst xmlns:a="http://schemas.openxmlformats.org/drawingml/2006/main">
              <a:ext uri="{FF2B5EF4-FFF2-40B4-BE49-F238E27FC236}">
                <a16:creationId xmlns:a16="http://schemas.microsoft.com/office/drawing/2014/main" id="{F8FB7BFB-475C-4044-A121-BA6F60430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4190" name="Google Shape;4190;p93">
            <a:extLst xmlns:a="http://schemas.openxmlformats.org/drawingml/2006/main">
              <a:ext uri="{FF2B5EF4-FFF2-40B4-BE49-F238E27FC236}">
                <a16:creationId xmlns:a16="http://schemas.microsoft.com/office/drawing/2014/main" id="{BCF07415-1DEC-4380-A21A-7DB217B2A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191" name="Google Shape;4191;p93">
            <a:hlinkClick xmlns:r="http://schemas.openxmlformats.org/officeDocument/2006/relationships" xmlns:a="http://schemas.openxmlformats.org/drawingml/2006/main" r:id="Rdacbe5b1c0fa4ed9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5B88DF55-4003-4C23-A3F5-69C5E0676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92" name="Google Shape;4192;p93">
            <a:extLst xmlns:a="http://schemas.openxmlformats.org/drawingml/2006/main">
              <a:ext uri="{FF2B5EF4-FFF2-40B4-BE49-F238E27FC236}">
                <a16:creationId xmlns:a16="http://schemas.microsoft.com/office/drawing/2014/main" id="{0C7A286B-9192-425C-8C99-76204C2B8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4193" name="Google Shape;4193;p93">
            <a:extLst xmlns:a="http://schemas.openxmlformats.org/drawingml/2006/main">
              <a:ext uri="{FF2B5EF4-FFF2-40B4-BE49-F238E27FC236}">
                <a16:creationId xmlns:a16="http://schemas.microsoft.com/office/drawing/2014/main" id="{4CEE4775-6218-4A72-9801-A0B65FB06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194" name="Google Shape;4194;p93">
            <a:hlinkClick xmlns:r="http://schemas.openxmlformats.org/officeDocument/2006/relationships" xmlns:a="http://schemas.openxmlformats.org/drawingml/2006/main" r:id="Ra651b0c4273f4891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FEA02B19-2216-40F1-864C-332385C53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95" name="Google Shape;4195;p93">
            <a:extLst xmlns:a="http://schemas.openxmlformats.org/drawingml/2006/main">
              <a:ext uri="{FF2B5EF4-FFF2-40B4-BE49-F238E27FC236}">
                <a16:creationId xmlns:a16="http://schemas.microsoft.com/office/drawing/2014/main" id="{D0503BE6-5316-43F5-92B3-6104D96D2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4196" name="Google Shape;4196;p93">
            <a:extLst xmlns:a="http://schemas.openxmlformats.org/drawingml/2006/main">
              <a:ext uri="{FF2B5EF4-FFF2-40B4-BE49-F238E27FC236}">
                <a16:creationId xmlns:a16="http://schemas.microsoft.com/office/drawing/2014/main" id="{AE77F8AE-C1B3-4696-A95F-EF6433532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197" name="Google Shape;4197;p93">
            <a:hlinkClick xmlns:r="http://schemas.openxmlformats.org/officeDocument/2006/relationships" xmlns:a="http://schemas.openxmlformats.org/drawingml/2006/main" r:id="Rad31bbfebbe74f3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5E324DCF-0F47-40D9-93AE-6EFB28FC2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98" name="Google Shape;4198;p93">
            <a:extLst xmlns:a="http://schemas.openxmlformats.org/drawingml/2006/main">
              <a:ext uri="{FF2B5EF4-FFF2-40B4-BE49-F238E27FC236}">
                <a16:creationId xmlns:a16="http://schemas.microsoft.com/office/drawing/2014/main" id="{2FAA2210-C735-4C49-8A97-F7A502172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4199" name="Google Shape;4199;p93">
            <a:hlinkClick xmlns:r="http://schemas.openxmlformats.org/officeDocument/2006/relationships" xmlns:a="http://schemas.openxmlformats.org/drawingml/2006/main" r:id="R97c114312cd7438e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EC39D6D7-1B81-4111-8BCC-E872D4DC0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00" name="Google Shape;4200;p93">
            <a:extLst xmlns:a="http://schemas.openxmlformats.org/drawingml/2006/main">
              <a:ext uri="{FF2B5EF4-FFF2-40B4-BE49-F238E27FC236}">
                <a16:creationId xmlns:a16="http://schemas.microsoft.com/office/drawing/2014/main" id="{7A6CE531-D0AA-4891-ABAA-2D116579C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" y="5257799"/>
            <a:ext cx="41148" cy="1463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67B00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01" name="Google Shape;4201;p93">
            <a:extLst xmlns:a="http://schemas.openxmlformats.org/drawingml/2006/main">
              <a:ext uri="{FF2B5EF4-FFF2-40B4-BE49-F238E27FC236}">
                <a16:creationId xmlns:a16="http://schemas.microsoft.com/office/drawing/2014/main" id="{E72FD2A5-C875-4946-B612-99794DF5D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" y="5184647"/>
            <a:ext cx="41148" cy="21945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67B00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02" name="Google Shape;4202;p93">
            <a:extLst xmlns:a="http://schemas.openxmlformats.org/drawingml/2006/main">
              <a:ext uri="{FF2B5EF4-FFF2-40B4-BE49-F238E27FC236}">
                <a16:creationId xmlns:a16="http://schemas.microsoft.com/office/drawing/2014/main" id="{F62F9B81-568B-4206-B290-7DCA35D89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39" y="5120640"/>
            <a:ext cx="41148" cy="2834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67B00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4277" name="Google Shape;4154;p9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6f600aa04e409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23544" y="245973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4278" name="Google Shape;4160;p9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c9dce418a54cfb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700930" y="245973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4279" name="Google Shape;4166;p9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eeb1f00f8d46c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78317" y="2459736"/>
            <a:ext cx="219456" cy="219456"/>
          </a:xfrm>
          <a:prstGeom xmlns:a="http://schemas.openxmlformats.org/drawingml/2006/main" prst="rect">
            <a:avLst/>
          </a:prstGeom>
        </p:spPr>
      </p:pic>
      <p:sp>
        <p:nvSpPr>
          <p:cNvPr id="4207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B2F35EA1-1EB0-4E3B-8E1E-224A55A80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08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BD136ED4-8C76-4668-9D8F-D74154F87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420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8B137FCA-4500-43F8-BF4C-BC29E5D70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210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F8BF4C71-1FA2-4FCF-BE3E-91B43029A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421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3CB8C953-C7E7-4E3D-A069-69F90EA7D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212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5E28E93E-0F5C-466A-A150-60397BB9C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421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505EE5F9-C0C0-4E3A-9281-6C36EDD89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214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7AF4663D-BBF1-4108-B460-312933699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4215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C75C31DC-9505-4EA5-AE86-A66ECC85A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216" name="Empatyzer SHORT — aktywna sekcja Empatyzer">
            <a:extLst xmlns:a="http://schemas.openxmlformats.org/drawingml/2006/main">
              <a:ext uri="{FF2B5EF4-FFF2-40B4-BE49-F238E27FC236}">
                <a16:creationId xmlns:a16="http://schemas.microsoft.com/office/drawing/2014/main" id="{FEA527D2-1087-4BDB-AFF0-1FBB4600E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5488" y="260604"/>
            <a:ext cx="7810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FFC32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17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B8810422-9B70-4E09-91E6-607A19034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1">
                <a:solidFill>
                  <a:srgbClr val="512753"/>
                </a:solidFill>
              </a:defRPr>
            </a:pPr>
            <a:r>
              <a:rPr sz="615" b="1">
                <a:solidFill>
                  <a:srgbClr val="512753"/>
                </a:solidFill>
              </a:rPr>
              <a:t>Empatyzer</a:t>
            </a:r>
          </a:p>
        </p:txBody>
      </p:sp>
      <p:sp>
        <p:nvSpPr>
          <p:cNvPr id="421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9D4FD068-9811-4A1C-9D60-7EBC9CE8E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219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376CF029-5DBC-4DD4-8254-094A60716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422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190BB33-3B67-4686-9DDF-BAA47998D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221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6CE2CF54-794C-4A85-B76F-09DC2EB06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422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80CA680-5B99-4827-B37B-BB53375E6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223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89F3308D-F16A-4345-9B6E-D04658644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422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F02E73A6-8E2D-4318-B4C7-BE0A3D377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225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2A3DCAA9-F430-4E26-872C-5B338EDC0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26294472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20" name="Google Shape;4520;p100">
            <a:extLst xmlns:a="http://schemas.openxmlformats.org/drawingml/2006/main">
              <a:ext uri="{FF2B5EF4-FFF2-40B4-BE49-F238E27FC236}">
                <a16:creationId xmlns:a16="http://schemas.microsoft.com/office/drawing/2014/main" id="{47379BA6-CB65-43AB-A90A-64F6794D9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   ▸   Dlaczego problem wraca   ▸   Empatyzer   ▸   Jak to działa   ▸   Co się zmienia   ▸   Wdrożenie i prywatność   ▸   Dowody   ▸   Następny krok</a:t>
            </a:r>
            <a:endParaRPr/>
          </a:p>
        </p:txBody>
      </p:sp>
      <p:sp>
        <p:nvSpPr>
          <p:cNvPr id="4521" name="Google Shape;4521;p100">
            <a:extLst xmlns:a="http://schemas.openxmlformats.org/drawingml/2006/main">
              <a:ext uri="{FF2B5EF4-FFF2-40B4-BE49-F238E27FC236}">
                <a16:creationId xmlns:a16="http://schemas.microsoft.com/office/drawing/2014/main" id="{57448B5B-C1C9-48D4-BD06-30B3E2CFFD0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25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Co Empatyzer daje HR, pierwszej linii i pracownikom?</a:t>
            </a:r>
            <a:endParaRPr sz="2800"/>
          </a:p>
        </p:txBody>
      </p:sp>
      <p:sp>
        <p:nvSpPr>
          <p:cNvPr id="4522" name="Google Shape;4522;p100">
            <a:extLst xmlns:a="http://schemas.openxmlformats.org/drawingml/2006/main">
              <a:ext uri="{FF2B5EF4-FFF2-40B4-BE49-F238E27FC236}">
                <a16:creationId xmlns:a16="http://schemas.microsoft.com/office/drawing/2014/main" id="{07B99A45-45DA-404D-B8E2-C94A12DD2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Pierwsza linia dostaje pomoc przed konkretną rozmową, a HR nie musi osobiście uczestniczyć w każdej zwykłej sytuacji.</a:t>
            </a:r>
            <a:endParaRPr sz="1550"/>
          </a:p>
        </p:txBody>
      </p:sp>
      <p:sp>
        <p:nvSpPr>
          <p:cNvPr id="4523" name="Google Shape;4523;p100">
            <a:extLst xmlns:a="http://schemas.openxmlformats.org/drawingml/2006/main">
              <a:ext uri="{FF2B5EF4-FFF2-40B4-BE49-F238E27FC236}">
                <a16:creationId xmlns:a16="http://schemas.microsoft.com/office/drawing/2014/main" id="{667DA4B2-6A98-41D0-9249-3C9B4AEF0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84832"/>
            <a:ext cx="3527450" cy="3145536"/>
          </a:xfrm>
          <a:prstGeom xmlns:a="http://schemas.openxmlformats.org/drawingml/2006/main" prst="roundRect">
            <a:avLst>
              <a:gd name="adj" fmla="val 2907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24" name="Google Shape;4524;p100">
            <a:extLst xmlns:a="http://schemas.openxmlformats.org/drawingml/2006/main">
              <a:ext uri="{FF2B5EF4-FFF2-40B4-BE49-F238E27FC236}">
                <a16:creationId xmlns:a16="http://schemas.microsoft.com/office/drawing/2014/main" id="{BF1DF930-DC00-4BB9-935E-EC0773D6A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59152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26" name="Google Shape;4526;p100">
            <a:extLst xmlns:a="http://schemas.openxmlformats.org/drawingml/2006/main">
              <a:ext uri="{FF2B5EF4-FFF2-40B4-BE49-F238E27FC236}">
                <a16:creationId xmlns:a16="http://schemas.microsoft.com/office/drawing/2014/main" id="{87FED9E1-B41B-46F4-B4E9-A4A62A12A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8176" y="2404872"/>
            <a:ext cx="2393594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MISTRZ I BRYGADZISTA</a:t>
            </a:r>
            <a:endParaRPr sz="850"/>
          </a:p>
        </p:txBody>
      </p:sp>
      <p:sp>
        <p:nvSpPr>
          <p:cNvPr id="4527" name="Google Shape;4527;p100">
            <a:extLst xmlns:a="http://schemas.openxmlformats.org/drawingml/2006/main">
              <a:ext uri="{FF2B5EF4-FFF2-40B4-BE49-F238E27FC236}">
                <a16:creationId xmlns:a16="http://schemas.microsoft.com/office/drawing/2014/main" id="{01797DD9-DB31-4981-9C5E-193612A36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980944"/>
            <a:ext cx="2978810" cy="287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00"/>
              <a:buFont typeface="Calibri"/>
              <a:buNone/>
            </a:pPr>
            <a:r>
              <a:rPr sz="15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Pierwsza rola kierownicza</a:t>
            </a:r>
            <a:endParaRPr sz="1500"/>
          </a:p>
        </p:txBody>
      </p:sp>
      <p:sp>
        <p:nvSpPr>
          <p:cNvPr id="4528" name="Google Shape;4528;p100">
            <a:extLst xmlns:a="http://schemas.openxmlformats.org/drawingml/2006/main">
              <a:ext uri="{FF2B5EF4-FFF2-40B4-BE49-F238E27FC236}">
                <a16:creationId xmlns:a16="http://schemas.microsoft.com/office/drawing/2014/main" id="{7B4A6D78-A7F1-4B2D-9DFE-252DED2C0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41370"/>
            <a:ext cx="2978810" cy="797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1150"/>
              <a:buFont typeface="Calibri"/>
              <a:buNone/>
            </a:pPr>
            <a:r>
              <a:rPr sz="115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Doświadczony fachowiec obejmuje rolę brygadzisty albo mistrza. Zna proces i zespół, ale rozmów o zachowaniu, konflikcie czy zmianie uczy się już w nowej roli.</a:t>
            </a:r>
            <a:endParaRPr sz="1150"/>
          </a:p>
        </p:txBody>
      </p:sp>
      <p:cxnSp>
        <p:nvCxnSpPr>
          <p:cNvPr id="4821" name="Google Shape;4529;p100"/>
          <p:cNvCxnSpPr/>
          <p:nvPr/>
        </p:nvCxnSpPr>
        <p:spPr>
          <a:xfrm xmlns:a="http://schemas.openxmlformats.org/drawingml/2006/main">
            <a:off x="822960" y="4297680"/>
            <a:ext cx="2978810" cy="9144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E2D6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30" name="Google Shape;4530;p100">
            <a:extLst xmlns:a="http://schemas.openxmlformats.org/drawingml/2006/main">
              <a:ext uri="{FF2B5EF4-FFF2-40B4-BE49-F238E27FC236}">
                <a16:creationId xmlns:a16="http://schemas.microsoft.com/office/drawing/2014/main" id="{88D63239-F302-4A2A-B454-6D2E364E9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434840"/>
            <a:ext cx="2978810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620"/>
              <a:buFont typeface="Calibri"/>
              <a:buNone/>
            </a:pPr>
            <a:r>
              <a:rPr sz="62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CO DAJE EMPATYZER</a:t>
            </a:r>
            <a:endParaRPr sz="800"/>
          </a:p>
          <a:p xmlns:a="http://schemas.openxmlformats.org/drawingml/2006/main">
            <a:pPr marL="0" marR="0" lvl="0" indent="0" algn="l">
              <a:spcBef>
                <a:spcPts val="400"/>
              </a:spcBef>
              <a:spcAft>
                <a:spcPts val="0"/>
              </a:spcAft>
              <a:buNone/>
            </a:pPr>
            <a:r>
              <a:rPr sz="840" b="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Ma przygotowanie do rozmowy w telefonie, na każdej zmianie, także nocnej.</a:t>
            </a:r>
            <a:endParaRPr/>
          </a:p>
        </p:txBody>
      </p:sp>
      <p:sp>
        <p:nvSpPr>
          <p:cNvPr id="4531" name="Google Shape;4531;p100">
            <a:extLst xmlns:a="http://schemas.openxmlformats.org/drawingml/2006/main">
              <a:ext uri="{FF2B5EF4-FFF2-40B4-BE49-F238E27FC236}">
                <a16:creationId xmlns:a16="http://schemas.microsoft.com/office/drawing/2014/main" id="{0E0FB747-A5D4-478D-9AC7-CBAC4321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2122" y="2084832"/>
            <a:ext cx="3527450" cy="3145536"/>
          </a:xfrm>
          <a:prstGeom xmlns:a="http://schemas.openxmlformats.org/drawingml/2006/main" prst="roundRect">
            <a:avLst>
              <a:gd name="adj" fmla="val 2907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32" name="Google Shape;4532;p100">
            <a:extLst xmlns:a="http://schemas.openxmlformats.org/drawingml/2006/main">
              <a:ext uri="{FF2B5EF4-FFF2-40B4-BE49-F238E27FC236}">
                <a16:creationId xmlns:a16="http://schemas.microsoft.com/office/drawing/2014/main" id="{84DD5A05-3A6A-415C-B39E-B73E36553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442" y="2359152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34" name="Google Shape;4534;p100">
            <a:extLst xmlns:a="http://schemas.openxmlformats.org/drawingml/2006/main">
              <a:ext uri="{FF2B5EF4-FFF2-40B4-BE49-F238E27FC236}">
                <a16:creationId xmlns:a16="http://schemas.microsoft.com/office/drawing/2014/main" id="{D57E2255-A029-4E23-AB81-8BDC2E9D9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658" y="2404872"/>
            <a:ext cx="2393594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39886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239886"/>
                </a:solidFill>
                <a:latin typeface="Calibri"/>
                <a:ea typeface="Calibri"/>
                <a:cs typeface="Calibri"/>
              </a:rPr>
              <a:t>PLANT HR / HR ZAKŁADU</a:t>
            </a:r>
            <a:endParaRPr sz="850"/>
          </a:p>
        </p:txBody>
      </p:sp>
      <p:sp>
        <p:nvSpPr>
          <p:cNvPr id="4535" name="Google Shape;4535;p100">
            <a:extLst xmlns:a="http://schemas.openxmlformats.org/drawingml/2006/main">
              <a:ext uri="{FF2B5EF4-FFF2-40B4-BE49-F238E27FC236}">
                <a16:creationId xmlns:a16="http://schemas.microsoft.com/office/drawing/2014/main" id="{650F25FC-6BDC-4071-9195-499798BE5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481" y="2862072"/>
            <a:ext cx="2978849" cy="6309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00"/>
              <a:buFont typeface="Calibri"/>
              <a:buNone/>
              <a:defRPr sz="1238" b="1">
                <a:solidFill>
                  <a:srgbClr val="27222B"/>
                </a:solidFill>
              </a:defRPr>
            </a:pPr>
            <a:r>
              <a:rPr sz="1238" b="1" u="none">
                <a:solidFill>
                  <a:srgbClr val="27222B"/>
                </a:solidFill>
                <a:latin typeface="Calibri"/>
                <a:ea typeface="Calibri"/>
                <a:cs typeface="Calibri"/>
              </a:rPr>
              <a:t>Wsparcie bez kolejnego programu do ręcznego prowadzenia</a:t>
            </a:r>
            <a:endParaRPr sz="1500"/>
          </a:p>
        </p:txBody>
      </p:sp>
      <p:sp>
        <p:nvSpPr>
          <p:cNvPr id="4536" name="Google Shape;4536;p100">
            <a:extLst xmlns:a="http://schemas.openxmlformats.org/drawingml/2006/main">
              <a:ext uri="{FF2B5EF4-FFF2-40B4-BE49-F238E27FC236}">
                <a16:creationId xmlns:a16="http://schemas.microsoft.com/office/drawing/2014/main" id="{06B8C781-41BA-4FB4-8F34-B354E1E75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481" y="3557016"/>
            <a:ext cx="2978849" cy="7040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1150"/>
              <a:buFont typeface="Calibri"/>
              <a:buNone/>
              <a:defRPr sz="938">
                <a:solidFill>
                  <a:srgbClr val="6F6878"/>
                </a:solidFill>
              </a:defRPr>
            </a:pPr>
            <a:r>
              <a:rPr sz="938" u="none">
                <a:solidFill>
                  <a:srgbClr val="6F6878"/>
                </a:solidFill>
                <a:latin typeface="Calibri"/>
                <a:ea typeface="Calibri"/>
                <a:cs typeface="Calibri"/>
              </a:rPr>
              <a:t>HR łączy rekrutację, prawo pracy, rozwój i bieżące wsparcie pierwszej linii. Nie może osobiście uczestniczyć w każdej zwykłej rozmowie.</a:t>
            </a:r>
            <a:endParaRPr sz="1150"/>
          </a:p>
        </p:txBody>
      </p:sp>
      <p:cxnSp>
        <p:nvCxnSpPr>
          <p:cNvPr id="4828" name="Google Shape;4537;p100"/>
          <p:cNvCxnSpPr/>
          <p:nvPr/>
        </p:nvCxnSpPr>
        <p:spPr>
          <a:xfrm xmlns:a="http://schemas.openxmlformats.org/drawingml/2006/main">
            <a:off x="4606442" y="4297680"/>
            <a:ext cx="2978810" cy="9144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E2D6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38" name="Google Shape;4538;p100">
            <a:extLst xmlns:a="http://schemas.openxmlformats.org/drawingml/2006/main">
              <a:ext uri="{FF2B5EF4-FFF2-40B4-BE49-F238E27FC236}">
                <a16:creationId xmlns:a16="http://schemas.microsoft.com/office/drawing/2014/main" id="{B8A54E13-ED01-4690-822D-C40368235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442" y="4434840"/>
            <a:ext cx="2978810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620"/>
              <a:buFont typeface="Calibri"/>
              <a:buNone/>
            </a:pPr>
            <a:r>
              <a:rPr sz="62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CO DAJE EMPATYZER</a:t>
            </a:r>
            <a:endParaRPr sz="800"/>
          </a:p>
          <a:p xmlns:a="http://schemas.openxmlformats.org/drawingml/2006/main">
            <a:pPr marL="0" marR="0" lvl="0" indent="0" algn="l">
              <a:spcBef>
                <a:spcPts val="400"/>
              </a:spcBef>
              <a:spcAft>
                <a:spcPts val="0"/>
              </a:spcAft>
              <a:buNone/>
            </a:pPr>
            <a:r>
              <a:rPr sz="840" b="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Brygadziści i mistrzowie przygotowują zwykłe rozmowy z Em, a HR zachowuje odpowiedzialność za sprawy formalne, złożone i ryzykowne.</a:t>
            </a:r>
            <a:endParaRPr/>
          </a:p>
        </p:txBody>
      </p:sp>
      <p:sp>
        <p:nvSpPr>
          <p:cNvPr id="4539" name="Google Shape;4539;p100">
            <a:extLst xmlns:a="http://schemas.openxmlformats.org/drawingml/2006/main">
              <a:ext uri="{FF2B5EF4-FFF2-40B4-BE49-F238E27FC236}">
                <a16:creationId xmlns:a16="http://schemas.microsoft.com/office/drawing/2014/main" id="{69D17EC1-1779-4516-B7CC-BEC2C323F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605" y="2084832"/>
            <a:ext cx="3527450" cy="3145536"/>
          </a:xfrm>
          <a:prstGeom xmlns:a="http://schemas.openxmlformats.org/drawingml/2006/main" prst="roundRect">
            <a:avLst>
              <a:gd name="adj" fmla="val 2907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40" name="Google Shape;4540;p100">
            <a:extLst xmlns:a="http://schemas.openxmlformats.org/drawingml/2006/main">
              <a:ext uri="{FF2B5EF4-FFF2-40B4-BE49-F238E27FC236}">
                <a16:creationId xmlns:a16="http://schemas.microsoft.com/office/drawing/2014/main" id="{9BAF15F0-D1EF-452E-BA9E-8587285A1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9925" y="2359152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42" name="Google Shape;4542;p100">
            <a:extLst xmlns:a="http://schemas.openxmlformats.org/drawingml/2006/main">
              <a:ext uri="{FF2B5EF4-FFF2-40B4-BE49-F238E27FC236}">
                <a16:creationId xmlns:a16="http://schemas.microsoft.com/office/drawing/2014/main" id="{2B4F18D4-4DC7-4BC2-8FB0-61BD2A344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5141" y="2404872"/>
            <a:ext cx="2393594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E458B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4E458B"/>
                </a:solidFill>
                <a:latin typeface="Calibri"/>
                <a:ea typeface="Calibri"/>
                <a:cs typeface="Calibri"/>
              </a:rPr>
              <a:t>PRACOWNICY PRODUKCJI</a:t>
            </a:r>
            <a:endParaRPr sz="850"/>
          </a:p>
        </p:txBody>
      </p:sp>
      <p:sp>
        <p:nvSpPr>
          <p:cNvPr id="4543" name="Google Shape;4543;p100">
            <a:extLst xmlns:a="http://schemas.openxmlformats.org/drawingml/2006/main">
              <a:ext uri="{FF2B5EF4-FFF2-40B4-BE49-F238E27FC236}">
                <a16:creationId xmlns:a16="http://schemas.microsoft.com/office/drawing/2014/main" id="{43CA2FF5-4B10-450B-8A31-2BE755FDF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9906" y="2926080"/>
            <a:ext cx="2978849" cy="5120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00"/>
              <a:buFont typeface="Calibri"/>
              <a:buNone/>
              <a:defRPr sz="1313" b="1">
                <a:solidFill>
                  <a:srgbClr val="27222B"/>
                </a:solidFill>
              </a:defRPr>
            </a:pPr>
            <a:r>
              <a:rPr sz="1313" b="1" u="none">
                <a:solidFill>
                  <a:srgbClr val="27222B"/>
                </a:solidFill>
                <a:latin typeface="Calibri"/>
                <a:ea typeface="Calibri"/>
                <a:cs typeface="Calibri"/>
              </a:rPr>
              <a:t>Rozwój dostępny także poza biurem</a:t>
            </a:r>
            <a:endParaRPr sz="1500"/>
          </a:p>
        </p:txBody>
      </p:sp>
      <p:sp>
        <p:nvSpPr>
          <p:cNvPr id="4544" name="Google Shape;4544;p100">
            <a:extLst xmlns:a="http://schemas.openxmlformats.org/drawingml/2006/main">
              <a:ext uri="{FF2B5EF4-FFF2-40B4-BE49-F238E27FC236}">
                <a16:creationId xmlns:a16="http://schemas.microsoft.com/office/drawing/2014/main" id="{C0625450-6905-4265-8949-435C7ABAF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9906" y="3529584"/>
            <a:ext cx="2978849" cy="740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1150"/>
              <a:buFont typeface="Calibri"/>
              <a:buNone/>
              <a:defRPr sz="938">
                <a:solidFill>
                  <a:srgbClr val="6F6878"/>
                </a:solidFill>
              </a:defRPr>
            </a:pPr>
            <a:r>
              <a:rPr sz="938" u="none">
                <a:solidFill>
                  <a:srgbClr val="6F6878"/>
                </a:solidFill>
                <a:latin typeface="Calibri"/>
                <a:ea typeface="Calibri"/>
                <a:cs typeface="Calibri"/>
              </a:rPr>
              <a:t>Nie każdy ma służbowy komputer ani taki sam dostęp do programów rozwojowych. Każdy może jednak potrzebować wsparcia przed rozmową z przełożonym albo współpracownikiem.</a:t>
            </a:r>
            <a:endParaRPr sz="1150"/>
          </a:p>
        </p:txBody>
      </p:sp>
      <p:cxnSp>
        <p:nvCxnSpPr>
          <p:cNvPr id="4835" name="Google Shape;4545;p100"/>
          <p:cNvCxnSpPr/>
          <p:nvPr/>
        </p:nvCxnSpPr>
        <p:spPr>
          <a:xfrm xmlns:a="http://schemas.openxmlformats.org/drawingml/2006/main">
            <a:off x="8389925" y="4297680"/>
            <a:ext cx="2978810" cy="9144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E2D6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46" name="Google Shape;4546;p100">
            <a:extLst xmlns:a="http://schemas.openxmlformats.org/drawingml/2006/main">
              <a:ext uri="{FF2B5EF4-FFF2-40B4-BE49-F238E27FC236}">
                <a16:creationId xmlns:a16="http://schemas.microsoft.com/office/drawing/2014/main" id="{148A90A3-B84A-4421-A455-7ED21785D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9925" y="4434840"/>
            <a:ext cx="2978810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620"/>
              <a:buFont typeface="Calibri"/>
              <a:buNone/>
            </a:pPr>
            <a:r>
              <a:rPr sz="62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CO DAJE EMPATYZER</a:t>
            </a:r>
            <a:endParaRPr sz="800"/>
          </a:p>
          <a:p xmlns:a="http://schemas.openxmlformats.org/drawingml/2006/main">
            <a:pPr marL="0" marR="0" lvl="0" indent="0" algn="l">
              <a:spcBef>
                <a:spcPts val="400"/>
              </a:spcBef>
              <a:spcAft>
                <a:spcPts val="0"/>
              </a:spcAft>
              <a:buNone/>
            </a:pPr>
            <a:r>
              <a:rPr sz="840" b="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Może korzystać z Em na telefonie i przez prywatny e-mail wtedy, gdy sam ma na to przestrzeń. Rozmowa pozostaje prywatna.</a:t>
            </a:r>
            <a:endParaRPr/>
          </a:p>
        </p:txBody>
      </p:sp>
      <p:sp>
        <p:nvSpPr>
          <p:cNvPr id="4547" name="Google Shape;4547;p100">
            <a:extLst xmlns:a="http://schemas.openxmlformats.org/drawingml/2006/main">
              <a:ext uri="{FF2B5EF4-FFF2-40B4-BE49-F238E27FC236}">
                <a16:creationId xmlns:a16="http://schemas.microsoft.com/office/drawing/2014/main" id="{B5EA5E96-E241-4327-9864-D78A518CD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468112"/>
            <a:ext cx="11094415" cy="73152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49" name="Google Shape;4549;p100">
            <a:extLst xmlns:a="http://schemas.openxmlformats.org/drawingml/2006/main">
              <a:ext uri="{FF2B5EF4-FFF2-40B4-BE49-F238E27FC236}">
                <a16:creationId xmlns:a16="http://schemas.microsoft.com/office/drawing/2014/main" id="{495C8D3A-D5D8-4B24-A551-5917B90B1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468112"/>
            <a:ext cx="9978847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300"/>
              <a:buFont typeface="Calibri"/>
              <a:buNone/>
            </a:pPr>
            <a:r>
              <a:rPr sz="13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Można zacząć od brygadzistów i mistrzów w jednym zakładzie. Uruchomienie organizacji zajmuje kilka godzin, a użytkownik około 15 minut na start.
Empatyzer nie mierzy wydajności, nie służy do monitoringu ani formalnej oceny. Pomaga przygotować rozmowy między pracownikami.</a:t>
            </a:r>
            <a:endParaRPr sz="1300"/>
          </a:p>
        </p:txBody>
      </p:sp>
      <p:pic>
        <p:nvPicPr>
          <p:cNvPr id="4839" name="Google Shape;4550;p10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ea6ad6409be40bc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551" name="Google Shape;4551;p100">
            <a:extLst xmlns:a="http://schemas.openxmlformats.org/drawingml/2006/main">
              <a:ext uri="{FF2B5EF4-FFF2-40B4-BE49-F238E27FC236}">
                <a16:creationId xmlns:a16="http://schemas.microsoft.com/office/drawing/2014/main" id="{DE1FD15D-DAF6-4FE5-9AB5-39B7CA0E9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38138"/>
            <a:ext cx="10477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Co się zmienia</a:t>
            </a:r>
            <a:endParaRPr/>
          </a:p>
        </p:txBody>
      </p:sp>
      <p:sp>
        <p:nvSpPr>
          <p:cNvPr id="4552" name="Google Shape;4552;p100">
            <a:extLst xmlns:a="http://schemas.openxmlformats.org/drawingml/2006/main">
              <a:ext uri="{FF2B5EF4-FFF2-40B4-BE49-F238E27FC236}">
                <a16:creationId xmlns:a16="http://schemas.microsoft.com/office/drawing/2014/main" id="{7C3DF74C-7F1D-47A7-9F4A-A59C17424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53" name="Google Shape;4553;p100">
            <a:extLst xmlns:a="http://schemas.openxmlformats.org/drawingml/2006/main">
              <a:ext uri="{FF2B5EF4-FFF2-40B4-BE49-F238E27FC236}">
                <a16:creationId xmlns:a16="http://schemas.microsoft.com/office/drawing/2014/main" id="{91CB29AE-BF56-45B9-AF27-DA9A4E7FC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4554" name="Google Shape;4554;p100">
            <a:extLst xmlns:a="http://schemas.openxmlformats.org/drawingml/2006/main">
              <a:ext uri="{FF2B5EF4-FFF2-40B4-BE49-F238E27FC236}">
                <a16:creationId xmlns:a16="http://schemas.microsoft.com/office/drawing/2014/main" id="{7B6C4339-6ED2-424E-A8CB-C149D2A8A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555" name="Google Shape;4555;p100">
            <a:hlinkClick xmlns:r="http://schemas.openxmlformats.org/officeDocument/2006/relationships" xmlns:a="http://schemas.openxmlformats.org/drawingml/2006/main" r:id="R0a8a97472da24ac6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2C9968F1-0768-4A48-AB2F-DC224A258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56" name="Google Shape;4556;p100">
            <a:extLst xmlns:a="http://schemas.openxmlformats.org/drawingml/2006/main">
              <a:ext uri="{FF2B5EF4-FFF2-40B4-BE49-F238E27FC236}">
                <a16:creationId xmlns:a16="http://schemas.microsoft.com/office/drawing/2014/main" id="{DF78B254-9CA1-4F3E-8E94-74F2888BC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4557" name="Google Shape;4557;p100">
            <a:extLst xmlns:a="http://schemas.openxmlformats.org/drawingml/2006/main">
              <a:ext uri="{FF2B5EF4-FFF2-40B4-BE49-F238E27FC236}">
                <a16:creationId xmlns:a16="http://schemas.microsoft.com/office/drawing/2014/main" id="{F9F69F7C-846B-4D53-B864-AC6F2F11D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558" name="Google Shape;4558;p100">
            <a:hlinkClick xmlns:r="http://schemas.openxmlformats.org/officeDocument/2006/relationships" xmlns:a="http://schemas.openxmlformats.org/drawingml/2006/main" r:id="Rae66fb7f79f34eb7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5094886-E17F-4AFB-84B9-619648F27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59" name="Google Shape;4559;p100">
            <a:extLst xmlns:a="http://schemas.openxmlformats.org/drawingml/2006/main">
              <a:ext uri="{FF2B5EF4-FFF2-40B4-BE49-F238E27FC236}">
                <a16:creationId xmlns:a16="http://schemas.microsoft.com/office/drawing/2014/main" id="{07329173-9AB7-4E21-AFEC-B6BD6E1A2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4560" name="Google Shape;4560;p100">
            <a:extLst xmlns:a="http://schemas.openxmlformats.org/drawingml/2006/main">
              <a:ext uri="{FF2B5EF4-FFF2-40B4-BE49-F238E27FC236}">
                <a16:creationId xmlns:a16="http://schemas.microsoft.com/office/drawing/2014/main" id="{0649E8DA-E8E9-4E15-837C-4D5B3D3F1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561" name="Google Shape;4561;p100">
            <a:hlinkClick xmlns:r="http://schemas.openxmlformats.org/officeDocument/2006/relationships" xmlns:a="http://schemas.openxmlformats.org/drawingml/2006/main" r:id="R262aca2464294d0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80304442-D920-459E-A496-B8D27A1A9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62" name="Google Shape;4562;p100">
            <a:extLst xmlns:a="http://schemas.openxmlformats.org/drawingml/2006/main">
              <a:ext uri="{FF2B5EF4-FFF2-40B4-BE49-F238E27FC236}">
                <a16:creationId xmlns:a16="http://schemas.microsoft.com/office/drawing/2014/main" id="{F2894E2E-601E-4721-AFB1-7CB434913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4563" name="Google Shape;4563;p100">
            <a:extLst xmlns:a="http://schemas.openxmlformats.org/drawingml/2006/main">
              <a:ext uri="{FF2B5EF4-FFF2-40B4-BE49-F238E27FC236}">
                <a16:creationId xmlns:a16="http://schemas.microsoft.com/office/drawing/2014/main" id="{7444A935-2352-44F1-A717-03E9399F3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564" name="Google Shape;4564;p100">
            <a:hlinkClick xmlns:r="http://schemas.openxmlformats.org/officeDocument/2006/relationships" xmlns:a="http://schemas.openxmlformats.org/drawingml/2006/main" r:id="R9aba53532fb5473f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A11A540B-442C-47E3-B7A0-5E40AAF96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65" name="Google Shape;4565;p100">
            <a:extLst xmlns:a="http://schemas.openxmlformats.org/drawingml/2006/main">
              <a:ext uri="{FF2B5EF4-FFF2-40B4-BE49-F238E27FC236}">
                <a16:creationId xmlns:a16="http://schemas.microsoft.com/office/drawing/2014/main" id="{1B5E7A86-9D85-4B67-915D-0F9AE46FF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0328" y="265176"/>
            <a:ext cx="1207007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5C52B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66" name="Google Shape;4566;p100">
            <a:extLst xmlns:a="http://schemas.openxmlformats.org/drawingml/2006/main">
              <a:ext uri="{FF2B5EF4-FFF2-40B4-BE49-F238E27FC236}">
                <a16:creationId xmlns:a16="http://schemas.microsoft.com/office/drawing/2014/main" id="{1C0A1510-408A-4B5B-842B-CD6386E41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4567" name="Google Shape;4567;p100">
            <a:extLst xmlns:a="http://schemas.openxmlformats.org/drawingml/2006/main">
              <a:ext uri="{FF2B5EF4-FFF2-40B4-BE49-F238E27FC236}">
                <a16:creationId xmlns:a16="http://schemas.microsoft.com/office/drawing/2014/main" id="{A7CD8FEF-CD56-41EF-A160-832D16E24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5C52B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568" name="Google Shape;4568;p100">
            <a:hlinkClick xmlns:r="http://schemas.openxmlformats.org/officeDocument/2006/relationships" xmlns:a="http://schemas.openxmlformats.org/drawingml/2006/main" r:id="R4accdb70aecd4b73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573FCC1B-0337-42B2-9CC7-CC4A39C06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69" name="Google Shape;4569;p100">
            <a:extLst xmlns:a="http://schemas.openxmlformats.org/drawingml/2006/main">
              <a:ext uri="{FF2B5EF4-FFF2-40B4-BE49-F238E27FC236}">
                <a16:creationId xmlns:a16="http://schemas.microsoft.com/office/drawing/2014/main" id="{9012164A-5AF0-45BB-BA72-BE657041A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4570" name="Google Shape;4570;p100">
            <a:extLst xmlns:a="http://schemas.openxmlformats.org/drawingml/2006/main">
              <a:ext uri="{FF2B5EF4-FFF2-40B4-BE49-F238E27FC236}">
                <a16:creationId xmlns:a16="http://schemas.microsoft.com/office/drawing/2014/main" id="{7659ED1D-2899-4894-94C2-C9F5C5B93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571" name="Google Shape;4571;p100">
            <a:hlinkClick xmlns:r="http://schemas.openxmlformats.org/officeDocument/2006/relationships" xmlns:a="http://schemas.openxmlformats.org/drawingml/2006/main" r:id="R159385cc69674681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CC9BB386-F33A-40B9-A8F8-3CFF72783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72" name="Google Shape;4572;p100">
            <a:extLst xmlns:a="http://schemas.openxmlformats.org/drawingml/2006/main">
              <a:ext uri="{FF2B5EF4-FFF2-40B4-BE49-F238E27FC236}">
                <a16:creationId xmlns:a16="http://schemas.microsoft.com/office/drawing/2014/main" id="{3AF47705-F459-43E2-AE02-B2B7C8E71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4573" name="Google Shape;4573;p100">
            <a:extLst xmlns:a="http://schemas.openxmlformats.org/drawingml/2006/main">
              <a:ext uri="{FF2B5EF4-FFF2-40B4-BE49-F238E27FC236}">
                <a16:creationId xmlns:a16="http://schemas.microsoft.com/office/drawing/2014/main" id="{C1164E47-283F-4CE4-BEF9-92E3726D8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574" name="Google Shape;4574;p100">
            <a:hlinkClick xmlns:r="http://schemas.openxmlformats.org/officeDocument/2006/relationships" xmlns:a="http://schemas.openxmlformats.org/drawingml/2006/main" r:id="Rfca96a459fea4b48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12AE03E6-14BC-4C6C-A90C-22FCF965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75" name="Google Shape;4575;p100">
            <a:extLst xmlns:a="http://schemas.openxmlformats.org/drawingml/2006/main">
              <a:ext uri="{FF2B5EF4-FFF2-40B4-BE49-F238E27FC236}">
                <a16:creationId xmlns:a16="http://schemas.microsoft.com/office/drawing/2014/main" id="{4EB2AEB3-1FC9-4CAB-A2DC-FBC4061BA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4576" name="Google Shape;4576;p100">
            <a:hlinkClick xmlns:r="http://schemas.openxmlformats.org/officeDocument/2006/relationships" xmlns:a="http://schemas.openxmlformats.org/drawingml/2006/main" r:id="R0ed84a3745f54ca0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F3814857-ACBF-4D88-8AB8-5CE1DD2BF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4866" name="Google Shape;4525;p10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78e6b87329418c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41832" y="2478024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4867" name="Google Shape;4533;p10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7a12d632cd4bec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725314" y="2478024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4868" name="Google Shape;4541;p10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30a35800f2429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508797" y="2478024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4869" name="Google Shape;4548;p10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539baf53da4a20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1248" y="5678424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4794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FA79075B-8766-46F5-95D4-DA9DC6688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95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C91E8666-2BE6-4BD6-BFC0-7DFD61CCB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479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7DA830B-A0ED-410E-8D44-38ED2975B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797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30D15325-F1CF-477B-84DA-B553DD024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479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AB6352A6-3EF9-4DAC-BFD7-E759CA8B7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799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9B3427AB-21B6-4665-B784-F6CAE8225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480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99EA43A8-54A3-4DD0-B477-E778E26CA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801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06205C63-6B34-4E09-B20D-E93667920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480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09FC0A2C-AAB0-49DA-B3D2-D3640D938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803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CDDE3572-39EC-4E2C-A74B-219B4F372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480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93A0106E-381E-4CBE-B3DC-682858485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805" name="Empatyzer SHORT — aktywna sekcja Co się zmienia">
            <a:extLst xmlns:a="http://schemas.openxmlformats.org/drawingml/2006/main">
              <a:ext uri="{FF2B5EF4-FFF2-40B4-BE49-F238E27FC236}">
                <a16:creationId xmlns:a16="http://schemas.microsoft.com/office/drawing/2014/main" id="{E89737B7-29F0-45A9-BB4E-C910DACD4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60604"/>
            <a:ext cx="10096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FFC32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06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56925DC1-A732-4183-807E-9D9249F7A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1">
                <a:solidFill>
                  <a:srgbClr val="512753"/>
                </a:solidFill>
              </a:defRPr>
            </a:pPr>
            <a:r>
              <a:rPr sz="615" b="1">
                <a:solidFill>
                  <a:srgbClr val="512753"/>
                </a:solidFill>
              </a:rPr>
              <a:t>Co się zmienia</a:t>
            </a:r>
          </a:p>
        </p:txBody>
      </p:sp>
      <p:sp>
        <p:nvSpPr>
          <p:cNvPr id="480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47E7E10E-F84D-46BF-A3A1-9B421BD2A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808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8ADD0490-56FF-4EEB-A203-A12D0E75C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480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BAD4E062-45B6-4405-90A5-5061F4F26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810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65D38546-A6F6-4B06-927A-1CCE2CEB0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481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3BD6C4E6-809A-4E67-B947-3635D5629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812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C05CF622-5FE3-4018-9011-2808BFC2D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683578281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645" name="Google Shape;4645;p102">
            <a:extLst xmlns:a="http://schemas.openxmlformats.org/drawingml/2006/main">
              <a:ext uri="{FF2B5EF4-FFF2-40B4-BE49-F238E27FC236}">
                <a16:creationId xmlns:a16="http://schemas.microsoft.com/office/drawing/2014/main" id="{2869306C-3E9B-4F3E-A1FE-C71F1B062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   ▸   Dlaczego problem wraca   ▸   Empatyzer   ▸   Jak to działa   ▸   Co się zmienia   ▸   Wdrożenie i prywatność   ▸   Dowody   ▸   Następny krok</a:t>
            </a:r>
            <a:endParaRPr/>
          </a:p>
        </p:txBody>
      </p:sp>
      <p:sp>
        <p:nvSpPr>
          <p:cNvPr id="4646" name="Google Shape;4646;p102">
            <a:extLst xmlns:a="http://schemas.openxmlformats.org/drawingml/2006/main">
              <a:ext uri="{FF2B5EF4-FFF2-40B4-BE49-F238E27FC236}">
                <a16:creationId xmlns:a16="http://schemas.microsoft.com/office/drawing/2014/main" id="{FE572983-09E4-4218-96A3-444956631CA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Prywatność i bezpieczeństwo</a:t>
            </a:r>
            <a:endParaRPr sz="2800"/>
          </a:p>
        </p:txBody>
      </p:sp>
      <p:sp>
        <p:nvSpPr>
          <p:cNvPr id="4647" name="Google Shape;4647;p102">
            <a:extLst xmlns:a="http://schemas.openxmlformats.org/drawingml/2006/main">
              <a:ext uri="{FF2B5EF4-FFF2-40B4-BE49-F238E27FC236}">
                <a16:creationId xmlns:a16="http://schemas.microsoft.com/office/drawing/2014/main" id="{CEA04D10-0EB6-4661-A962-CE1BCD0F0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40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Rozmowy z Em są prywatne. Organizacja nie czyta pytań ani odpowiedzi, a dane są przechowywane w Unii Europejskiej.</a:t>
            </a:r>
            <a:endParaRPr sz="1550"/>
          </a:p>
        </p:txBody>
      </p:sp>
      <p:sp>
        <p:nvSpPr>
          <p:cNvPr id="4648" name="Google Shape;4648;p102">
            <a:extLst xmlns:a="http://schemas.openxmlformats.org/drawingml/2006/main">
              <a:ext uri="{FF2B5EF4-FFF2-40B4-BE49-F238E27FC236}">
                <a16:creationId xmlns:a16="http://schemas.microsoft.com/office/drawing/2014/main" id="{F90FD556-4195-4C41-8934-B68C08788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84832"/>
            <a:ext cx="3703320" cy="3236976"/>
          </a:xfrm>
          <a:prstGeom xmlns:a="http://schemas.openxmlformats.org/drawingml/2006/main" prst="roundRect">
            <a:avLst>
              <a:gd name="adj" fmla="val 2825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49" name="Google Shape;4649;p102">
            <a:extLst xmlns:a="http://schemas.openxmlformats.org/drawingml/2006/main">
              <a:ext uri="{FF2B5EF4-FFF2-40B4-BE49-F238E27FC236}">
                <a16:creationId xmlns:a16="http://schemas.microsoft.com/office/drawing/2014/main" id="{0A9B4A83-6B0E-484F-B722-ADE8B6C07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59152"/>
            <a:ext cx="402336" cy="4023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51" name="Google Shape;4651;p102">
            <a:extLst xmlns:a="http://schemas.openxmlformats.org/drawingml/2006/main">
              <a:ext uri="{FF2B5EF4-FFF2-40B4-BE49-F238E27FC236}">
                <a16:creationId xmlns:a16="http://schemas.microsoft.com/office/drawing/2014/main" id="{FF2B82B2-6EB7-420A-9FC8-607AA2281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2359152"/>
            <a:ext cx="2624328" cy="402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Kto czego nie widzi</a:t>
            </a:r>
            <a:endParaRPr sz="1450"/>
          </a:p>
        </p:txBody>
      </p:sp>
      <p:sp>
        <p:nvSpPr>
          <p:cNvPr id="4652" name="Google Shape;4652;p102">
            <a:extLst xmlns:a="http://schemas.openxmlformats.org/drawingml/2006/main">
              <a:ext uri="{FF2B5EF4-FFF2-40B4-BE49-F238E27FC236}">
                <a16:creationId xmlns:a16="http://schemas.microsoft.com/office/drawing/2014/main" id="{5CBB193E-9141-4E79-ACB7-16866D4E5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926080"/>
            <a:ext cx="3154680" cy="22494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152400" marR="0" lvl="0" indent="-15240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818"/>
              <a:buFont typeface="Calibri"/>
              <a:buChar char="•"/>
              <a:defRPr sz="1200">
                <a:solidFill>
                  <a:srgbClr val="2D2D2D"/>
                </a:solidFill>
                <a:latin typeface="Arial"/>
                <a:ea typeface="Arial"/>
                <a:cs typeface="Arial"/>
              </a:defRPr>
            </a:pPr>
            <a:r>
              <a:rPr sz="1200" u="none">
                <a:solidFill>
                  <a:srgbClr val="2D2D2D"/>
                </a:solidFill>
                <a:latin typeface="Arial"/>
                <a:ea typeface="Arial"/>
                <a:cs typeface="Arial"/>
              </a:rPr>
              <a:t>Przełożeni, administratorzy i inni użytkownicy nie widzą cudzych rozmów z Em.</a:t>
            </a:r>
            <a:endParaRPr sz="1150"/>
          </a:p>
          <a:p xmlns:a="http://schemas.openxmlformats.org/drawingml/2006/main">
            <a:pPr marL="0" marR="0" lvl="0" indent="0" algn="l">
              <a:spcBef>
                <a:spcPts val="600"/>
              </a:spcBef>
              <a:spcAft>
                <a:spcPts val="0"/>
              </a:spcAft>
              <a:buNone/>
              <a:defRPr sz="1200">
                <a:solidFill>
                  <a:srgbClr val="2D2D2D"/>
                </a:solidFill>
                <a:latin typeface="Arial"/>
                <a:ea typeface="Arial"/>
                <a:cs typeface="Arial"/>
              </a:defRPr>
            </a:pPr>
            <a:r>
              <a:rPr sz="1200" u="none">
                <a:solidFill>
                  <a:srgbClr val="2D2D2D"/>
                </a:solidFill>
                <a:latin typeface="Arial"/>
                <a:ea typeface="Arial"/>
                <a:cs typeface="Arial"/>
              </a:rPr>
              <a:t>• Osoba, o którą ktoś pyta, nie widzi pytania ani odpowiedzi.</a:t>
            </a:r>
            <a:endParaRPr/>
          </a:p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2D2D2D"/>
                </a:solidFill>
                <a:latin typeface="Arial"/>
                <a:ea typeface="Arial"/>
                <a:cs typeface="Arial"/>
              </a:defRPr>
            </a:pPr>
            <a:r>
              <a:rPr sz="1200" u="none">
                <a:solidFill>
                  <a:srgbClr val="2D2D2D"/>
                </a:solidFill>
                <a:latin typeface="Arial"/>
                <a:ea typeface="Arial"/>
                <a:cs typeface="Arial"/>
              </a:rPr>
              <a:t>• Pełny wynik należy do pracownika; inni widzą tylko wskazówki potrzebne do współpracy.</a:t>
            </a:r>
            <a:endParaRPr/>
          </a:p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2D2D2D"/>
                </a:solidFill>
                <a:latin typeface="Arial"/>
                <a:ea typeface="Arial"/>
                <a:cs typeface="Arial"/>
              </a:defRPr>
            </a:pPr>
            <a:r>
              <a:rPr sz="1200" u="none">
                <a:solidFill>
                  <a:srgbClr val="2D2D2D"/>
                </a:solidFill>
                <a:latin typeface="Arial"/>
                <a:ea typeface="Arial"/>
                <a:cs typeface="Arial"/>
              </a:rPr>
              <a:t>• Administrator widzi konta, strukturę i statystyki zbiorcze, ale nie rozmowy ani pełne wyniki.</a:t>
            </a:r>
            <a:endParaRPr/>
          </a:p>
        </p:txBody>
      </p:sp>
      <p:sp>
        <p:nvSpPr>
          <p:cNvPr id="4653" name="Google Shape;4653;p102">
            <a:extLst xmlns:a="http://schemas.openxmlformats.org/drawingml/2006/main">
              <a:ext uri="{FF2B5EF4-FFF2-40B4-BE49-F238E27FC236}">
                <a16:creationId xmlns:a16="http://schemas.microsoft.com/office/drawing/2014/main" id="{9FACAF14-3A48-496B-B47B-C1E1058DA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7992" y="2084832"/>
            <a:ext cx="3703320" cy="3236976"/>
          </a:xfrm>
          <a:prstGeom xmlns:a="http://schemas.openxmlformats.org/drawingml/2006/main" prst="roundRect">
            <a:avLst>
              <a:gd name="adj" fmla="val 2825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54" name="Google Shape;4654;p102">
            <a:extLst xmlns:a="http://schemas.openxmlformats.org/drawingml/2006/main">
              <a:ext uri="{FF2B5EF4-FFF2-40B4-BE49-F238E27FC236}">
                <a16:creationId xmlns:a16="http://schemas.microsoft.com/office/drawing/2014/main" id="{89425E6B-413D-4052-B832-A59327253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2312" y="2359152"/>
            <a:ext cx="402336" cy="4023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56" name="Google Shape;4656;p102">
            <a:extLst xmlns:a="http://schemas.openxmlformats.org/drawingml/2006/main">
              <a:ext uri="{FF2B5EF4-FFF2-40B4-BE49-F238E27FC236}">
                <a16:creationId xmlns:a16="http://schemas.microsoft.com/office/drawing/2014/main" id="{0D7B658C-5A61-4FB2-8C28-E483D080C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2664" y="2359152"/>
            <a:ext cx="2624328" cy="402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Dane i zabezpieczenia</a:t>
            </a:r>
            <a:endParaRPr sz="1450"/>
          </a:p>
        </p:txBody>
      </p:sp>
      <p:sp>
        <p:nvSpPr>
          <p:cNvPr id="4657" name="Google Shape;4657;p102">
            <a:extLst xmlns:a="http://schemas.openxmlformats.org/drawingml/2006/main">
              <a:ext uri="{FF2B5EF4-FFF2-40B4-BE49-F238E27FC236}">
                <a16:creationId xmlns:a16="http://schemas.microsoft.com/office/drawing/2014/main" id="{2FC99847-7439-4387-9002-39CA17899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2312" y="2926080"/>
            <a:ext cx="3154680" cy="22494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152400" marR="0" lvl="0" indent="-15240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818"/>
              <a:buFont typeface="Calibri"/>
              <a:buChar char="•"/>
              <a:defRPr sz="1200">
                <a:solidFill>
                  <a:srgbClr val="2D2D2D"/>
                </a:solidFill>
                <a:latin typeface="Arial"/>
                <a:ea typeface="Arial"/>
                <a:cs typeface="Arial"/>
              </a:defRPr>
            </a:pPr>
            <a:r>
              <a:rPr sz="1200" u="none">
                <a:solidFill>
                  <a:srgbClr val="2D2D2D"/>
                </a:solidFill>
                <a:latin typeface="Arial"/>
                <a:ea typeface="Arial"/>
                <a:cs typeface="Arial"/>
              </a:rPr>
              <a:t>Dane są przechowywane w Unii Europejskiej, na infrastrukturze AWS.</a:t>
            </a:r>
            <a:endParaRPr sz="1150"/>
          </a:p>
          <a:p xmlns:a="http://schemas.openxmlformats.org/drawingml/2006/main">
            <a:pPr marL="0" marR="0" lvl="0" indent="0" algn="l">
              <a:spcBef>
                <a:spcPts val="600"/>
              </a:spcBef>
              <a:spcAft>
                <a:spcPts val="0"/>
              </a:spcAft>
              <a:buNone/>
              <a:defRPr sz="1200">
                <a:solidFill>
                  <a:srgbClr val="2D2D2D"/>
                </a:solidFill>
                <a:latin typeface="Arial"/>
                <a:ea typeface="Arial"/>
                <a:cs typeface="Arial"/>
              </a:defRPr>
            </a:pPr>
            <a:r>
              <a:rPr sz="1200" u="none">
                <a:solidFill>
                  <a:srgbClr val="2D2D2D"/>
                </a:solidFill>
                <a:latin typeface="Arial"/>
                <a:ea typeface="Arial"/>
                <a:cs typeface="Arial"/>
              </a:rPr>
              <a:t>• Połączenia HTTPS, szyfrowanie podczas przechowywania i automatyczne wylogowanie po 5 minutach bezczynności.</a:t>
            </a:r>
            <a:endParaRPr/>
          </a:p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2D2D2D"/>
                </a:solidFill>
                <a:latin typeface="Arial"/>
                <a:ea typeface="Arial"/>
                <a:cs typeface="Arial"/>
              </a:defRPr>
            </a:pPr>
            <a:r>
              <a:rPr sz="1200" u="none">
                <a:solidFill>
                  <a:srgbClr val="2D2D2D"/>
                </a:solidFill>
                <a:latin typeface="Arial"/>
                <a:ea typeface="Arial"/>
                <a:cs typeface="Arial"/>
              </a:rPr>
              <a:t>• Empatyzer nie ocenia pracowników, nie tworzy rankingów i nie służy do decyzji kadrowych.</a:t>
            </a:r>
            <a:endParaRPr/>
          </a:p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2D2D2D"/>
                </a:solidFill>
                <a:latin typeface="Arial"/>
                <a:ea typeface="Arial"/>
                <a:cs typeface="Arial"/>
              </a:defRPr>
            </a:pPr>
            <a:r>
              <a:rPr sz="1200" u="none">
                <a:solidFill>
                  <a:srgbClr val="2D2D2D"/>
                </a:solidFill>
                <a:latin typeface="Arial"/>
                <a:ea typeface="Arial"/>
                <a:cs typeface="Arial"/>
              </a:rPr>
              <a:t>• Konto można usunąć, a profil należy do osoby, nie do organizacji.</a:t>
            </a:r>
            <a:endParaRPr/>
          </a:p>
        </p:txBody>
      </p:sp>
      <p:sp>
        <p:nvSpPr>
          <p:cNvPr id="4658" name="Google Shape;4658;p102">
            <a:extLst xmlns:a="http://schemas.openxmlformats.org/drawingml/2006/main">
              <a:ext uri="{FF2B5EF4-FFF2-40B4-BE49-F238E27FC236}">
                <a16:creationId xmlns:a16="http://schemas.microsoft.com/office/drawing/2014/main" id="{E09CB84D-5DD4-4A64-8319-3174A8776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344" y="2084832"/>
            <a:ext cx="3175711" cy="287121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4DE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4727" name="Google Shape;4659;p10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a10d2aa7a3d4dbd">
            <a:alphaModFix/>
          </a:blip>
          <a:srcRect xmlns:a="http://schemas.openxmlformats.org/drawingml/2006/main" l="34200" t="7300" r="9300" b="62600"/>
          <a:stretch xmlns:a="http://schemas.openxmlformats.org/drawingml/2006/main"/>
        </p:blipFill>
        <p:spPr>
          <a:xfrm xmlns:a="http://schemas.openxmlformats.org/drawingml/2006/main" rot="0">
            <a:off x="8467344" y="2304288"/>
            <a:ext cx="3175711" cy="24765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660" name="Google Shape;4660;p102">
            <a:extLst xmlns:a="http://schemas.openxmlformats.org/drawingml/2006/main">
              <a:ext uri="{FF2B5EF4-FFF2-40B4-BE49-F238E27FC236}">
                <a16:creationId xmlns:a16="http://schemas.microsoft.com/office/drawing/2014/main" id="{8D67C00E-8363-4B73-B0A9-D21A120D5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344" y="4855464"/>
            <a:ext cx="3175711" cy="502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Pytania o prywatność, na które odpowiada Em w aplikacji.</a:t>
            </a:r>
            <a:endParaRPr sz="900"/>
          </a:p>
        </p:txBody>
      </p:sp>
      <p:sp>
        <p:nvSpPr>
          <p:cNvPr id="4661" name="Google Shape;4661;p102">
            <a:extLst xmlns:a="http://schemas.openxmlformats.org/drawingml/2006/main">
              <a:ext uri="{FF2B5EF4-FFF2-40B4-BE49-F238E27FC236}">
                <a16:creationId xmlns:a16="http://schemas.microsoft.com/office/drawing/2014/main" id="{8AF8A8E4-7E66-4872-99EE-47B01D1A6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541264"/>
            <a:ext cx="11094415" cy="658368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63" name="Google Shape;4663;p102">
            <a:extLst xmlns:a="http://schemas.openxmlformats.org/drawingml/2006/main">
              <a:ext uri="{FF2B5EF4-FFF2-40B4-BE49-F238E27FC236}">
                <a16:creationId xmlns:a16="http://schemas.microsoft.com/office/drawing/2014/main" id="{43BA9DD0-637C-4B56-B41D-D61778529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541264"/>
            <a:ext cx="9978847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300"/>
              <a:buFont typeface="Calibri"/>
              <a:buNone/>
            </a:pPr>
            <a:r>
              <a:rPr sz="13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Rozmowy są prywatne, ale nie anonimowe: zapisują się na koncie użytkownika i widzi je tylko on.</a:t>
            </a:r>
            <a:endParaRPr sz="1300"/>
          </a:p>
        </p:txBody>
      </p:sp>
      <p:pic>
        <p:nvPicPr>
          <p:cNvPr id="4731" name="Google Shape;4664;p10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7a265cf90ca94e0b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665" name="Google Shape;4665;p102">
            <a:extLst xmlns:a="http://schemas.openxmlformats.org/drawingml/2006/main">
              <a:ext uri="{FF2B5EF4-FFF2-40B4-BE49-F238E27FC236}">
                <a16:creationId xmlns:a16="http://schemas.microsoft.com/office/drawing/2014/main" id="{02CC6841-E29A-4ABE-9C5C-F7967616F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338138"/>
            <a:ext cx="1476375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Wdrożenie i prywatność</a:t>
            </a:r>
            <a:endParaRPr/>
          </a:p>
        </p:txBody>
      </p:sp>
      <p:sp>
        <p:nvSpPr>
          <p:cNvPr id="4666" name="Google Shape;4666;p102">
            <a:extLst xmlns:a="http://schemas.openxmlformats.org/drawingml/2006/main">
              <a:ext uri="{FF2B5EF4-FFF2-40B4-BE49-F238E27FC236}">
                <a16:creationId xmlns:a16="http://schemas.microsoft.com/office/drawing/2014/main" id="{1F0BE81A-E57C-45C6-9135-362DDF9C4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67" name="Google Shape;4667;p102">
            <a:extLst xmlns:a="http://schemas.openxmlformats.org/drawingml/2006/main">
              <a:ext uri="{FF2B5EF4-FFF2-40B4-BE49-F238E27FC236}">
                <a16:creationId xmlns:a16="http://schemas.microsoft.com/office/drawing/2014/main" id="{DA806C47-4A4F-4C04-B40E-D41B9C0E7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4668" name="Google Shape;4668;p102">
            <a:extLst xmlns:a="http://schemas.openxmlformats.org/drawingml/2006/main">
              <a:ext uri="{FF2B5EF4-FFF2-40B4-BE49-F238E27FC236}">
                <a16:creationId xmlns:a16="http://schemas.microsoft.com/office/drawing/2014/main" id="{A3AE7790-7999-4CA5-AB3B-E8AEC0890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669" name="Google Shape;4669;p102">
            <a:hlinkClick xmlns:r="http://schemas.openxmlformats.org/officeDocument/2006/relationships" xmlns:a="http://schemas.openxmlformats.org/drawingml/2006/main" r:id="R82ed05f749004409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F5866BD9-BF88-4E0E-B440-3867700EB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70" name="Google Shape;4670;p102">
            <a:extLst xmlns:a="http://schemas.openxmlformats.org/drawingml/2006/main">
              <a:ext uri="{FF2B5EF4-FFF2-40B4-BE49-F238E27FC236}">
                <a16:creationId xmlns:a16="http://schemas.microsoft.com/office/drawing/2014/main" id="{2A3D8ECD-8253-4BBC-8736-BDFC45A3E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4671" name="Google Shape;4671;p102">
            <a:extLst xmlns:a="http://schemas.openxmlformats.org/drawingml/2006/main">
              <a:ext uri="{FF2B5EF4-FFF2-40B4-BE49-F238E27FC236}">
                <a16:creationId xmlns:a16="http://schemas.microsoft.com/office/drawing/2014/main" id="{1C961B0B-0DA2-4305-8202-72CD15468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672" name="Google Shape;4672;p102">
            <a:hlinkClick xmlns:r="http://schemas.openxmlformats.org/officeDocument/2006/relationships" xmlns:a="http://schemas.openxmlformats.org/drawingml/2006/main" r:id="R8a068813228648c5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5C71E46C-3EBA-40A1-BF12-FBDAB49DE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73" name="Google Shape;4673;p102">
            <a:extLst xmlns:a="http://schemas.openxmlformats.org/drawingml/2006/main">
              <a:ext uri="{FF2B5EF4-FFF2-40B4-BE49-F238E27FC236}">
                <a16:creationId xmlns:a16="http://schemas.microsoft.com/office/drawing/2014/main" id="{30941541-8E0D-48DC-9790-DD3CDC7DD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4674" name="Google Shape;4674;p102">
            <a:extLst xmlns:a="http://schemas.openxmlformats.org/drawingml/2006/main">
              <a:ext uri="{FF2B5EF4-FFF2-40B4-BE49-F238E27FC236}">
                <a16:creationId xmlns:a16="http://schemas.microsoft.com/office/drawing/2014/main" id="{6764DF7A-DB5E-4788-BDEE-321899BBA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675" name="Google Shape;4675;p102">
            <a:hlinkClick xmlns:r="http://schemas.openxmlformats.org/officeDocument/2006/relationships" xmlns:a="http://schemas.openxmlformats.org/drawingml/2006/main" r:id="R766e6760fe3e4863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5233F6B1-B652-4839-8AC6-90EAE250E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76" name="Google Shape;4676;p102">
            <a:extLst xmlns:a="http://schemas.openxmlformats.org/drawingml/2006/main">
              <a:ext uri="{FF2B5EF4-FFF2-40B4-BE49-F238E27FC236}">
                <a16:creationId xmlns:a16="http://schemas.microsoft.com/office/drawing/2014/main" id="{81A85160-C4D6-47B2-93E0-F68EC7D50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4677" name="Google Shape;4677;p102">
            <a:extLst xmlns:a="http://schemas.openxmlformats.org/drawingml/2006/main">
              <a:ext uri="{FF2B5EF4-FFF2-40B4-BE49-F238E27FC236}">
                <a16:creationId xmlns:a16="http://schemas.microsoft.com/office/drawing/2014/main" id="{62BE81B2-CDAC-4DD7-96E3-FFC9CA2DB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678" name="Google Shape;4678;p102">
            <a:hlinkClick xmlns:r="http://schemas.openxmlformats.org/officeDocument/2006/relationships" xmlns:a="http://schemas.openxmlformats.org/drawingml/2006/main" r:id="Racfd983ec9f64c8f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2AE423F3-AF08-4AE9-BA65-A1DDA5990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79" name="Google Shape;4679;p102">
            <a:extLst xmlns:a="http://schemas.openxmlformats.org/drawingml/2006/main">
              <a:ext uri="{FF2B5EF4-FFF2-40B4-BE49-F238E27FC236}">
                <a16:creationId xmlns:a16="http://schemas.microsoft.com/office/drawing/2014/main" id="{7B9DFF53-3CE6-463F-BAE2-A1C6FA6E1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4680" name="Google Shape;4680;p102">
            <a:extLst xmlns:a="http://schemas.openxmlformats.org/drawingml/2006/main">
              <a:ext uri="{FF2B5EF4-FFF2-40B4-BE49-F238E27FC236}">
                <a16:creationId xmlns:a16="http://schemas.microsoft.com/office/drawing/2014/main" id="{DA193679-8F9D-48DA-9ACE-50D281F55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681" name="Google Shape;4681;p102">
            <a:hlinkClick xmlns:r="http://schemas.openxmlformats.org/officeDocument/2006/relationships" xmlns:a="http://schemas.openxmlformats.org/drawingml/2006/main" r:id="R65783a14957740a7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BE911561-BD1D-4B88-9A1C-79EE84EE8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82" name="Google Shape;4682;p102">
            <a:extLst xmlns:a="http://schemas.openxmlformats.org/drawingml/2006/main">
              <a:ext uri="{FF2B5EF4-FFF2-40B4-BE49-F238E27FC236}">
                <a16:creationId xmlns:a16="http://schemas.microsoft.com/office/drawing/2014/main" id="{21B6752C-D3F5-46F5-B447-108BB0905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4768" y="265176"/>
            <a:ext cx="1682495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5C52B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83" name="Google Shape;4683;p102">
            <a:extLst xmlns:a="http://schemas.openxmlformats.org/drawingml/2006/main">
              <a:ext uri="{FF2B5EF4-FFF2-40B4-BE49-F238E27FC236}">
                <a16:creationId xmlns:a16="http://schemas.microsoft.com/office/drawing/2014/main" id="{A03ABC8C-4452-41D4-88C4-C4D4E6397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4684" name="Google Shape;4684;p102">
            <a:extLst xmlns:a="http://schemas.openxmlformats.org/drawingml/2006/main">
              <a:ext uri="{FF2B5EF4-FFF2-40B4-BE49-F238E27FC236}">
                <a16:creationId xmlns:a16="http://schemas.microsoft.com/office/drawing/2014/main" id="{47C67F88-1DE9-4100-9E11-8B3DC3239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5C52B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685" name="Google Shape;4685;p102">
            <a:hlinkClick xmlns:r="http://schemas.openxmlformats.org/officeDocument/2006/relationships" xmlns:a="http://schemas.openxmlformats.org/drawingml/2006/main" r:id="R125c09b713de4d1d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9E21A16E-7DEB-424B-9379-DA179993D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86" name="Google Shape;4686;p102">
            <a:extLst xmlns:a="http://schemas.openxmlformats.org/drawingml/2006/main">
              <a:ext uri="{FF2B5EF4-FFF2-40B4-BE49-F238E27FC236}">
                <a16:creationId xmlns:a16="http://schemas.microsoft.com/office/drawing/2014/main" id="{71759763-1907-4221-B36A-82CA87143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4687" name="Google Shape;4687;p102">
            <a:extLst xmlns:a="http://schemas.openxmlformats.org/drawingml/2006/main">
              <a:ext uri="{FF2B5EF4-FFF2-40B4-BE49-F238E27FC236}">
                <a16:creationId xmlns:a16="http://schemas.microsoft.com/office/drawing/2014/main" id="{0AF2419D-E986-4DC2-B695-CB57E5788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688" name="Google Shape;4688;p102">
            <a:hlinkClick xmlns:r="http://schemas.openxmlformats.org/officeDocument/2006/relationships" xmlns:a="http://schemas.openxmlformats.org/drawingml/2006/main" r:id="R2dbab500c6d64a2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33F75ECE-AE7D-4459-8873-79681738A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89" name="Google Shape;4689;p102">
            <a:extLst xmlns:a="http://schemas.openxmlformats.org/drawingml/2006/main">
              <a:ext uri="{FF2B5EF4-FFF2-40B4-BE49-F238E27FC236}">
                <a16:creationId xmlns:a16="http://schemas.microsoft.com/office/drawing/2014/main" id="{D298982A-129A-4689-83A8-CAF58F6F8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4690" name="Google Shape;4690;p102">
            <a:hlinkClick xmlns:r="http://schemas.openxmlformats.org/officeDocument/2006/relationships" xmlns:a="http://schemas.openxmlformats.org/drawingml/2006/main" r:id="R387faf8149d54bcf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16BE994F-FEAA-4D9B-A479-02697EC9B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4758" name="Google Shape;4650;p10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ff59528c954c3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23544" y="2459736"/>
            <a:ext cx="201168" cy="201168"/>
          </a:xfrm>
          <a:prstGeom xmlns:a="http://schemas.openxmlformats.org/drawingml/2006/main" prst="rect">
            <a:avLst/>
          </a:prstGeom>
        </p:spPr>
      </p:pic>
      <p:pic>
        <p:nvPicPr>
          <p:cNvPr id="4759" name="Google Shape;4655;p10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abb03635ce4f5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882896" y="2459736"/>
            <a:ext cx="201168" cy="201168"/>
          </a:xfrm>
          <a:prstGeom xmlns:a="http://schemas.openxmlformats.org/drawingml/2006/main" prst="rect">
            <a:avLst/>
          </a:prstGeom>
        </p:spPr>
      </p:pic>
      <p:pic>
        <p:nvPicPr>
          <p:cNvPr id="4760" name="Google Shape;4662;p10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fb9e359aa14a3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1248" y="5715000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4696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EDC1E40B-0A9F-4D2E-84F6-EECB9A825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97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BC134603-5FBE-45EF-A464-478449F18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469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4095FE28-03D7-41AD-938F-8B89A8815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699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73E6D810-A841-4506-AB37-BACA211A1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470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A58A84E6-BD27-4969-8FB4-EABFD9838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701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816393E2-C73A-473B-8EB5-1F9399414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470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1681C183-F149-4D69-A1E3-1FD30B61F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703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B3805D7C-4270-4D2E-9E54-CA557A00A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470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0C8B54E1-0117-4C24-A6FD-2C058958A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705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B041D3BA-E14D-49FE-96F8-0CAA3268C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470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38D446D2-5ADF-4F8A-A637-EDFAE402E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707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033E2F94-D571-48D0-A76B-E71B93A85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470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2EA2E8A-C8F6-4FA2-B3B4-C98F48C32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709" name="Empatyzer SHORT — aktywna sekcja Prywatność">
            <a:extLst xmlns:a="http://schemas.openxmlformats.org/drawingml/2006/main">
              <a:ext uri="{FF2B5EF4-FFF2-40B4-BE49-F238E27FC236}">
                <a16:creationId xmlns:a16="http://schemas.microsoft.com/office/drawing/2014/main" id="{4B29CB42-0692-4462-BC9D-A4E144DF3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5372" y="260604"/>
            <a:ext cx="7810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FFC32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10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E74F5D9D-4B57-46D2-9F43-808C6DBBC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1">
                <a:solidFill>
                  <a:srgbClr val="512753"/>
                </a:solidFill>
              </a:defRPr>
            </a:pPr>
            <a:r>
              <a:rPr sz="615" b="1">
                <a:solidFill>
                  <a:srgbClr val="512753"/>
                </a:solidFill>
              </a:rPr>
              <a:t>Prywatność</a:t>
            </a:r>
          </a:p>
        </p:txBody>
      </p:sp>
      <p:sp>
        <p:nvSpPr>
          <p:cNvPr id="471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2F25ABC6-3215-4981-93A8-044F97DDB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712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13078BA3-3F35-4EAB-9A23-5750B75BE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471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FE3F1AE-4674-480A-8D67-F550AEF1B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714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DDBA66D5-3A8B-43D0-9FA0-8211941B8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65024782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760" name="Google Shape;4760;p104">
            <a:extLst xmlns:a="http://schemas.openxmlformats.org/drawingml/2006/main">
              <a:ext uri="{FF2B5EF4-FFF2-40B4-BE49-F238E27FC236}">
                <a16:creationId xmlns:a16="http://schemas.microsoft.com/office/drawing/2014/main" id="{9434768E-A433-4087-A808-DAFDA305F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09728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ZAPROSZENIE DO KONTAKTU</a:t>
            </a:r>
            <a:endParaRPr sz="1000"/>
          </a:p>
        </p:txBody>
      </p:sp>
      <p:sp>
        <p:nvSpPr>
          <p:cNvPr id="4761" name="Google Shape;4761;p104">
            <a:extLst xmlns:a="http://schemas.openxmlformats.org/drawingml/2006/main">
              <a:ext uri="{FF2B5EF4-FFF2-40B4-BE49-F238E27FC236}">
                <a16:creationId xmlns:a16="http://schemas.microsoft.com/office/drawing/2014/main" id="{05C447EF-7948-464E-88FA-C35994E9E36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31520" y="1481328"/>
            <a:ext cx="10058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</a:pPr>
            <a:r>
              <a:rPr sz="320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Wybierz jedną ze ścieżek</a:t>
            </a:r>
            <a:endParaRPr sz="4000"/>
          </a:p>
        </p:txBody>
      </p:sp>
      <p:sp>
        <p:nvSpPr>
          <p:cNvPr id="4762" name="Google Shape;4762;p104">
            <a:extLst xmlns:a="http://schemas.openxmlformats.org/drawingml/2006/main">
              <a:ext uri="{FF2B5EF4-FFF2-40B4-BE49-F238E27FC236}">
                <a16:creationId xmlns:a16="http://schemas.microsoft.com/office/drawing/2014/main" id="{842618C5-93F3-45F5-B64F-64DCBA5B2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514600"/>
            <a:ext cx="9326880" cy="64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sz="1300" b="0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Wybierz następny krok: zobacz działanie na realnej rozmowie, sprawdź Em samodzielnie albo omów pilotaż dla pierwszej linii jednego zakładu.</a:t>
            </a:r>
            <a:endParaRPr sz="1600"/>
          </a:p>
        </p:txBody>
      </p:sp>
      <p:sp>
        <p:nvSpPr>
          <p:cNvPr id="4763" name="Google Shape;4763;p104">
            <a:extLst xmlns:a="http://schemas.openxmlformats.org/drawingml/2006/main">
              <a:ext uri="{FF2B5EF4-FFF2-40B4-BE49-F238E27FC236}">
                <a16:creationId xmlns:a16="http://schemas.microsoft.com/office/drawing/2014/main" id="{72AED741-1ABE-4289-92A2-17CAB7F8D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310128"/>
            <a:ext cx="3393338" cy="1572768"/>
          </a:xfrm>
          <a:prstGeom xmlns:a="http://schemas.openxmlformats.org/drawingml/2006/main" prst="roundRect">
            <a:avLst>
              <a:gd name="adj" fmla="val 5814"/>
            </a:avLst>
          </a:prstGeom>
          <a:solidFill xmlns:a="http://schemas.openxmlformats.org/drawingml/2006/main">
            <a:srgbClr val="FFFFFF">
              <a:alpha val="12157"/>
            </a:srgbClr>
          </a:solidFill>
          <a:ln xmlns:a="http://schemas.openxmlformats.org/drawingml/2006/main" w="9525" cmpd="sng">
            <a:solidFill>
              <a:srgbClr val="B9A9C1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765" name="Google Shape;4765;p104">
            <a:extLst xmlns:a="http://schemas.openxmlformats.org/drawingml/2006/main">
              <a:ext uri="{FF2B5EF4-FFF2-40B4-BE49-F238E27FC236}">
                <a16:creationId xmlns:a16="http://schemas.microsoft.com/office/drawing/2014/main" id="{6D0911A8-3646-46FD-90AF-B3A8A5F02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8176" y="3566160"/>
            <a:ext cx="2442362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sz="10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Zobacz demo na realnej rozmowie</a:t>
            </a:r>
            <a:endParaRPr sz="1400"/>
          </a:p>
        </p:txBody>
      </p:sp>
      <p:sp>
        <p:nvSpPr>
          <p:cNvPr id="4766" name="Google Shape;4766;p104">
            <a:extLst xmlns:a="http://schemas.openxmlformats.org/drawingml/2006/main">
              <a:ext uri="{FF2B5EF4-FFF2-40B4-BE49-F238E27FC236}">
                <a16:creationId xmlns:a16="http://schemas.microsoft.com/office/drawing/2014/main" id="{D433988E-2EC3-4658-A769-F1AD8EDB6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4041648"/>
            <a:ext cx="2844698" cy="694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18"/>
              <a:buFont typeface="Calibri"/>
              <a:buNone/>
            </a:pPr>
            <a:r>
              <a:rPr sz="919" b="0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 30 minut przejdziemy przez rozmowę, którą HR, brygadzista albo mistrz naprawdę ma przed sobą.</a:t>
            </a:r>
            <a:endParaRPr sz="1150"/>
          </a:p>
        </p:txBody>
      </p:sp>
      <p:sp>
        <p:nvSpPr>
          <p:cNvPr id="4767" name="Google Shape;4767;p104">
            <a:extLst xmlns:a="http://schemas.openxmlformats.org/drawingml/2006/main">
              <a:ext uri="{FF2B5EF4-FFF2-40B4-BE49-F238E27FC236}">
                <a16:creationId xmlns:a16="http://schemas.microsoft.com/office/drawing/2014/main" id="{285E6A92-7681-4785-A720-0E858E510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9178" y="3310128"/>
            <a:ext cx="3393338" cy="1572768"/>
          </a:xfrm>
          <a:prstGeom xmlns:a="http://schemas.openxmlformats.org/drawingml/2006/main" prst="roundRect">
            <a:avLst>
              <a:gd name="adj" fmla="val 5814"/>
            </a:avLst>
          </a:prstGeom>
          <a:solidFill xmlns:a="http://schemas.openxmlformats.org/drawingml/2006/main">
            <a:srgbClr val="FFFFFF">
              <a:alpha val="12157"/>
            </a:srgbClr>
          </a:solidFill>
          <a:ln xmlns:a="http://schemas.openxmlformats.org/drawingml/2006/main" w="9525" cmpd="sng">
            <a:solidFill>
              <a:srgbClr val="B9A9C1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769" name="Google Shape;4769;p104">
            <a:extLst xmlns:a="http://schemas.openxmlformats.org/drawingml/2006/main">
              <a:ext uri="{FF2B5EF4-FFF2-40B4-BE49-F238E27FC236}">
                <a16:creationId xmlns:a16="http://schemas.microsoft.com/office/drawing/2014/main" id="{FD360DE7-D49E-40BD-BA56-8AB8BEAD2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5834" y="3566160"/>
            <a:ext cx="2442362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sz="10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Załóż 3 bezpłatne konta</a:t>
            </a:r>
            <a:endParaRPr sz="1400"/>
          </a:p>
        </p:txBody>
      </p:sp>
      <p:sp>
        <p:nvSpPr>
          <p:cNvPr id="4770" name="Google Shape;4770;p104">
            <a:extLst xmlns:a="http://schemas.openxmlformats.org/drawingml/2006/main">
              <a:ext uri="{FF2B5EF4-FFF2-40B4-BE49-F238E27FC236}">
                <a16:creationId xmlns:a16="http://schemas.microsoft.com/office/drawing/2014/main" id="{E03E7F52-9013-4789-ABEB-5C36FDDA6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3498" y="4041648"/>
            <a:ext cx="2844698" cy="694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18"/>
              <a:buFont typeface="Calibri"/>
              <a:buNone/>
            </a:pPr>
            <a:r>
              <a:rPr sz="919" b="0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Załóż konto na empatyzer.com. Pierwsze 3 osoby w organizacji korzystają bezpłatnie.</a:t>
            </a:r>
            <a:endParaRPr sz="1150"/>
          </a:p>
        </p:txBody>
      </p:sp>
      <p:sp>
        <p:nvSpPr>
          <p:cNvPr id="4771" name="Google Shape;4771;p104">
            <a:extLst xmlns:a="http://schemas.openxmlformats.org/drawingml/2006/main">
              <a:ext uri="{FF2B5EF4-FFF2-40B4-BE49-F238E27FC236}">
                <a16:creationId xmlns:a16="http://schemas.microsoft.com/office/drawing/2014/main" id="{8848BFC8-D36B-4D7E-9386-C34F8110D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6837" y="3310128"/>
            <a:ext cx="3393338" cy="1572768"/>
          </a:xfrm>
          <a:prstGeom xmlns:a="http://schemas.openxmlformats.org/drawingml/2006/main" prst="roundRect">
            <a:avLst>
              <a:gd name="adj" fmla="val 5814"/>
            </a:avLst>
          </a:prstGeom>
          <a:solidFill xmlns:a="http://schemas.openxmlformats.org/drawingml/2006/main">
            <a:srgbClr val="FFFFFF">
              <a:alpha val="12157"/>
            </a:srgbClr>
          </a:solidFill>
          <a:ln xmlns:a="http://schemas.openxmlformats.org/drawingml/2006/main" w="9525" cmpd="sng">
            <a:solidFill>
              <a:srgbClr val="B9A9C1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773" name="Google Shape;4773;p104">
            <a:extLst xmlns:a="http://schemas.openxmlformats.org/drawingml/2006/main">
              <a:ext uri="{FF2B5EF4-FFF2-40B4-BE49-F238E27FC236}">
                <a16:creationId xmlns:a16="http://schemas.microsoft.com/office/drawing/2014/main" id="{E9868E91-5D06-4760-B7C0-AEB05C58D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493" y="3566160"/>
            <a:ext cx="2442362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sz="10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Porozmawiajmy o wdrożeniu</a:t>
            </a:r>
            <a:endParaRPr sz="1400"/>
          </a:p>
        </p:txBody>
      </p:sp>
      <p:sp>
        <p:nvSpPr>
          <p:cNvPr id="4774" name="Google Shape;4774;p104">
            <a:extLst xmlns:a="http://schemas.openxmlformats.org/drawingml/2006/main">
              <a:ext uri="{FF2B5EF4-FFF2-40B4-BE49-F238E27FC236}">
                <a16:creationId xmlns:a16="http://schemas.microsoft.com/office/drawing/2014/main" id="{BA420093-C9F9-4F4A-B101-A0CF2A5B2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1157" y="4041648"/>
            <a:ext cx="2844698" cy="694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80"/>
              <a:buFont typeface="Calibri"/>
              <a:buNone/>
            </a:pPr>
            <a:r>
              <a:rPr sz="780" b="0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Prześlemy opinie klientów, opis metody, bezpieczeństwa i warunki licencji. Przy większym wdrożeniu możemy przeprowadzić je wspólnie z certyfikowanymi szkoleniowcami.</a:t>
            </a:r>
            <a:endParaRPr sz="1150"/>
          </a:p>
        </p:txBody>
      </p:sp>
      <p:sp>
        <p:nvSpPr>
          <p:cNvPr id="4775" name="Google Shape;4775;p104">
            <a:extLst xmlns:a="http://schemas.openxmlformats.org/drawingml/2006/main">
              <a:ext uri="{FF2B5EF4-FFF2-40B4-BE49-F238E27FC236}">
                <a16:creationId xmlns:a16="http://schemas.microsoft.com/office/drawing/2014/main" id="{732356FE-40AF-47FA-8994-0A918AEAB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230368"/>
            <a:ext cx="7315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sz="180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Nie zgaduj. Pytaj Em.</a:t>
            </a:r>
            <a:endParaRPr sz="2200"/>
          </a:p>
        </p:txBody>
      </p:sp>
      <p:sp>
        <p:nvSpPr>
          <p:cNvPr id="4776" name="Google Shape;4776;p104">
            <a:extLst xmlns:a="http://schemas.openxmlformats.org/drawingml/2006/main">
              <a:ext uri="{FF2B5EF4-FFF2-40B4-BE49-F238E27FC236}">
                <a16:creationId xmlns:a16="http://schemas.microsoft.com/office/drawing/2014/main" id="{28C8E49F-F2DB-44D6-8505-11F15C9CA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779008"/>
            <a:ext cx="914400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sz="1000" b="0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Piotr Golczyk · piotr@empatyzer.com · +48 668 89 87 11</a:t>
            </a:r>
            <a:endParaRPr sz="1100"/>
          </a:p>
        </p:txBody>
      </p:sp>
      <p:pic>
        <p:nvPicPr>
          <p:cNvPr id="4816" name="Google Shape;4777;p10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bfb57f02c3246e3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905695" y="6144768"/>
            <a:ext cx="1554480" cy="26489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778" name="Google Shape;4778;p104">
            <a:hlinkClick xmlns:r="http://schemas.openxmlformats.org/officeDocument/2006/relationships" xmlns:a="http://schemas.openxmlformats.org/drawingml/2006/main" r:id="Rd60f3c64475e459e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E36F5B59-06DA-4CFC-801E-C210A6209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1028700"/>
            <a:ext cx="1847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76200" tIns="0" rIns="7620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950" b="1" u="none">
                <a:solidFill>
                  <a:srgbClr val="4DB3C4"/>
                </a:solidFill>
                <a:latin typeface="Calibri"/>
                <a:ea typeface="Calibri"/>
                <a:cs typeface="Calibri"/>
              </a:rPr>
              <a:t>Od początku</a:t>
            </a:r>
            <a:endParaRPr/>
          </a:p>
        </p:txBody>
      </p:sp>
      <p:pic>
        <p:nvPicPr>
          <p:cNvPr id="4818" name="Google Shape;4764;p10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b0120c039f4172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05840" y="3584448"/>
            <a:ext cx="292608" cy="292608"/>
          </a:xfrm>
          <a:prstGeom xmlns:a="http://schemas.openxmlformats.org/drawingml/2006/main" prst="rect">
            <a:avLst/>
          </a:prstGeom>
        </p:spPr>
      </p:pic>
      <p:pic>
        <p:nvPicPr>
          <p:cNvPr id="4819" name="Google Shape;4768;p10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642796c5754547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673498" y="3584448"/>
            <a:ext cx="292608" cy="292608"/>
          </a:xfrm>
          <a:prstGeom xmlns:a="http://schemas.openxmlformats.org/drawingml/2006/main" prst="rect">
            <a:avLst/>
          </a:prstGeom>
        </p:spPr>
      </p:pic>
      <p:pic>
        <p:nvPicPr>
          <p:cNvPr id="4820" name="Google Shape;4772;p10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d57b584eb344f8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341157" y="3584448"/>
            <a:ext cx="292608" cy="292608"/>
          </a:xfrm>
          <a:prstGeom xmlns:a="http://schemas.openxmlformats.org/drawingml/2006/main" prst="rect">
            <a:avLst/>
          </a:prstGeom>
        </p:spPr>
      </p:pic>
      <p:sp>
        <p:nvSpPr>
          <p:cNvPr id="4783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6C19F43C-66F3-4496-879B-FB37E0BC7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127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84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F66CB254-D394-4328-8FA4-32D20A4E6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Problem</a:t>
            </a:r>
          </a:p>
        </p:txBody>
      </p:sp>
      <p:sp>
        <p:nvSpPr>
          <p:cNvPr id="4785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9806861-F80D-4A27-9F94-03DF4ED87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4786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DA97A45E-DAAE-41E0-85BE-5E0A851F5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Przykłady</a:t>
            </a:r>
          </a:p>
        </p:txBody>
      </p:sp>
      <p:sp>
        <p:nvSpPr>
          <p:cNvPr id="478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2528328F-3E58-410E-BF46-72C1DFADE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4788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7518511A-A9A8-42E9-9FDA-CEC75D500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Rozmowa z Em</a:t>
            </a:r>
          </a:p>
        </p:txBody>
      </p:sp>
      <p:sp>
        <p:nvSpPr>
          <p:cNvPr id="478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F2F99DFD-425A-4A8E-9312-17372755D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4790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21274C2C-1F8D-47CC-8ECB-F6637C220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Dowody</a:t>
            </a:r>
          </a:p>
        </p:txBody>
      </p:sp>
      <p:sp>
        <p:nvSpPr>
          <p:cNvPr id="479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5B51F248-391D-4660-B712-93AB42079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4792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5E81E549-3AC1-4171-88AA-B16C48F27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Empatyzer</a:t>
            </a:r>
          </a:p>
        </p:txBody>
      </p:sp>
      <p:sp>
        <p:nvSpPr>
          <p:cNvPr id="479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B8DDE038-0F3B-4EF4-8FB6-EAA9E01D6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4794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213D7EEF-0A6E-4482-81BF-37EF0950C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Co się zmienia</a:t>
            </a:r>
          </a:p>
        </p:txBody>
      </p:sp>
      <p:sp>
        <p:nvSpPr>
          <p:cNvPr id="4795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3B146C7-E8F3-433D-BE4C-FB43B3134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4796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1E4CD561-DB4F-4482-A29D-3ACB74821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Prywatność</a:t>
            </a:r>
          </a:p>
        </p:txBody>
      </p:sp>
      <p:sp>
        <p:nvSpPr>
          <p:cNvPr id="479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66D6C196-E780-4B42-9C8D-E480266DF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4798" name="Empatyzer SHORT — aktywna sekcja Następny krok">
            <a:extLst xmlns:a="http://schemas.openxmlformats.org/drawingml/2006/main">
              <a:ext uri="{FF2B5EF4-FFF2-40B4-BE49-F238E27FC236}">
                <a16:creationId xmlns:a16="http://schemas.microsoft.com/office/drawing/2014/main" id="{36647891-1C33-4844-9C12-B4907ACB8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1014" y="260604"/>
            <a:ext cx="102870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FFC32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99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48E625D3-480E-426F-B219-FC0AC6E10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1">
                <a:solidFill>
                  <a:srgbClr val="512753"/>
                </a:solidFill>
              </a:defRPr>
            </a:pPr>
            <a:r>
              <a:rPr sz="615" b="1">
                <a:solidFill>
                  <a:srgbClr val="512753"/>
                </a:solidFill>
              </a:rPr>
              <a:t>Następny krok</a:t>
            </a:r>
          </a:p>
        </p:txBody>
      </p:sp>
      <p:sp>
        <p:nvSpPr>
          <p:cNvPr id="480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A0539468-834B-4B4E-B785-49B959325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4801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7087C8CB-3FD3-4305-9A5A-C93C01321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510728216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12" name="Google Shape;4012;p90">
            <a:extLst xmlns:a="http://schemas.openxmlformats.org/drawingml/2006/main">
              <a:ext uri="{FF2B5EF4-FFF2-40B4-BE49-F238E27FC236}">
                <a16:creationId xmlns:a16="http://schemas.microsoft.com/office/drawing/2014/main" id="{02127ADF-434F-4FFA-BC5E-93D1978FE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1" u="none">
                <a:solidFill>
                  <a:srgbClr val="FFFFFF"/>
                </a:solidFill>
              </a:rPr>
              <a:t>Problem   ▸   Dlaczego problem wraca   ▸   Empatyzer   ▸   Jak to działa   ▸   Co się zmienia   ▸   Wdrożenie i prywatność   ▸   Dowody   ▸   Następny krok</a:t>
            </a:r>
            <a:endParaRPr/>
          </a:p>
        </p:txBody>
      </p:sp>
      <p:sp>
        <p:nvSpPr>
          <p:cNvPr id="4013" name="Google Shape;4013;p90">
            <a:extLst xmlns:a="http://schemas.openxmlformats.org/drawingml/2006/main">
              <a:ext uri="{FF2B5EF4-FFF2-40B4-BE49-F238E27FC236}">
                <a16:creationId xmlns:a16="http://schemas.microsoft.com/office/drawing/2014/main" id="{26511057-A403-4033-B0DD-2B3F5DBAF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148840"/>
            <a:ext cx="82296" cy="2103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CC00"/>
          </a:solidFill>
          <a:ln xmlns:a="http://schemas.openxmlformats.org/drawingml/2006/main" w="9525" cmpd="sng">
            <a:solidFill>
              <a:srgbClr val="FFCC0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14" name="Google Shape;4014;p90">
            <a:extLst xmlns:a="http://schemas.openxmlformats.org/drawingml/2006/main">
              <a:ext uri="{FF2B5EF4-FFF2-40B4-BE49-F238E27FC236}">
                <a16:creationId xmlns:a16="http://schemas.microsoft.com/office/drawing/2014/main" id="{7E2BEA39-265F-445D-82CD-EC27A2DBB8D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68680" y="2103120"/>
            <a:ext cx="10424160" cy="2194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3400"/>
              <a:buFont typeface="Calibri"/>
              <a:buNone/>
              <a:defRPr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34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APPENDIX · MATERIAŁY DLA HR PRODUKCJI</a:t>
            </a:r>
            <a:endParaRPr sz="3400"/>
          </a:p>
        </p:txBody>
      </p:sp>
      <p:pic>
        <p:nvPicPr>
          <p:cNvPr id="4065" name="Google Shape;4015;p9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e35aab684594046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016" name="Google Shape;4016;p90">
            <a:extLst xmlns:a="http://schemas.openxmlformats.org/drawingml/2006/main">
              <a:ext uri="{FF2B5EF4-FFF2-40B4-BE49-F238E27FC236}">
                <a16:creationId xmlns:a16="http://schemas.microsoft.com/office/drawing/2014/main" id="{66531F1F-C654-4A74-8C88-AEF5B9D54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8138"/>
            <a:ext cx="6667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Appendix</a:t>
            </a:r>
            <a:endParaRPr/>
          </a:p>
        </p:txBody>
      </p:sp>
      <p:sp>
        <p:nvSpPr>
          <p:cNvPr id="4017" name="Google Shape;4017;p90">
            <a:extLst xmlns:a="http://schemas.openxmlformats.org/drawingml/2006/main">
              <a:ext uri="{FF2B5EF4-FFF2-40B4-BE49-F238E27FC236}">
                <a16:creationId xmlns:a16="http://schemas.microsoft.com/office/drawing/2014/main" id="{70C41176-F04F-4B06-BDDE-E627700CC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18" name="Google Shape;4018;p90">
            <a:extLst xmlns:a="http://schemas.openxmlformats.org/drawingml/2006/main">
              <a:ext uri="{FF2B5EF4-FFF2-40B4-BE49-F238E27FC236}">
                <a16:creationId xmlns:a16="http://schemas.microsoft.com/office/drawing/2014/main" id="{6AC70E29-E6B4-4A72-939A-8CF059796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" y="265176"/>
            <a:ext cx="795528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5C52B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19" name="Google Shape;4019;p90">
            <a:extLst xmlns:a="http://schemas.openxmlformats.org/drawingml/2006/main">
              <a:ext uri="{FF2B5EF4-FFF2-40B4-BE49-F238E27FC236}">
                <a16:creationId xmlns:a16="http://schemas.microsoft.com/office/drawing/2014/main" id="{39481A5E-B854-4BA5-950A-120820A68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4020" name="Google Shape;4020;p90">
            <a:extLst xmlns:a="http://schemas.openxmlformats.org/drawingml/2006/main">
              <a:ext uri="{FF2B5EF4-FFF2-40B4-BE49-F238E27FC236}">
                <a16:creationId xmlns:a16="http://schemas.microsoft.com/office/drawing/2014/main" id="{B6931D53-4DEB-46F1-83EC-3675289BB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5C52B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021" name="Google Shape;4021;p90">
            <a:hlinkClick xmlns:r="http://schemas.openxmlformats.org/officeDocument/2006/relationships" xmlns:a="http://schemas.openxmlformats.org/drawingml/2006/main" r:id="R591bd9a0ec1a4c49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68AC9F4-E54C-41EF-BC31-7154CC74B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22" name="Google Shape;4022;p90">
            <a:extLst xmlns:a="http://schemas.openxmlformats.org/drawingml/2006/main">
              <a:ext uri="{FF2B5EF4-FFF2-40B4-BE49-F238E27FC236}">
                <a16:creationId xmlns:a16="http://schemas.microsoft.com/office/drawing/2014/main" id="{81F7CE8E-98FC-479A-A967-BB85A3624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4023" name="Google Shape;4023;p90">
            <a:extLst xmlns:a="http://schemas.openxmlformats.org/drawingml/2006/main">
              <a:ext uri="{FF2B5EF4-FFF2-40B4-BE49-F238E27FC236}">
                <a16:creationId xmlns:a16="http://schemas.microsoft.com/office/drawing/2014/main" id="{6229496E-8495-4BC9-937D-6F764FD99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024" name="Google Shape;4024;p90">
            <a:hlinkClick xmlns:r="http://schemas.openxmlformats.org/officeDocument/2006/relationships" xmlns:a="http://schemas.openxmlformats.org/drawingml/2006/main" r:id="R79e8b60d5d1f4e5a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D423DA44-5607-4096-85C0-74AFC3BD4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25" name="Google Shape;4025;p90">
            <a:extLst xmlns:a="http://schemas.openxmlformats.org/drawingml/2006/main">
              <a:ext uri="{FF2B5EF4-FFF2-40B4-BE49-F238E27FC236}">
                <a16:creationId xmlns:a16="http://schemas.microsoft.com/office/drawing/2014/main" id="{3F25DC7B-31CF-4B1C-8E0C-8DE4DD33B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4026" name="Google Shape;4026;p90">
            <a:extLst xmlns:a="http://schemas.openxmlformats.org/drawingml/2006/main">
              <a:ext uri="{FF2B5EF4-FFF2-40B4-BE49-F238E27FC236}">
                <a16:creationId xmlns:a16="http://schemas.microsoft.com/office/drawing/2014/main" id="{3471F338-CF9F-4D42-94B6-B72A7AB7A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027" name="Google Shape;4027;p90">
            <a:hlinkClick xmlns:r="http://schemas.openxmlformats.org/officeDocument/2006/relationships" xmlns:a="http://schemas.openxmlformats.org/drawingml/2006/main" r:id="R1843e83817b648fb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DF325640-9BA3-47E6-8357-FB4339A43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28" name="Google Shape;4028;p90">
            <a:extLst xmlns:a="http://schemas.openxmlformats.org/drawingml/2006/main">
              <a:ext uri="{FF2B5EF4-FFF2-40B4-BE49-F238E27FC236}">
                <a16:creationId xmlns:a16="http://schemas.microsoft.com/office/drawing/2014/main" id="{BE359197-10DF-497D-B156-BF0CF1F34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4029" name="Google Shape;4029;p90">
            <a:extLst xmlns:a="http://schemas.openxmlformats.org/drawingml/2006/main">
              <a:ext uri="{FF2B5EF4-FFF2-40B4-BE49-F238E27FC236}">
                <a16:creationId xmlns:a16="http://schemas.microsoft.com/office/drawing/2014/main" id="{8524992D-AA25-4735-9CDA-E991F17B9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030" name="Google Shape;4030;p90">
            <a:hlinkClick xmlns:r="http://schemas.openxmlformats.org/officeDocument/2006/relationships" xmlns:a="http://schemas.openxmlformats.org/drawingml/2006/main" r:id="R04620de7f0914d59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119D4A2B-4D10-4D1D-9F8E-E7E8BD0EB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31" name="Google Shape;4031;p90">
            <a:extLst xmlns:a="http://schemas.openxmlformats.org/drawingml/2006/main">
              <a:ext uri="{FF2B5EF4-FFF2-40B4-BE49-F238E27FC236}">
                <a16:creationId xmlns:a16="http://schemas.microsoft.com/office/drawing/2014/main" id="{3BB8EBA1-9703-44E2-B1C0-2F0A0222E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4032" name="Google Shape;4032;p90">
            <a:extLst xmlns:a="http://schemas.openxmlformats.org/drawingml/2006/main">
              <a:ext uri="{FF2B5EF4-FFF2-40B4-BE49-F238E27FC236}">
                <a16:creationId xmlns:a16="http://schemas.microsoft.com/office/drawing/2014/main" id="{624C8FB5-C351-4DB8-8127-5AB2A3B38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033" name="Google Shape;4033;p90">
            <a:hlinkClick xmlns:r="http://schemas.openxmlformats.org/officeDocument/2006/relationships" xmlns:a="http://schemas.openxmlformats.org/drawingml/2006/main" r:id="Rea235508273c47e0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FD3217BC-5B5B-4511-8A5C-35D760029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34" name="Google Shape;4034;p90">
            <a:extLst xmlns:a="http://schemas.openxmlformats.org/drawingml/2006/main">
              <a:ext uri="{FF2B5EF4-FFF2-40B4-BE49-F238E27FC236}">
                <a16:creationId xmlns:a16="http://schemas.microsoft.com/office/drawing/2014/main" id="{6BF918B4-5DDA-402F-9071-128660EC0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4035" name="Google Shape;4035;p90">
            <a:extLst xmlns:a="http://schemas.openxmlformats.org/drawingml/2006/main">
              <a:ext uri="{FF2B5EF4-FFF2-40B4-BE49-F238E27FC236}">
                <a16:creationId xmlns:a16="http://schemas.microsoft.com/office/drawing/2014/main" id="{B9904DCB-8B43-447E-A7B6-E7A1EDF14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036" name="Google Shape;4036;p90">
            <a:hlinkClick xmlns:r="http://schemas.openxmlformats.org/officeDocument/2006/relationships" xmlns:a="http://schemas.openxmlformats.org/drawingml/2006/main" r:id="R497ef97fc94741a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A8B0E35C-935A-4847-B12A-5F4B9A56A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37" name="Google Shape;4037;p90">
            <a:extLst xmlns:a="http://schemas.openxmlformats.org/drawingml/2006/main">
              <a:ext uri="{FF2B5EF4-FFF2-40B4-BE49-F238E27FC236}">
                <a16:creationId xmlns:a16="http://schemas.microsoft.com/office/drawing/2014/main" id="{362922C0-6FC1-416D-9614-5386C8332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4038" name="Google Shape;4038;p90">
            <a:extLst xmlns:a="http://schemas.openxmlformats.org/drawingml/2006/main">
              <a:ext uri="{FF2B5EF4-FFF2-40B4-BE49-F238E27FC236}">
                <a16:creationId xmlns:a16="http://schemas.microsoft.com/office/drawing/2014/main" id="{A4F953D3-EC49-4E15-92BD-3EE6E011B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039" name="Google Shape;4039;p90">
            <a:hlinkClick xmlns:r="http://schemas.openxmlformats.org/officeDocument/2006/relationships" xmlns:a="http://schemas.openxmlformats.org/drawingml/2006/main" r:id="R8e9a64e2aa68406f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80F134C-BCF9-4F5F-9A00-9C8C5D701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40" name="Google Shape;4040;p90">
            <a:extLst xmlns:a="http://schemas.openxmlformats.org/drawingml/2006/main">
              <a:ext uri="{FF2B5EF4-FFF2-40B4-BE49-F238E27FC236}">
                <a16:creationId xmlns:a16="http://schemas.microsoft.com/office/drawing/2014/main" id="{CE598245-92B3-4C96-9874-B6F04BA4B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4041" name="Google Shape;4041;p90">
            <a:hlinkClick xmlns:r="http://schemas.openxmlformats.org/officeDocument/2006/relationships" xmlns:a="http://schemas.openxmlformats.org/drawingml/2006/main" r:id="R5429fe08f9f54c89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16EF5453-F374-4CC9-862C-1DC1A3947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43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13964779-C271-4AEE-BEB6-DA320D1DD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44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F80ED000-1687-40C3-9DD7-A9E625377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4045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56DDC3F-99FE-4D9A-A908-F8D6E91D3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046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ABED9834-3A73-4D1E-8729-226A6D354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404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32C54734-F21B-4068-BA43-30E89DCD1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048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D3846EAD-B9F7-4B33-9B26-F0736DA26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404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B4FF462D-45B1-44E4-8350-CCE42B07B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050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38AB9DCC-9DC5-4FDE-8722-3093D6548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405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C67D2BD7-921A-45EA-9479-C376A5422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052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C9D1F3F9-5AAD-4B3E-B64F-F626AC9BC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405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DB6F4D6E-2A50-4AA0-B24F-09B68D7E0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054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2560B3A4-D664-43AB-B96C-111EA5CFD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4055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2D2B71FC-2BC9-4F18-B6F7-31EAF2162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056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81C0D134-A165-48EE-AFE7-6CF78A56D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405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C4F21BC-E709-494E-9004-B79CAD336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058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8BA30DC7-F614-4F5B-9994-B523F6AA5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405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DE1A81A1-D778-4402-9B01-B55AF331B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060" name="Empatyzer SHORT — aktywna sekcja Appendix">
            <a:extLst xmlns:a="http://schemas.openxmlformats.org/drawingml/2006/main">
              <a:ext uri="{FF2B5EF4-FFF2-40B4-BE49-F238E27FC236}">
                <a16:creationId xmlns:a16="http://schemas.microsoft.com/office/drawing/2014/main" id="{873D7432-7519-4C07-B079-E74DC8B9B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FFC32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61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4A3B7668-C5D7-4D8B-B505-1DA5F9C15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1">
                <a:solidFill>
                  <a:srgbClr val="512753"/>
                </a:solidFill>
              </a:defRPr>
            </a:pPr>
            <a:r>
              <a:rPr sz="615" b="1">
                <a:solidFill>
                  <a:srgbClr val="512753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731334824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417" name="Google Shape;4417;p98">
            <a:extLst xmlns:a="http://schemas.openxmlformats.org/drawingml/2006/main">
              <a:ext uri="{FF2B5EF4-FFF2-40B4-BE49-F238E27FC236}">
                <a16:creationId xmlns:a16="http://schemas.microsoft.com/office/drawing/2014/main" id="{3AD6E327-8FBF-4BF7-9D80-9E005DF6B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   ▸   Dlaczego problem wraca   ▸   Empatyzer   ▸   Jak to działa   ▸   Co się zmienia   ▸   Wdrożenie i prywatność   ▸   Dowody   ▸   Następny krok</a:t>
            </a:r>
            <a:endParaRPr/>
          </a:p>
        </p:txBody>
      </p:sp>
      <p:sp>
        <p:nvSpPr>
          <p:cNvPr id="4418" name="Google Shape;4418;p98">
            <a:extLst xmlns:a="http://schemas.openxmlformats.org/drawingml/2006/main">
              <a:ext uri="{FF2B5EF4-FFF2-40B4-BE49-F238E27FC236}">
                <a16:creationId xmlns:a16="http://schemas.microsoft.com/office/drawing/2014/main" id="{9B2EF419-8175-4E3B-A6F1-C65CF78256C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Opcjonalny raport o organizacji</a:t>
            </a:r>
            <a:endParaRPr sz="2800"/>
          </a:p>
        </p:txBody>
      </p:sp>
      <p:sp>
        <p:nvSpPr>
          <p:cNvPr id="4419" name="Google Shape;4419;p98">
            <a:extLst xmlns:a="http://schemas.openxmlformats.org/drawingml/2006/main">
              <a:ext uri="{FF2B5EF4-FFF2-40B4-BE49-F238E27FC236}">
                <a16:creationId xmlns:a16="http://schemas.microsoft.com/office/drawing/2014/main" id="{E204774E-E321-48AB-8D48-D3FCB6239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Po roku organizacja może otrzymać unikalny raport o DNA organizacji: mapę cech, motywacji, predyspozycji i potencjalnych konfliktów. To gotowa instrukcja obsługi organizacji — pokazuje jej mocne i słabe strony oraz podpowiada, gdzie i jakie działania rozwojowe prowadzić.</a:t>
            </a:r>
            <a:endParaRPr sz="1550"/>
          </a:p>
        </p:txBody>
      </p:sp>
      <p:pic>
        <p:nvPicPr>
          <p:cNvPr id="4494" name="Google Shape;4420;p9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2fcef00a1ff41c6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 rot="0" flipH="0" flipV="0">
            <a:off x="6653451" y="2263197"/>
            <a:ext cx="3825345" cy="283720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421" name="Google Shape;4421;p98">
            <a:extLst xmlns:a="http://schemas.openxmlformats.org/drawingml/2006/main">
              <a:ext uri="{FF2B5EF4-FFF2-40B4-BE49-F238E27FC236}">
                <a16:creationId xmlns:a16="http://schemas.microsoft.com/office/drawing/2014/main" id="{44945633-AF25-4A2A-B459-671D1DB1C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3855" y="2084832"/>
            <a:ext cx="5029200" cy="28895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12700" cmpd="sng">
            <a:solidFill>
              <a:srgbClr val="E4DE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422" name="Google Shape;4422;p98">
            <a:extLst xmlns:a="http://schemas.openxmlformats.org/drawingml/2006/main">
              <a:ext uri="{FF2B5EF4-FFF2-40B4-BE49-F238E27FC236}">
                <a16:creationId xmlns:a16="http://schemas.microsoft.com/office/drawing/2014/main" id="{3E98124F-25E5-4FF8-A1B0-120F17504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3874" y="5171027"/>
            <a:ext cx="502920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Przykładowe analizy zespołów, działów i zanonimizowanych profili: talenty, motywacje i potencjalne konflikty.</a:t>
            </a:r>
            <a:endParaRPr sz="900"/>
          </a:p>
        </p:txBody>
      </p:sp>
      <p:sp>
        <p:nvSpPr>
          <p:cNvPr id="4423" name="Google Shape;4423;p98">
            <a:extLst xmlns:a="http://schemas.openxmlformats.org/drawingml/2006/main">
              <a:ext uri="{FF2B5EF4-FFF2-40B4-BE49-F238E27FC236}">
                <a16:creationId xmlns:a16="http://schemas.microsoft.com/office/drawing/2014/main" id="{E1530942-D760-42CF-BFC3-62EFA96B5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1031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425" name="Google Shape;4425;p98">
            <a:extLst xmlns:a="http://schemas.openxmlformats.org/drawingml/2006/main">
              <a:ext uri="{FF2B5EF4-FFF2-40B4-BE49-F238E27FC236}">
                <a16:creationId xmlns:a16="http://schemas.microsoft.com/office/drawing/2014/main" id="{4A5F465E-3C46-402B-853F-A1632225B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21214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Style pracy i motywacje grup</a:t>
            </a:r>
            <a:endParaRPr sz="1450"/>
          </a:p>
        </p:txBody>
      </p:sp>
      <p:sp>
        <p:nvSpPr>
          <p:cNvPr id="4426" name="Google Shape;4426;p98">
            <a:extLst xmlns:a="http://schemas.openxmlformats.org/drawingml/2006/main">
              <a:ext uri="{FF2B5EF4-FFF2-40B4-BE49-F238E27FC236}">
                <a16:creationId xmlns:a16="http://schemas.microsoft.com/office/drawing/2014/main" id="{7A0F3E1E-1743-4315-9798-87BBBFD5B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2468880"/>
            <a:ext cx="4995367" cy="6888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Rozkład stylów pracy i motywacji w zespołach oraz różnice między pierwszą linią, produkcją, biurem i zakładami, z wyjaśnieniem, co z tego wynika dla komunikacji i wdrażania zmian.</a:t>
            </a:r>
            <a:endParaRPr sz="1250"/>
          </a:p>
        </p:txBody>
      </p:sp>
      <p:sp>
        <p:nvSpPr>
          <p:cNvPr id="4427" name="Google Shape;4427;p98">
            <a:extLst xmlns:a="http://schemas.openxmlformats.org/drawingml/2006/main">
              <a:ext uri="{FF2B5EF4-FFF2-40B4-BE49-F238E27FC236}">
                <a16:creationId xmlns:a16="http://schemas.microsoft.com/office/drawing/2014/main" id="{6A74E959-8094-4256-93B5-0D205F016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194304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429" name="Google Shape;4429;p98">
            <a:extLst xmlns:a="http://schemas.openxmlformats.org/drawingml/2006/main">
              <a:ext uri="{FF2B5EF4-FFF2-40B4-BE49-F238E27FC236}">
                <a16:creationId xmlns:a16="http://schemas.microsoft.com/office/drawing/2014/main" id="{342A8D51-A681-435F-AC53-DE0D5B1BB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3212592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Jak dopasować komunikację do różnych grup</a:t>
            </a:r>
            <a:endParaRPr sz="1450"/>
          </a:p>
        </p:txBody>
      </p:sp>
      <p:sp>
        <p:nvSpPr>
          <p:cNvPr id="4430" name="Google Shape;4430;p98">
            <a:extLst xmlns:a="http://schemas.openxmlformats.org/drawingml/2006/main">
              <a:ext uri="{FF2B5EF4-FFF2-40B4-BE49-F238E27FC236}">
                <a16:creationId xmlns:a16="http://schemas.microsoft.com/office/drawing/2014/main" id="{344788AC-690C-47C9-951F-89044F25D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3560064"/>
            <a:ext cx="4995367" cy="6888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Wskazówki, jak komunikować zmiany z uwzględnieniem różnic między zespołami, rolami i miejscami pracy.</a:t>
            </a:r>
            <a:endParaRPr sz="1250"/>
          </a:p>
        </p:txBody>
      </p:sp>
      <p:sp>
        <p:nvSpPr>
          <p:cNvPr id="4431" name="Google Shape;4431;p98">
            <a:extLst xmlns:a="http://schemas.openxmlformats.org/drawingml/2006/main">
              <a:ext uri="{FF2B5EF4-FFF2-40B4-BE49-F238E27FC236}">
                <a16:creationId xmlns:a16="http://schemas.microsoft.com/office/drawing/2014/main" id="{F1B278C2-79D9-4623-AD37-AC1071FF6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285488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433" name="Google Shape;4433;p98">
            <a:extLst xmlns:a="http://schemas.openxmlformats.org/drawingml/2006/main">
              <a:ext uri="{FF2B5EF4-FFF2-40B4-BE49-F238E27FC236}">
                <a16:creationId xmlns:a16="http://schemas.microsoft.com/office/drawing/2014/main" id="{945C4B19-5236-4777-92B9-BA1099FAB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4303776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Rekomendacje i plan działań</a:t>
            </a:r>
            <a:endParaRPr sz="1450"/>
          </a:p>
        </p:txBody>
      </p:sp>
      <p:sp>
        <p:nvSpPr>
          <p:cNvPr id="4434" name="Google Shape;4434;p98">
            <a:extLst xmlns:a="http://schemas.openxmlformats.org/drawingml/2006/main">
              <a:ext uri="{FF2B5EF4-FFF2-40B4-BE49-F238E27FC236}">
                <a16:creationId xmlns:a16="http://schemas.microsoft.com/office/drawing/2014/main" id="{E5D45CBB-BFC7-4DB5-9E3C-E44F78EE3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4651248"/>
            <a:ext cx="4995367" cy="6888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Rekomendacje dotyczące współpracy między zespołami, priorytetowych obszarów rozwoju i odpowiedzialności za dalsze działania.</a:t>
            </a:r>
            <a:endParaRPr sz="1250"/>
          </a:p>
        </p:txBody>
      </p:sp>
      <p:sp>
        <p:nvSpPr>
          <p:cNvPr id="4435" name="Google Shape;4435;p98">
            <a:extLst xmlns:a="http://schemas.openxmlformats.org/drawingml/2006/main">
              <a:ext uri="{FF2B5EF4-FFF2-40B4-BE49-F238E27FC236}">
                <a16:creationId xmlns:a16="http://schemas.microsoft.com/office/drawing/2014/main" id="{EA9206AF-0BEC-4651-A22D-A7B00C69F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541264"/>
            <a:ext cx="11094415" cy="658368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437" name="Google Shape;4437;p98">
            <a:extLst xmlns:a="http://schemas.openxmlformats.org/drawingml/2006/main">
              <a:ext uri="{FF2B5EF4-FFF2-40B4-BE49-F238E27FC236}">
                <a16:creationId xmlns:a16="http://schemas.microsoft.com/office/drawing/2014/main" id="{63E6E2D8-35B0-4240-90D7-7BEDD4FB2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541264"/>
            <a:ext cx="9978847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Raport opisuje grupy i role, nie ocenia pojedynczych osób i nie tworzy rankingów. Zamawia się go osobno, poza licencją.</a:t>
            </a:r>
            <a:endParaRPr sz="1250"/>
          </a:p>
        </p:txBody>
      </p:sp>
      <p:pic>
        <p:nvPicPr>
          <p:cNvPr id="4508" name="Google Shape;4438;p9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0f299eee5f44a39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439" name="Google Shape;4439;p98">
            <a:extLst xmlns:a="http://schemas.openxmlformats.org/drawingml/2006/main">
              <a:ext uri="{FF2B5EF4-FFF2-40B4-BE49-F238E27FC236}">
                <a16:creationId xmlns:a16="http://schemas.microsoft.com/office/drawing/2014/main" id="{3A623D7E-16F9-43D3-8556-C22DEC382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38138"/>
            <a:ext cx="8572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Jak to działa</a:t>
            </a:r>
            <a:endParaRPr/>
          </a:p>
        </p:txBody>
      </p:sp>
      <p:sp>
        <p:nvSpPr>
          <p:cNvPr id="4440" name="Google Shape;4440;p98">
            <a:extLst xmlns:a="http://schemas.openxmlformats.org/drawingml/2006/main">
              <a:ext uri="{FF2B5EF4-FFF2-40B4-BE49-F238E27FC236}">
                <a16:creationId xmlns:a16="http://schemas.microsoft.com/office/drawing/2014/main" id="{0A2D16F0-39E3-433C-A308-2D9AE8F6B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441" name="Google Shape;4441;p98">
            <a:extLst xmlns:a="http://schemas.openxmlformats.org/drawingml/2006/main">
              <a:ext uri="{FF2B5EF4-FFF2-40B4-BE49-F238E27FC236}">
                <a16:creationId xmlns:a16="http://schemas.microsoft.com/office/drawing/2014/main" id="{6393C489-44ED-4D03-A987-845D42C7C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4442" name="Google Shape;4442;p98">
            <a:extLst xmlns:a="http://schemas.openxmlformats.org/drawingml/2006/main">
              <a:ext uri="{FF2B5EF4-FFF2-40B4-BE49-F238E27FC236}">
                <a16:creationId xmlns:a16="http://schemas.microsoft.com/office/drawing/2014/main" id="{7BB774D7-854A-4896-B7F5-D3CB97005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443" name="Google Shape;4443;p98">
            <a:hlinkClick xmlns:r="http://schemas.openxmlformats.org/officeDocument/2006/relationships" xmlns:a="http://schemas.openxmlformats.org/drawingml/2006/main" r:id="R7197ae963b254801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2E14D0C7-1072-4BA2-B6CC-38C6ABC4C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444" name="Google Shape;4444;p98">
            <a:extLst xmlns:a="http://schemas.openxmlformats.org/drawingml/2006/main">
              <a:ext uri="{FF2B5EF4-FFF2-40B4-BE49-F238E27FC236}">
                <a16:creationId xmlns:a16="http://schemas.microsoft.com/office/drawing/2014/main" id="{60EFEB80-5620-48BE-80DC-60464B5D0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4445" name="Google Shape;4445;p98">
            <a:extLst xmlns:a="http://schemas.openxmlformats.org/drawingml/2006/main">
              <a:ext uri="{FF2B5EF4-FFF2-40B4-BE49-F238E27FC236}">
                <a16:creationId xmlns:a16="http://schemas.microsoft.com/office/drawing/2014/main" id="{BD44F914-B07D-49D9-983F-1F2B0294D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446" name="Google Shape;4446;p98">
            <a:hlinkClick xmlns:r="http://schemas.openxmlformats.org/officeDocument/2006/relationships" xmlns:a="http://schemas.openxmlformats.org/drawingml/2006/main" r:id="R0562c438a62046f8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B08A51CF-371A-4F25-B28A-80FC9874A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447" name="Google Shape;4447;p98">
            <a:extLst xmlns:a="http://schemas.openxmlformats.org/drawingml/2006/main">
              <a:ext uri="{FF2B5EF4-FFF2-40B4-BE49-F238E27FC236}">
                <a16:creationId xmlns:a16="http://schemas.microsoft.com/office/drawing/2014/main" id="{E539D278-0311-4EFD-98E9-9F9F82653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4448" name="Google Shape;4448;p98">
            <a:extLst xmlns:a="http://schemas.openxmlformats.org/drawingml/2006/main">
              <a:ext uri="{FF2B5EF4-FFF2-40B4-BE49-F238E27FC236}">
                <a16:creationId xmlns:a16="http://schemas.microsoft.com/office/drawing/2014/main" id="{E106E38F-6D81-4AB4-B39F-16379367B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449" name="Google Shape;4449;p98">
            <a:hlinkClick xmlns:r="http://schemas.openxmlformats.org/officeDocument/2006/relationships" xmlns:a="http://schemas.openxmlformats.org/drawingml/2006/main" r:id="R5d5fa3b5ddec4e9f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E83E37B9-530E-45CB-AFFE-E8E1239B2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450" name="Google Shape;4450;p98">
            <a:extLst xmlns:a="http://schemas.openxmlformats.org/drawingml/2006/main">
              <a:ext uri="{FF2B5EF4-FFF2-40B4-BE49-F238E27FC236}">
                <a16:creationId xmlns:a16="http://schemas.microsoft.com/office/drawing/2014/main" id="{F360A8DF-AA1A-471A-BF57-331A4C08E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265176"/>
            <a:ext cx="1069848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5C52B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451" name="Google Shape;4451;p98">
            <a:extLst xmlns:a="http://schemas.openxmlformats.org/drawingml/2006/main">
              <a:ext uri="{FF2B5EF4-FFF2-40B4-BE49-F238E27FC236}">
                <a16:creationId xmlns:a16="http://schemas.microsoft.com/office/drawing/2014/main" id="{84561E21-52FC-4737-A34E-AFF4773D1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4452" name="Google Shape;4452;p98">
            <a:extLst xmlns:a="http://schemas.openxmlformats.org/drawingml/2006/main">
              <a:ext uri="{FF2B5EF4-FFF2-40B4-BE49-F238E27FC236}">
                <a16:creationId xmlns:a16="http://schemas.microsoft.com/office/drawing/2014/main" id="{B449CFD6-EC83-4392-9E05-59396C6C9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5C52B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453" name="Google Shape;4453;p98">
            <a:hlinkClick xmlns:r="http://schemas.openxmlformats.org/officeDocument/2006/relationships" xmlns:a="http://schemas.openxmlformats.org/drawingml/2006/main" r:id="R5119ad004a0f435e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F44449E-EE2D-4851-B938-10FD09B9D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454" name="Google Shape;4454;p98">
            <a:extLst xmlns:a="http://schemas.openxmlformats.org/drawingml/2006/main">
              <a:ext uri="{FF2B5EF4-FFF2-40B4-BE49-F238E27FC236}">
                <a16:creationId xmlns:a16="http://schemas.microsoft.com/office/drawing/2014/main" id="{A173F2AF-0A42-4D5A-83C1-EACC28FD6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4455" name="Google Shape;4455;p98">
            <a:extLst xmlns:a="http://schemas.openxmlformats.org/drawingml/2006/main">
              <a:ext uri="{FF2B5EF4-FFF2-40B4-BE49-F238E27FC236}">
                <a16:creationId xmlns:a16="http://schemas.microsoft.com/office/drawing/2014/main" id="{911C632B-54F9-45D8-AAA5-B407D043F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456" name="Google Shape;4456;p98">
            <a:hlinkClick xmlns:r="http://schemas.openxmlformats.org/officeDocument/2006/relationships" xmlns:a="http://schemas.openxmlformats.org/drawingml/2006/main" r:id="Rfc4dc5d7b40b409c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089454D3-4C0B-4B6A-9348-14D3B4293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457" name="Google Shape;4457;p98">
            <a:extLst xmlns:a="http://schemas.openxmlformats.org/drawingml/2006/main">
              <a:ext uri="{FF2B5EF4-FFF2-40B4-BE49-F238E27FC236}">
                <a16:creationId xmlns:a16="http://schemas.microsoft.com/office/drawing/2014/main" id="{316D2CDC-BCBD-49C3-941F-B107A2321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4458" name="Google Shape;4458;p98">
            <a:extLst xmlns:a="http://schemas.openxmlformats.org/drawingml/2006/main">
              <a:ext uri="{FF2B5EF4-FFF2-40B4-BE49-F238E27FC236}">
                <a16:creationId xmlns:a16="http://schemas.microsoft.com/office/drawing/2014/main" id="{AA21E6EB-1ED1-430A-B0C5-5ED83CBC9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459" name="Google Shape;4459;p98">
            <a:hlinkClick xmlns:r="http://schemas.openxmlformats.org/officeDocument/2006/relationships" xmlns:a="http://schemas.openxmlformats.org/drawingml/2006/main" r:id="R0d1a1eb30fda45a8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EED20597-1902-4A30-B5AA-CED7F2025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460" name="Google Shape;4460;p98">
            <a:extLst xmlns:a="http://schemas.openxmlformats.org/drawingml/2006/main">
              <a:ext uri="{FF2B5EF4-FFF2-40B4-BE49-F238E27FC236}">
                <a16:creationId xmlns:a16="http://schemas.microsoft.com/office/drawing/2014/main" id="{FAABFCDE-3691-47B3-9984-3333DA893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4461" name="Google Shape;4461;p98">
            <a:extLst xmlns:a="http://schemas.openxmlformats.org/drawingml/2006/main">
              <a:ext uri="{FF2B5EF4-FFF2-40B4-BE49-F238E27FC236}">
                <a16:creationId xmlns:a16="http://schemas.microsoft.com/office/drawing/2014/main" id="{8DAD79A9-4C98-4419-B317-B812C2D81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462" name="Google Shape;4462;p98">
            <a:hlinkClick xmlns:r="http://schemas.openxmlformats.org/officeDocument/2006/relationships" xmlns:a="http://schemas.openxmlformats.org/drawingml/2006/main" r:id="R3b4e05b44b2242a3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CF09002E-6406-44EB-8979-D5532CFA5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463" name="Google Shape;4463;p98">
            <a:extLst xmlns:a="http://schemas.openxmlformats.org/drawingml/2006/main">
              <a:ext uri="{FF2B5EF4-FFF2-40B4-BE49-F238E27FC236}">
                <a16:creationId xmlns:a16="http://schemas.microsoft.com/office/drawing/2014/main" id="{7B4EB4E7-93D2-439B-9FB6-06C0D1104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4464" name="Google Shape;4464;p98">
            <a:hlinkClick xmlns:r="http://schemas.openxmlformats.org/officeDocument/2006/relationships" xmlns:a="http://schemas.openxmlformats.org/drawingml/2006/main" r:id="Rd1cb1bf900784a7c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378CFFF8-BAFD-400A-BB46-A7E57AEB3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45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fcf439028d4564"/>
          <a:srcRect xmlns:a="http://schemas.openxmlformats.org/drawingml/2006/main" l="0" t="12879" r="0" b="1287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-5400000">
            <a:off x="9655054" y="3149775"/>
            <a:ext cx="2802398" cy="992696"/>
          </a:xfrm>
          <a:prstGeom xmlns:a="http://schemas.openxmlformats.org/drawingml/2006/main" prst="rect">
            <a:avLst/>
          </a:prstGeom>
        </p:spPr>
      </p:pic>
      <p:pic>
        <p:nvPicPr>
          <p:cNvPr id="4536" name="Google Shape;4424;p9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b2f87eb1a84657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218541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4537" name="Google Shape;4428;p9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09e0477eda4feb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3276600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4538" name="Google Shape;4432;p9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68130ab7a24983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4367784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4539" name="Google Shape;4436;p9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b33c26faf44463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1248" y="5715000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4472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BA6A9881-047C-4389-BA75-3E90A256D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73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A741F981-78BF-4439-8DFF-F597133F6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447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F41A26BD-E2D6-4CC1-B45E-E24FE681C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475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E9581F36-B068-472B-87E8-50BE06D4A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447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5C7B336A-2E97-49C3-B0CF-1F40AD6EA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477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3C4E5560-BE2A-4EEB-AD49-88A544186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447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02BFB175-3205-4B9F-BD74-D42111242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479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4D81F926-BCAF-4DD7-917B-51FF7249A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448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22E4F8FB-1B59-42A4-B487-91AD7E14A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481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6226B0DF-0829-48FC-B380-86CBB87B2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448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3D172157-C763-469A-944E-E012A094A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483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A8CD8460-73A8-43B2-BA2E-B1D54A38A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448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5C26A2B0-A3B4-4283-A9E0-3F4BA3C44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485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1943DF72-73AE-49A8-B083-89D35B215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448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078234BF-71E4-4D8A-B343-E43A66EA4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487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A657ECC9-7EE6-4F5C-A783-BE52A5D7B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448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194E3DE0-D4E5-4E90-93AE-21ED2DE93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489" name="Empatyzer SHORT — aktywna sekcja Appendix">
            <a:extLst xmlns:a="http://schemas.openxmlformats.org/drawingml/2006/main">
              <a:ext uri="{FF2B5EF4-FFF2-40B4-BE49-F238E27FC236}">
                <a16:creationId xmlns:a16="http://schemas.microsoft.com/office/drawing/2014/main" id="{3C862D76-9E90-4B58-91AF-2B9575C5E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FFC32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90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E6C8A0A3-2066-4939-A6CD-80C606BA2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1">
                <a:solidFill>
                  <a:srgbClr val="512753"/>
                </a:solidFill>
              </a:defRPr>
            </a:pPr>
            <a:r>
              <a:rPr sz="615" b="1">
                <a:solidFill>
                  <a:srgbClr val="512753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925128588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82" name="Google Shape;4582;p101">
            <a:extLst xmlns:a="http://schemas.openxmlformats.org/drawingml/2006/main">
              <a:ext uri="{FF2B5EF4-FFF2-40B4-BE49-F238E27FC236}">
                <a16:creationId xmlns:a16="http://schemas.microsoft.com/office/drawing/2014/main" id="{EF2E1AB3-8632-4AD2-80D2-F501C088F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   ▸   Dlaczego problem wraca   ▸   Empatyzer   ▸   Jak to działa   ▸   Co się zmienia   ▸   Wdrożenie i prywatność   ▸   Dowody   ▸   Następny krok</a:t>
            </a:r>
            <a:endParaRPr/>
          </a:p>
        </p:txBody>
      </p:sp>
      <p:sp>
        <p:nvSpPr>
          <p:cNvPr id="4583" name="Google Shape;4583;p101">
            <a:extLst xmlns:a="http://schemas.openxmlformats.org/drawingml/2006/main">
              <a:ext uri="{FF2B5EF4-FFF2-40B4-BE49-F238E27FC236}">
                <a16:creationId xmlns:a16="http://schemas.microsoft.com/office/drawing/2014/main" id="{63EC035F-C0A3-462A-80D6-76678117ABA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25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Etapy wdrożenia Empatyzera</a:t>
            </a:r>
            <a:endParaRPr sz="2800"/>
          </a:p>
        </p:txBody>
      </p:sp>
      <p:sp>
        <p:nvSpPr>
          <p:cNvPr id="4584" name="Google Shape;4584;p101">
            <a:extLst xmlns:a="http://schemas.openxmlformats.org/drawingml/2006/main">
              <a:ext uri="{FF2B5EF4-FFF2-40B4-BE49-F238E27FC236}">
                <a16:creationId xmlns:a16="http://schemas.microsoft.com/office/drawing/2014/main" id="{3596B52B-49D3-475A-A77B-226C4C253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3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Wdrożenie w całej organizacji zwykle zajmuje kilka godzin, a dla pojedynczego pracownika to jednorazowo około 15 minut.</a:t>
            </a:r>
            <a:endParaRPr sz="1550"/>
          </a:p>
        </p:txBody>
      </p:sp>
      <p:sp>
        <p:nvSpPr>
          <p:cNvPr id="4585" name="Google Shape;4585;p101">
            <a:extLst xmlns:a="http://schemas.openxmlformats.org/drawingml/2006/main">
              <a:ext uri="{FF2B5EF4-FFF2-40B4-BE49-F238E27FC236}">
                <a16:creationId xmlns:a16="http://schemas.microsoft.com/office/drawing/2014/main" id="{26402D7D-C3DF-4D33-A721-81B07B04F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84832"/>
            <a:ext cx="2072579" cy="3090672"/>
          </a:xfrm>
          <a:prstGeom xmlns:a="http://schemas.openxmlformats.org/drawingml/2006/main" prst="roundRect">
            <a:avLst>
              <a:gd name="adj" fmla="val 4412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86" name="Google Shape;4586;p101">
            <a:extLst xmlns:a="http://schemas.openxmlformats.org/drawingml/2006/main">
              <a:ext uri="{FF2B5EF4-FFF2-40B4-BE49-F238E27FC236}">
                <a16:creationId xmlns:a16="http://schemas.microsoft.com/office/drawing/2014/main" id="{F6DD4B02-47EE-4FD6-BA33-2DDC97DE5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2304288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87" name="Google Shape;4587;p101">
            <a:extLst xmlns:a="http://schemas.openxmlformats.org/drawingml/2006/main">
              <a:ext uri="{FF2B5EF4-FFF2-40B4-BE49-F238E27FC236}">
                <a16:creationId xmlns:a16="http://schemas.microsoft.com/office/drawing/2014/main" id="{FDCBE216-742F-4887-A8C9-7846D2DEC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2304288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1700"/>
              <a:buFont typeface="Calibri"/>
              <a:buNone/>
            </a:pPr>
            <a:r>
              <a:rPr sz="17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1</a:t>
            </a:r>
            <a:endParaRPr sz="1700"/>
          </a:p>
        </p:txBody>
      </p:sp>
      <p:sp>
        <p:nvSpPr>
          <p:cNvPr id="4588" name="Google Shape;4588;p101">
            <a:extLst xmlns:a="http://schemas.openxmlformats.org/drawingml/2006/main">
              <a:ext uri="{FF2B5EF4-FFF2-40B4-BE49-F238E27FC236}">
                <a16:creationId xmlns:a16="http://schemas.microsoft.com/office/drawing/2014/main" id="{28467367-C34D-48FD-A337-F899BF707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2926080"/>
            <a:ext cx="1597091" cy="2795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Konto organizacji</a:t>
            </a:r>
            <a:endParaRPr sz="1450"/>
          </a:p>
        </p:txBody>
      </p:sp>
      <p:sp>
        <p:nvSpPr>
          <p:cNvPr id="4589" name="Google Shape;4589;p101">
            <a:extLst xmlns:a="http://schemas.openxmlformats.org/drawingml/2006/main">
              <a:ext uri="{FF2B5EF4-FFF2-40B4-BE49-F238E27FC236}">
                <a16:creationId xmlns:a16="http://schemas.microsoft.com/office/drawing/2014/main" id="{1F0DA282-B9D8-467A-A2F0-AE802703A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3278759"/>
            <a:ext cx="1597091" cy="17504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Administrator zakłada konto i wysyła zaproszenia mailem albo linkiem. Proste uruchomienie zajmuje mniej niż godzinę.</a:t>
            </a:r>
            <a:endParaRPr sz="1200"/>
          </a:p>
        </p:txBody>
      </p:sp>
      <p:sp>
        <p:nvSpPr>
          <p:cNvPr id="4590" name="Google Shape;4590;p101">
            <a:extLst xmlns:a="http://schemas.openxmlformats.org/drawingml/2006/main">
              <a:ext uri="{FF2B5EF4-FFF2-40B4-BE49-F238E27FC236}">
                <a16:creationId xmlns:a16="http://schemas.microsoft.com/office/drawing/2014/main" id="{68ECC0ED-B71E-4CE9-889B-78D027880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4099" y="2084832"/>
            <a:ext cx="2072579" cy="3090672"/>
          </a:xfrm>
          <a:prstGeom xmlns:a="http://schemas.openxmlformats.org/drawingml/2006/main" prst="roundRect">
            <a:avLst>
              <a:gd name="adj" fmla="val 4412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91" name="Google Shape;4591;p101">
            <a:extLst xmlns:a="http://schemas.openxmlformats.org/drawingml/2006/main">
              <a:ext uri="{FF2B5EF4-FFF2-40B4-BE49-F238E27FC236}">
                <a16:creationId xmlns:a16="http://schemas.microsoft.com/office/drawing/2014/main" id="{2BEB5376-7461-4323-BBAA-12DF20386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1843" y="2304288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92" name="Google Shape;4592;p101">
            <a:extLst xmlns:a="http://schemas.openxmlformats.org/drawingml/2006/main">
              <a:ext uri="{FF2B5EF4-FFF2-40B4-BE49-F238E27FC236}">
                <a16:creationId xmlns:a16="http://schemas.microsoft.com/office/drawing/2014/main" id="{2A153A33-B76C-4AC9-BB23-B69A2343D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1843" y="2304288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239886"/>
              </a:buClr>
              <a:buSzPts val="1700"/>
              <a:buFont typeface="Calibri"/>
              <a:buNone/>
            </a:pPr>
            <a:r>
              <a:rPr sz="1700" b="1" u="none">
                <a:solidFill>
                  <a:srgbClr val="239886"/>
                </a:solidFill>
                <a:latin typeface="Calibri"/>
                <a:ea typeface="Calibri"/>
                <a:cs typeface="Calibri"/>
              </a:rPr>
              <a:t>2</a:t>
            </a:r>
            <a:endParaRPr sz="1700"/>
          </a:p>
        </p:txBody>
      </p:sp>
      <p:sp>
        <p:nvSpPr>
          <p:cNvPr id="4593" name="Google Shape;4593;p101">
            <a:extLst xmlns:a="http://schemas.openxmlformats.org/drawingml/2006/main">
              <a:ext uri="{FF2B5EF4-FFF2-40B4-BE49-F238E27FC236}">
                <a16:creationId xmlns:a16="http://schemas.microsoft.com/office/drawing/2014/main" id="{2A9757DC-2005-4F67-BE07-7B6FB25BF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1809" y="2926080"/>
            <a:ext cx="1597057" cy="5041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150"/>
              <a:buFont typeface="Calibri"/>
              <a:buNone/>
              <a:defRPr sz="1450" b="1">
                <a:solidFill>
                  <a:srgbClr val="241C28"/>
                </a:solidFill>
                <a:latin typeface="Arial"/>
                <a:ea typeface="Arial"/>
                <a:cs typeface="Arial"/>
              </a:defRPr>
            </a:pPr>
            <a:r>
              <a:rPr sz="1450" b="1" u="none">
                <a:solidFill>
                  <a:srgbClr val="241C28"/>
                </a:solidFill>
                <a:latin typeface="Arial"/>
                <a:ea typeface="Arial"/>
                <a:cs typeface="Arial"/>
              </a:rPr>
              <a:t>Kwestionariusz jednokrotny</a:t>
            </a:r>
            <a:endParaRPr sz="1450"/>
          </a:p>
        </p:txBody>
      </p:sp>
      <p:sp>
        <p:nvSpPr>
          <p:cNvPr id="4594" name="Google Shape;4594;p101">
            <a:extLst xmlns:a="http://schemas.openxmlformats.org/drawingml/2006/main">
              <a:ext uri="{FF2B5EF4-FFF2-40B4-BE49-F238E27FC236}">
                <a16:creationId xmlns:a16="http://schemas.microsoft.com/office/drawing/2014/main" id="{07D0DF06-03B4-4D2D-8A01-FD507A411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1809" y="3503390"/>
            <a:ext cx="1597057" cy="15258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735"/>
              <a:buFont typeface="Calibri"/>
              <a:buNone/>
            </a:pPr>
            <a:r>
              <a:rPr sz="735" b="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Po wypełnieniu użytkownik od razu widzi diagnozę. Przy zmianie organizacji nie zaczyna od nowa.</a:t>
            </a:r>
            <a:endParaRPr sz="1200"/>
          </a:p>
        </p:txBody>
      </p:sp>
      <p:sp>
        <p:nvSpPr>
          <p:cNvPr id="4595" name="Google Shape;4595;p101">
            <a:extLst xmlns:a="http://schemas.openxmlformats.org/drawingml/2006/main">
              <a:ext uri="{FF2B5EF4-FFF2-40B4-BE49-F238E27FC236}">
                <a16:creationId xmlns:a16="http://schemas.microsoft.com/office/drawing/2014/main" id="{E4A9B90E-EF5E-4D95-84CB-247FE62CF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558" y="2084832"/>
            <a:ext cx="2072579" cy="3090672"/>
          </a:xfrm>
          <a:prstGeom xmlns:a="http://schemas.openxmlformats.org/drawingml/2006/main" prst="roundRect">
            <a:avLst>
              <a:gd name="adj" fmla="val 4412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96" name="Google Shape;4596;p101">
            <a:extLst xmlns:a="http://schemas.openxmlformats.org/drawingml/2006/main">
              <a:ext uri="{FF2B5EF4-FFF2-40B4-BE49-F238E27FC236}">
                <a16:creationId xmlns:a16="http://schemas.microsoft.com/office/drawing/2014/main" id="{3690FDD2-A14F-447D-85BC-4BB16ECA3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7302" y="2304288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97" name="Google Shape;4597;p101">
            <a:extLst xmlns:a="http://schemas.openxmlformats.org/drawingml/2006/main">
              <a:ext uri="{FF2B5EF4-FFF2-40B4-BE49-F238E27FC236}">
                <a16:creationId xmlns:a16="http://schemas.microsoft.com/office/drawing/2014/main" id="{D42431D1-6EE0-4B75-AFD5-8A664207A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7302" y="2304288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4E458B"/>
              </a:buClr>
              <a:buSzPts val="1700"/>
              <a:buFont typeface="Calibri"/>
              <a:buNone/>
            </a:pPr>
            <a:r>
              <a:rPr sz="1700" b="1" u="none">
                <a:solidFill>
                  <a:srgbClr val="4E458B"/>
                </a:solidFill>
                <a:latin typeface="Calibri"/>
                <a:ea typeface="Calibri"/>
                <a:cs typeface="Calibri"/>
              </a:rPr>
              <a:t>3</a:t>
            </a:r>
            <a:endParaRPr sz="1700"/>
          </a:p>
        </p:txBody>
      </p:sp>
      <p:sp>
        <p:nvSpPr>
          <p:cNvPr id="4598" name="Google Shape;4598;p101">
            <a:extLst xmlns:a="http://schemas.openxmlformats.org/drawingml/2006/main">
              <a:ext uri="{FF2B5EF4-FFF2-40B4-BE49-F238E27FC236}">
                <a16:creationId xmlns:a16="http://schemas.microsoft.com/office/drawing/2014/main" id="{B4FFCFF4-56C6-4B72-B2AD-756EA425F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7302" y="2926080"/>
            <a:ext cx="1597091" cy="504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Pierwsze pytanie do Em</a:t>
            </a:r>
            <a:endParaRPr sz="1450"/>
          </a:p>
        </p:txBody>
      </p:sp>
      <p:sp>
        <p:nvSpPr>
          <p:cNvPr id="4599" name="Google Shape;4599;p101">
            <a:extLst xmlns:a="http://schemas.openxmlformats.org/drawingml/2006/main">
              <a:ext uri="{FF2B5EF4-FFF2-40B4-BE49-F238E27FC236}">
                <a16:creationId xmlns:a16="http://schemas.microsoft.com/office/drawing/2014/main" id="{F54A82E5-D787-454D-BC8C-6B96175AF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7302" y="3503422"/>
            <a:ext cx="1597091" cy="15257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Od razu po diagnozie można zapytać Em o rozmowę, która czeka w tym tygodniu.</a:t>
            </a:r>
            <a:endParaRPr sz="1200"/>
          </a:p>
        </p:txBody>
      </p:sp>
      <p:sp>
        <p:nvSpPr>
          <p:cNvPr id="4600" name="Google Shape;4600;p101">
            <a:extLst xmlns:a="http://schemas.openxmlformats.org/drawingml/2006/main">
              <a:ext uri="{FF2B5EF4-FFF2-40B4-BE49-F238E27FC236}">
                <a16:creationId xmlns:a16="http://schemas.microsoft.com/office/drawing/2014/main" id="{028C2F44-2151-4BC3-88C1-4F3A95FFC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017" y="2084832"/>
            <a:ext cx="2072579" cy="3090672"/>
          </a:xfrm>
          <a:prstGeom xmlns:a="http://schemas.openxmlformats.org/drawingml/2006/main" prst="roundRect">
            <a:avLst>
              <a:gd name="adj" fmla="val 4412"/>
            </a:avLst>
          </a:prstGeom>
          <a:solidFill xmlns:a="http://schemas.openxmlformats.org/drawingml/2006/main">
            <a:srgbClr val="FFEFF3"/>
          </a:solidFill>
          <a:ln xmlns:a="http://schemas.openxmlformats.org/drawingml/2006/main" w="12700" cmpd="sng">
            <a:solidFill>
              <a:srgbClr val="FFEF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01" name="Google Shape;4601;p101">
            <a:extLst xmlns:a="http://schemas.openxmlformats.org/drawingml/2006/main">
              <a:ext uri="{FF2B5EF4-FFF2-40B4-BE49-F238E27FC236}">
                <a16:creationId xmlns:a16="http://schemas.microsoft.com/office/drawing/2014/main" id="{0EE815D4-4007-4F36-9049-CE3F0EC84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2761" y="2304288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02" name="Google Shape;4602;p101">
            <a:extLst xmlns:a="http://schemas.openxmlformats.org/drawingml/2006/main">
              <a:ext uri="{FF2B5EF4-FFF2-40B4-BE49-F238E27FC236}">
                <a16:creationId xmlns:a16="http://schemas.microsoft.com/office/drawing/2014/main" id="{7FE6FC21-C167-4BA7-B30D-2ECBB4ED9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2761" y="2304288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3066"/>
              </a:buClr>
              <a:buSzPts val="1700"/>
              <a:buFont typeface="Calibri"/>
              <a:buNone/>
            </a:pPr>
            <a:r>
              <a:rPr sz="1700" b="1" u="none">
                <a:solidFill>
                  <a:srgbClr val="FF3066"/>
                </a:solidFill>
                <a:latin typeface="Calibri"/>
                <a:ea typeface="Calibri"/>
                <a:cs typeface="Calibri"/>
              </a:rPr>
              <a:t>4</a:t>
            </a:r>
            <a:endParaRPr sz="1700"/>
          </a:p>
        </p:txBody>
      </p:sp>
      <p:sp>
        <p:nvSpPr>
          <p:cNvPr id="4603" name="Google Shape;4603;p101">
            <a:extLst xmlns:a="http://schemas.openxmlformats.org/drawingml/2006/main">
              <a:ext uri="{FF2B5EF4-FFF2-40B4-BE49-F238E27FC236}">
                <a16:creationId xmlns:a16="http://schemas.microsoft.com/office/drawing/2014/main" id="{37DB66B4-BCEC-480B-A9EF-CCBAD491F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2761" y="2926080"/>
            <a:ext cx="1597091" cy="504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Dołączają kolejne osoby</a:t>
            </a:r>
            <a:endParaRPr sz="1450"/>
          </a:p>
        </p:txBody>
      </p:sp>
      <p:sp>
        <p:nvSpPr>
          <p:cNvPr id="4604" name="Google Shape;4604;p101">
            <a:extLst xmlns:a="http://schemas.openxmlformats.org/drawingml/2006/main">
              <a:ext uri="{FF2B5EF4-FFF2-40B4-BE49-F238E27FC236}">
                <a16:creationId xmlns:a16="http://schemas.microsoft.com/office/drawing/2014/main" id="{A778D241-40CB-41A6-8306-635284B8B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2761" y="3503422"/>
            <a:ext cx="1597091" cy="15257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Z każdą osobą obraz zespołu robi się pełniejszy: dochodzą porównania w parach i na tle całej organizacji.</a:t>
            </a:r>
            <a:endParaRPr sz="1200"/>
          </a:p>
        </p:txBody>
      </p:sp>
      <p:sp>
        <p:nvSpPr>
          <p:cNvPr id="4605" name="Google Shape;4605;p101">
            <a:extLst xmlns:a="http://schemas.openxmlformats.org/drawingml/2006/main">
              <a:ext uri="{FF2B5EF4-FFF2-40B4-BE49-F238E27FC236}">
                <a16:creationId xmlns:a16="http://schemas.microsoft.com/office/drawing/2014/main" id="{BF0ADB53-72E6-4CF4-A020-31323CDA5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0476" y="2084832"/>
            <a:ext cx="2072579" cy="3090672"/>
          </a:xfrm>
          <a:prstGeom xmlns:a="http://schemas.openxmlformats.org/drawingml/2006/main" prst="roundRect">
            <a:avLst>
              <a:gd name="adj" fmla="val 4412"/>
            </a:avLst>
          </a:prstGeom>
          <a:solidFill xmlns:a="http://schemas.openxmlformats.org/drawingml/2006/main">
            <a:srgbClr val="EDF6FA"/>
          </a:solidFill>
          <a:ln xmlns:a="http://schemas.openxmlformats.org/drawingml/2006/main" w="12700" cmpd="sng">
            <a:solidFill>
              <a:srgbClr val="EDF6FA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06" name="Google Shape;4606;p101">
            <a:extLst xmlns:a="http://schemas.openxmlformats.org/drawingml/2006/main">
              <a:ext uri="{FF2B5EF4-FFF2-40B4-BE49-F238E27FC236}">
                <a16:creationId xmlns:a16="http://schemas.microsoft.com/office/drawing/2014/main" id="{BFD8798D-9DE3-4CB8-B18E-9C321A378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8220" y="2304288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07" name="Google Shape;4607;p101">
            <a:extLst xmlns:a="http://schemas.openxmlformats.org/drawingml/2006/main">
              <a:ext uri="{FF2B5EF4-FFF2-40B4-BE49-F238E27FC236}">
                <a16:creationId xmlns:a16="http://schemas.microsoft.com/office/drawing/2014/main" id="{EE3F0B8A-C58A-4B2D-80A9-6159C2296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8220" y="2304288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84C0D5"/>
              </a:buClr>
              <a:buSzPts val="1700"/>
              <a:buFont typeface="Calibri"/>
              <a:buNone/>
            </a:pPr>
            <a:r>
              <a:rPr sz="1700" b="1" u="none">
                <a:solidFill>
                  <a:srgbClr val="84C0D5"/>
                </a:solidFill>
                <a:latin typeface="Calibri"/>
                <a:ea typeface="Calibri"/>
                <a:cs typeface="Calibri"/>
              </a:rPr>
              <a:t>5</a:t>
            </a:r>
            <a:endParaRPr sz="1700"/>
          </a:p>
        </p:txBody>
      </p:sp>
      <p:sp>
        <p:nvSpPr>
          <p:cNvPr id="4608" name="Google Shape;4608;p101">
            <a:extLst xmlns:a="http://schemas.openxmlformats.org/drawingml/2006/main">
              <a:ext uri="{FF2B5EF4-FFF2-40B4-BE49-F238E27FC236}">
                <a16:creationId xmlns:a16="http://schemas.microsoft.com/office/drawing/2014/main" id="{05C36D1B-1A05-4BDF-838B-CD936650E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8220" y="2926080"/>
            <a:ext cx="1597091" cy="504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Lekcje ruszają same</a:t>
            </a:r>
            <a:endParaRPr sz="1450"/>
          </a:p>
        </p:txBody>
      </p:sp>
      <p:sp>
        <p:nvSpPr>
          <p:cNvPr id="4609" name="Google Shape;4609;p101">
            <a:extLst xmlns:a="http://schemas.openxmlformats.org/drawingml/2006/main">
              <a:ext uri="{FF2B5EF4-FFF2-40B4-BE49-F238E27FC236}">
                <a16:creationId xmlns:a16="http://schemas.microsoft.com/office/drawing/2014/main" id="{B131D85A-F639-4162-91B8-C3ED340CA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8220" y="3503422"/>
            <a:ext cx="1597091" cy="15257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Dwie lekcje w tygodniu, bez wysyłki po stronie organizacji. Administrator widzi tylko, kto dołączył i kto wypełnił kwestionariusz.</a:t>
            </a:r>
            <a:endParaRPr sz="1200"/>
          </a:p>
        </p:txBody>
      </p:sp>
      <p:sp>
        <p:nvSpPr>
          <p:cNvPr id="4610" name="Google Shape;4610;p101">
            <a:extLst xmlns:a="http://schemas.openxmlformats.org/drawingml/2006/main">
              <a:ext uri="{FF2B5EF4-FFF2-40B4-BE49-F238E27FC236}">
                <a16:creationId xmlns:a16="http://schemas.microsoft.com/office/drawing/2014/main" id="{D6F2D031-739F-4154-8CB7-5D2229D8D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413248"/>
            <a:ext cx="11094415" cy="786384"/>
          </a:xfrm>
          <a:prstGeom xmlns:a="http://schemas.openxmlformats.org/drawingml/2006/main" prst="roundRect">
            <a:avLst>
              <a:gd name="adj" fmla="val 11628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12" name="Google Shape;4612;p101">
            <a:extLst xmlns:a="http://schemas.openxmlformats.org/drawingml/2006/main">
              <a:ext uri="{FF2B5EF4-FFF2-40B4-BE49-F238E27FC236}">
                <a16:creationId xmlns:a16="http://schemas.microsoft.com/office/drawing/2014/main" id="{086C64BA-CA19-45D6-8C94-4817CDB72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413248"/>
            <a:ext cx="9978847" cy="7863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300"/>
              <a:buFont typeface="Calibri"/>
              <a:buNone/>
            </a:pPr>
            <a:r>
              <a:rPr sz="13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Licencja roczna na określoną liczbę osób. Można zacząć od jednego obszaru i dołączać kolejne osoby w trakcie roku.</a:t>
            </a:r>
            <a:endParaRPr sz="1300"/>
          </a:p>
        </p:txBody>
      </p:sp>
      <p:pic>
        <p:nvPicPr>
          <p:cNvPr id="4691" name="Google Shape;4613;p10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6e5f291c3bb4f47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614" name="Google Shape;4614;p101">
            <a:extLst xmlns:a="http://schemas.openxmlformats.org/drawingml/2006/main">
              <a:ext uri="{FF2B5EF4-FFF2-40B4-BE49-F238E27FC236}">
                <a16:creationId xmlns:a16="http://schemas.microsoft.com/office/drawing/2014/main" id="{A1F94AD5-0CF5-49CC-BFD6-675597AEB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338138"/>
            <a:ext cx="1476375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Wdrożenie i prywatność</a:t>
            </a:r>
            <a:endParaRPr/>
          </a:p>
        </p:txBody>
      </p:sp>
      <p:sp>
        <p:nvSpPr>
          <p:cNvPr id="4615" name="Google Shape;4615;p101">
            <a:extLst xmlns:a="http://schemas.openxmlformats.org/drawingml/2006/main">
              <a:ext uri="{FF2B5EF4-FFF2-40B4-BE49-F238E27FC236}">
                <a16:creationId xmlns:a16="http://schemas.microsoft.com/office/drawing/2014/main" id="{BBED6F33-A38C-4C89-97B4-7BA225FFB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16" name="Google Shape;4616;p101">
            <a:extLst xmlns:a="http://schemas.openxmlformats.org/drawingml/2006/main">
              <a:ext uri="{FF2B5EF4-FFF2-40B4-BE49-F238E27FC236}">
                <a16:creationId xmlns:a16="http://schemas.microsoft.com/office/drawing/2014/main" id="{B7EDC937-DDEA-468F-953D-FAE35B534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4617" name="Google Shape;4617;p101">
            <a:extLst xmlns:a="http://schemas.openxmlformats.org/drawingml/2006/main">
              <a:ext uri="{FF2B5EF4-FFF2-40B4-BE49-F238E27FC236}">
                <a16:creationId xmlns:a16="http://schemas.microsoft.com/office/drawing/2014/main" id="{07862DD4-EC09-41FA-B4F2-7C9F8BE06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618" name="Google Shape;4618;p101">
            <a:hlinkClick xmlns:r="http://schemas.openxmlformats.org/officeDocument/2006/relationships" xmlns:a="http://schemas.openxmlformats.org/drawingml/2006/main" r:id="R8785c5901fba415d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00357FCF-4956-44D9-9C9E-674CA0755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19" name="Google Shape;4619;p101">
            <a:extLst xmlns:a="http://schemas.openxmlformats.org/drawingml/2006/main">
              <a:ext uri="{FF2B5EF4-FFF2-40B4-BE49-F238E27FC236}">
                <a16:creationId xmlns:a16="http://schemas.microsoft.com/office/drawing/2014/main" id="{5E4945E8-FC4C-42B5-BE5C-78CE12449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4620" name="Google Shape;4620;p101">
            <a:extLst xmlns:a="http://schemas.openxmlformats.org/drawingml/2006/main">
              <a:ext uri="{FF2B5EF4-FFF2-40B4-BE49-F238E27FC236}">
                <a16:creationId xmlns:a16="http://schemas.microsoft.com/office/drawing/2014/main" id="{E8C45B23-379C-4011-9A31-844517151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621" name="Google Shape;4621;p101">
            <a:hlinkClick xmlns:r="http://schemas.openxmlformats.org/officeDocument/2006/relationships" xmlns:a="http://schemas.openxmlformats.org/drawingml/2006/main" r:id="Rd4c50d5817634473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3ABBDDCA-72E9-4FB7-9849-00F2D4AC1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22" name="Google Shape;4622;p101">
            <a:extLst xmlns:a="http://schemas.openxmlformats.org/drawingml/2006/main">
              <a:ext uri="{FF2B5EF4-FFF2-40B4-BE49-F238E27FC236}">
                <a16:creationId xmlns:a16="http://schemas.microsoft.com/office/drawing/2014/main" id="{98697DC1-F237-4AF9-AE1B-0086FAB89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4623" name="Google Shape;4623;p101">
            <a:extLst xmlns:a="http://schemas.openxmlformats.org/drawingml/2006/main">
              <a:ext uri="{FF2B5EF4-FFF2-40B4-BE49-F238E27FC236}">
                <a16:creationId xmlns:a16="http://schemas.microsoft.com/office/drawing/2014/main" id="{8F065AD9-9393-41A1-A6B9-B11EDE962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624" name="Google Shape;4624;p101">
            <a:hlinkClick xmlns:r="http://schemas.openxmlformats.org/officeDocument/2006/relationships" xmlns:a="http://schemas.openxmlformats.org/drawingml/2006/main" r:id="Re3c9e52c2aae4f31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31848885-4723-4BF4-90F8-63345617E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25" name="Google Shape;4625;p101">
            <a:extLst xmlns:a="http://schemas.openxmlformats.org/drawingml/2006/main">
              <a:ext uri="{FF2B5EF4-FFF2-40B4-BE49-F238E27FC236}">
                <a16:creationId xmlns:a16="http://schemas.microsoft.com/office/drawing/2014/main" id="{62680F12-2DE1-47A1-BC5B-CD4468911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4626" name="Google Shape;4626;p101">
            <a:extLst xmlns:a="http://schemas.openxmlformats.org/drawingml/2006/main">
              <a:ext uri="{FF2B5EF4-FFF2-40B4-BE49-F238E27FC236}">
                <a16:creationId xmlns:a16="http://schemas.microsoft.com/office/drawing/2014/main" id="{9A976B58-8BF8-4709-9DD8-5A7029215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627" name="Google Shape;4627;p101">
            <a:hlinkClick xmlns:r="http://schemas.openxmlformats.org/officeDocument/2006/relationships" xmlns:a="http://schemas.openxmlformats.org/drawingml/2006/main" r:id="R4e811ca4c7ee4015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F287636A-9CC0-497C-A04B-C460ACCC9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28" name="Google Shape;4628;p101">
            <a:extLst xmlns:a="http://schemas.openxmlformats.org/drawingml/2006/main">
              <a:ext uri="{FF2B5EF4-FFF2-40B4-BE49-F238E27FC236}">
                <a16:creationId xmlns:a16="http://schemas.microsoft.com/office/drawing/2014/main" id="{8C55C246-6743-4CEF-816D-8DD495296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4629" name="Google Shape;4629;p101">
            <a:extLst xmlns:a="http://schemas.openxmlformats.org/drawingml/2006/main">
              <a:ext uri="{FF2B5EF4-FFF2-40B4-BE49-F238E27FC236}">
                <a16:creationId xmlns:a16="http://schemas.microsoft.com/office/drawing/2014/main" id="{899BF9EB-FED2-4FBE-9D2E-BC21E51A5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630" name="Google Shape;4630;p101">
            <a:hlinkClick xmlns:r="http://schemas.openxmlformats.org/officeDocument/2006/relationships" xmlns:a="http://schemas.openxmlformats.org/drawingml/2006/main" r:id="R1cfc8ab5acf84ab2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18B03357-7656-43DA-B1B8-FF9D9599B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31" name="Google Shape;4631;p101">
            <a:extLst xmlns:a="http://schemas.openxmlformats.org/drawingml/2006/main">
              <a:ext uri="{FF2B5EF4-FFF2-40B4-BE49-F238E27FC236}">
                <a16:creationId xmlns:a16="http://schemas.microsoft.com/office/drawing/2014/main" id="{0B232F32-8BEB-4A18-B0CF-E14373D6E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4768" y="265176"/>
            <a:ext cx="1682495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5C52B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32" name="Google Shape;4632;p101">
            <a:extLst xmlns:a="http://schemas.openxmlformats.org/drawingml/2006/main">
              <a:ext uri="{FF2B5EF4-FFF2-40B4-BE49-F238E27FC236}">
                <a16:creationId xmlns:a16="http://schemas.microsoft.com/office/drawing/2014/main" id="{00CC52DF-EADE-4914-B6D1-D0DA86C58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4633" name="Google Shape;4633;p101">
            <a:extLst xmlns:a="http://schemas.openxmlformats.org/drawingml/2006/main">
              <a:ext uri="{FF2B5EF4-FFF2-40B4-BE49-F238E27FC236}">
                <a16:creationId xmlns:a16="http://schemas.microsoft.com/office/drawing/2014/main" id="{1A2CB219-43E1-4195-8C06-B2DE04529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5C52B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634" name="Google Shape;4634;p101">
            <a:hlinkClick xmlns:r="http://schemas.openxmlformats.org/officeDocument/2006/relationships" xmlns:a="http://schemas.openxmlformats.org/drawingml/2006/main" r:id="R17794aea7e2e4f0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C3850D68-B584-4083-9AD0-C43ACB558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35" name="Google Shape;4635;p101">
            <a:extLst xmlns:a="http://schemas.openxmlformats.org/drawingml/2006/main">
              <a:ext uri="{FF2B5EF4-FFF2-40B4-BE49-F238E27FC236}">
                <a16:creationId xmlns:a16="http://schemas.microsoft.com/office/drawing/2014/main" id="{2E64BA66-478C-4380-8E02-6F533E7A4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4636" name="Google Shape;4636;p101">
            <a:extLst xmlns:a="http://schemas.openxmlformats.org/drawingml/2006/main">
              <a:ext uri="{FF2B5EF4-FFF2-40B4-BE49-F238E27FC236}">
                <a16:creationId xmlns:a16="http://schemas.microsoft.com/office/drawing/2014/main" id="{71AB9A75-098C-4257-9335-C8AB64251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637" name="Google Shape;4637;p101">
            <a:hlinkClick xmlns:r="http://schemas.openxmlformats.org/officeDocument/2006/relationships" xmlns:a="http://schemas.openxmlformats.org/drawingml/2006/main" r:id="R356dfd7db92649f3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347E73A9-8155-45D7-A09D-B25C35B83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638" name="Google Shape;4638;p101">
            <a:extLst xmlns:a="http://schemas.openxmlformats.org/drawingml/2006/main">
              <a:ext uri="{FF2B5EF4-FFF2-40B4-BE49-F238E27FC236}">
                <a16:creationId xmlns:a16="http://schemas.microsoft.com/office/drawing/2014/main" id="{457E2D47-0934-4EAE-B194-A63F7CE6F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4639" name="Google Shape;4639;p101">
            <a:hlinkClick xmlns:r="http://schemas.openxmlformats.org/officeDocument/2006/relationships" xmlns:a="http://schemas.openxmlformats.org/drawingml/2006/main" r:id="R1740ebd16f414bf1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0C6207B4-C534-49BC-9119-318DB9B28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4718" name="Google Shape;4611;p10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04e34d78904b3b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1248" y="5650992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4642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F552A91D-E327-4693-875A-67CAA9A79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43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20A6CE23-4915-41AB-AFCF-A6A548B9D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464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24182031-0E6C-4404-BF49-AA36D598D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645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8C4AF72E-30BE-4419-B69E-5851FDAAC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464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2B44C66D-65EE-42F2-BAB4-BCA5F3CEF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647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87C8E6CC-CA13-4752-9BD2-9A3548D82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464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CD03650D-C8F2-4438-9B82-4E9950016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649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1EF879A2-1E81-48C0-AEA0-8E88B4894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465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1B2DC233-D17E-444A-9FCE-4FB45FD06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651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8F1ABDF1-3E2C-4CB8-8DEE-EEE975E69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465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3275EF51-CAE8-41C7-8780-D3EE55AAA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653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F858CFC8-18F3-481C-836E-DE6BA45C1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465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9419681E-71CB-4A3D-8892-457A8F631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655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7FE3EE2E-B9D6-405B-8A3B-CE47F7900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465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CFB4421D-9B2A-47E4-95E4-0B23FC10C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657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24301578-EBAF-457D-A8D6-E3DABB8BA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465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F282815B-A730-42A9-986C-6E597A2F2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659" name="Empatyzer SHORT — aktywna sekcja Appendix">
            <a:extLst xmlns:a="http://schemas.openxmlformats.org/drawingml/2006/main">
              <a:ext uri="{FF2B5EF4-FFF2-40B4-BE49-F238E27FC236}">
                <a16:creationId xmlns:a16="http://schemas.microsoft.com/office/drawing/2014/main" id="{787F2CCE-07DB-4E3E-A02C-7E876694E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FFC32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60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B5FD9DB1-0AC4-4210-BBA3-2043AE2EF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1">
                <a:solidFill>
                  <a:srgbClr val="512753"/>
                </a:solidFill>
              </a:defRPr>
            </a:pPr>
            <a:r>
              <a:rPr sz="615" b="1">
                <a:solidFill>
                  <a:srgbClr val="512753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827694108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00" name="Google Shape;4100;p92">
            <a:extLst xmlns:a="http://schemas.openxmlformats.org/drawingml/2006/main">
              <a:ext uri="{FF2B5EF4-FFF2-40B4-BE49-F238E27FC236}">
                <a16:creationId xmlns:a16="http://schemas.microsoft.com/office/drawing/2014/main" id="{BD82E2DC-E477-4E39-9967-1299EB406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   ▸   Dlaczego problem wraca   ▸   Empatyzer   ▸   Jak to działa   ▸   Co się zmienia   ▸   Wdrożenie i prywatność   ▸   Dowody   ▸   Następny krok</a:t>
            </a:r>
            <a:endParaRPr/>
          </a:p>
        </p:txBody>
      </p:sp>
      <p:sp>
        <p:nvSpPr>
          <p:cNvPr id="4101" name="Google Shape;4101;p92">
            <a:extLst xmlns:a="http://schemas.openxmlformats.org/drawingml/2006/main">
              <a:ext uri="{FF2B5EF4-FFF2-40B4-BE49-F238E27FC236}">
                <a16:creationId xmlns:a16="http://schemas.microsoft.com/office/drawing/2014/main" id="{B59C3BA0-AF7E-4B70-BC74-11D5A822475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Dlaczego dotychczasowe rozwiązania nie działają?</a:t>
            </a:r>
            <a:endParaRPr sz="2800"/>
          </a:p>
        </p:txBody>
      </p:sp>
      <p:sp>
        <p:nvSpPr>
          <p:cNvPr id="4102" name="Google Shape;4102;p92">
            <a:extLst xmlns:a="http://schemas.openxmlformats.org/drawingml/2006/main">
              <a:ext uri="{FF2B5EF4-FFF2-40B4-BE49-F238E27FC236}">
                <a16:creationId xmlns:a16="http://schemas.microsoft.com/office/drawing/2014/main" id="{18375636-038B-4147-B024-45840B6F0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Szkolenia i programy rozwojowe mają własną wartość. Luka pojawia się później, gdy brygadzista albo mistrz przygotowuje konkretną rozmowę z konkretną osobą.</a:t>
            </a:r>
            <a:endParaRPr sz="1550"/>
          </a:p>
        </p:txBody>
      </p:sp>
      <p:sp>
        <p:nvSpPr>
          <p:cNvPr id="4103" name="Google Shape;4103;p92">
            <a:extLst xmlns:a="http://schemas.openxmlformats.org/drawingml/2006/main">
              <a:ext uri="{FF2B5EF4-FFF2-40B4-BE49-F238E27FC236}">
                <a16:creationId xmlns:a16="http://schemas.microsoft.com/office/drawing/2014/main" id="{3E70A4EA-E9AB-46D2-93C8-0CCE35285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84832"/>
            <a:ext cx="3474720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CO ZAKŁAD ZWYKLE ROBI</a:t>
            </a:r>
            <a:endParaRPr sz="850"/>
          </a:p>
        </p:txBody>
      </p:sp>
      <p:sp>
        <p:nvSpPr>
          <p:cNvPr id="4104" name="Google Shape;4104;p92">
            <a:extLst xmlns:a="http://schemas.openxmlformats.org/drawingml/2006/main">
              <a:ext uri="{FF2B5EF4-FFF2-40B4-BE49-F238E27FC236}">
                <a16:creationId xmlns:a16="http://schemas.microsoft.com/office/drawing/2014/main" id="{33925DAC-11B2-46F9-A3C2-CC93A79F6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084832"/>
            <a:ext cx="7162495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CZEGO TO NIE ROZWIĄZUJE</a:t>
            </a:r>
            <a:endParaRPr sz="850"/>
          </a:p>
        </p:txBody>
      </p:sp>
      <p:cxnSp>
        <p:nvCxnSpPr>
          <p:cNvPr id="4269" name="Google Shape;4105;p92"/>
          <p:cNvCxnSpPr/>
          <p:nvPr/>
        </p:nvCxnSpPr>
        <p:spPr>
          <a:xfrm xmlns:a="http://schemas.openxmlformats.org/drawingml/2006/main">
            <a:off x="548640" y="2359152"/>
            <a:ext cx="11094415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E4DEE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06" name="Google Shape;4106;p92">
            <a:extLst xmlns:a="http://schemas.openxmlformats.org/drawingml/2006/main">
              <a:ext uri="{FF2B5EF4-FFF2-40B4-BE49-F238E27FC236}">
                <a16:creationId xmlns:a16="http://schemas.microsoft.com/office/drawing/2014/main" id="{91DA24F4-7348-4A43-9112-1EADB133B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478024"/>
            <a:ext cx="3474720" cy="676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Akademia lidera i TWI</a:t>
            </a:r>
            <a:endParaRPr sz="1450"/>
          </a:p>
        </p:txBody>
      </p:sp>
      <p:sp>
        <p:nvSpPr>
          <p:cNvPr id="4107" name="Google Shape;4107;p92">
            <a:extLst xmlns:a="http://schemas.openxmlformats.org/drawingml/2006/main">
              <a:ext uri="{FF2B5EF4-FFF2-40B4-BE49-F238E27FC236}">
                <a16:creationId xmlns:a16="http://schemas.microsoft.com/office/drawing/2014/main" id="{DDF8D779-C099-4165-B924-D0D8721B3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478024"/>
            <a:ext cx="7162495" cy="676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Dają dobre podstawy i wspólny sposób działania. Nie towarzyszą jednak brygadziście przy każdej sytuacji, w której ma przełożyć te zasady na konkretną osobę i rozmowę.</a:t>
            </a:r>
            <a:endParaRPr sz="1250"/>
          </a:p>
        </p:txBody>
      </p:sp>
      <p:cxnSp>
        <p:nvCxnSpPr>
          <p:cNvPr id="4272" name="Google Shape;4108;p92"/>
          <p:cNvCxnSpPr/>
          <p:nvPr/>
        </p:nvCxnSpPr>
        <p:spPr>
          <a:xfrm xmlns:a="http://schemas.openxmlformats.org/drawingml/2006/main">
            <a:off x="548640" y="3163824"/>
            <a:ext cx="11094415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E4DEE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09" name="Google Shape;4109;p92">
            <a:extLst xmlns:a="http://schemas.openxmlformats.org/drawingml/2006/main">
              <a:ext uri="{FF2B5EF4-FFF2-40B4-BE49-F238E27FC236}">
                <a16:creationId xmlns:a16="http://schemas.microsoft.com/office/drawing/2014/main" id="{1B187784-C29D-49AE-A4E0-2C962E35B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82696"/>
            <a:ext cx="3474720" cy="676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Coaching dla kadry kierowniczej</a:t>
            </a:r>
            <a:endParaRPr sz="1450"/>
          </a:p>
        </p:txBody>
      </p:sp>
      <p:sp>
        <p:nvSpPr>
          <p:cNvPr id="4110" name="Google Shape;4110;p92">
            <a:extLst xmlns:a="http://schemas.openxmlformats.org/drawingml/2006/main">
              <a:ext uri="{FF2B5EF4-FFF2-40B4-BE49-F238E27FC236}">
                <a16:creationId xmlns:a16="http://schemas.microsoft.com/office/drawing/2014/main" id="{F39C67ED-C943-4598-B1BE-E60C43371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282696"/>
            <a:ext cx="7162495" cy="676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Dociera do kierowników w biurze. Brygadziści i mistrzowie na zmianach coachingu nie dostają.</a:t>
            </a:r>
            <a:endParaRPr sz="1250"/>
          </a:p>
        </p:txBody>
      </p:sp>
      <p:cxnSp>
        <p:nvCxnSpPr>
          <p:cNvPr id="4275" name="Google Shape;4111;p92"/>
          <p:cNvCxnSpPr/>
          <p:nvPr/>
        </p:nvCxnSpPr>
        <p:spPr>
          <a:xfrm xmlns:a="http://schemas.openxmlformats.org/drawingml/2006/main">
            <a:off x="548640" y="3968496"/>
            <a:ext cx="11094415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E4DEE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12" name="Google Shape;4112;p92">
            <a:extLst xmlns:a="http://schemas.openxmlformats.org/drawingml/2006/main">
              <a:ext uri="{FF2B5EF4-FFF2-40B4-BE49-F238E27FC236}">
                <a16:creationId xmlns:a16="http://schemas.microsoft.com/office/drawing/2014/main" id="{861E8F61-B8DD-41B7-A1A0-5D809BC3C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087368"/>
            <a:ext cx="3474720" cy="676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HR zakładu</a:t>
            </a:r>
            <a:endParaRPr sz="1450"/>
          </a:p>
        </p:txBody>
      </p:sp>
      <p:sp>
        <p:nvSpPr>
          <p:cNvPr id="4113" name="Google Shape;4113;p92">
            <a:extLst xmlns:a="http://schemas.openxmlformats.org/drawingml/2006/main">
              <a:ext uri="{FF2B5EF4-FFF2-40B4-BE49-F238E27FC236}">
                <a16:creationId xmlns:a16="http://schemas.microsoft.com/office/drawing/2014/main" id="{921E2033-0431-4A10-9C37-5A86D4F1E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087368"/>
            <a:ext cx="7162495" cy="676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Zajmuje się rekrutacją, prawem pracy i sprawami formalnymi. Nie zdąży być przy każdej rozmowie brygadzisty z pracownikiem.</a:t>
            </a:r>
            <a:endParaRPr sz="1250"/>
          </a:p>
        </p:txBody>
      </p:sp>
      <p:sp>
        <p:nvSpPr>
          <p:cNvPr id="4114" name="Google Shape;4114;p92">
            <a:extLst xmlns:a="http://schemas.openxmlformats.org/drawingml/2006/main">
              <a:ext uri="{FF2B5EF4-FFF2-40B4-BE49-F238E27FC236}">
                <a16:creationId xmlns:a16="http://schemas.microsoft.com/office/drawing/2014/main" id="{2A305DED-9727-47E3-9D3F-751D15D87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974336"/>
            <a:ext cx="11094415" cy="1225296"/>
          </a:xfrm>
          <a:prstGeom xmlns:a="http://schemas.openxmlformats.org/drawingml/2006/main" prst="roundRect">
            <a:avLst>
              <a:gd name="adj" fmla="val 7463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16" name="Google Shape;4116;p92">
            <a:extLst xmlns:a="http://schemas.openxmlformats.org/drawingml/2006/main">
              <a:ext uri="{FF2B5EF4-FFF2-40B4-BE49-F238E27FC236}">
                <a16:creationId xmlns:a16="http://schemas.microsoft.com/office/drawing/2014/main" id="{2E105102-625D-4360-A77C-7CC3FD3CC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974336"/>
            <a:ext cx="9978847" cy="12252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00"/>
              <a:buFont typeface="Calibri"/>
              <a:buNone/>
              <a:defRPr sz="1200" b="1">
                <a:solidFill>
                  <a:srgbClr val="241C28"/>
                </a:solidFill>
                <a:latin typeface="Arial"/>
                <a:ea typeface="Arial"/>
                <a:cs typeface="Arial"/>
              </a:defRPr>
            </a:pPr>
            <a:r>
              <a:rPr sz="1200" b="1" u="none">
                <a:solidFill>
                  <a:srgbClr val="241C28"/>
                </a:solidFill>
                <a:latin typeface="Arial"/>
                <a:ea typeface="Arial"/>
                <a:cs typeface="Arial"/>
              </a:rPr>
              <a:t>Empatyzer daje brygadziście pomoc wtedy, gdy przygotowuje konkretną rozmowę, także na telefonie i bez czekania na kolejne szkolenie albo konsultację z HR.</a:t>
            </a:r>
            <a:endParaRPr sz="1400"/>
          </a:p>
        </p:txBody>
      </p:sp>
      <p:pic>
        <p:nvPicPr>
          <p:cNvPr id="4280" name="Google Shape;4117;p9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7cddab7573748f9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118" name="Google Shape;4118;p92">
            <a:extLst xmlns:a="http://schemas.openxmlformats.org/drawingml/2006/main">
              <a:ext uri="{FF2B5EF4-FFF2-40B4-BE49-F238E27FC236}">
                <a16:creationId xmlns:a16="http://schemas.microsoft.com/office/drawing/2014/main" id="{4C295E58-6C62-42FE-B94F-676EED5A3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38138"/>
            <a:ext cx="14287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Dlaczego problem wraca</a:t>
            </a:r>
            <a:endParaRPr/>
          </a:p>
        </p:txBody>
      </p:sp>
      <p:sp>
        <p:nvSpPr>
          <p:cNvPr id="4119" name="Google Shape;4119;p92">
            <a:extLst xmlns:a="http://schemas.openxmlformats.org/drawingml/2006/main">
              <a:ext uri="{FF2B5EF4-FFF2-40B4-BE49-F238E27FC236}">
                <a16:creationId xmlns:a16="http://schemas.microsoft.com/office/drawing/2014/main" id="{667E594C-5DB2-452E-8002-B2EAB10B6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20" name="Google Shape;4120;p92">
            <a:extLst xmlns:a="http://schemas.openxmlformats.org/drawingml/2006/main">
              <a:ext uri="{FF2B5EF4-FFF2-40B4-BE49-F238E27FC236}">
                <a16:creationId xmlns:a16="http://schemas.microsoft.com/office/drawing/2014/main" id="{D9FC9A55-C8CC-4377-A440-BEBB3C421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4121" name="Google Shape;4121;p92">
            <a:extLst xmlns:a="http://schemas.openxmlformats.org/drawingml/2006/main">
              <a:ext uri="{FF2B5EF4-FFF2-40B4-BE49-F238E27FC236}">
                <a16:creationId xmlns:a16="http://schemas.microsoft.com/office/drawing/2014/main" id="{3E0DA45C-A877-4D31-A491-285131CC4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122" name="Google Shape;4122;p92">
            <a:hlinkClick xmlns:r="http://schemas.openxmlformats.org/officeDocument/2006/relationships" xmlns:a="http://schemas.openxmlformats.org/drawingml/2006/main" r:id="Rb5292b3b40f74bf9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32166DB0-824A-448A-AB74-B62B01B41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23" name="Google Shape;4123;p92">
            <a:extLst xmlns:a="http://schemas.openxmlformats.org/drawingml/2006/main">
              <a:ext uri="{FF2B5EF4-FFF2-40B4-BE49-F238E27FC236}">
                <a16:creationId xmlns:a16="http://schemas.microsoft.com/office/drawing/2014/main" id="{48030097-D83D-4758-9C8C-8D62BFAF1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8448" y="265176"/>
            <a:ext cx="1591056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5C52B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24" name="Google Shape;4124;p92">
            <a:extLst xmlns:a="http://schemas.openxmlformats.org/drawingml/2006/main">
              <a:ext uri="{FF2B5EF4-FFF2-40B4-BE49-F238E27FC236}">
                <a16:creationId xmlns:a16="http://schemas.microsoft.com/office/drawing/2014/main" id="{57598056-E58C-4B1A-95D7-F76F58B7F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4125" name="Google Shape;4125;p92">
            <a:extLst xmlns:a="http://schemas.openxmlformats.org/drawingml/2006/main">
              <a:ext uri="{FF2B5EF4-FFF2-40B4-BE49-F238E27FC236}">
                <a16:creationId xmlns:a16="http://schemas.microsoft.com/office/drawing/2014/main" id="{7D01C6B6-9C78-4520-877E-0B3C7B554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5C52B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126" name="Google Shape;4126;p92">
            <a:hlinkClick xmlns:r="http://schemas.openxmlformats.org/officeDocument/2006/relationships" xmlns:a="http://schemas.openxmlformats.org/drawingml/2006/main" r:id="R3dd3b903fb3249c2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DCDD9C32-A394-4380-9F92-6332CB8DD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27" name="Google Shape;4127;p92">
            <a:extLst xmlns:a="http://schemas.openxmlformats.org/drawingml/2006/main">
              <a:ext uri="{FF2B5EF4-FFF2-40B4-BE49-F238E27FC236}">
                <a16:creationId xmlns:a16="http://schemas.microsoft.com/office/drawing/2014/main" id="{925A4AB1-585D-4A71-B4F4-417B5B92C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4128" name="Google Shape;4128;p92">
            <a:extLst xmlns:a="http://schemas.openxmlformats.org/drawingml/2006/main">
              <a:ext uri="{FF2B5EF4-FFF2-40B4-BE49-F238E27FC236}">
                <a16:creationId xmlns:a16="http://schemas.microsoft.com/office/drawing/2014/main" id="{FB4B607E-546E-4F02-AB6D-2D9DC305A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129" name="Google Shape;4129;p92">
            <a:hlinkClick xmlns:r="http://schemas.openxmlformats.org/officeDocument/2006/relationships" xmlns:a="http://schemas.openxmlformats.org/drawingml/2006/main" r:id="R966e403a5a794e01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8DB42B87-A8B4-4C24-AB21-CB188D926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30" name="Google Shape;4130;p92">
            <a:extLst xmlns:a="http://schemas.openxmlformats.org/drawingml/2006/main">
              <a:ext uri="{FF2B5EF4-FFF2-40B4-BE49-F238E27FC236}">
                <a16:creationId xmlns:a16="http://schemas.microsoft.com/office/drawing/2014/main" id="{E971D55A-8BA7-47D8-872B-479AD95A9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4131" name="Google Shape;4131;p92">
            <a:extLst xmlns:a="http://schemas.openxmlformats.org/drawingml/2006/main">
              <a:ext uri="{FF2B5EF4-FFF2-40B4-BE49-F238E27FC236}">
                <a16:creationId xmlns:a16="http://schemas.microsoft.com/office/drawing/2014/main" id="{9FECA10B-3C30-44E3-B2FF-B09956D8C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132" name="Google Shape;4132;p92">
            <a:hlinkClick xmlns:r="http://schemas.openxmlformats.org/officeDocument/2006/relationships" xmlns:a="http://schemas.openxmlformats.org/drawingml/2006/main" r:id="Rae1a0245844c4d88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97856662-8542-4F5E-BAAC-714DF4CE2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33" name="Google Shape;4133;p92">
            <a:extLst xmlns:a="http://schemas.openxmlformats.org/drawingml/2006/main">
              <a:ext uri="{FF2B5EF4-FFF2-40B4-BE49-F238E27FC236}">
                <a16:creationId xmlns:a16="http://schemas.microsoft.com/office/drawing/2014/main" id="{E1DAAB44-9E98-4B47-A478-9FBA9F7EE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4134" name="Google Shape;4134;p92">
            <a:extLst xmlns:a="http://schemas.openxmlformats.org/drawingml/2006/main">
              <a:ext uri="{FF2B5EF4-FFF2-40B4-BE49-F238E27FC236}">
                <a16:creationId xmlns:a16="http://schemas.microsoft.com/office/drawing/2014/main" id="{8A1EF9B2-FC70-4B1D-BB9B-A5199CC69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135" name="Google Shape;4135;p92">
            <a:hlinkClick xmlns:r="http://schemas.openxmlformats.org/officeDocument/2006/relationships" xmlns:a="http://schemas.openxmlformats.org/drawingml/2006/main" r:id="Re8251b596be346ee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838FCF13-84DF-4AAD-8E1A-543B7DC53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36" name="Google Shape;4136;p92">
            <a:extLst xmlns:a="http://schemas.openxmlformats.org/drawingml/2006/main">
              <a:ext uri="{FF2B5EF4-FFF2-40B4-BE49-F238E27FC236}">
                <a16:creationId xmlns:a16="http://schemas.microsoft.com/office/drawing/2014/main" id="{1E996EA4-F4BC-40A9-B898-B288A1751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4137" name="Google Shape;4137;p92">
            <a:extLst xmlns:a="http://schemas.openxmlformats.org/drawingml/2006/main">
              <a:ext uri="{FF2B5EF4-FFF2-40B4-BE49-F238E27FC236}">
                <a16:creationId xmlns:a16="http://schemas.microsoft.com/office/drawing/2014/main" id="{D3DF9B75-BC48-425A-AFC5-8C2F3F52A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138" name="Google Shape;4138;p92">
            <a:hlinkClick xmlns:r="http://schemas.openxmlformats.org/officeDocument/2006/relationships" xmlns:a="http://schemas.openxmlformats.org/drawingml/2006/main" r:id="R5a52be0e3aa54dd9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985014F3-058F-46A0-8F52-1171F4E84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39" name="Google Shape;4139;p92">
            <a:extLst xmlns:a="http://schemas.openxmlformats.org/drawingml/2006/main">
              <a:ext uri="{FF2B5EF4-FFF2-40B4-BE49-F238E27FC236}">
                <a16:creationId xmlns:a16="http://schemas.microsoft.com/office/drawing/2014/main" id="{9715FB15-4E68-4C4C-9E2D-AEE15774E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4140" name="Google Shape;4140;p92">
            <a:extLst xmlns:a="http://schemas.openxmlformats.org/drawingml/2006/main">
              <a:ext uri="{FF2B5EF4-FFF2-40B4-BE49-F238E27FC236}">
                <a16:creationId xmlns:a16="http://schemas.microsoft.com/office/drawing/2014/main" id="{EEE8E011-3E94-4568-B844-2D886D0D8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141" name="Google Shape;4141;p92">
            <a:hlinkClick xmlns:r="http://schemas.openxmlformats.org/officeDocument/2006/relationships" xmlns:a="http://schemas.openxmlformats.org/drawingml/2006/main" r:id="Rd939a91962864b67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08D624AF-55AB-478C-82F3-11979CA18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142" name="Google Shape;4142;p92">
            <a:extLst xmlns:a="http://schemas.openxmlformats.org/drawingml/2006/main">
              <a:ext uri="{FF2B5EF4-FFF2-40B4-BE49-F238E27FC236}">
                <a16:creationId xmlns:a16="http://schemas.microsoft.com/office/drawing/2014/main" id="{E03C0587-D72E-4FA9-A8AD-4468069A9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4143" name="Google Shape;4143;p92">
            <a:hlinkClick xmlns:r="http://schemas.openxmlformats.org/officeDocument/2006/relationships" xmlns:a="http://schemas.openxmlformats.org/drawingml/2006/main" r:id="Raf9d222585c04839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85A68BB4-B886-4281-8797-FBEF622A4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4307" name="Google Shape;4115;p9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a190797b624156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 flipH="0" flipV="0">
            <a:off x="841248" y="5431536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4245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59D6DD8C-28AB-45BC-969E-D4518C4E6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46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4B64DA24-5EBE-40E6-AE5C-FE64FE085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424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5D12D74F-9B7F-49CF-9D29-D577E4757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248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B62CD8A2-7B5A-488D-A25D-290B82D3F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424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193DF47F-D86E-4E65-8B17-4D94842D4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250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768558DE-B841-48BE-8D1A-017C5B243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425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6D487D75-0CBD-4CC7-BF0F-8FFA8CDEF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252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B389FB31-2168-4840-9840-A2699BFC7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425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3F397EA-BADD-457B-995C-2BA4C94AA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254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4FEF6B54-E22E-46A2-91D4-5600C4E7F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4255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C7226C9F-225F-49C8-AF68-46B20C3CE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256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54EE6411-B9B1-43E4-B821-66DE694FD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425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0A67A6C3-6950-4118-A318-32321E71D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258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0477FA6E-6314-4F7F-9CF3-5B292F833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425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9154712A-8E3E-4975-9423-B155C729D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260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09600A0F-383D-4490-8DC0-B4A81C796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426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19CCA6DD-1CD0-4179-A400-B466E6B3D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262" name="Empatyzer SHORT — aktywna sekcja Appendix">
            <a:extLst xmlns:a="http://schemas.openxmlformats.org/drawingml/2006/main">
              <a:ext uri="{FF2B5EF4-FFF2-40B4-BE49-F238E27FC236}">
                <a16:creationId xmlns:a16="http://schemas.microsoft.com/office/drawing/2014/main" id="{332A3D83-EDF2-45A0-B3D4-516530A06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FFC32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63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7EC20E20-92B8-4589-BCEE-9DA5E6FC8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1">
                <a:solidFill>
                  <a:srgbClr val="512753"/>
                </a:solidFill>
              </a:defRPr>
            </a:pPr>
            <a:r>
              <a:rPr sz="615" b="1">
                <a:solidFill>
                  <a:srgbClr val="512753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312694024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470" name="Google Shape;4470;p99">
            <a:extLst xmlns:a="http://schemas.openxmlformats.org/drawingml/2006/main">
              <a:ext uri="{FF2B5EF4-FFF2-40B4-BE49-F238E27FC236}">
                <a16:creationId xmlns:a16="http://schemas.microsoft.com/office/drawing/2014/main" id="{459C284A-8B8E-4C0A-83D1-E8A26FF76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   ▸   Dlaczego problem wraca   ▸   Empatyzer   ▸   Jak to działa   ▸   Co się zmienia   ▸   Wdrożenie i prywatność   ▸   Dowody   ▸   Następny krok</a:t>
            </a:r>
            <a:endParaRPr/>
          </a:p>
        </p:txBody>
      </p:sp>
      <p:sp>
        <p:nvSpPr>
          <p:cNvPr id="4471" name="Google Shape;4471;p99">
            <a:extLst xmlns:a="http://schemas.openxmlformats.org/drawingml/2006/main">
              <a:ext uri="{FF2B5EF4-FFF2-40B4-BE49-F238E27FC236}">
                <a16:creationId xmlns:a16="http://schemas.microsoft.com/office/drawing/2014/main" id="{1293A541-A85C-4E38-89BB-B40DCED8E5B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25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Co Empatyzer zmienia w Twojej organizacji?</a:t>
            </a:r>
            <a:endParaRPr sz="2800"/>
          </a:p>
        </p:txBody>
      </p:sp>
      <p:sp>
        <p:nvSpPr>
          <p:cNvPr id="4472" name="Google Shape;4472;p99">
            <a:extLst xmlns:a="http://schemas.openxmlformats.org/drawingml/2006/main">
              <a:ext uri="{FF2B5EF4-FFF2-40B4-BE49-F238E27FC236}">
                <a16:creationId xmlns:a16="http://schemas.microsoft.com/office/drawing/2014/main" id="{ACE1781F-8E39-40B5-B777-E6F23ECB4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40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HR dostaje sposób dotarcia do pierwszej linii, także tam, gdzie nie ma czasu na kolejne szkolenie.</a:t>
            </a:r>
            <a:endParaRPr sz="1550"/>
          </a:p>
        </p:txBody>
      </p:sp>
      <p:sp>
        <p:nvSpPr>
          <p:cNvPr id="4473" name="Google Shape;4473;p99">
            <a:extLst xmlns:a="http://schemas.openxmlformats.org/drawingml/2006/main">
              <a:ext uri="{FF2B5EF4-FFF2-40B4-BE49-F238E27FC236}">
                <a16:creationId xmlns:a16="http://schemas.microsoft.com/office/drawing/2014/main" id="{B2D003F7-61DF-4A66-914B-0690C3682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84832"/>
            <a:ext cx="3539642" cy="3090672"/>
          </a:xfrm>
          <a:prstGeom xmlns:a="http://schemas.openxmlformats.org/drawingml/2006/main" prst="roundRect">
            <a:avLst>
              <a:gd name="adj" fmla="val 2959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474" name="Google Shape;4474;p99">
            <a:extLst xmlns:a="http://schemas.openxmlformats.org/drawingml/2006/main">
              <a:ext uri="{FF2B5EF4-FFF2-40B4-BE49-F238E27FC236}">
                <a16:creationId xmlns:a16="http://schemas.microsoft.com/office/drawing/2014/main" id="{9D3E5835-CAFF-400E-BD35-7BAFAE80B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59152"/>
            <a:ext cx="2991002" cy="2377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650"/>
              <a:buFont typeface="Calibri"/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JEDEN ZAKŁAD</a:t>
            </a:r>
            <a:endParaRPr sz="850"/>
          </a:p>
        </p:txBody>
      </p:sp>
      <p:sp>
        <p:nvSpPr>
          <p:cNvPr id="4475" name="Google Shape;4475;p99">
            <a:extLst xmlns:a="http://schemas.openxmlformats.org/drawingml/2006/main">
              <a:ext uri="{FF2B5EF4-FFF2-40B4-BE49-F238E27FC236}">
                <a16:creationId xmlns:a16="http://schemas.microsoft.com/office/drawing/2014/main" id="{D94AD1F4-B49C-4B2D-82BC-A9ED4E803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633472"/>
            <a:ext cx="2991002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Calibri"/>
              <a:buNone/>
            </a:pPr>
            <a:r>
              <a:rPr sz="1300" b="1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HR zostaje przy sprawach, które wymagają HR</a:t>
            </a:r>
            <a:endParaRPr sz="1550"/>
          </a:p>
        </p:txBody>
      </p:sp>
      <p:sp>
        <p:nvSpPr>
          <p:cNvPr id="4476" name="Google Shape;4476;p99">
            <a:extLst xmlns:a="http://schemas.openxmlformats.org/drawingml/2006/main">
              <a:ext uri="{FF2B5EF4-FFF2-40B4-BE49-F238E27FC236}">
                <a16:creationId xmlns:a16="http://schemas.microsoft.com/office/drawing/2014/main" id="{B1BEFF5A-ABAC-4FB8-ABCE-83545BB28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163824"/>
            <a:ext cx="2991002" cy="1874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950"/>
              <a:buFont typeface="Calibri"/>
              <a:buNone/>
            </a:pPr>
            <a:r>
              <a:rPr sz="95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Feedback albo rozmowę po konflikcie brygadzista przygotuje z Em sam, a HR nie wchodzi w każdą rozmowę na zmianie.</a:t>
            </a:r>
            <a:endParaRPr sz="1300"/>
          </a:p>
        </p:txBody>
      </p:sp>
      <p:sp>
        <p:nvSpPr>
          <p:cNvPr id="4477" name="Google Shape;4477;p99">
            <a:extLst xmlns:a="http://schemas.openxmlformats.org/drawingml/2006/main">
              <a:ext uri="{FF2B5EF4-FFF2-40B4-BE49-F238E27FC236}">
                <a16:creationId xmlns:a16="http://schemas.microsoft.com/office/drawing/2014/main" id="{00CC9934-0F94-40C0-9BF6-73967B6F1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6026" y="2084832"/>
            <a:ext cx="3539642" cy="3090672"/>
          </a:xfrm>
          <a:prstGeom xmlns:a="http://schemas.openxmlformats.org/drawingml/2006/main" prst="roundRect">
            <a:avLst>
              <a:gd name="adj" fmla="val 2959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478" name="Google Shape;4478;p99">
            <a:extLst xmlns:a="http://schemas.openxmlformats.org/drawingml/2006/main">
              <a:ext uri="{FF2B5EF4-FFF2-40B4-BE49-F238E27FC236}">
                <a16:creationId xmlns:a16="http://schemas.microsoft.com/office/drawing/2014/main" id="{044B8260-E414-4BE3-91A9-42CB18757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2359152"/>
            <a:ext cx="2991002" cy="2377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650"/>
              <a:buFont typeface="Calibri"/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ROZBUDOWANA PIERWSZA LINIA</a:t>
            </a:r>
            <a:endParaRPr sz="850"/>
          </a:p>
        </p:txBody>
      </p:sp>
      <p:sp>
        <p:nvSpPr>
          <p:cNvPr id="4479" name="Google Shape;4479;p99">
            <a:extLst xmlns:a="http://schemas.openxmlformats.org/drawingml/2006/main">
              <a:ext uri="{FF2B5EF4-FFF2-40B4-BE49-F238E27FC236}">
                <a16:creationId xmlns:a16="http://schemas.microsoft.com/office/drawing/2014/main" id="{4F2B3111-6C12-4804-AC1F-04CCF0F49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2633472"/>
            <a:ext cx="2991002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Calibri"/>
              <a:buNone/>
            </a:pPr>
            <a:r>
              <a:rPr sz="1300" b="1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Brygadziści mają pomoc tuż przed rozmową</a:t>
            </a:r>
            <a:endParaRPr sz="1550"/>
          </a:p>
        </p:txBody>
      </p:sp>
      <p:sp>
        <p:nvSpPr>
          <p:cNvPr id="4480" name="Google Shape;4480;p99">
            <a:extLst xmlns:a="http://schemas.openxmlformats.org/drawingml/2006/main">
              <a:ext uri="{FF2B5EF4-FFF2-40B4-BE49-F238E27FC236}">
                <a16:creationId xmlns:a16="http://schemas.microsoft.com/office/drawing/2014/main" id="{5D9221C8-399E-4270-BDFE-E01A752C9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3163824"/>
            <a:ext cx="2991002" cy="1874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950"/>
              <a:buFont typeface="Calibri"/>
              <a:buNone/>
            </a:pPr>
            <a:r>
              <a:rPr sz="95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Po akademii lidera nowy brygadzista przygotuje z Em pierwszy feedback, zamiast za każdym razem pytać HR.</a:t>
            </a:r>
            <a:endParaRPr sz="1300"/>
          </a:p>
        </p:txBody>
      </p:sp>
      <p:sp>
        <p:nvSpPr>
          <p:cNvPr id="4481" name="Google Shape;4481;p99">
            <a:extLst xmlns:a="http://schemas.openxmlformats.org/drawingml/2006/main">
              <a:ext uri="{FF2B5EF4-FFF2-40B4-BE49-F238E27FC236}">
                <a16:creationId xmlns:a16="http://schemas.microsoft.com/office/drawing/2014/main" id="{D8A745B3-8DDE-405D-804F-BB59ECADC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3413" y="2084832"/>
            <a:ext cx="3539642" cy="3090672"/>
          </a:xfrm>
          <a:prstGeom xmlns:a="http://schemas.openxmlformats.org/drawingml/2006/main" prst="roundRect">
            <a:avLst>
              <a:gd name="adj" fmla="val 2959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482" name="Google Shape;4482;p99">
            <a:extLst xmlns:a="http://schemas.openxmlformats.org/drawingml/2006/main">
              <a:ext uri="{FF2B5EF4-FFF2-40B4-BE49-F238E27FC236}">
                <a16:creationId xmlns:a16="http://schemas.microsoft.com/office/drawing/2014/main" id="{5DAE6092-752F-4C94-ACF3-AD6AA0529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33" y="2359152"/>
            <a:ext cx="2991002" cy="2377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650"/>
              <a:buFont typeface="Calibri"/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WIELE ZMIAN LUB ZAKŁADÓW</a:t>
            </a:r>
            <a:endParaRPr sz="850"/>
          </a:p>
        </p:txBody>
      </p:sp>
      <p:sp>
        <p:nvSpPr>
          <p:cNvPr id="4483" name="Google Shape;4483;p99">
            <a:extLst xmlns:a="http://schemas.openxmlformats.org/drawingml/2006/main">
              <a:ext uri="{FF2B5EF4-FFF2-40B4-BE49-F238E27FC236}">
                <a16:creationId xmlns:a16="http://schemas.microsoft.com/office/drawing/2014/main" id="{48F6D766-7630-49D9-87C2-893F66ED7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33" y="2633472"/>
            <a:ext cx="2991002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00"/>
              <a:buFont typeface="Calibri"/>
              <a:buNone/>
            </a:pPr>
            <a:r>
              <a:rPr sz="1300" b="1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Wsparcie dociera także na produkcję</a:t>
            </a:r>
            <a:endParaRPr sz="1550"/>
          </a:p>
        </p:txBody>
      </p:sp>
      <p:sp>
        <p:nvSpPr>
          <p:cNvPr id="4484" name="Google Shape;4484;p99">
            <a:extLst xmlns:a="http://schemas.openxmlformats.org/drawingml/2006/main">
              <a:ext uri="{FF2B5EF4-FFF2-40B4-BE49-F238E27FC236}">
                <a16:creationId xmlns:a16="http://schemas.microsoft.com/office/drawing/2014/main" id="{3AE0AD1D-44C3-430F-9524-43AC27E5F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33" y="3163824"/>
            <a:ext cx="2991002" cy="1874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950"/>
              <a:buFont typeface="Calibri"/>
              <a:buNone/>
            </a:pPr>
            <a:r>
              <a:rPr sz="95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Przełożeni korzystają z Em i lekcji na telefonie. HR widzi użycie zbiorczo, ale nie czyta rozmów.</a:t>
            </a:r>
            <a:endParaRPr sz="1300"/>
          </a:p>
        </p:txBody>
      </p:sp>
      <p:sp>
        <p:nvSpPr>
          <p:cNvPr id="4485" name="Google Shape;4485;p99">
            <a:extLst xmlns:a="http://schemas.openxmlformats.org/drawingml/2006/main">
              <a:ext uri="{FF2B5EF4-FFF2-40B4-BE49-F238E27FC236}">
                <a16:creationId xmlns:a16="http://schemas.microsoft.com/office/drawing/2014/main" id="{A845349F-5A21-4783-AA67-10EA928D1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413248"/>
            <a:ext cx="11094415" cy="786384"/>
          </a:xfrm>
          <a:prstGeom xmlns:a="http://schemas.openxmlformats.org/drawingml/2006/main" prst="roundRect">
            <a:avLst>
              <a:gd name="adj" fmla="val 11628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487" name="Google Shape;4487;p99">
            <a:extLst xmlns:a="http://schemas.openxmlformats.org/drawingml/2006/main">
              <a:ext uri="{FF2B5EF4-FFF2-40B4-BE49-F238E27FC236}">
                <a16:creationId xmlns:a16="http://schemas.microsoft.com/office/drawing/2014/main" id="{DBE3596A-9CBA-40FA-A1C5-3A31041B8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413248"/>
            <a:ext cx="9978847" cy="7863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000"/>
              <a:buFont typeface="Calibri"/>
              <a:buNone/>
            </a:pPr>
            <a:r>
              <a:rPr sz="1000" b="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Zwykle zaczyna się od mistrzów, brygadzistów i ich zmian. Można wejść pierwszą linią jednego zakładu i dołączać kolejne.</a:t>
            </a:r>
            <a:endParaRPr sz="1350"/>
          </a:p>
        </p:txBody>
      </p:sp>
      <p:pic>
        <p:nvPicPr>
          <p:cNvPr id="4553" name="Google Shape;4488;p9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88ae1ad03604ac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489" name="Google Shape;4489;p99">
            <a:extLst xmlns:a="http://schemas.openxmlformats.org/drawingml/2006/main">
              <a:ext uri="{FF2B5EF4-FFF2-40B4-BE49-F238E27FC236}">
                <a16:creationId xmlns:a16="http://schemas.microsoft.com/office/drawing/2014/main" id="{845401AF-218B-4C49-8ADB-E115B51E2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38138"/>
            <a:ext cx="10477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Co się zmienia</a:t>
            </a:r>
            <a:endParaRPr/>
          </a:p>
        </p:txBody>
      </p:sp>
      <p:sp>
        <p:nvSpPr>
          <p:cNvPr id="4490" name="Google Shape;4490;p99">
            <a:extLst xmlns:a="http://schemas.openxmlformats.org/drawingml/2006/main">
              <a:ext uri="{FF2B5EF4-FFF2-40B4-BE49-F238E27FC236}">
                <a16:creationId xmlns:a16="http://schemas.microsoft.com/office/drawing/2014/main" id="{585297AB-21F6-448E-A98C-C65032037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491" name="Google Shape;4491;p99">
            <a:extLst xmlns:a="http://schemas.openxmlformats.org/drawingml/2006/main">
              <a:ext uri="{FF2B5EF4-FFF2-40B4-BE49-F238E27FC236}">
                <a16:creationId xmlns:a16="http://schemas.microsoft.com/office/drawing/2014/main" id="{FC472281-5CC1-4B57-8593-B5EB82677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4492" name="Google Shape;4492;p99">
            <a:extLst xmlns:a="http://schemas.openxmlformats.org/drawingml/2006/main">
              <a:ext uri="{FF2B5EF4-FFF2-40B4-BE49-F238E27FC236}">
                <a16:creationId xmlns:a16="http://schemas.microsoft.com/office/drawing/2014/main" id="{61FE3ACD-341F-4FDA-B03C-977A072E6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493" name="Google Shape;4493;p99">
            <a:hlinkClick xmlns:r="http://schemas.openxmlformats.org/officeDocument/2006/relationships" xmlns:a="http://schemas.openxmlformats.org/drawingml/2006/main" r:id="R332015fa0a2647d5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B8A5E2DD-DF03-4818-A346-358CD032D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494" name="Google Shape;4494;p99">
            <a:extLst xmlns:a="http://schemas.openxmlformats.org/drawingml/2006/main">
              <a:ext uri="{FF2B5EF4-FFF2-40B4-BE49-F238E27FC236}">
                <a16:creationId xmlns:a16="http://schemas.microsoft.com/office/drawing/2014/main" id="{ACD7BB81-BEFF-4351-A212-D50974BDD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4495" name="Google Shape;4495;p99">
            <a:extLst xmlns:a="http://schemas.openxmlformats.org/drawingml/2006/main">
              <a:ext uri="{FF2B5EF4-FFF2-40B4-BE49-F238E27FC236}">
                <a16:creationId xmlns:a16="http://schemas.microsoft.com/office/drawing/2014/main" id="{F32D33B8-A3B7-43A3-A2E3-96038B428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496" name="Google Shape;4496;p99">
            <a:hlinkClick xmlns:r="http://schemas.openxmlformats.org/officeDocument/2006/relationships" xmlns:a="http://schemas.openxmlformats.org/drawingml/2006/main" r:id="R2b2c14c778584e18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B4E4EB3E-54C4-4CB8-A5E4-70B88024E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497" name="Google Shape;4497;p99">
            <a:extLst xmlns:a="http://schemas.openxmlformats.org/drawingml/2006/main">
              <a:ext uri="{FF2B5EF4-FFF2-40B4-BE49-F238E27FC236}">
                <a16:creationId xmlns:a16="http://schemas.microsoft.com/office/drawing/2014/main" id="{DA16BBF2-2044-4805-B1EA-615A893D4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4498" name="Google Shape;4498;p99">
            <a:extLst xmlns:a="http://schemas.openxmlformats.org/drawingml/2006/main">
              <a:ext uri="{FF2B5EF4-FFF2-40B4-BE49-F238E27FC236}">
                <a16:creationId xmlns:a16="http://schemas.microsoft.com/office/drawing/2014/main" id="{573D5B67-7A0A-4DDB-B2FE-ECE1F74D7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499" name="Google Shape;4499;p99">
            <a:hlinkClick xmlns:r="http://schemas.openxmlformats.org/officeDocument/2006/relationships" xmlns:a="http://schemas.openxmlformats.org/drawingml/2006/main" r:id="Re7c204e69e2048cd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A2C9AA0F-AC10-490B-B13F-ADFC7A2A7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00" name="Google Shape;4500;p99">
            <a:extLst xmlns:a="http://schemas.openxmlformats.org/drawingml/2006/main">
              <a:ext uri="{FF2B5EF4-FFF2-40B4-BE49-F238E27FC236}">
                <a16:creationId xmlns:a16="http://schemas.microsoft.com/office/drawing/2014/main" id="{CD042CAC-4EFD-4C50-85CE-9684A2BC7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4501" name="Google Shape;4501;p99">
            <a:extLst xmlns:a="http://schemas.openxmlformats.org/drawingml/2006/main">
              <a:ext uri="{FF2B5EF4-FFF2-40B4-BE49-F238E27FC236}">
                <a16:creationId xmlns:a16="http://schemas.microsoft.com/office/drawing/2014/main" id="{F1D4EACB-0A59-4122-BE85-17A50403A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502" name="Google Shape;4502;p99">
            <a:hlinkClick xmlns:r="http://schemas.openxmlformats.org/officeDocument/2006/relationships" xmlns:a="http://schemas.openxmlformats.org/drawingml/2006/main" r:id="Rbb29afbe98cf49d5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8FD419B2-28B4-46A0-85B1-60F29CC50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03" name="Google Shape;4503;p99">
            <a:extLst xmlns:a="http://schemas.openxmlformats.org/drawingml/2006/main">
              <a:ext uri="{FF2B5EF4-FFF2-40B4-BE49-F238E27FC236}">
                <a16:creationId xmlns:a16="http://schemas.microsoft.com/office/drawing/2014/main" id="{10FF1E34-19C9-4B55-A832-8E266E1A4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0328" y="265176"/>
            <a:ext cx="1207007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5C52B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04" name="Google Shape;4504;p99">
            <a:extLst xmlns:a="http://schemas.openxmlformats.org/drawingml/2006/main">
              <a:ext uri="{FF2B5EF4-FFF2-40B4-BE49-F238E27FC236}">
                <a16:creationId xmlns:a16="http://schemas.microsoft.com/office/drawing/2014/main" id="{B20B4A0E-8469-43D2-9D49-73909F3C3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4505" name="Google Shape;4505;p99">
            <a:extLst xmlns:a="http://schemas.openxmlformats.org/drawingml/2006/main">
              <a:ext uri="{FF2B5EF4-FFF2-40B4-BE49-F238E27FC236}">
                <a16:creationId xmlns:a16="http://schemas.microsoft.com/office/drawing/2014/main" id="{81406CDA-5C6E-4B0A-BB1F-A65710D02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5C52B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506" name="Google Shape;4506;p99">
            <a:hlinkClick xmlns:r="http://schemas.openxmlformats.org/officeDocument/2006/relationships" xmlns:a="http://schemas.openxmlformats.org/drawingml/2006/main" r:id="R3ad62c9183404b56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2A98A961-09B2-4C1E-B127-E48E36236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07" name="Google Shape;4507;p99">
            <a:extLst xmlns:a="http://schemas.openxmlformats.org/drawingml/2006/main">
              <a:ext uri="{FF2B5EF4-FFF2-40B4-BE49-F238E27FC236}">
                <a16:creationId xmlns:a16="http://schemas.microsoft.com/office/drawing/2014/main" id="{1FD7BF44-68C5-4009-8DCD-E521FA706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4508" name="Google Shape;4508;p99">
            <a:extLst xmlns:a="http://schemas.openxmlformats.org/drawingml/2006/main">
              <a:ext uri="{FF2B5EF4-FFF2-40B4-BE49-F238E27FC236}">
                <a16:creationId xmlns:a16="http://schemas.microsoft.com/office/drawing/2014/main" id="{5A669611-693C-4BB4-844E-4F262CEF6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509" name="Google Shape;4509;p99">
            <a:hlinkClick xmlns:r="http://schemas.openxmlformats.org/officeDocument/2006/relationships" xmlns:a="http://schemas.openxmlformats.org/drawingml/2006/main" r:id="R5166dfdafa7b483f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B6A4AF45-3C10-4EFE-A628-24523EB41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10" name="Google Shape;4510;p99">
            <a:extLst xmlns:a="http://schemas.openxmlformats.org/drawingml/2006/main">
              <a:ext uri="{FF2B5EF4-FFF2-40B4-BE49-F238E27FC236}">
                <a16:creationId xmlns:a16="http://schemas.microsoft.com/office/drawing/2014/main" id="{EC90FAE9-4A5F-428A-A098-A30F7681C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4511" name="Google Shape;4511;p99">
            <a:extLst xmlns:a="http://schemas.openxmlformats.org/drawingml/2006/main">
              <a:ext uri="{FF2B5EF4-FFF2-40B4-BE49-F238E27FC236}">
                <a16:creationId xmlns:a16="http://schemas.microsoft.com/office/drawing/2014/main" id="{F96900A0-88EE-4342-A642-0FD96C5D7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512" name="Google Shape;4512;p99">
            <a:hlinkClick xmlns:r="http://schemas.openxmlformats.org/officeDocument/2006/relationships" xmlns:a="http://schemas.openxmlformats.org/drawingml/2006/main" r:id="R6892b4070f8b4e0d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F14F3AEA-1EC2-4896-92D1-6F19D65C2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513" name="Google Shape;4513;p99">
            <a:extLst xmlns:a="http://schemas.openxmlformats.org/drawingml/2006/main">
              <a:ext uri="{FF2B5EF4-FFF2-40B4-BE49-F238E27FC236}">
                <a16:creationId xmlns:a16="http://schemas.microsoft.com/office/drawing/2014/main" id="{8A921F89-846A-4DBA-A0B3-D3C230FDC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4514" name="Google Shape;4514;p99">
            <a:hlinkClick xmlns:r="http://schemas.openxmlformats.org/officeDocument/2006/relationships" xmlns:a="http://schemas.openxmlformats.org/drawingml/2006/main" r:id="R32d975a39259479b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4F0C0A4-595A-4CB5-B051-29AA8A225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4580" name="Google Shape;4486;p9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806e209cc44d8b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1248" y="5650992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4517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A1325620-67B3-4E3A-8567-DA73C441C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18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4A4075B5-EAAC-429F-8FF9-147EFC62F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451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12EA9232-7625-4CEF-9FF5-87664A8B4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520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EE410438-C4D4-4DB3-AA5C-9143CB5F4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452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2E90A7DA-8BEE-473C-8279-E4D05AFB8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522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4D4AC907-1A95-45F7-9BDC-FC97FCEC8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452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4959A478-3D51-4658-85B7-3A1E86ADB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524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7AEFA7C3-DDA7-460C-939C-A4ED3B2BD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4525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FCC6751B-A429-42E6-8286-9CDC37C4C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526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AE852D13-C588-4233-AE46-97D5C1651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452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98D193E3-07AE-4437-B731-674D717BA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528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CF82045C-E8D1-4AC0-B099-EFE480FD5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452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69C337FA-1730-4C44-87A6-558FF87E1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530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C19C0959-759D-4E68-8B96-571EF702D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453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405698DE-477C-479E-8C65-F3AC94402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532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CE0043FB-D332-46E0-B935-827F0A6DE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453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2FC7E10-B1AA-482E-975C-76D926F2E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534" name="Empatyzer SHORT — aktywna sekcja Appendix">
            <a:extLst xmlns:a="http://schemas.openxmlformats.org/drawingml/2006/main">
              <a:ext uri="{FF2B5EF4-FFF2-40B4-BE49-F238E27FC236}">
                <a16:creationId xmlns:a16="http://schemas.microsoft.com/office/drawing/2014/main" id="{6E459D9A-B485-4E1D-A06C-2B6E678F4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FFC32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35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E35B743D-6DF7-4BC7-B7CD-61065FAB0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1">
                <a:solidFill>
                  <a:srgbClr val="512753"/>
                </a:solidFill>
              </a:defRPr>
            </a:pPr>
            <a:r>
              <a:rPr sz="615" b="1">
                <a:solidFill>
                  <a:srgbClr val="512753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03459272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67" name="Google Shape;4267;p95">
            <a:extLst xmlns:a="http://schemas.openxmlformats.org/drawingml/2006/main">
              <a:ext uri="{FF2B5EF4-FFF2-40B4-BE49-F238E27FC236}">
                <a16:creationId xmlns:a16="http://schemas.microsoft.com/office/drawing/2014/main" id="{E07BBBE2-3233-40D0-95BF-7C20DDBDB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   ▸   Dlaczego problem wraca   ▸   Empatyzer   ▸   Jak to działa   ▸   Co się zmienia   ▸   Wdrożenie i prywatność   ▸   Dowody   ▸   Następny krok</a:t>
            </a:r>
            <a:endParaRPr/>
          </a:p>
        </p:txBody>
      </p:sp>
      <p:sp>
        <p:nvSpPr>
          <p:cNvPr id="4268" name="Google Shape;4268;p95">
            <a:extLst xmlns:a="http://schemas.openxmlformats.org/drawingml/2006/main">
              <a:ext uri="{FF2B5EF4-FFF2-40B4-BE49-F238E27FC236}">
                <a16:creationId xmlns:a16="http://schemas.microsoft.com/office/drawing/2014/main" id="{1DEE4B53-815D-42FE-8D03-E0B89F7C331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Diagnoza, która nazywa to, kim jesteś</a:t>
            </a:r>
            <a:endParaRPr sz="2800"/>
          </a:p>
        </p:txBody>
      </p:sp>
      <p:sp>
        <p:nvSpPr>
          <p:cNvPr id="4269" name="Google Shape;4269;p95">
            <a:extLst xmlns:a="http://schemas.openxmlformats.org/drawingml/2006/main">
              <a:ext uri="{FF2B5EF4-FFF2-40B4-BE49-F238E27FC236}">
                <a16:creationId xmlns:a16="http://schemas.microsoft.com/office/drawing/2014/main" id="{FB39007D-7D2F-48F2-AAE4-C08BC9DEC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Nazwij swoje cechy, talenty, motywatory, źródła napięć i inspiracji. Poznaj plusy i minusy każdej z tych cech.</a:t>
            </a:r>
            <a:endParaRPr sz="1550"/>
          </a:p>
        </p:txBody>
      </p:sp>
      <p:pic>
        <p:nvPicPr>
          <p:cNvPr id="4339" name="Google Shape;4270;p9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1cd4256da6142b0">
            <a:alphaModFix/>
          </a:blip>
          <a:srcRect xmlns:a="http://schemas.openxmlformats.org/drawingml/2006/main" l="0" t="0" r="10" b="51272"/>
          <a:stretch xmlns:a="http://schemas.openxmlformats.org/drawingml/2006/main"/>
        </p:blipFill>
        <p:spPr>
          <a:xfrm xmlns:a="http://schemas.openxmlformats.org/drawingml/2006/main" flipH="0" flipV="0">
            <a:off x="6596000" y="2084825"/>
            <a:ext cx="5064901" cy="3730751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271" name="Google Shape;4271;p95">
            <a:extLst xmlns:a="http://schemas.openxmlformats.org/drawingml/2006/main">
              <a:ext uri="{FF2B5EF4-FFF2-40B4-BE49-F238E27FC236}">
                <a16:creationId xmlns:a16="http://schemas.microsoft.com/office/drawing/2014/main" id="{6DD7F348-0AF3-4F7B-8063-9F2DC4620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3855" y="2084832"/>
            <a:ext cx="5029200" cy="3730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12700" cmpd="sng">
            <a:solidFill>
              <a:srgbClr val="E4DE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72" name="Google Shape;4272;p95">
            <a:extLst xmlns:a="http://schemas.openxmlformats.org/drawingml/2006/main">
              <a:ext uri="{FF2B5EF4-FFF2-40B4-BE49-F238E27FC236}">
                <a16:creationId xmlns:a16="http://schemas.microsoft.com/office/drawing/2014/main" id="{A1136D57-6B21-4A47-90E2-855BE213A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3855" y="5870448"/>
            <a:ext cx="502920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Widok użytkownika: talenty i naturalne predyspozycje. Pełny wynik należy do osoby, która wypełniła kwestionariusz.</a:t>
            </a:r>
            <a:endParaRPr sz="900"/>
          </a:p>
        </p:txBody>
      </p:sp>
      <p:sp>
        <p:nvSpPr>
          <p:cNvPr id="4273" name="Google Shape;4273;p95">
            <a:extLst xmlns:a="http://schemas.openxmlformats.org/drawingml/2006/main">
              <a:ext uri="{FF2B5EF4-FFF2-40B4-BE49-F238E27FC236}">
                <a16:creationId xmlns:a16="http://schemas.microsoft.com/office/drawing/2014/main" id="{B1F75F6C-3504-4DF0-87EF-7DEBB066E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1031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75" name="Google Shape;4275;p95">
            <a:extLst xmlns:a="http://schemas.openxmlformats.org/drawingml/2006/main">
              <a:ext uri="{FF2B5EF4-FFF2-40B4-BE49-F238E27FC236}">
                <a16:creationId xmlns:a16="http://schemas.microsoft.com/office/drawing/2014/main" id="{85DA61F6-6717-4A00-BEA5-2709058C0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21214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Cechy bez ukrywania minusów</a:t>
            </a:r>
            <a:endParaRPr sz="1450"/>
          </a:p>
        </p:txBody>
      </p:sp>
      <p:sp>
        <p:nvSpPr>
          <p:cNvPr id="4276" name="Google Shape;4276;p95">
            <a:extLst xmlns:a="http://schemas.openxmlformats.org/drawingml/2006/main">
              <a:ext uri="{FF2B5EF4-FFF2-40B4-BE49-F238E27FC236}">
                <a16:creationId xmlns:a16="http://schemas.microsoft.com/office/drawing/2014/main" id="{AC9D8DB0-4679-4E38-86FC-BEBB107B6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24688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Diagnoza pokazuje zalety i ryzyka każdej cechy.</a:t>
            </a:r>
            <a:endParaRPr sz="1250"/>
          </a:p>
        </p:txBody>
      </p:sp>
      <p:sp>
        <p:nvSpPr>
          <p:cNvPr id="4277" name="Google Shape;4277;p95">
            <a:extLst xmlns:a="http://schemas.openxmlformats.org/drawingml/2006/main">
              <a:ext uri="{FF2B5EF4-FFF2-40B4-BE49-F238E27FC236}">
                <a16:creationId xmlns:a16="http://schemas.microsoft.com/office/drawing/2014/main" id="{61DF132A-9F19-478F-9D4C-0F8F92537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79" name="Google Shape;4279;p95">
            <a:extLst xmlns:a="http://schemas.openxmlformats.org/drawingml/2006/main">
              <a:ext uri="{FF2B5EF4-FFF2-40B4-BE49-F238E27FC236}">
                <a16:creationId xmlns:a16="http://schemas.microsoft.com/office/drawing/2014/main" id="{80E768D5-58EE-45C4-B5F6-9FF8A75C4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34930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Motywatory i napięcia</a:t>
            </a:r>
            <a:endParaRPr sz="1450"/>
          </a:p>
        </p:txBody>
      </p:sp>
      <p:sp>
        <p:nvSpPr>
          <p:cNvPr id="4280" name="Google Shape;4280;p95">
            <a:extLst xmlns:a="http://schemas.openxmlformats.org/drawingml/2006/main">
              <a:ext uri="{FF2B5EF4-FFF2-40B4-BE49-F238E27FC236}">
                <a16:creationId xmlns:a16="http://schemas.microsoft.com/office/drawing/2014/main" id="{632EEFB8-09E4-4665-9DE9-5B838ECF5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38404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Widać, co dodaje energii, co ją odbiera oraz jak osoba reaguje na stres, zmianę i sprzeczne oczekiwania.</a:t>
            </a:r>
            <a:endParaRPr sz="1250"/>
          </a:p>
        </p:txBody>
      </p:sp>
      <p:sp>
        <p:nvSpPr>
          <p:cNvPr id="4281" name="Google Shape;4281;p95">
            <a:extLst xmlns:a="http://schemas.openxmlformats.org/drawingml/2006/main">
              <a:ext uri="{FF2B5EF4-FFF2-40B4-BE49-F238E27FC236}">
                <a16:creationId xmlns:a16="http://schemas.microsoft.com/office/drawing/2014/main" id="{807CACAF-BD18-4A22-BF14-D38309C8C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8463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83" name="Google Shape;4283;p95">
            <a:extLst xmlns:a="http://schemas.openxmlformats.org/drawingml/2006/main">
              <a:ext uri="{FF2B5EF4-FFF2-40B4-BE49-F238E27FC236}">
                <a16:creationId xmlns:a16="http://schemas.microsoft.com/office/drawing/2014/main" id="{EBA59E95-C2D4-4285-B33C-A07C992CD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48646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Talenty i predyspozycje</a:t>
            </a:r>
            <a:endParaRPr sz="1450"/>
          </a:p>
        </p:txBody>
      </p:sp>
      <p:sp>
        <p:nvSpPr>
          <p:cNvPr id="4284" name="Google Shape;4284;p95">
            <a:extLst xmlns:a="http://schemas.openxmlformats.org/drawingml/2006/main">
              <a:ext uri="{FF2B5EF4-FFF2-40B4-BE49-F238E27FC236}">
                <a16:creationId xmlns:a16="http://schemas.microsoft.com/office/drawing/2014/main" id="{AB249115-89D8-46A0-871D-2C9489EAE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52120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Nazwane talenty, słowa opisujące osobę i naturalny sposób przewodzenia pomagają świadomie korzystać z mocnych stron.</a:t>
            </a:r>
            <a:endParaRPr sz="1250"/>
          </a:p>
        </p:txBody>
      </p:sp>
      <p:pic>
        <p:nvPicPr>
          <p:cNvPr id="4351" name="Google Shape;4285;p9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810b41215be4b0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286" name="Google Shape;4286;p95">
            <a:extLst xmlns:a="http://schemas.openxmlformats.org/drawingml/2006/main">
              <a:ext uri="{FF2B5EF4-FFF2-40B4-BE49-F238E27FC236}">
                <a16:creationId xmlns:a16="http://schemas.microsoft.com/office/drawing/2014/main" id="{A275ED01-1E7E-419E-A75E-97D21AB99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38138"/>
            <a:ext cx="8572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Jak to działa</a:t>
            </a:r>
            <a:endParaRPr/>
          </a:p>
        </p:txBody>
      </p:sp>
      <p:sp>
        <p:nvSpPr>
          <p:cNvPr id="4287" name="Google Shape;4287;p95">
            <a:extLst xmlns:a="http://schemas.openxmlformats.org/drawingml/2006/main">
              <a:ext uri="{FF2B5EF4-FFF2-40B4-BE49-F238E27FC236}">
                <a16:creationId xmlns:a16="http://schemas.microsoft.com/office/drawing/2014/main" id="{3CBC4BDE-C63C-4F18-87FF-1931C1F67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88" name="Google Shape;4288;p95">
            <a:extLst xmlns:a="http://schemas.openxmlformats.org/drawingml/2006/main">
              <a:ext uri="{FF2B5EF4-FFF2-40B4-BE49-F238E27FC236}">
                <a16:creationId xmlns:a16="http://schemas.microsoft.com/office/drawing/2014/main" id="{6BDE6112-D050-4422-9359-226949198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4289" name="Google Shape;4289;p95">
            <a:extLst xmlns:a="http://schemas.openxmlformats.org/drawingml/2006/main">
              <a:ext uri="{FF2B5EF4-FFF2-40B4-BE49-F238E27FC236}">
                <a16:creationId xmlns:a16="http://schemas.microsoft.com/office/drawing/2014/main" id="{8D2AB57F-DA32-4188-BD32-9F9E51FC8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290" name="Google Shape;4290;p95">
            <a:hlinkClick xmlns:r="http://schemas.openxmlformats.org/officeDocument/2006/relationships" xmlns:a="http://schemas.openxmlformats.org/drawingml/2006/main" r:id="Rbbe2cf7bb141420c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208AD16F-30F3-4976-8EE8-7839ADDC2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91" name="Google Shape;4291;p95">
            <a:extLst xmlns:a="http://schemas.openxmlformats.org/drawingml/2006/main">
              <a:ext uri="{FF2B5EF4-FFF2-40B4-BE49-F238E27FC236}">
                <a16:creationId xmlns:a16="http://schemas.microsoft.com/office/drawing/2014/main" id="{FAD928CB-4B08-47D2-8F9B-521735610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4292" name="Google Shape;4292;p95">
            <a:extLst xmlns:a="http://schemas.openxmlformats.org/drawingml/2006/main">
              <a:ext uri="{FF2B5EF4-FFF2-40B4-BE49-F238E27FC236}">
                <a16:creationId xmlns:a16="http://schemas.microsoft.com/office/drawing/2014/main" id="{52E75D93-EF8B-429A-AB6C-C9445CAA6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293" name="Google Shape;4293;p95">
            <a:hlinkClick xmlns:r="http://schemas.openxmlformats.org/officeDocument/2006/relationships" xmlns:a="http://schemas.openxmlformats.org/drawingml/2006/main" r:id="R52ec3864fe7e41cf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EA95B83F-C144-4237-B071-94E9441FE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94" name="Google Shape;4294;p95">
            <a:extLst xmlns:a="http://schemas.openxmlformats.org/drawingml/2006/main">
              <a:ext uri="{FF2B5EF4-FFF2-40B4-BE49-F238E27FC236}">
                <a16:creationId xmlns:a16="http://schemas.microsoft.com/office/drawing/2014/main" id="{0E24B865-A3AD-43E8-A041-B86D8E5D5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4295" name="Google Shape;4295;p95">
            <a:extLst xmlns:a="http://schemas.openxmlformats.org/drawingml/2006/main">
              <a:ext uri="{FF2B5EF4-FFF2-40B4-BE49-F238E27FC236}">
                <a16:creationId xmlns:a16="http://schemas.microsoft.com/office/drawing/2014/main" id="{BA2BE2FD-ECB8-4239-8FBB-C5922F0C7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296" name="Google Shape;4296;p95">
            <a:hlinkClick xmlns:r="http://schemas.openxmlformats.org/officeDocument/2006/relationships" xmlns:a="http://schemas.openxmlformats.org/drawingml/2006/main" r:id="R742346a4108c4623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DB5DD288-28D2-43E6-9E60-7D3B22874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97" name="Google Shape;4297;p95">
            <a:extLst xmlns:a="http://schemas.openxmlformats.org/drawingml/2006/main">
              <a:ext uri="{FF2B5EF4-FFF2-40B4-BE49-F238E27FC236}">
                <a16:creationId xmlns:a16="http://schemas.microsoft.com/office/drawing/2014/main" id="{CF6857D8-F156-4080-A5CE-7CDCEBDB4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265176"/>
            <a:ext cx="1069848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5C52B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298" name="Google Shape;4298;p95">
            <a:extLst xmlns:a="http://schemas.openxmlformats.org/drawingml/2006/main">
              <a:ext uri="{FF2B5EF4-FFF2-40B4-BE49-F238E27FC236}">
                <a16:creationId xmlns:a16="http://schemas.microsoft.com/office/drawing/2014/main" id="{6A0FA986-163F-4E79-9F9C-82DB6F661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4299" name="Google Shape;4299;p95">
            <a:extLst xmlns:a="http://schemas.openxmlformats.org/drawingml/2006/main">
              <a:ext uri="{FF2B5EF4-FFF2-40B4-BE49-F238E27FC236}">
                <a16:creationId xmlns:a16="http://schemas.microsoft.com/office/drawing/2014/main" id="{B5FAC126-4329-4310-B7BA-97232E3C8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5C52B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300" name="Google Shape;4300;p95">
            <a:hlinkClick xmlns:r="http://schemas.openxmlformats.org/officeDocument/2006/relationships" xmlns:a="http://schemas.openxmlformats.org/drawingml/2006/main" r:id="R3bef7397e037477d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B81227E5-45D4-40B1-977A-72E1B33B8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301" name="Google Shape;4301;p95">
            <a:extLst xmlns:a="http://schemas.openxmlformats.org/drawingml/2006/main">
              <a:ext uri="{FF2B5EF4-FFF2-40B4-BE49-F238E27FC236}">
                <a16:creationId xmlns:a16="http://schemas.microsoft.com/office/drawing/2014/main" id="{6B746A97-EAB0-4C09-BD71-8282BD239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4302" name="Google Shape;4302;p95">
            <a:extLst xmlns:a="http://schemas.openxmlformats.org/drawingml/2006/main">
              <a:ext uri="{FF2B5EF4-FFF2-40B4-BE49-F238E27FC236}">
                <a16:creationId xmlns:a16="http://schemas.microsoft.com/office/drawing/2014/main" id="{B1B23999-B505-456D-812A-0D4E704F4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303" name="Google Shape;4303;p95">
            <a:hlinkClick xmlns:r="http://schemas.openxmlformats.org/officeDocument/2006/relationships" xmlns:a="http://schemas.openxmlformats.org/drawingml/2006/main" r:id="R4364059508734aa6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C0BBADFF-7345-4073-9385-06E9B1DD9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304" name="Google Shape;4304;p95">
            <a:extLst xmlns:a="http://schemas.openxmlformats.org/drawingml/2006/main">
              <a:ext uri="{FF2B5EF4-FFF2-40B4-BE49-F238E27FC236}">
                <a16:creationId xmlns:a16="http://schemas.microsoft.com/office/drawing/2014/main" id="{6665B2DD-A4F2-4468-ADA0-20983992B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4305" name="Google Shape;4305;p95">
            <a:extLst xmlns:a="http://schemas.openxmlformats.org/drawingml/2006/main">
              <a:ext uri="{FF2B5EF4-FFF2-40B4-BE49-F238E27FC236}">
                <a16:creationId xmlns:a16="http://schemas.microsoft.com/office/drawing/2014/main" id="{F887F6B2-7BF2-4840-9E79-6F72C54C1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306" name="Google Shape;4306;p95">
            <a:hlinkClick xmlns:r="http://schemas.openxmlformats.org/officeDocument/2006/relationships" xmlns:a="http://schemas.openxmlformats.org/drawingml/2006/main" r:id="R36723916fd4a48ec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78E80D4-B019-4DAD-970C-6D031290C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307" name="Google Shape;4307;p95">
            <a:extLst xmlns:a="http://schemas.openxmlformats.org/drawingml/2006/main">
              <a:ext uri="{FF2B5EF4-FFF2-40B4-BE49-F238E27FC236}">
                <a16:creationId xmlns:a16="http://schemas.microsoft.com/office/drawing/2014/main" id="{8194F045-2D55-4588-95D1-193B40E0C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4308" name="Google Shape;4308;p95">
            <a:extLst xmlns:a="http://schemas.openxmlformats.org/drawingml/2006/main">
              <a:ext uri="{FF2B5EF4-FFF2-40B4-BE49-F238E27FC236}">
                <a16:creationId xmlns:a16="http://schemas.microsoft.com/office/drawing/2014/main" id="{E9A6AB05-82D7-43AE-BD75-A39CD1503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309" name="Google Shape;4309;p95">
            <a:hlinkClick xmlns:r="http://schemas.openxmlformats.org/officeDocument/2006/relationships" xmlns:a="http://schemas.openxmlformats.org/drawingml/2006/main" r:id="Rbf2212bcf834467e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EAC9DFA3-F94D-4A11-9044-AEAD79F49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310" name="Google Shape;4310;p95">
            <a:extLst xmlns:a="http://schemas.openxmlformats.org/drawingml/2006/main">
              <a:ext uri="{FF2B5EF4-FFF2-40B4-BE49-F238E27FC236}">
                <a16:creationId xmlns:a16="http://schemas.microsoft.com/office/drawing/2014/main" id="{EF18C0E4-6944-44C1-9112-9C8E5B905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4311" name="Google Shape;4311;p95">
            <a:hlinkClick xmlns:r="http://schemas.openxmlformats.org/officeDocument/2006/relationships" xmlns:a="http://schemas.openxmlformats.org/drawingml/2006/main" r:id="R1fe90de82de34a18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D04946E-C4AC-4929-8704-486558F6D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4378" name="Google Shape;4274;p9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d264f6c7c545f3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218541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4379" name="Google Shape;4278;p9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df6d234dd84876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355701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4380" name="Google Shape;4282;p9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d15a5c632640ed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4928616"/>
            <a:ext cx="219456" cy="219456"/>
          </a:xfrm>
          <a:prstGeom xmlns:a="http://schemas.openxmlformats.org/drawingml/2006/main" prst="rect">
            <a:avLst/>
          </a:prstGeom>
        </p:spPr>
      </p:pic>
      <p:sp>
        <p:nvSpPr>
          <p:cNvPr id="4317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1A38F8B4-85F7-4ECB-AF09-FE6424738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18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8A43DF20-1E64-4CB9-9307-A7A282AF8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431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8073F975-C0E2-4C7D-A555-EA60D291A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320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541CD71B-0293-4FB8-AB38-A180CD156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432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840E3659-17B4-4696-BCBB-6DA895A93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322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B953614B-D67B-4D4A-8FDE-769E0332F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432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3C58730F-3EC5-4CC1-9ED0-D89B87ED4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324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AAF3B141-6BA6-4467-8287-D91DD26A9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4325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59EE51B9-DAEF-4133-A76E-643F5CE7C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326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4161059C-6FAC-4A14-ACEE-62016A07E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432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31C2C98-2B69-46E1-AC01-0588C6F8B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328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2301963E-D3D9-4C49-B1AA-CAF8C82C4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432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6C88B60-07E1-4DAE-9F1E-4466A0659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330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C18524C6-1618-43DC-ACEB-614FEFC6A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433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008486A3-C0A3-410E-B473-2C455E0FD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332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95CE0E77-B79B-4A50-B84F-DE85C7817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433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44B10BBE-E700-4A35-A16C-3D5D949AA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334" name="Empatyzer SHORT — aktywna sekcja Appendix">
            <a:extLst xmlns:a="http://schemas.openxmlformats.org/drawingml/2006/main">
              <a:ext uri="{FF2B5EF4-FFF2-40B4-BE49-F238E27FC236}">
                <a16:creationId xmlns:a16="http://schemas.microsoft.com/office/drawing/2014/main" id="{D60871A4-CAD9-4D76-A8E1-D303DBDE6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FFC32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35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3582324B-5C04-44E7-A063-3BCD44049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1">
                <a:solidFill>
                  <a:srgbClr val="512753"/>
                </a:solidFill>
              </a:defRPr>
            </a:pPr>
            <a:r>
              <a:rPr sz="615" b="1">
                <a:solidFill>
                  <a:srgbClr val="512753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428710398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317" name="Google Shape;4317;p96">
            <a:extLst xmlns:a="http://schemas.openxmlformats.org/drawingml/2006/main">
              <a:ext uri="{FF2B5EF4-FFF2-40B4-BE49-F238E27FC236}">
                <a16:creationId xmlns:a16="http://schemas.microsoft.com/office/drawing/2014/main" id="{698D7C66-6AB3-4395-B821-F685215E5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   ▸   Dlaczego problem wraca   ▸   Empatyzer   ▸   Jak to działa   ▸   Co się zmienia   ▸   Wdrożenie i prywatność   ▸   Dowody   ▸   Następny krok</a:t>
            </a:r>
            <a:endParaRPr/>
          </a:p>
        </p:txBody>
      </p:sp>
      <p:sp>
        <p:nvSpPr>
          <p:cNvPr id="4318" name="Google Shape;4318;p96">
            <a:extLst xmlns:a="http://schemas.openxmlformats.org/drawingml/2006/main">
              <a:ext uri="{FF2B5EF4-FFF2-40B4-BE49-F238E27FC236}">
                <a16:creationId xmlns:a16="http://schemas.microsoft.com/office/drawing/2014/main" id="{D6781CCD-AE94-453B-A6F5-3A8529EA5EB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Diagnoza, która pokazuje Ciebie na tle organizacji</a:t>
            </a:r>
            <a:endParaRPr sz="2800"/>
          </a:p>
        </p:txBody>
      </p:sp>
      <p:sp>
        <p:nvSpPr>
          <p:cNvPr id="4319" name="Google Shape;4319;p96">
            <a:extLst xmlns:a="http://schemas.openxmlformats.org/drawingml/2006/main">
              <a:ext uri="{FF2B5EF4-FFF2-40B4-BE49-F238E27FC236}">
                <a16:creationId xmlns:a16="http://schemas.microsoft.com/office/drawing/2014/main" id="{4C03BAEA-0C35-4350-B710-EA36751D5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Zobacz siebie na tle zespołu, grupy projektowej, działu i całej firmy: podobieństwa, różnice i możliwe źródła napięć.</a:t>
            </a:r>
            <a:endParaRPr sz="1550"/>
          </a:p>
        </p:txBody>
      </p:sp>
      <p:pic>
        <p:nvPicPr>
          <p:cNvPr id="4389" name="Google Shape;4320;p9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f8d1d01f3a34c72">
            <a:alphaModFix/>
          </a:blip>
          <a:stretch xmlns:a="http://schemas.openxmlformats.org/drawingml/2006/main"/>
        </p:blipFill>
        <p:spPr>
          <a:xfrm xmlns:a="http://schemas.openxmlformats.org/drawingml/2006/main" flipH="0" flipV="0">
            <a:off x="548650" y="2071475"/>
            <a:ext cx="4895532" cy="367164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321" name="Google Shape;4321;p96">
            <a:extLst xmlns:a="http://schemas.openxmlformats.org/drawingml/2006/main">
              <a:ext uri="{FF2B5EF4-FFF2-40B4-BE49-F238E27FC236}">
                <a16:creationId xmlns:a16="http://schemas.microsoft.com/office/drawing/2014/main" id="{04939983-A1EC-4B79-8B15-E7F41D5D8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84832"/>
            <a:ext cx="5029200" cy="3730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12700" cmpd="sng">
            <a:solidFill>
              <a:srgbClr val="E4DE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322" name="Google Shape;4322;p96">
            <a:extLst xmlns:a="http://schemas.openxmlformats.org/drawingml/2006/main">
              <a:ext uri="{FF2B5EF4-FFF2-40B4-BE49-F238E27FC236}">
                <a16:creationId xmlns:a16="http://schemas.microsoft.com/office/drawing/2014/main" id="{ABCE57FC-64C9-4272-B3D4-B6D588AD5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870448"/>
            <a:ext cx="502920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Widok użytkownika: mapa podobieństw. Dane o grupach są zbiorcze i nie pokazują cudzych pełnych wyników.</a:t>
            </a:r>
            <a:endParaRPr sz="900"/>
          </a:p>
        </p:txBody>
      </p:sp>
      <p:sp>
        <p:nvSpPr>
          <p:cNvPr id="4323" name="Google Shape;4323;p96">
            <a:extLst xmlns:a="http://schemas.openxmlformats.org/drawingml/2006/main">
              <a:ext uri="{FF2B5EF4-FFF2-40B4-BE49-F238E27FC236}">
                <a16:creationId xmlns:a16="http://schemas.microsoft.com/office/drawing/2014/main" id="{61DAC1A0-A419-4856-BED5-402C4B71C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21031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325" name="Google Shape;4325;p96">
            <a:extLst xmlns:a="http://schemas.openxmlformats.org/drawingml/2006/main">
              <a:ext uri="{FF2B5EF4-FFF2-40B4-BE49-F238E27FC236}">
                <a16:creationId xmlns:a16="http://schemas.microsoft.com/office/drawing/2014/main" id="{BD135E64-E9AB-4771-B82B-896155AC0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21214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Ty na tle różnych grup</a:t>
            </a:r>
            <a:endParaRPr sz="1450"/>
          </a:p>
        </p:txBody>
      </p:sp>
      <p:sp>
        <p:nvSpPr>
          <p:cNvPr id="4326" name="Google Shape;4326;p96">
            <a:extLst xmlns:a="http://schemas.openxmlformats.org/drawingml/2006/main">
              <a:ext uri="{FF2B5EF4-FFF2-40B4-BE49-F238E27FC236}">
                <a16:creationId xmlns:a16="http://schemas.microsoft.com/office/drawing/2014/main" id="{17A8790B-7720-4867-BEF0-76E74A6F5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24688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Porównaj swój sposób pracy z zespołem, grupą projektową, działem albo całą organizacją.</a:t>
            </a:r>
            <a:endParaRPr sz="1250"/>
          </a:p>
        </p:txBody>
      </p:sp>
      <p:sp>
        <p:nvSpPr>
          <p:cNvPr id="4327" name="Google Shape;4327;p96">
            <a:extLst xmlns:a="http://schemas.openxmlformats.org/drawingml/2006/main">
              <a:ext uri="{FF2B5EF4-FFF2-40B4-BE49-F238E27FC236}">
                <a16:creationId xmlns:a16="http://schemas.microsoft.com/office/drawing/2014/main" id="{60765C9E-6EA2-4C12-A7AB-5D745BA35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34747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329" name="Google Shape;4329;p96">
            <a:extLst xmlns:a="http://schemas.openxmlformats.org/drawingml/2006/main">
              <a:ext uri="{FF2B5EF4-FFF2-40B4-BE49-F238E27FC236}">
                <a16:creationId xmlns:a16="http://schemas.microsoft.com/office/drawing/2014/main" id="{0C7DC48F-F702-4797-A6F7-08507E0DC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34930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Mapa podobieństw i różnic</a:t>
            </a:r>
            <a:endParaRPr sz="1450"/>
          </a:p>
        </p:txBody>
      </p:sp>
      <p:sp>
        <p:nvSpPr>
          <p:cNvPr id="4330" name="Google Shape;4330;p96">
            <a:extLst xmlns:a="http://schemas.openxmlformats.org/drawingml/2006/main">
              <a:ext uri="{FF2B5EF4-FFF2-40B4-BE49-F238E27FC236}">
                <a16:creationId xmlns:a16="http://schemas.microsoft.com/office/drawing/2014/main" id="{2A17168B-5DEB-478E-B15E-74BD4F3A8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38404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Widać, gdzie jesteś blisko innych, gdzie wyraźnie się różnisz i co to może znaczyć we współpracy.</a:t>
            </a:r>
            <a:endParaRPr sz="1250"/>
          </a:p>
        </p:txBody>
      </p:sp>
      <p:sp>
        <p:nvSpPr>
          <p:cNvPr id="4331" name="Google Shape;4331;p96">
            <a:extLst xmlns:a="http://schemas.openxmlformats.org/drawingml/2006/main">
              <a:ext uri="{FF2B5EF4-FFF2-40B4-BE49-F238E27FC236}">
                <a16:creationId xmlns:a16="http://schemas.microsoft.com/office/drawing/2014/main" id="{4B221B94-7545-483A-ADE2-BC2B95FEF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48463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333" name="Google Shape;4333;p96">
            <a:extLst xmlns:a="http://schemas.openxmlformats.org/drawingml/2006/main">
              <a:ext uri="{FF2B5EF4-FFF2-40B4-BE49-F238E27FC236}">
                <a16:creationId xmlns:a16="http://schemas.microsoft.com/office/drawing/2014/main" id="{FCD2F2D9-43D5-47B2-946B-04D3C8633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48646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Ten sam obraz dla wszystkich</a:t>
            </a:r>
            <a:endParaRPr sz="1450"/>
          </a:p>
        </p:txBody>
      </p:sp>
      <p:sp>
        <p:nvSpPr>
          <p:cNvPr id="4334" name="Google Shape;4334;p96">
            <a:extLst xmlns:a="http://schemas.openxmlformats.org/drawingml/2006/main">
              <a:ext uri="{FF2B5EF4-FFF2-40B4-BE49-F238E27FC236}">
                <a16:creationId xmlns:a16="http://schemas.microsoft.com/office/drawing/2014/main" id="{7E084986-C2D0-46EB-B7BC-47B215103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52120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Każdy użytkownik widzi te same dane zbiorcze. Rozmowy z Em i pełne wyniki poszczególnych osób pozostają prywatne.</a:t>
            </a:r>
            <a:endParaRPr sz="1250"/>
          </a:p>
        </p:txBody>
      </p:sp>
      <p:pic>
        <p:nvPicPr>
          <p:cNvPr id="4401" name="Google Shape;4335;p9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641198ac4ac4eb9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336" name="Google Shape;4336;p96">
            <a:extLst xmlns:a="http://schemas.openxmlformats.org/drawingml/2006/main">
              <a:ext uri="{FF2B5EF4-FFF2-40B4-BE49-F238E27FC236}">
                <a16:creationId xmlns:a16="http://schemas.microsoft.com/office/drawing/2014/main" id="{0553D132-064E-43D9-906D-D89280818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38138"/>
            <a:ext cx="8572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Jak to działa</a:t>
            </a:r>
            <a:endParaRPr/>
          </a:p>
        </p:txBody>
      </p:sp>
      <p:sp>
        <p:nvSpPr>
          <p:cNvPr id="4337" name="Google Shape;4337;p96">
            <a:extLst xmlns:a="http://schemas.openxmlformats.org/drawingml/2006/main">
              <a:ext uri="{FF2B5EF4-FFF2-40B4-BE49-F238E27FC236}">
                <a16:creationId xmlns:a16="http://schemas.microsoft.com/office/drawing/2014/main" id="{1E665B71-7F2E-4931-8CD2-03559A668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338" name="Google Shape;4338;p96">
            <a:extLst xmlns:a="http://schemas.openxmlformats.org/drawingml/2006/main">
              <a:ext uri="{FF2B5EF4-FFF2-40B4-BE49-F238E27FC236}">
                <a16:creationId xmlns:a16="http://schemas.microsoft.com/office/drawing/2014/main" id="{8D83AF20-1A55-45D3-BA2E-8EDEBC8A5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4339" name="Google Shape;4339;p96">
            <a:extLst xmlns:a="http://schemas.openxmlformats.org/drawingml/2006/main">
              <a:ext uri="{FF2B5EF4-FFF2-40B4-BE49-F238E27FC236}">
                <a16:creationId xmlns:a16="http://schemas.microsoft.com/office/drawing/2014/main" id="{E55F2833-9590-4B15-AAD9-A2A1E591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340" name="Google Shape;4340;p96">
            <a:hlinkClick xmlns:r="http://schemas.openxmlformats.org/officeDocument/2006/relationships" xmlns:a="http://schemas.openxmlformats.org/drawingml/2006/main" r:id="Rb15b8224833d4fa7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BCA5C9E5-D81F-4082-8086-5AD500639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341" name="Google Shape;4341;p96">
            <a:extLst xmlns:a="http://schemas.openxmlformats.org/drawingml/2006/main">
              <a:ext uri="{FF2B5EF4-FFF2-40B4-BE49-F238E27FC236}">
                <a16:creationId xmlns:a16="http://schemas.microsoft.com/office/drawing/2014/main" id="{144A5DEB-BC8A-4850-B843-6C4662C33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4342" name="Google Shape;4342;p96">
            <a:extLst xmlns:a="http://schemas.openxmlformats.org/drawingml/2006/main">
              <a:ext uri="{FF2B5EF4-FFF2-40B4-BE49-F238E27FC236}">
                <a16:creationId xmlns:a16="http://schemas.microsoft.com/office/drawing/2014/main" id="{928A101B-68DC-4FF8-8E02-82FB74648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343" name="Google Shape;4343;p96">
            <a:hlinkClick xmlns:r="http://schemas.openxmlformats.org/officeDocument/2006/relationships" xmlns:a="http://schemas.openxmlformats.org/drawingml/2006/main" r:id="Rc9d284b54e10409f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D6577A0E-87CA-471D-B37A-60B9B5183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344" name="Google Shape;4344;p96">
            <a:extLst xmlns:a="http://schemas.openxmlformats.org/drawingml/2006/main">
              <a:ext uri="{FF2B5EF4-FFF2-40B4-BE49-F238E27FC236}">
                <a16:creationId xmlns:a16="http://schemas.microsoft.com/office/drawing/2014/main" id="{F68E71FB-9465-4D34-9F23-C0CB272A8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4345" name="Google Shape;4345;p96">
            <a:extLst xmlns:a="http://schemas.openxmlformats.org/drawingml/2006/main">
              <a:ext uri="{FF2B5EF4-FFF2-40B4-BE49-F238E27FC236}">
                <a16:creationId xmlns:a16="http://schemas.microsoft.com/office/drawing/2014/main" id="{806DEEA3-843A-498A-8DB7-B533F0F76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346" name="Google Shape;4346;p96">
            <a:hlinkClick xmlns:r="http://schemas.openxmlformats.org/officeDocument/2006/relationships" xmlns:a="http://schemas.openxmlformats.org/drawingml/2006/main" r:id="Rcc05b4844a204e69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54DCB5B3-AE08-43D1-87C9-AB33DE20D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347" name="Google Shape;4347;p96">
            <a:extLst xmlns:a="http://schemas.openxmlformats.org/drawingml/2006/main">
              <a:ext uri="{FF2B5EF4-FFF2-40B4-BE49-F238E27FC236}">
                <a16:creationId xmlns:a16="http://schemas.microsoft.com/office/drawing/2014/main" id="{340F5717-ED6D-49E8-A6D4-6480DE570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265176"/>
            <a:ext cx="1069848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5C52B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348" name="Google Shape;4348;p96">
            <a:extLst xmlns:a="http://schemas.openxmlformats.org/drawingml/2006/main">
              <a:ext uri="{FF2B5EF4-FFF2-40B4-BE49-F238E27FC236}">
                <a16:creationId xmlns:a16="http://schemas.microsoft.com/office/drawing/2014/main" id="{1C2D3AEB-19D3-45ED-BD32-878CFCB15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4349" name="Google Shape;4349;p96">
            <a:extLst xmlns:a="http://schemas.openxmlformats.org/drawingml/2006/main">
              <a:ext uri="{FF2B5EF4-FFF2-40B4-BE49-F238E27FC236}">
                <a16:creationId xmlns:a16="http://schemas.microsoft.com/office/drawing/2014/main" id="{12FF5458-6FE0-443F-B06C-439E20FC8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5C52B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350" name="Google Shape;4350;p96">
            <a:hlinkClick xmlns:r="http://schemas.openxmlformats.org/officeDocument/2006/relationships" xmlns:a="http://schemas.openxmlformats.org/drawingml/2006/main" r:id="R3d560785887b4eb1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C5AB697D-1957-4BFE-B49C-9CC6CCDED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351" name="Google Shape;4351;p96">
            <a:extLst xmlns:a="http://schemas.openxmlformats.org/drawingml/2006/main">
              <a:ext uri="{FF2B5EF4-FFF2-40B4-BE49-F238E27FC236}">
                <a16:creationId xmlns:a16="http://schemas.microsoft.com/office/drawing/2014/main" id="{A3FF0B5D-2B63-41B3-B3A1-631C18E06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4352" name="Google Shape;4352;p96">
            <a:extLst xmlns:a="http://schemas.openxmlformats.org/drawingml/2006/main">
              <a:ext uri="{FF2B5EF4-FFF2-40B4-BE49-F238E27FC236}">
                <a16:creationId xmlns:a16="http://schemas.microsoft.com/office/drawing/2014/main" id="{510A2D37-4DB5-4BA0-BF2F-69F743189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353" name="Google Shape;4353;p96">
            <a:hlinkClick xmlns:r="http://schemas.openxmlformats.org/officeDocument/2006/relationships" xmlns:a="http://schemas.openxmlformats.org/drawingml/2006/main" r:id="R9f0971d4e7944673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141D6AB2-041C-40A8-8014-2C94B7246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354" name="Google Shape;4354;p96">
            <a:extLst xmlns:a="http://schemas.openxmlformats.org/drawingml/2006/main">
              <a:ext uri="{FF2B5EF4-FFF2-40B4-BE49-F238E27FC236}">
                <a16:creationId xmlns:a16="http://schemas.microsoft.com/office/drawing/2014/main" id="{DE256FA4-A59B-4565-8DBA-DA9EFEC44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4355" name="Google Shape;4355;p96">
            <a:extLst xmlns:a="http://schemas.openxmlformats.org/drawingml/2006/main">
              <a:ext uri="{FF2B5EF4-FFF2-40B4-BE49-F238E27FC236}">
                <a16:creationId xmlns:a16="http://schemas.microsoft.com/office/drawing/2014/main" id="{DC14DF21-957E-4026-9A25-2D550349F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356" name="Google Shape;4356;p96">
            <a:hlinkClick xmlns:r="http://schemas.openxmlformats.org/officeDocument/2006/relationships" xmlns:a="http://schemas.openxmlformats.org/drawingml/2006/main" r:id="Rcfe56eea99ea4256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113C254A-6831-49E6-8E9E-187DC69D9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357" name="Google Shape;4357;p96">
            <a:extLst xmlns:a="http://schemas.openxmlformats.org/drawingml/2006/main">
              <a:ext uri="{FF2B5EF4-FFF2-40B4-BE49-F238E27FC236}">
                <a16:creationId xmlns:a16="http://schemas.microsoft.com/office/drawing/2014/main" id="{54F45217-CE85-4810-AB8E-0DF183475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4358" name="Google Shape;4358;p96">
            <a:extLst xmlns:a="http://schemas.openxmlformats.org/drawingml/2006/main">
              <a:ext uri="{FF2B5EF4-FFF2-40B4-BE49-F238E27FC236}">
                <a16:creationId xmlns:a16="http://schemas.microsoft.com/office/drawing/2014/main" id="{3CDCCD41-2828-42FD-B406-3574284C2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359" name="Google Shape;4359;p96">
            <a:hlinkClick xmlns:r="http://schemas.openxmlformats.org/officeDocument/2006/relationships" xmlns:a="http://schemas.openxmlformats.org/drawingml/2006/main" r:id="R25204a8769bb4b1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8340BE8E-4041-42AE-A78F-34EC29ED9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360" name="Google Shape;4360;p96">
            <a:extLst xmlns:a="http://schemas.openxmlformats.org/drawingml/2006/main">
              <a:ext uri="{FF2B5EF4-FFF2-40B4-BE49-F238E27FC236}">
                <a16:creationId xmlns:a16="http://schemas.microsoft.com/office/drawing/2014/main" id="{E4EE0BAB-ED1C-4421-85A5-BC0DD12F7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4361" name="Google Shape;4361;p96">
            <a:hlinkClick xmlns:r="http://schemas.openxmlformats.org/officeDocument/2006/relationships" xmlns:a="http://schemas.openxmlformats.org/drawingml/2006/main" r:id="R579c538b79364859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2F249F7F-F2B3-4651-AF6B-A7EA08B31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4428" name="Google Shape;4324;p9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eb2f86c3774967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63056" y="218541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4429" name="Google Shape;4328;p9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a8423ef16348a4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63056" y="355701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4430" name="Google Shape;4332;p9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c5978c3a524f04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63056" y="4928616"/>
            <a:ext cx="219456" cy="219456"/>
          </a:xfrm>
          <a:prstGeom xmlns:a="http://schemas.openxmlformats.org/drawingml/2006/main" prst="rect">
            <a:avLst/>
          </a:prstGeom>
        </p:spPr>
      </p:pic>
      <p:sp>
        <p:nvSpPr>
          <p:cNvPr id="4367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EDCAEBF0-28B2-4963-8CFA-C3F301420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68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1575B498-138F-4652-B306-5CC399213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436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15C07C83-59A3-4B17-9400-A7DE8AE0D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370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D3DEFCF2-8CAE-4F16-939A-1801828C4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437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924B04C3-EB65-48E5-96B2-5E60CF5A3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372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168EC2F9-D5A9-4901-AB83-587FDC3E2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437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AE1EB657-6C93-4DBE-B1F8-D52D4DA86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374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324F4EDC-0B5E-403A-8A0A-0BB4D211D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4375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03833FFD-970B-4DD4-962E-49A759074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376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CD2EA6DE-8A7A-4912-97F9-2714BF1A1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437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FACE996A-8F0B-4999-8DB7-57E200C67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378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711A8F89-3D3E-44A9-9E75-F66264C04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437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DF1704A5-23CE-445F-A568-725D09F07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380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6999038B-A855-45C9-A02A-3E9E2BC9F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438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CEA0333E-9FBB-4966-99BC-D6E91DBCC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382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57BF3EEB-D6EA-4140-A8F0-879EA25C8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438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5D540E3-731E-44E6-8A83-ECA4F7A76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384" name="Empatyzer SHORT — aktywna sekcja Appendix">
            <a:extLst xmlns:a="http://schemas.openxmlformats.org/drawingml/2006/main">
              <a:ext uri="{FF2B5EF4-FFF2-40B4-BE49-F238E27FC236}">
                <a16:creationId xmlns:a16="http://schemas.microsoft.com/office/drawing/2014/main" id="{CD3A5106-D87D-4A62-AEA3-F527FF2FD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FFC32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85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F9ACBF6C-1DE5-43AF-88A6-B42A8B19B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1">
                <a:solidFill>
                  <a:srgbClr val="512753"/>
                </a:solidFill>
              </a:defRPr>
            </a:pPr>
            <a:r>
              <a:rPr sz="615" b="1">
                <a:solidFill>
                  <a:srgbClr val="512753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607633079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367" name="Google Shape;4367;p97">
            <a:extLst xmlns:a="http://schemas.openxmlformats.org/drawingml/2006/main">
              <a:ext uri="{FF2B5EF4-FFF2-40B4-BE49-F238E27FC236}">
                <a16:creationId xmlns:a16="http://schemas.microsoft.com/office/drawing/2014/main" id="{CD9188CA-51FF-48B2-8374-D47E9B2D6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048"/>
            <a:ext cx="11094415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u="none">
                <a:solidFill>
                  <a:srgbClr val="6E6873"/>
                </a:solidFill>
              </a:rPr>
              <a:t>Problem   ▸   Dlaczego problem wraca   ▸   Empatyzer   ▸   Jak to działa   ▸   Co się zmienia   ▸   Wdrożenie i prywatność   ▸   Dowody   ▸   Następny krok</a:t>
            </a:r>
            <a:endParaRPr/>
          </a:p>
        </p:txBody>
      </p:sp>
      <p:sp>
        <p:nvSpPr>
          <p:cNvPr id="4368" name="Google Shape;4368;p97">
            <a:extLst xmlns:a="http://schemas.openxmlformats.org/drawingml/2006/main">
              <a:ext uri="{FF2B5EF4-FFF2-40B4-BE49-F238E27FC236}">
                <a16:creationId xmlns:a16="http://schemas.microsoft.com/office/drawing/2014/main" id="{E7AF5E17-74E5-4427-853D-83E40E491EE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3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500"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25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Mikrolekcje dopasowane do osoby</a:t>
            </a:r>
            <a:endParaRPr sz="2800"/>
          </a:p>
        </p:txBody>
      </p:sp>
      <p:sp>
        <p:nvSpPr>
          <p:cNvPr id="4369" name="Google Shape;4369;p97">
            <a:extLst xmlns:a="http://schemas.openxmlformats.org/drawingml/2006/main">
              <a:ext uri="{FF2B5EF4-FFF2-40B4-BE49-F238E27FC236}">
                <a16:creationId xmlns:a16="http://schemas.microsoft.com/office/drawing/2014/main" id="{9FEFC280-F40C-4C47-89D7-ADE1F3190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Dwie mikrolekcje w tygodniu. Treść wynika z diagnozy, roli i ludzi, z którymi użytkownik pracuje.</a:t>
            </a:r>
            <a:endParaRPr sz="1550"/>
          </a:p>
        </p:txBody>
      </p:sp>
      <p:pic>
        <p:nvPicPr>
          <p:cNvPr id="4439" name="Google Shape;4370;p9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6e4ccc18ea44a52">
            <a:alphaModFix/>
          </a:blip>
          <a:srcRect xmlns:a="http://schemas.openxmlformats.org/drawingml/2006/main" l="0" t="0" r="0" b="46780"/>
          <a:stretch xmlns:a="http://schemas.openxmlformats.org/drawingml/2006/main"/>
        </p:blipFill>
        <p:spPr>
          <a:xfrm xmlns:a="http://schemas.openxmlformats.org/drawingml/2006/main" flipH="0" flipV="0">
            <a:off x="6613855" y="2084832"/>
            <a:ext cx="5029199" cy="3730751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371" name="Google Shape;4371;p97">
            <a:extLst xmlns:a="http://schemas.openxmlformats.org/drawingml/2006/main">
              <a:ext uri="{FF2B5EF4-FFF2-40B4-BE49-F238E27FC236}">
                <a16:creationId xmlns:a16="http://schemas.microsoft.com/office/drawing/2014/main" id="{B6344797-467B-4716-9567-12ADF93C1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3855" y="2084832"/>
            <a:ext cx="5029200" cy="3730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12700" cmpd="sng">
            <a:solidFill>
              <a:srgbClr val="E4DE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372" name="Google Shape;4372;p97">
            <a:extLst xmlns:a="http://schemas.openxmlformats.org/drawingml/2006/main">
              <a:ext uri="{FF2B5EF4-FFF2-40B4-BE49-F238E27FC236}">
                <a16:creationId xmlns:a16="http://schemas.microsoft.com/office/drawing/2014/main" id="{FA62A28A-E73C-4A70-9914-CFFA0ED76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3855" y="5870448"/>
            <a:ext cx="502920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Pełny widok modułów. Kolejne lekcje odblokowują się stopniowo, a postęp widzi tylko użytkownik.</a:t>
            </a:r>
            <a:endParaRPr sz="900"/>
          </a:p>
        </p:txBody>
      </p:sp>
      <p:sp>
        <p:nvSpPr>
          <p:cNvPr id="4373" name="Google Shape;4373;p97">
            <a:extLst xmlns:a="http://schemas.openxmlformats.org/drawingml/2006/main">
              <a:ext uri="{FF2B5EF4-FFF2-40B4-BE49-F238E27FC236}">
                <a16:creationId xmlns:a16="http://schemas.microsoft.com/office/drawing/2014/main" id="{758CEABB-29E5-414D-9133-7FBE11BF9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1031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375" name="Google Shape;4375;p97">
            <a:extLst xmlns:a="http://schemas.openxmlformats.org/drawingml/2006/main">
              <a:ext uri="{FF2B5EF4-FFF2-40B4-BE49-F238E27FC236}">
                <a16:creationId xmlns:a16="http://schemas.microsoft.com/office/drawing/2014/main" id="{459F9040-FDD9-43D5-9A22-06365790C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21214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Dwie minuty na telefonie</a:t>
            </a:r>
            <a:endParaRPr sz="1450"/>
          </a:p>
        </p:txBody>
      </p:sp>
      <p:sp>
        <p:nvSpPr>
          <p:cNvPr id="4376" name="Google Shape;4376;p97">
            <a:extLst xmlns:a="http://schemas.openxmlformats.org/drawingml/2006/main">
              <a:ext uri="{FF2B5EF4-FFF2-40B4-BE49-F238E27FC236}">
                <a16:creationId xmlns:a16="http://schemas.microsoft.com/office/drawing/2014/main" id="{BBF3A23F-8DAE-4DC1-BA08-12EDB3A74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24688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Krótki tekst i jedno pytanie sprawdzające. Lekcję można przeczytać na telefonie w dogodnym dla użytkownika momencie.</a:t>
            </a:r>
            <a:endParaRPr sz="1250"/>
          </a:p>
        </p:txBody>
      </p:sp>
      <p:sp>
        <p:nvSpPr>
          <p:cNvPr id="4377" name="Google Shape;4377;p97">
            <a:extLst xmlns:a="http://schemas.openxmlformats.org/drawingml/2006/main">
              <a:ext uri="{FF2B5EF4-FFF2-40B4-BE49-F238E27FC236}">
                <a16:creationId xmlns:a16="http://schemas.microsoft.com/office/drawing/2014/main" id="{0FDF94D9-8A1D-4F40-9579-E3D9E53BE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379" name="Google Shape;4379;p97">
            <a:extLst xmlns:a="http://schemas.openxmlformats.org/drawingml/2006/main">
              <a:ext uri="{FF2B5EF4-FFF2-40B4-BE49-F238E27FC236}">
                <a16:creationId xmlns:a16="http://schemas.microsoft.com/office/drawing/2014/main" id="{0815C0C9-212E-4018-89DB-144065E68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34930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Nauka rozłożona w czasie</a:t>
            </a:r>
            <a:endParaRPr sz="1450"/>
          </a:p>
        </p:txBody>
      </p:sp>
      <p:sp>
        <p:nvSpPr>
          <p:cNvPr id="4380" name="Google Shape;4380;p97">
            <a:extLst xmlns:a="http://schemas.openxmlformats.org/drawingml/2006/main">
              <a:ext uri="{FF2B5EF4-FFF2-40B4-BE49-F238E27FC236}">
                <a16:creationId xmlns:a16="http://schemas.microsoft.com/office/drawing/2014/main" id="{6E719204-C1D2-4840-B4F4-B2A70463F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38404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Dwie lekcje tygodniowo przez wiele miesięcy pomagają wracać do wiedzy w codziennych sytuacjach.</a:t>
            </a:r>
            <a:endParaRPr sz="1250"/>
          </a:p>
        </p:txBody>
      </p:sp>
      <p:sp>
        <p:nvSpPr>
          <p:cNvPr id="4381" name="Google Shape;4381;p97">
            <a:extLst xmlns:a="http://schemas.openxmlformats.org/drawingml/2006/main">
              <a:ext uri="{FF2B5EF4-FFF2-40B4-BE49-F238E27FC236}">
                <a16:creationId xmlns:a16="http://schemas.microsoft.com/office/drawing/2014/main" id="{CEE66EA6-33F6-4AF0-BEC4-2919B7111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8463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383" name="Google Shape;4383;p97">
            <a:extLst xmlns:a="http://schemas.openxmlformats.org/drawingml/2006/main">
              <a:ext uri="{FF2B5EF4-FFF2-40B4-BE49-F238E27FC236}">
                <a16:creationId xmlns:a16="http://schemas.microsoft.com/office/drawing/2014/main" id="{D792C5DD-06EB-47B9-BFE3-45622A2B1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48646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Treść zmienia się z sytuacją</a:t>
            </a:r>
            <a:endParaRPr sz="1450"/>
          </a:p>
        </p:txBody>
      </p:sp>
      <p:sp>
        <p:nvSpPr>
          <p:cNvPr id="4384" name="Google Shape;4384;p97">
            <a:extLst xmlns:a="http://schemas.openxmlformats.org/drawingml/2006/main">
              <a:ext uri="{FF2B5EF4-FFF2-40B4-BE49-F238E27FC236}">
                <a16:creationId xmlns:a16="http://schemas.microsoft.com/office/drawing/2014/main" id="{AFEEE9C6-800E-4B80-BE4E-3BBCDEAE0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52120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Nowy zespół, przełożony albo rola wpływa na dalsze lekcje. Nie jest to jeden katalog kursów dla wszystkich.</a:t>
            </a:r>
            <a:endParaRPr sz="1250"/>
          </a:p>
        </p:txBody>
      </p:sp>
      <p:pic>
        <p:nvPicPr>
          <p:cNvPr id="4451" name="Google Shape;4385;p9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4b55f03fe29486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386" name="Google Shape;4386;p97">
            <a:extLst xmlns:a="http://schemas.openxmlformats.org/drawingml/2006/main">
              <a:ext uri="{FF2B5EF4-FFF2-40B4-BE49-F238E27FC236}">
                <a16:creationId xmlns:a16="http://schemas.microsoft.com/office/drawing/2014/main" id="{DB852FAA-A25F-4EAA-8A49-CC7254274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38138"/>
            <a:ext cx="8572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47625" tIns="0" rIns="47625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788" b="1" u="none">
                <a:solidFill>
                  <a:srgbClr val="FFFFFF"/>
                </a:solidFill>
              </a:rPr>
              <a:t>Jak to działa</a:t>
            </a:r>
            <a:endParaRPr/>
          </a:p>
        </p:txBody>
      </p:sp>
      <p:sp>
        <p:nvSpPr>
          <p:cNvPr id="4387" name="Google Shape;4387;p97">
            <a:extLst xmlns:a="http://schemas.openxmlformats.org/drawingml/2006/main">
              <a:ext uri="{FF2B5EF4-FFF2-40B4-BE49-F238E27FC236}">
                <a16:creationId xmlns:a16="http://schemas.microsoft.com/office/drawing/2014/main" id="{7A63AD40-1E4E-4ACA-AD4A-91A31DB4B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388" name="Google Shape;4388;p97">
            <a:extLst xmlns:a="http://schemas.openxmlformats.org/drawingml/2006/main">
              <a:ext uri="{FF2B5EF4-FFF2-40B4-BE49-F238E27FC236}">
                <a16:creationId xmlns:a16="http://schemas.microsoft.com/office/drawing/2014/main" id="{7C2D3814-0C1C-4F09-A9BD-ECE58369F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24612"/>
            <a:ext cx="68580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Problem</a:t>
            </a:r>
            <a:endParaRPr/>
          </a:p>
        </p:txBody>
      </p:sp>
      <p:sp>
        <p:nvSpPr>
          <p:cNvPr id="4389" name="Google Shape;4389;p97">
            <a:extLst xmlns:a="http://schemas.openxmlformats.org/drawingml/2006/main">
              <a:ext uri="{FF2B5EF4-FFF2-40B4-BE49-F238E27FC236}">
                <a16:creationId xmlns:a16="http://schemas.microsoft.com/office/drawing/2014/main" id="{094FBB8A-5D7E-424B-B9B9-0C2C501BF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390" name="Google Shape;4390;p97">
            <a:hlinkClick xmlns:r="http://schemas.openxmlformats.org/officeDocument/2006/relationships" xmlns:a="http://schemas.openxmlformats.org/drawingml/2006/main" r:id="R210b1ee24a0c4c90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DC22ACDA-7E30-4262-AAAB-D2572618A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19" y="265176"/>
            <a:ext cx="77724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391" name="Google Shape;4391;p97">
            <a:extLst xmlns:a="http://schemas.openxmlformats.org/drawingml/2006/main">
              <a:ext uri="{FF2B5EF4-FFF2-40B4-BE49-F238E27FC236}">
                <a16:creationId xmlns:a16="http://schemas.microsoft.com/office/drawing/2014/main" id="{234EC724-4697-446B-A6DE-39DC2F497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24612"/>
            <a:ext cx="14813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Dlaczego problem wraca</a:t>
            </a:r>
            <a:endParaRPr/>
          </a:p>
        </p:txBody>
      </p:sp>
      <p:sp>
        <p:nvSpPr>
          <p:cNvPr id="4392" name="Google Shape;4392;p97">
            <a:extLst xmlns:a="http://schemas.openxmlformats.org/drawingml/2006/main">
              <a:ext uri="{FF2B5EF4-FFF2-40B4-BE49-F238E27FC236}">
                <a16:creationId xmlns:a16="http://schemas.microsoft.com/office/drawing/2014/main" id="{E3B13A69-FF9F-4E69-BC78-82A944D4E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779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393" name="Google Shape;4393;p97">
            <a:hlinkClick xmlns:r="http://schemas.openxmlformats.org/officeDocument/2006/relationships" xmlns:a="http://schemas.openxmlformats.org/drawingml/2006/main" r:id="Rb45cd01f737d4244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F1E7400A-7849-42E5-A240-64771E225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7592" y="265176"/>
            <a:ext cx="157276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394" name="Google Shape;4394;p97">
            <a:extLst xmlns:a="http://schemas.openxmlformats.org/drawingml/2006/main">
              <a:ext uri="{FF2B5EF4-FFF2-40B4-BE49-F238E27FC236}">
                <a16:creationId xmlns:a16="http://schemas.microsoft.com/office/drawing/2014/main" id="{BDF34E89-CBF6-4DF1-830A-FE04BE0E8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9232" y="324612"/>
            <a:ext cx="74980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Empatyzer</a:t>
            </a:r>
            <a:endParaRPr/>
          </a:p>
        </p:txBody>
      </p:sp>
      <p:sp>
        <p:nvSpPr>
          <p:cNvPr id="4395" name="Google Shape;4395;p97">
            <a:extLst xmlns:a="http://schemas.openxmlformats.org/drawingml/2006/main">
              <a:ext uri="{FF2B5EF4-FFF2-40B4-BE49-F238E27FC236}">
                <a16:creationId xmlns:a16="http://schemas.microsoft.com/office/drawing/2014/main" id="{2D5790A1-BDDA-4FAF-80A0-3217699D8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396" name="Google Shape;4396;p97">
            <a:hlinkClick xmlns:r="http://schemas.openxmlformats.org/officeDocument/2006/relationships" xmlns:a="http://schemas.openxmlformats.org/drawingml/2006/main" r:id="R32589d0c57864f21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D8707667-7314-47B1-A006-6204CA683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3512" y="265176"/>
            <a:ext cx="841247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397" name="Google Shape;4397;p97">
            <a:extLst xmlns:a="http://schemas.openxmlformats.org/drawingml/2006/main">
              <a:ext uri="{FF2B5EF4-FFF2-40B4-BE49-F238E27FC236}">
                <a16:creationId xmlns:a16="http://schemas.microsoft.com/office/drawing/2014/main" id="{1B5A8C49-6EBA-4926-9F69-8452B7CBB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3904" y="265176"/>
            <a:ext cx="1069848" cy="292608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5C52B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398" name="Google Shape;4398;p97">
            <a:extLst xmlns:a="http://schemas.openxmlformats.org/drawingml/2006/main">
              <a:ext uri="{FF2B5EF4-FFF2-40B4-BE49-F238E27FC236}">
                <a16:creationId xmlns:a16="http://schemas.microsoft.com/office/drawing/2014/main" id="{22E85B3C-EB32-4362-9553-D8A6DAADC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4612"/>
            <a:ext cx="96012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Jak to działa</a:t>
            </a:r>
            <a:endParaRPr/>
          </a:p>
        </p:txBody>
      </p:sp>
      <p:sp>
        <p:nvSpPr>
          <p:cNvPr id="4399" name="Google Shape;4399;p97">
            <a:extLst xmlns:a="http://schemas.openxmlformats.org/drawingml/2006/main">
              <a:ext uri="{FF2B5EF4-FFF2-40B4-BE49-F238E27FC236}">
                <a16:creationId xmlns:a16="http://schemas.microsoft.com/office/drawing/2014/main" id="{78AB3C23-FA08-498D-93CE-CF2ED974B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F5C52B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400" name="Google Shape;4400;p97">
            <a:hlinkClick xmlns:r="http://schemas.openxmlformats.org/officeDocument/2006/relationships" xmlns:a="http://schemas.openxmlformats.org/drawingml/2006/main" r:id="Rf651b9780b6c448d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4131E71E-0B03-40B9-B47D-EBD161530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48" y="265176"/>
            <a:ext cx="105156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401" name="Google Shape;4401;p97">
            <a:extLst xmlns:a="http://schemas.openxmlformats.org/drawingml/2006/main">
              <a:ext uri="{FF2B5EF4-FFF2-40B4-BE49-F238E27FC236}">
                <a16:creationId xmlns:a16="http://schemas.microsoft.com/office/drawing/2014/main" id="{6C9C0712-5D27-43CD-8EC5-A70046007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324612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Co się zmienia</a:t>
            </a:r>
            <a:endParaRPr/>
          </a:p>
        </p:txBody>
      </p:sp>
      <p:sp>
        <p:nvSpPr>
          <p:cNvPr id="4402" name="Google Shape;4402;p97">
            <a:extLst xmlns:a="http://schemas.openxmlformats.org/drawingml/2006/main">
              <a:ext uri="{FF2B5EF4-FFF2-40B4-BE49-F238E27FC236}">
                <a16:creationId xmlns:a16="http://schemas.microsoft.com/office/drawing/2014/main" id="{A811AF2A-7582-422D-81AC-2A92EF437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624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403" name="Google Shape;4403;p97">
            <a:hlinkClick xmlns:r="http://schemas.openxmlformats.org/officeDocument/2006/relationships" xmlns:a="http://schemas.openxmlformats.org/drawingml/2006/main" r:id="R7f7aa4dd3f9143b5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F212F6FB-39CB-4D78-9B6A-8F6FFCB4E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65176"/>
            <a:ext cx="118872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404" name="Google Shape;4404;p97">
            <a:extLst xmlns:a="http://schemas.openxmlformats.org/drawingml/2006/main">
              <a:ext uri="{FF2B5EF4-FFF2-40B4-BE49-F238E27FC236}">
                <a16:creationId xmlns:a16="http://schemas.microsoft.com/office/drawing/2014/main" id="{EA4E4B21-8201-41CE-BB86-049CB18F9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9632" y="324612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Wdrożenie i prywatność</a:t>
            </a:r>
            <a:endParaRPr/>
          </a:p>
        </p:txBody>
      </p:sp>
      <p:sp>
        <p:nvSpPr>
          <p:cNvPr id="4405" name="Google Shape;4405;p97">
            <a:extLst xmlns:a="http://schemas.openxmlformats.org/drawingml/2006/main">
              <a:ext uri="{FF2B5EF4-FFF2-40B4-BE49-F238E27FC236}">
                <a16:creationId xmlns:a16="http://schemas.microsoft.com/office/drawing/2014/main" id="{59861A2C-9E77-4AA0-9AFD-B4D1A70F4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406" name="Google Shape;4406;p97">
            <a:hlinkClick xmlns:r="http://schemas.openxmlformats.org/officeDocument/2006/relationships" xmlns:a="http://schemas.openxmlformats.org/drawingml/2006/main" r:id="R8cad6f0d9e194ff0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195FA138-648B-4D88-93E4-79BDC2588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265176"/>
            <a:ext cx="1664208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407" name="Google Shape;4407;p97">
            <a:extLst xmlns:a="http://schemas.openxmlformats.org/drawingml/2006/main">
              <a:ext uri="{FF2B5EF4-FFF2-40B4-BE49-F238E27FC236}">
                <a16:creationId xmlns:a16="http://schemas.microsoft.com/office/drawing/2014/main" id="{C474F6E8-FA82-4CB9-BFFA-C01442F3F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79" y="324612"/>
            <a:ext cx="694944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Dowody</a:t>
            </a:r>
            <a:endParaRPr/>
          </a:p>
        </p:txBody>
      </p:sp>
      <p:sp>
        <p:nvSpPr>
          <p:cNvPr id="4408" name="Google Shape;4408;p97">
            <a:extLst xmlns:a="http://schemas.openxmlformats.org/drawingml/2006/main">
              <a:ext uri="{FF2B5EF4-FFF2-40B4-BE49-F238E27FC236}">
                <a16:creationId xmlns:a16="http://schemas.microsoft.com/office/drawing/2014/main" id="{9B89F8CE-7219-40D9-BAB9-7952D5C1A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329184"/>
            <a:ext cx="109728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45700" rIns="0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1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▸</a:t>
            </a:r>
            <a:endParaRPr/>
          </a:p>
        </p:txBody>
      </p:sp>
      <p:sp>
        <p:nvSpPr>
          <p:cNvPr id="4409" name="Google Shape;4409;p97">
            <a:hlinkClick xmlns:r="http://schemas.openxmlformats.org/officeDocument/2006/relationships" xmlns:a="http://schemas.openxmlformats.org/drawingml/2006/main" r:id="R30f73eef3d3b41f6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F4DA5554-947B-4B9E-9EF6-892B779EC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59" y="265176"/>
            <a:ext cx="786384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410" name="Google Shape;4410;p97">
            <a:extLst xmlns:a="http://schemas.openxmlformats.org/drawingml/2006/main">
              <a:ext uri="{FF2B5EF4-FFF2-40B4-BE49-F238E27FC236}">
                <a16:creationId xmlns:a16="http://schemas.microsoft.com/office/drawing/2014/main" id="{0E7E071A-608E-4D4F-BC60-7763B434D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960" y="324612"/>
            <a:ext cx="100584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650" b="0" u="none">
                <a:solidFill>
                  <a:srgbClr val="736978"/>
                </a:solidFill>
                <a:latin typeface="Calibri"/>
                <a:ea typeface="Calibri"/>
                <a:cs typeface="Calibri"/>
              </a:rPr>
              <a:t>Następny krok</a:t>
            </a:r>
            <a:endParaRPr/>
          </a:p>
        </p:txBody>
      </p:sp>
      <p:sp>
        <p:nvSpPr>
          <p:cNvPr id="4411" name="Google Shape;4411;p97">
            <a:hlinkClick xmlns:r="http://schemas.openxmlformats.org/officeDocument/2006/relationships" xmlns:a="http://schemas.openxmlformats.org/drawingml/2006/main" r:id="R2384340e53304280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B922FD20-CC03-4CFF-A0E5-A4123F943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5176"/>
            <a:ext cx="109728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4478" name="Google Shape;4374;p9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8342810bba471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218541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4479" name="Google Shape;4378;p9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adb30ba60648e8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355701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4480" name="Google Shape;4382;p9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1fd0285cb94d6c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4928616"/>
            <a:ext cx="219456" cy="219456"/>
          </a:xfrm>
          <a:prstGeom xmlns:a="http://schemas.openxmlformats.org/drawingml/2006/main" prst="rect">
            <a:avLst/>
          </a:prstGeom>
        </p:spPr>
      </p:pic>
      <p:sp>
        <p:nvSpPr>
          <p:cNvPr id="4417" name="Empatyzer SHORT — tło menu">
            <a:extLst xmlns:a="http://schemas.openxmlformats.org/drawingml/2006/main">
              <a:ext uri="{FF2B5EF4-FFF2-40B4-BE49-F238E27FC236}">
                <a16:creationId xmlns:a16="http://schemas.microsoft.com/office/drawing/2014/main" id="{AC3BE532-D161-4319-A101-C5E2FDC17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37160"/>
            <a:ext cx="10671048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18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EE511244-DDA2-4F66-9ADD-71EE1EB22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441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C303080F-97BA-4B6C-AB9D-AB18D0677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420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850640FD-C4A7-4715-A03D-BD6FB627D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442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9A21CBCB-5562-4AE9-8A5B-6EAC00219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422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31EE2870-F7A9-4E01-AF73-23ACD8454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442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D06F988E-839A-4D45-9EB8-FB1A1D0C1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424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568450D6-8AC2-4BFE-A025-5D12DCF6F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4425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8D18B999-6B3E-4050-BDD3-87C14C7A2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426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8117A337-D96D-4383-B614-9A20DD3FF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442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80C16EF8-03E1-4B9C-98F0-7540EA3A3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428" name="Empatyzer SHORT — menu Co się zmienia">
            <a:extLst xmlns:a="http://schemas.openxmlformats.org/drawingml/2006/main">
              <a:ext uri="{FF2B5EF4-FFF2-40B4-BE49-F238E27FC236}">
                <a16:creationId xmlns:a16="http://schemas.microsoft.com/office/drawing/2014/main" id="{0AA1ADE4-324F-403B-ACEA-23B0DC152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Co się zmienia</a:t>
            </a:r>
          </a:p>
        </p:txBody>
      </p:sp>
      <p:sp>
        <p:nvSpPr>
          <p:cNvPr id="442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4E0443CF-7614-4D39-AAF7-9C423C5DA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430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BC17E41A-339C-4E9E-B5E9-C2A0F83D1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443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F60523A4-35D9-4D5D-B98A-00D5362F2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432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F005573D-9514-48E3-91DF-8C4581178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443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1DD2595C-3041-4697-B710-D7A87CC48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4434" name="Empatyzer SHORT — aktywna sekcja Appendix">
            <a:extLst xmlns:a="http://schemas.openxmlformats.org/drawingml/2006/main">
              <a:ext uri="{FF2B5EF4-FFF2-40B4-BE49-F238E27FC236}">
                <a16:creationId xmlns:a16="http://schemas.microsoft.com/office/drawing/2014/main" id="{170EAA5F-544B-44E7-9A6E-6EE5A7F1A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FFC32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35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190A1984-2BEA-4A98-B77B-87FB8DA81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15" b="1">
                <a:solidFill>
                  <a:srgbClr val="512753"/>
                </a:solidFill>
              </a:defRPr>
            </a:pPr>
            <a:r>
              <a:rPr sz="615" b="1">
                <a:solidFill>
                  <a:srgbClr val="512753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432030279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2026-09-02T07:09:40.3130000Z</dcterms:created>
  <dcterms:modified xsi:type="dcterms:W3CDTF">2026-09-02T07:09:40.3130000Z</dcterms:modified>
</coreProperties>
</file>