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b1c22f21bbe4a17" /><Relationship Type="http://schemas.openxmlformats.org/officeDocument/2006/relationships/extended-properties" Target="/docProps/app.xml" Id="Rca6e3c4bf2444eff" /><Relationship Type="http://schemas.openxmlformats.org/officeDocument/2006/relationships/officeDocument" Target="/ppt/presentation.xml" Id="Rb5e2d04fc96e472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7777d336fe743f1"/>
  </p:sldMasterIdLst>
  <p:notesMasterIdLst>
    <p:notesMasterId xmlns:r="http://schemas.openxmlformats.org/officeDocument/2006/relationships" r:id="R743538e7083143f4"/>
  </p:notesMasterIdLst>
  <p:sldIdLst>
    <p:sldId xmlns:r="http://schemas.openxmlformats.org/officeDocument/2006/relationships" id="256" r:id="R01b2a0fc580a4b74"/>
    <p:sldId xmlns:r="http://schemas.openxmlformats.org/officeDocument/2006/relationships" id="257" r:id="Rceb6725e6dd14a7f"/>
    <p:sldId xmlns:r="http://schemas.openxmlformats.org/officeDocument/2006/relationships" id="258" r:id="Rdb5d77b8491c4b06"/>
    <p:sldId xmlns:r="http://schemas.openxmlformats.org/officeDocument/2006/relationships" id="259" r:id="R2fd90502b50f4631"/>
    <p:sldId xmlns:r="http://schemas.openxmlformats.org/officeDocument/2006/relationships" id="260" r:id="R179d9172b1a1409b"/>
    <p:sldId xmlns:r="http://schemas.openxmlformats.org/officeDocument/2006/relationships" id="261" r:id="Raedd0e56d1144a81"/>
    <p:sldId xmlns:r="http://schemas.openxmlformats.org/officeDocument/2006/relationships" id="262" r:id="Rc7bcff8d55ea4710"/>
    <p:sldId xmlns:r="http://schemas.openxmlformats.org/officeDocument/2006/relationships" id="263" r:id="Rb9d89cda21624408"/>
    <p:sldId xmlns:r="http://schemas.openxmlformats.org/officeDocument/2006/relationships" id="264" r:id="Rff6bdf1929314fd2"/>
    <p:sldId xmlns:r="http://schemas.openxmlformats.org/officeDocument/2006/relationships" id="265" r:id="Rc1a7f973cc1e4a13"/>
    <p:sldId xmlns:r="http://schemas.openxmlformats.org/officeDocument/2006/relationships" id="266" r:id="R50afd539fdbb4647"/>
    <p:sldId xmlns:r="http://schemas.openxmlformats.org/officeDocument/2006/relationships" id="267" r:id="R60f690e905894620"/>
    <p:sldId xmlns:r="http://schemas.openxmlformats.org/officeDocument/2006/relationships" id="268" r:id="R3b992bcab7444ef3"/>
    <p:sldId xmlns:r="http://schemas.openxmlformats.org/officeDocument/2006/relationships" id="269" r:id="Rc79d4d23fafb40c9"/>
    <p:sldId xmlns:r="http://schemas.openxmlformats.org/officeDocument/2006/relationships" id="270" r:id="R5a5abaceada54697"/>
    <p:sldId xmlns:r="http://schemas.openxmlformats.org/officeDocument/2006/relationships" id="271" r:id="R3e13f8902a3f4732"/>
    <p:sldId xmlns:r="http://schemas.openxmlformats.org/officeDocument/2006/relationships" id="272" r:id="R6c98c89afef845b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f361b70f255497c" /><Relationship Type="http://schemas.openxmlformats.org/officeDocument/2006/relationships/slideMaster" Target="/ppt/slideMasters/slideMaster1.xml" Id="Rb7777d336fe743f1" /><Relationship Type="http://schemas.openxmlformats.org/officeDocument/2006/relationships/notesMaster" Target="/ppt/notesMasters/notesMaster1.xml" Id="R743538e7083143f4" /><Relationship Type="http://schemas.openxmlformats.org/officeDocument/2006/relationships/presProps" Target="/ppt/presProps.xml" Id="R59b2c9c0c2b445a1" /><Relationship Type="http://schemas.openxmlformats.org/officeDocument/2006/relationships/tableStyles" Target="/ppt/tableStyles.xml" Id="R688354bc641d4ac8" /><Relationship Type="http://schemas.openxmlformats.org/officeDocument/2006/relationships/slide" Target="/ppt/slides/slide1.xml" Id="R01b2a0fc580a4b74" /><Relationship Type="http://schemas.openxmlformats.org/officeDocument/2006/relationships/slide" Target="/ppt/slides/slide2.xml" Id="Rceb6725e6dd14a7f" /><Relationship Type="http://schemas.openxmlformats.org/officeDocument/2006/relationships/slide" Target="/ppt/slides/slide3.xml" Id="Rdb5d77b8491c4b06" /><Relationship Type="http://schemas.openxmlformats.org/officeDocument/2006/relationships/slide" Target="/ppt/slides/slide4.xml" Id="R2fd90502b50f4631" /><Relationship Type="http://schemas.openxmlformats.org/officeDocument/2006/relationships/slide" Target="/ppt/slides/slide5.xml" Id="R179d9172b1a1409b" /><Relationship Type="http://schemas.openxmlformats.org/officeDocument/2006/relationships/slide" Target="/ppt/slides/slide6.xml" Id="Raedd0e56d1144a81" /><Relationship Type="http://schemas.openxmlformats.org/officeDocument/2006/relationships/slide" Target="/ppt/slides/slide7.xml" Id="Rc7bcff8d55ea4710" /><Relationship Type="http://schemas.openxmlformats.org/officeDocument/2006/relationships/slide" Target="/ppt/slides/slide8.xml" Id="Rb9d89cda21624408" /><Relationship Type="http://schemas.openxmlformats.org/officeDocument/2006/relationships/slide" Target="/ppt/slides/slide9.xml" Id="Rff6bdf1929314fd2" /><Relationship Type="http://schemas.openxmlformats.org/officeDocument/2006/relationships/slide" Target="/ppt/slides/slide10.xml" Id="Rc1a7f973cc1e4a13" /><Relationship Type="http://schemas.openxmlformats.org/officeDocument/2006/relationships/slide" Target="/ppt/slides/slide11.xml" Id="R50afd539fdbb4647" /><Relationship Type="http://schemas.openxmlformats.org/officeDocument/2006/relationships/slide" Target="/ppt/slides/slide12.xml" Id="R60f690e905894620" /><Relationship Type="http://schemas.openxmlformats.org/officeDocument/2006/relationships/slide" Target="/ppt/slides/slide13.xml" Id="R3b992bcab7444ef3" /><Relationship Type="http://schemas.openxmlformats.org/officeDocument/2006/relationships/slide" Target="/ppt/slides/slide14.xml" Id="Rc79d4d23fafb40c9" /><Relationship Type="http://schemas.openxmlformats.org/officeDocument/2006/relationships/slide" Target="/ppt/slides/slide15.xml" Id="R5a5abaceada54697" /><Relationship Type="http://schemas.openxmlformats.org/officeDocument/2006/relationships/slide" Target="/ppt/slides/slide16.xml" Id="R3e13f8902a3f4732" /><Relationship Type="http://schemas.openxmlformats.org/officeDocument/2006/relationships/slide" Target="/ppt/slides/slide17.xml" Id="R6c98c89afef845b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9fb96ecb59b458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099dea5466642be" /><Relationship Type="http://schemas.openxmlformats.org/officeDocument/2006/relationships/notesMaster" Target="/ppt/notesMasters/notesMaster1.xml" Id="R5c329b8d07804af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522b3f027954e70" /><Relationship Type="http://schemas.openxmlformats.org/officeDocument/2006/relationships/notesMaster" Target="/ppt/notesMasters/notesMaster1.xml" Id="R2b5f0b23cfc4418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eaf7a36763d4d41" /><Relationship Type="http://schemas.openxmlformats.org/officeDocument/2006/relationships/notesMaster" Target="/ppt/notesMasters/notesMaster1.xml" Id="R957c8c49e01b46c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f87f8cc2061417c" /><Relationship Type="http://schemas.openxmlformats.org/officeDocument/2006/relationships/notesMaster" Target="/ppt/notesMasters/notesMaster1.xml" Id="R451b7263ba95403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6cad052a0594761" /><Relationship Type="http://schemas.openxmlformats.org/officeDocument/2006/relationships/notesMaster" Target="/ppt/notesMasters/notesMaster1.xml" Id="Rdb856515fb35494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79ce8737b874384" /><Relationship Type="http://schemas.openxmlformats.org/officeDocument/2006/relationships/notesMaster" Target="/ppt/notesMasters/notesMaster1.xml" Id="Re3e50686a27b43a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5bda4b4f46f47f6" /><Relationship Type="http://schemas.openxmlformats.org/officeDocument/2006/relationships/notesMaster" Target="/ppt/notesMasters/notesMaster1.xml" Id="R0e69bf9028dc489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ac78b51327046a6" /><Relationship Type="http://schemas.openxmlformats.org/officeDocument/2006/relationships/notesMaster" Target="/ppt/notesMasters/notesMaster1.xml" Id="Rf0ab1bc36eca483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d9d71e18f8747c2" /><Relationship Type="http://schemas.openxmlformats.org/officeDocument/2006/relationships/notesMaster" Target="/ppt/notesMasters/notesMaster1.xml" Id="Ra429cbac77f4488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815c669bd364e99" /><Relationship Type="http://schemas.openxmlformats.org/officeDocument/2006/relationships/notesMaster" Target="/ppt/notesMasters/notesMaster1.xml" Id="Ra3fbf38bd57f4e6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8418aeb3fe34d37" /><Relationship Type="http://schemas.openxmlformats.org/officeDocument/2006/relationships/notesMaster" Target="/ppt/notesMasters/notesMaster1.xml" Id="R61b541530c4e45f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bdeee191f83401a" /><Relationship Type="http://schemas.openxmlformats.org/officeDocument/2006/relationships/notesMaster" Target="/ppt/notesMasters/notesMaster1.xml" Id="Rbc95ad46831e413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55caca1fd184dc0" /><Relationship Type="http://schemas.openxmlformats.org/officeDocument/2006/relationships/notesMaster" Target="/ppt/notesMasters/notesMaster1.xml" Id="Re518f0c1279c4d6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f9bd0e44cc14d9a" /><Relationship Type="http://schemas.openxmlformats.org/officeDocument/2006/relationships/notesMaster" Target="/ppt/notesMasters/notesMaster1.xml" Id="R935e8485bd6d4cd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badb784feed4df2" /><Relationship Type="http://schemas.openxmlformats.org/officeDocument/2006/relationships/notesMaster" Target="/ppt/notesMasters/notesMaster1.xml" Id="R1a7aa5fe59324f5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d776544e45848fe" /><Relationship Type="http://schemas.openxmlformats.org/officeDocument/2006/relationships/notesMaster" Target="/ppt/notesMasters/notesMaster1.xml" Id="R3f1ba482e4d1496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b9c7cc3ad2c471b" /><Relationship Type="http://schemas.openxmlformats.org/officeDocument/2006/relationships/notesMaster" Target="/ppt/notesMasters/notesMaster1.xml" Id="R28ba82221e9e434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Dzień dobry, dziękuję za spotkanie. Wiem, że HR nie potrzebuje kolejnego narzędzia i nie o to będę prosił. Chciałbym porozmawiać o jednym momencie, którego żaden program rozwojowy nie obejmuje: o wieczorze przed trudną rozmową, kiedy menedżer wie, co chce powiedzieć, ale nie wie, jak to powiedzieć tej jednej osobie. Szkolenia były, coaching był, a on jest sam. Empatyzer wypełnia tę lukę i jak dzięki temu HR dociera do każdego menedżera w firmie, nie tylko do tych, do których zdąży. Dalsza część to dwadzieścia pięć minut na spotkaniu albo kwadrans czytania.</a:t>
            </a:r>
            <a:br/>
            <a:br/>
            <a:r>
              <a:rPr sz="1200"/>
              <a:t>Persona, do której jest ta wersja:</a:t>
            </a:r>
            <a:br/>
            <a:r>
              <a:rPr sz="1200"/>
              <a:t>HR business partner w firmie kilkuset osób, kilkanaście lat w HR. Ma budżet szkoleniowy, platformę e-learningową i program rozwoju menedżerów, z którego menedżerowie wychodzą zadowoleni i nic nie zmieniają. Gasi pożary: konflikty, odejścia, skargi na szefów. Chce być partnerem biznesu, a nie działem od szkoleń. Boi się kolejnego narzędzia do wdrożenia i pilnowania, tego, że po miesiącu nikt nie będzie z niego korzystał, pytań o RODO i sztuczną inteligencję oraz tego, że zarząd nie da budżetu. Cieszy ją wszystko, co zdejmuje z niej rozmowy „jak mam to powiedzieć Markowi”.</a:t>
            </a:r>
            <a:br/>
            <a:br/>
            <a:r>
              <a:rPr sz="1200"/>
              <a:t>Wskazówki dla prowadzącego: Cel: orientacja w 60 sekund i szacunek dla tego, co HR już robi. Powiedz, po co jest spotkanie: pokazać, co dzieje się między szkoleniem, coachingiem a rozmową, którą menedżer ma jutro, i jak Empatyzer tę lukę wypełnia.</a:t>
            </a:r>
            <a:br/>
            <a:r>
              <a:rPr sz="1200"/>
              <a:t>Od początku: Empatyzer poszerza zasięg HR, nie zastępuje HR. Nie mów o oszczędności etatów ani godzin HR.</a:t>
            </a:r>
            <a:br/>
            <a:r>
              <a:rPr sz="1200"/>
              <a:t>Przed spotkaniem ustal, z kim rozmawiasz: dyrektor HR, L&amp;D, HR biznes partner czy osoba od metodologii.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W 2025 r. zaangażowanych było 20% pracowników na świecie, a zaangażowanie menedżerów spadło z 27% do 22%, najmocniej w historii pomiaru; Gallup szacuje koszt niskiego zaangażowania na ok. 10 bln USD rocznie. (Gallup, Harter i Pendell, „Global Employee Engagement Continues Decline” (State of the Global Workplace 2026), 2026). https://www.gallup.com/workplace/708071/global-employee-engagement-continues-decline.aspx Zastrzeżenie: 141 444 respondentów; self-report; koszt to model Gallupa.</a:t>
            </a:r>
            <a:br/>
            <a:r>
              <a:rPr sz="1200"/>
              <a:t>2. W Polsce zaangażowanych w pracę jest 7% pracowników, wobec 12% w Europie i 20% na świecie. (Gallup, „State of the Global Workplace: Poland Country-Level Data”, 2026). https://www.gallup.com/workplace/706802/state-global-workplace-poland-country-level-data.aspx Zastrzeżenie: Średnia z trzech lat sondaży (2023–2025), ok. 1000 respondentów rocznie.</a:t>
            </a:r>
            <a:br/>
            <a:r>
              <a:rPr sz="1200"/>
              <a:t>3. Menedżer odpowiada za co najmniej 70% różnic w zaangażowaniu między zespołami, a naturalny talent do zarządzania ma ok. 1 na 10 osób; firmy w 82% przypadków obsadzają to stanowisko osobą bez takiego talentu. (Gallup, Beck i Harter, „Why Great Managers Are So Rare”, 2014 (akt. 2026)). https://www.gallup.com/workplace/231593/why-great-managers-rare.aspx Zastrzeżenie: Dane Gallupa z zespołów w USA; 70% to wariancja między jednostkami, nie związek przyczynowy.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Jedno zdanie. Chciałbym, żeby zostało Państwu po tym spotkaniu. HR robi dziś dwie rzeczy naraz: buduje programy rozwojowe dla wszystkich i gasi pojedyncze pożary u tych, którzy przyjdą. Między jednym a drugim jest luka: menedżer, który w marcu był na szkoleniu z feedbacku, a w czerwcu ma trudną rozmowę i improwizuje, bo do HR nie zdąży albo nie chce iść z każdą sprawą. Badania nad transferem szkoleń pokazują, że po pół roku stosuje wiedzę mniej niż połowa uczestników. Ta luka nie jest winą HR. HR może ją jednak wypełnić, i o tym jest ta prezentacja.</a:t>
            </a:r>
            <a:br/>
            <a:br/>
            <a:r>
              <a:rPr sz="1200"/>
              <a:t>Wskazówki dla prowadzącego: Jedno zdanie i pauza. Reszta jest w komentarzu, nie na slajdzie.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Tylko 39% pracowników uważa, że ich menedżer skutecznie daje jasny feedback rozwojowy, a menedżer poświęca średnio 9 godzin tygodniowo (prawie ćwierć czasu) na osobiste sprawy i emocje pracowników. (Gartner, komunikat prasowy „Gartner HR Survey Finds 47% of Managers Say They Are Working Harder Than One Year Ago”, 29.04.2026). https://www.gartner.com/en/newsroom/press-releases/2026-04-29-gartner-hr-survey-finds-47-percent-of-managers-say-they-are-working-harder-than-1-year-ago Zastrzeżenie: 2947 pracowników i menedżerów, XI–XII 2025; self-report.</a:t>
            </a:r>
            <a:br/>
            <a:r>
              <a:rPr sz="1200"/>
              <a:t>2. Menedżerowie poświęcają tylko 13% czasu na rozwój ludzi, a prawie 40% na gaszenie bieżących problemów i administrację; 36% uważa, że nie przygotowano ich wystarczająco do zarządzania ludźmi. (Deloitte, „2025 Global Human Capital Trends”, komunikat prasowy, 24.03.2025). https://www.deloitte.com/us/en/about/press-room/deloitte-report-aims-to-help-leaders-navigate-complex-workplace-tensions.html Zastrzeżenie: Ok. 10 000 liderów w 93 krajach plus badanie menedżerów; self-report.</a:t>
            </a:r>
            <a:br/>
            <a:r>
              <a:rPr sz="1200"/>
              <a:t>3. Mediana to ok. 2 pracowników HR na 100 zatrudnionych (2025), czyli jedna osoba z HR na ok. 50 pracowników. (SHRM, „3 CHRO Benchmarking Data Insights”, 2025). https://www.shrm.org/executive-network/insights/more-support-for-hr--talent--chro-benchmarking-survey-insights- Zastrzeżenie: USA, członkowie SHRM.</a:t>
            </a:r>
            <a:br/>
            <a:r>
              <a:rPr sz="1200"/>
              <a:t>4. Według szacunku Gartnera HR business partner spędza tygodniowo ok. 19 godzin na sprawach pracowniczych i 16 na bieżącej operacyjce, a tylko ok. 9 na pracy strategicznej. (Gartner, „The Evolving Strategic Role of HR Business Partners”). https://www.gartner.com/en/human-resources/role/hr-business-partners Zastrzeżenie: Materiał ekspercki bez daty i próby; cytować jako szacunek.</a:t>
            </a:r>
            <a:br/>
            <a:r>
              <a:rPr sz="1200"/>
              <a:t>5. 82% osób obejmujących stanowiska menedżerskie nie przeszło żadnego formalnego szkolenia z zarządzania („przypadkowi menedżerowie”), a połowa pracowników z nieskutecznym szefem planuje odejść w ciągu roku. (Chartered Management Institute / YouGov, komunikat prasowy, 2023). https://www.managers.org.uk/about-cmi/media-centre/press-releases/bad-managers-and-toxic-work-culture-causing-one-in-three-staff-to-walk/ Zastrzeżenie: Wielka Brytania, ponad 4500 respondentów; self-report.</a:t>
            </a:r>
            <a:br/>
            <a:r>
              <a:rPr sz="1200"/>
              <a:t>6. Mniej niż połowa menedżerów na świecie (44%) deklaruje, że przeszła jakiekolwiek szkolenie menedżerskie; wśród przeszkolonych aktywnie niezaangażowanych jest o połowę mniej. (Gallup, „State of the Global Workplace: 2025 Report”, 2025, s. 12–13). https://www.gallup.com/file/workplace/659528/state-of-the-global-workplace-2025-download.pdf Zastrzeżenie: Self-report, Gallup World Poll; zależność korelacyjna.</a:t>
            </a:r>
            <a:br/>
            <a:r>
              <a:rPr sz="1200"/>
              <a:t>7. Menedżer odpowiada za co najmniej 70% różnic w zaangażowaniu między zespołami, a naturalny talent do zarządzania ma ok. 1 na 10 osób; firmy w 82% przypadków obsadzają to stanowisko osobą bez takiego talentu. (Gallup, Beck i Harter, „Why Great Managers Are So Rare”, 2014 (akt. 2026)). https://www.gallup.com/workplace/231593/why-great-managers-rare.aspx Zastrzeżenie: Dane Gallupa z zespołów w USA; 70% to wariancja między jednostkami, nie związek przyczynowy.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Trzy sytuacje, które zna każdy dział HR. Pierwsza: menedżer wraca ze szkolenia z feedbacku i przy pierwszej trudnej rozmowie znów improwizuje albo dzwoni do HR. Druga: HR jako pogotowie od zwykłych spraw, które menedżer mógłby przygotować sam, przez co na sprawy formalne i naprawdę trudne zostaje mniej czasu. Trzecia: nierówny dostęp do rozwoju, bo coaching dostają wybrani, a nowi menedżerowie i menedżerowie w oddziałach zostają z tym, co zapamiętali. Gartner policzył, że menedżer poświęca prawie ćwierć czasu na osobiste sprawy i emocje pracowników, a tylko 39% pracowników uważa, że dostaje od niego jasny feedback. Ile takich zwykłych spraw trafia do Państwa w tygodniu?</a:t>
            </a:r>
            <a:br/>
            <a:br/>
            <a:r>
              <a:rPr sz="1200"/>
              <a:t>Wskazówki dla prowadzącego: Cel: HR ma rozpoznać własną firmę w jednej z trzech sytuacji. Nie sugeruj, że obecne narzędzia są przestarzałe; pytaj, co dzieje się między nimi a realną rozmową.</a:t>
            </a:r>
            <a:br/>
            <a:r>
              <a:rPr sz="1200"/>
              <a:t>Pytanie: „Ile zwykłych spraw menedżerów trafia do Państwa w tygodniu, choć menedżer mógłby je przygotować sam?”.</a:t>
            </a:r>
            <a:br/>
            <a:r>
              <a:rPr sz="1200"/>
              <a:t>Gallup (2015): menedżerowie odpowiadają za co najmniej 70% zróżnicowania zaangażowania między jednostkami. Nie obiecuj wzrostu zaangażowania.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Tylko 39% pracowników uważa, że ich menedżer skutecznie daje jasny feedback rozwojowy, a menedżer poświęca średnio 9 godzin tygodniowo (prawie ćwierć czasu) na osobiste sprawy i emocje pracowników. (Gartner, komunikat prasowy „Gartner HR Survey Finds 47% of Managers Say They Are Working Harder Than One Year Ago”, 29.04.2026). https://www.gartner.com/en/newsroom/press-releases/2026-04-29-gartner-hr-survey-finds-47-percent-of-managers-say-they-are-working-harder-than-1-year-ago Zastrzeżenie: 2947 pracowników i menedżerów, XI–XII 2025; self-report.</a:t>
            </a:r>
            <a:br/>
            <a:r>
              <a:rPr sz="1200"/>
              <a:t>2. Menedżerowie poświęcają tylko 13% czasu na rozwój ludzi, a prawie 40% na gaszenie bieżących problemów i administrację; 36% uważa, że nie przygotowano ich wystarczająco do zarządzania ludźmi. (Deloitte, „2025 Global Human Capital Trends”, komunikat prasowy, 24.03.2025). https://www.deloitte.com/us/en/about/press-room/deloitte-report-aims-to-help-leaders-navigate-complex-workplace-tensions.html Zastrzeżenie: Ok. 10 000 liderów w 93 krajach plus badanie menedżerów; self-report.</a:t>
            </a:r>
            <a:br/>
            <a:r>
              <a:rPr sz="1200"/>
              <a:t>3. Mediana to ok. 2 pracowników HR na 100 zatrudnionych (2025), czyli jedna osoba z HR na ok. 50 pracowników. (SHRM, „3 CHRO Benchmarking Data Insights”, 2025). https://www.shrm.org/executive-network/insights/more-support-for-hr--talent--chro-benchmarking-survey-insights- Zastrzeżenie: USA, członkowie SHRM.</a:t>
            </a:r>
            <a:br/>
            <a:r>
              <a:rPr sz="1200"/>
              <a:t>4. Według szacunku Gartnera HR business partner spędza tygodniowo ok. 19 godzin na sprawach pracowniczych i 16 na bieżącej operacyjce, a tylko ok. 9 na pracy strategicznej. (Gartner, „The Evolving Strategic Role of HR Business Partners”). https://www.gartner.com/en/human-resources/role/hr-business-partners Zastrzeżenie: Materiał ekspercki bez daty i próby; cytować jako szacunek.</a:t>
            </a:r>
            <a:br/>
            <a:r>
              <a:rPr sz="1200"/>
              <a:t>5. 82% osób obejmujących stanowiska menedżerskie nie przeszło żadnego formalnego szkolenia z zarządzania („przypadkowi menedżerowie”), a połowa pracowników z nieskutecznym szefem planuje odejść w ciągu roku. (Chartered Management Institute / YouGov, komunikat prasowy, 2023). https://www.managers.org.uk/about-cmi/media-centre/press-releases/bad-managers-and-toxic-work-culture-causing-one-in-three-staff-to-walk/ Zastrzeżenie: Wielka Brytania, ponad 4500 respondentów; self-report.</a:t>
            </a:r>
            <a:br/>
            <a:r>
              <a:rPr sz="1200"/>
              <a:t>6. Mniej niż połowa menedżerów na świecie (44%) deklaruje, że przeszła jakiekolwiek szkolenie menedżerskie; wśród przeszkolonych aktywnie niezaangażowanych jest o połowę mniej. (Gallup, „State of the Global Workplace: 2025 Report”, 2025, s. 12–13). https://www.gallup.com/file/workplace/659528/state-of-the-global-workplace-2025-download.pdf Zastrzeżenie: Self-report, Gallup World Poll; zależność korelacyjna.</a:t>
            </a:r>
            <a:br/>
            <a:r>
              <a:rPr sz="1200"/>
              <a:t>7. Menedżer odpowiada za co najmniej 70% różnic w zaangażowaniu między zespołami, a naturalny talent do zarządzania ma ok. 1 na 10 osób; firmy w 82% przypadków obsadzają to stanowisko osobą bez takiego talentu. (Gallup, Beck i Harter, „Why Great Managers Are So Rare”, 2014 (akt. 2026)). https://www.gallup.com/workplace/231593/why-great-managers-rare.aspx Zastrzeżenie: Dane Gallupa z zespołów w USA; 70% to wariancja między jednostkami, nie związek przyczynowy.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Gallup — Managers Account for 70% of Variance in Employee Engagement: https://news.gallup.com/businessjournal/182792/managers-account-variance-employee-engagement.aspx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Na to samo pytanie dwie osoby dostaną od Em dwie różne odpowiedzi. Jedna mówi szybko i wprost, więc usłyszy, żeby nie zaczynać od oceny. Druga długo przygotowuje grunt i dostanie sygnał, że tym razem trzeba powiedzieć wprost, o co chodzi. Em dopasowuje wskazówki i do osoby, o którą ktoś pyta, i do tego, kto pyta. Zwykle wychodzą z tego trzy, cztery zdania, które można powiedzieć jutro rano na 1:1. Rozmowę prowadzi człowiek i to on decyduje, co z tych wskazówek weźmie. Nikt tych pytań nie czyta: ani szef, ani HR, ani my. Dlatego ludzie pytają tu o rzeczy, o które nie zapytaliby głośno.</a:t>
            </a:r>
            <a:br/>
            <a:br/>
            <a:r>
              <a:rPr sz="1200"/>
              <a:t>Wskazówki dla prowadzącego: Najczęstsze pytanie brzmi: czym to się różni od zwykłego czatu ze sztuczną inteligencją. Odpowiedź: Em zna wyniki obu osób, więc odpowiada inaczej dwóm osobom pytającym o to samo. Jeśli jest internet, pokaż Em na żywo na koncie demonstracyjnym.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69% menedżerów przyznaje, że rozmowy z pracownikami sprawiają im trudność, a 37% boi się dawać bezpośredni krytyczny feedback. (Interact / Harris Poll, komunikat prasowy, 2016 (omówienie: Solomon, HBR, „Two-Thirds of Managers Are Uncomfortable Communicating with Employees”, 2016)). https://www.prnewswire.com/news-releases/come-in-and-shut-the-door--communication-breach-in-the-workplace-revealed-300218235.html Zastrzeżenie: USA, 2058 dorosłych, w tym 616 menedżerów; self-report. HBR: https://hbr.org/2016/03/two-thirds-of-managers-are-uncomfortable-communicating-with-employees</a:t>
            </a:r>
            <a:br/>
            <a:r>
              <a:rPr sz="1200"/>
              <a:t>2. 57% pracowników woli feedback korygujący od pochwał, a 72% uważa, że ich wyniki poprawiłyby się, gdyby menedżer częściej go dawał. (Zenger Folkman, komunikat prasowy, 2014 (omówienie: Zenger i Folkman, HBR, „Your Employees Want the Negative Feedback You Hate to Give”, 2014)). https://www.prnewswire.com/news-releases/zenger-folkman-data-reveals-what-feedback-employees-really-want-245981901.html Zastrzeżenie: Self-report; dane firmy doradczej. HBR: https://hbr.org/2014/01/your-employees-want-the-negative-feedback-you-hate-to-give</a:t>
            </a:r>
            <a:br/>
            <a:r>
              <a:rPr sz="1200"/>
              <a:t>3. 80% pracowników, którzy w ostatnim tygodniu dostali sensowny feedback, jest w pełni zaangażowanych, a codzienny feedback (wobec rocznego) daje 3,6 raza większą szansę na silną motywację do wybitnej pracy. (Gallup, McLain i Nelson, „How Effective Feedback Fuels Performance”, 2022 (akt. 2024)). https://www.gallup.com/workplace/357764/fast-feedback-fuels-performance.aspx Zastrzeżenie: USA, panel Gallupa; korelacja.</a:t>
            </a:r>
            <a:br/>
            <a:r>
              <a:rPr sz="1200"/>
              <a:t>4. Spotkania 1:1 stanowią ok. 47% wszystkich spotkań w firmach, a mimo to prawie nie były badane naukowo. (Flinchum, Kreamer, Rogelberg i Gooty, „One-on-one meetings between managers and direct reports”, Organizational Psychology Review, 2023). https://doi.org/10.1177/20413866221097570 Zastrzeżenie: Recenzowany artykuł przeglądowy; 47% to szacunek cytowany przez autorów.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Pierwszą opinię napisała osoba na tym samym stanowisku i zwraca uwagę na dwie rzeczy: menedżerowie przestali potrzebować spotkania z HR, żeby wiedzieć, jak podejść do trudnego tematu, a narzędzie nie umiera po tygodniu, tylko jest w codziennym użyciu. To dokładnie ta luka między szkoleniem a rozmową, o której była mowa wcześniej. Liczby z badań mówią to samo innym językiem: trzech na czterech użytkowników poleciłoby Empatyzer, a ponad połowa widzi u siebie wzrost kompetencji. Kontakt do klienta referencyjnego z HR udostępniamy na życzenie.</a:t>
            </a:r>
            <a:br/>
            <a:br/>
            <a:r>
              <a:rPr sz="1200"/>
              <a:t>Wskazówki dla prowadzącego: Liczby to wyniki konkretnych badań i wdrożeń, nie gwarancja; deklaracja wzrostu kompetencji to dane deklaratywne, nie pomiar wyników. Ocena 5,0/5 pochodzi z opinii opublikowanych na Capterra w lutym i marcu 2026 r.; cytaty są tłumaczone z angielskiego. Przed spotkaniem sprawdź aktualną liczbę opinii i stan profili GetApp oraz Software Advice. Przy liczbach 77/73/59 uzupełnij próbę i rok badania.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Nową wiedzę ze szkolenia stosuje w pracy 62% pracowników zaraz po szkoleniu, 44% po pół roku i tylko 34% po roku (szacunki specjalistów ds. szkoleń ze 150 organizacji). (Saks i Belcourt, „An investigation of training activities and transfer of training in organizations”, Human Resource Management 45(4), 2006). https://doi.org/10.1002/hrm.20135 Zastrzeżenie: Kanada, 2006; szacunek specjalistów, nie obserwacja.</a:t>
            </a:r>
            <a:br/>
            <a:r>
              <a:rPr sz="1200"/>
              <a:t>2. Mniej niż połowa menedżerów na świecie (44%) deklaruje, że przeszła jakiekolwiek szkolenie menedżerskie; wśród przeszkolonych aktywnie niezaangażowanych jest o połowę mniej. (Gallup, „State of the Global Workplace: 2025 Report”, 2025, s. 12–13). https://www.gallup.com/file/workplace/659528/state-of-the-global-workplace-2025-download.pdf Zastrzeżenie: Self-report, Gallup World Poll; zależność korelacyjna.</a:t>
            </a:r>
            <a:br/>
            <a:r>
              <a:rPr sz="1200"/>
              <a:t>3. Tylko 39% pracowników uważa, że ich menedżer skutecznie daje jasny feedback rozwojowy, a menedżer poświęca średnio 9 godzin tygodniowo (prawie ćwierć czasu) na osobiste sprawy i emocje pracowników. (Gartner, komunikat prasowy „Gartner HR Survey Finds 47% of Managers Say They Are Working Harder Than One Year Ago”, 29.04.2026). https://www.gartner.com/en/newsroom/press-releases/2026-04-29-gartner-hr-survey-finds-47-percent-of-managers-say-they-are-working-harder-than-1-year-ago Zastrzeżenie: 2947 pracowników i menedżerów, XI–XII 2025; self-report.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Wyniki badań użytkowników i referencje dostarczone przez Empatyzer.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Najprościej opowiedzieć to na jednej sytuacji. Ktoś ma jutro rano powiedzieć Ani, że raport znowu przyszedł po terminie, i chce to zrobić tak, żeby jej nie zniechęcić. Wieczorem otwiera Empatyzer, wybiera Anię i pisze zwykłym językiem, o co chodzi. Em zna sposób pracy obu tych osób, bo każda wypełniła wcześniej krótki kwestionariusz, w aplikacji nazywany diagnozą. Jeśli Ania go nie wypełniła, Em opiera się na tym, co pytający o niej napisze. W odpowiedzi pojawia się podpowiedź dopasowana do tej jednej osoby: od czego zacząć, czego nie mówić, jak ona może to odebrać. A przez kolejne miesiące dochodzą krótkie lekcje dobrane do tej osoby i jej zespołu. Wszystko mieści się w jednej aplikacji i zajmuje kilka minut wieczorem.</a:t>
            </a:r>
            <a:br/>
            <a:br/>
            <a:r>
              <a:rPr sz="1200"/>
              <a:t>Wskazówki dla prowadzącego: Trzy warstwy, jedno zdanie o każdej. Zdanie zamykające uprzedza trzy skojarzenia: test, platforma szkoleniowa, narzędzie oceny. Jeśli padnie pytanie „co Em wie o osobie, która nie wypełniła kwestionariusza”: opiera się wtedy na tym, co napisze pytający, i mówi o tym wprost.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Menedżer odpowiada za co najmniej 70% różnic w zaangażowaniu między zespołami, a naturalny talent do zarządzania ma ok. 1 na 10 osób; firmy w 82% przypadków obsadzają to stanowisko osobą bez takiego talentu. (Gallup, Beck i Harter, „Why Great Managers Are So Rare”, 2014 (akt. 2026)). https://www.gallup.com/workplace/231593/why-great-managers-rare.aspx Zastrzeżenie: Dane Gallupa z zespołów w USA; 70% to wariancja między jednostkami, nie związek przyczynowy.</a:t>
            </a:r>
            <a:br/>
            <a:r>
              <a:rPr sz="1200"/>
              <a:t>2. Metaanaliza 335 prób: szkolenia przywódcze działają, ale istotnie lepiej, gdy są rozłożone na wiele sesji i zawierają praktykę oraz feedback, niż gdy są jednym skomasowanym blokiem. (Lacerenza, Reyes, Marlow, Joseph i Salas, „Leadership Training Design, Delivery, and Implementation: A Meta-Analysis”, Journal of Applied Psychology 102(12), 2017). https://doi.org/10.1037/apl0000241 Zastrzeżenie: Recenzowane; „rozłożone” oznacza wiele sesji, nie konkretną kadencję.</a:t>
            </a:r>
            <a:br/>
            <a:r>
              <a:rPr sz="1200"/>
              <a:t>3. Metaanaliza 317 eksperymentów: nauka rozłożona w czasie daje trwalsze zapamiętanie niż nauka w jednym bloku, a im dłużej wiedza ma się utrzymać, tym dłuższe powinny być odstępy między powtórkami. (Cepeda, Pashler, Vul, Wixted i Rohrer, „Distributed practice in verbal recall tasks”, Psychological Bulletin 132(3), 2006). https://doi.org/10.1037/0033-2909.132.3.354 Zastrzeżenie: Eksperymenty na materiale werbalnym.</a:t>
            </a:r>
            <a:br/>
            <a:r>
              <a:rPr sz="1200"/>
              <a:t>4. Tylko 23% pracowników w USA zdecydowanie ufa kierownictwu swojej organizacji, ale pracownicy, których menedżer zawsze wysłucha, 4,2 raza częściej ufają kierownictwu. (Gallup, „How to Build Trust in the Workplace”, 2022, oraz „Global Indicator: Leadership &amp; Management”, 2026). https://www.gallup.com/workplace/393401/trust-decline-rebuild.aspx Zastrzeżenie: Panel Gallupa, USA; korelacje. Wskaźnik: https://www.gallup.com/404252/indicator-leadership-management.aspx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Ten slajd pokazuje, komu HR wdraża Empatyzer, bo argument dla zarządu wygląda inaczej niż argument dla menedżera. Menedżer, o którym tu mowa, zna zasady z Państwa szkolenia i nadal nie wie, jak zacząć jedną konkretną rozmowę. Do HR z tym nie przyjdzie. Zarząd nie ogląda rozmów, tylko ich skutki: odejście, spór, projekt, który stanął. A zespoły co roku piszą w badaniu zaangażowania to samo zdanie o komunikacji. To, co zwykle robi różnicę w rozmowie z zarządem, to zdanie z ostatniej linijki: HR nie znika z tego obrazu, tylko przestaje być pogotowiem od pojedynczych rozmów.</a:t>
            </a:r>
            <a:br/>
            <a:br/>
            <a:r>
              <a:rPr sz="1200"/>
              <a:t>Wskazówki dla prowadzącego: To jest slajd, z którego HR buduje argument dla zarządu. Zostaw czas na pytanie „co ja z tego mam”: odpowiedź jest w ostatniej linijce. Nie mów o redukcji etatów w HR.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Według szacunku Gartnera HR business partner spędza tygodniowo ok. 19 godzin na sprawach pracowniczych i 16 na bieżącej operacyjce, a tylko ok. 9 na pracy strategicznej. (Gartner, „The Evolving Strategic Role of HR Business Partners”). https://www.gartner.com/en/human-resources/role/hr-business-partners Zastrzeżenie: Materiał ekspercki bez daty i próby; cytować jako szacunek.</a:t>
            </a:r>
            <a:br/>
            <a:r>
              <a:rPr sz="1200"/>
              <a:t>2. Menedżerowie poświęcają tylko 13% czasu na rozwój ludzi, a prawie 40% na gaszenie bieżących problemów i administrację; 36% uważa, że nie przygotowano ich wystarczająco do zarządzania ludźmi. (Deloitte, „2025 Global Human Capital Trends”, komunikat prasowy, 24.03.2025). https://www.deloitte.com/us/en/about/press-room/deloitte-report-aims-to-help-leaders-navigate-complex-workplace-tensions.html Zastrzeżenie: Ok. 10 000 liderów w 93 krajach plus badanie menedżerów; self-report.</a:t>
            </a:r>
            <a:br/>
            <a:r>
              <a:rPr sz="1200"/>
              <a:t>3. Tylko 48% menedżerów zdecydowanie zgadza się, że ma dziś umiejętności potrzebne, by być wybitnym w swojej roli. (Gallup, Wigert i Barrett, „The Manager Squeeze”, 2023). https://www.gallup.com/workplace/510326/manager-squeeze-new-workplace-testing-team-leaders.aspx Zastrzeżenie: USA, maj 2023, self-report.</a:t>
            </a:r>
            <a:br/>
            <a:r>
              <a:rPr sz="1200"/>
              <a:t>4. Nową wiedzę ze szkolenia stosuje w pracy 62% pracowników zaraz po szkoleniu, 44% po pół roku i tylko 34% po roku (szacunki specjalistów ds. szkoleń ze 150 organizacji). (Saks i Belcourt, „An investigation of training activities and transfer of training in organizations”, Human Resource Management 45(4), 2006). https://doi.org/10.1002/hrm.20135 Zastrzeżenie: Kanada, 2006; szacunek specjalistów, nie obserwacja.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Zacznijmy od tego, czym Em jest: to asystent oparty na sztucznej inteligencji. Rozmowy z Em zostają u tej jednej osoby, firma ich nie czyta. Osoba, o którą ktoś pyta, też nie zobaczy ani pytania, ani odpowiedzi. To warunek, żeby całość działała, bo kto podejrzewa, że jego pytania czyta szef albo HR, zapyta o coś bezpiecznego i przestanie z tego korzystać. Pełny wynik diagnozy należy do osoby, która ją wypełniła. Organizacja dostaje obraz zbiorczy: kulturę, motywacje i liczbę osób, które korzystają, bez nazwisk. Dane są przechowywane w Unii Europejskiej, a organizacja nie dostaje niczego, na czym dałoby się oprzeć decyzję o jednej osobie.</a:t>
            </a:r>
            <a:br/>
            <a:br/>
            <a:r>
              <a:rPr sz="1200"/>
              <a:t>Wskazówki dla prowadzącego: Mów o warstwach zabezpieczeń i ograniczaniu ryzyka, nigdy o bezpieczeństwie absolutnym. Dla prawnika i inspektora ochrony danych przygotuj osobny pakiet: umowa powierzenia, dostawca modelu i podwykonawcy, region przetwarzania, retencja i usuwanie danych, podstawa prawna i dobrowolność [do uzupełnienia przez zespół produktowy]. Jeśli w firmie działa rada pracowników albo związek zawodowy, powiedz to samo im.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81% dorosłych Amerykanów uważa, że przez monitorowanie z użyciem AI pracownicy poczują się nadmiernie obserwowani, a 71% sprzeciwia się ostatecznym decyzjom rekrutacyjnym podejmowanym przez AI. (Pew Research Center, „AI in Hiring and Evaluating Workers: What Americans Think”, 2023). https://www.pewresearch.org/internet/2023/04/20/ai-in-hiring-and-evaluating-workers-what-americans-think/ Zastrzeżenie: 11 004 dorosłych w USA, grudzień 2022.</a:t>
            </a:r>
            <a:br/>
            <a:r>
              <a:rPr sz="1200"/>
              <a:t>2. 86% kadry zarządzającej sądzi, że pracownicy wysoko ufają firmie, a deklaruje to tylko 67% pracowników; jedynie 60% pracowników uważa, że liderzy im ufają. (PwC, „2024 Trust Survey”, 2024). https://www.pwc.com/us/en/library/trust-in-business-survey.html Zastrzeżenie: USA, styczeń 2024; 548 menedżerów i 2039 pracowników.</a:t>
            </a:r>
            <a:br/>
            <a:r>
              <a:rPr sz="1200"/>
              <a:t>3. Tylko 23% pracowników w USA zdecydowanie ufa kierownictwu swojej organizacji, ale pracownicy, których menedżer zawsze wysłucha, 4,2 raza częściej ufają kierownictwu. (Gallup, „How to Build Trust in the Workplace”, 2022, oraz „Global Indicator: Leadership &amp; Management”, 2026). https://www.gallup.com/workplace/393401/trust-decline-rebuild.aspx Zastrzeżenie: Panel Gallupa, USA; korelacje. Wskaźnik: https://www.gallup.com/404252/indicator-leadership-management.aspx</a:t>
            </a:r>
            <a:br/>
            <a:r>
              <a:rPr sz="1200"/>
              <a:t>4. Tylko 37% pracowników jest bardzo pewnych, że ich organizacja odpowiedzialnie korzysta z danych o pracownikach, podczas gdy 78% pracodawców deklaruje zdalne monitorowanie pracowników. (Deloitte, „The transparency paradox”, 2024 Global Human Capital Trends, 2024). https://www.deloitte.com/us/en/insights/topics/talent/human-capital-trends/2024/transparency-in-the-workplace.html Zastrzeżenie: 14 000 liderów w 95 krajach plus ankiety pracowników; raport doradczy.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Nie proszę dziś o decyzję. Na tym etapie potrzebna jest jedna grupa menedżerów, od której warto zacząć, na przykład nowych menedżerów z ostatniego roku. Umówimy trzydziestominutowy pokaz Em na przykładzie prawdziwej sytuacji jednego z nich, potem pilotaż z tą grupą i wspólny przegląd po pierwszych tygodniach: ilu menedżerów korzysta, jak często wracają do Em i co sami o tym mówią. Dołączamy też argumenty na jednej stronie dla zarządu i osobne dla menedżerów, żeby mieli Państwo gotowy materiał na rozmowy wewnętrzne.</a:t>
            </a:r>
            <a:br/>
            <a:br/>
            <a:r>
              <a:rPr sz="1200"/>
              <a:t>Wskazówki dla prowadzącego: Nie kończ na deklaracji „odezwiemy się”. Umów konkret: termin pokazu albo wysyłkę materiałów w ciągu doby. Jeśli rozmówca chce zacząć sam, wystarczy adres empatyzer.com; bezpłatna organizacja osobista obejmuje obecnie do trzech zaproszonych osób [zakres do potwierdzenia przed spotkaniem]. Warunki licencji i cenę raportu uzupełnij przed spotkaniem.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W 2025 r. zaangażowanych było 20% pracowników na świecie, a zaangażowanie menedżerów spadło z 27% do 22%, najmocniej w historii pomiaru; Gallup szacuje koszt niskiego zaangażowania na ok. 10 bln USD rocznie. (Gallup, Harter i Pendell, „Global Employee Engagement Continues Decline” (State of the Global Workplace 2026), 2026). https://www.gallup.com/workplace/708071/global-employee-engagement-continues-decline.aspx Zastrzeżenie: 141 444 respondentów; self-report; koszt to model Gallupa.</a:t>
            </a:r>
            <a:br/>
            <a:r>
              <a:rPr sz="1200"/>
              <a:t>2. W Polsce zaangażowanych w pracę jest 7% pracowników, wobec 12% w Europie i 20% na świecie. (Gallup, „State of the Global Workplace: Poland Country-Level Data”, 2026). https://www.gallup.com/workplace/706802/state-global-workplace-poland-country-level-data.aspx Zastrzeżenie: Średnia z trzech lat sondaży (2023–2025), ok. 1000 respondentów rocznie.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Jedno zdanie. Chciałbym, żeby zostało Państwu po tym spotkaniu. HR robi dziś dwie rzeczy naraz: buduje programy rozwojowe dla wszystkich i gasi pojedyncze pożary u tych, którzy przyjdą. Między jednym a drugim jest luka: menedżer, który w marcu był na szkoleniu z feedbacku, a w czerwcu ma trudną rozmowę i improwizuje, bo do HR nie zdąży albo nie chce iść z każdą sprawą. Badania nad transferem szkoleń pokazują, że po pół roku stosuje wiedzę mniej niż połowa uczestników. Ta luka nie jest winą HR. HR może ją jednak wypełnić, i o tym jest ta prezentacja.</a:t>
            </a:r>
            <a:br/>
            <a:br/>
            <a:r>
              <a:rPr sz="1200"/>
              <a:t>Wskazówki dla prowadzącego: Jedno zdanie i pauza. Reszta jest w komentarzu, nie na slajdzie.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Tylko 39% pracowników uważa, że ich menedżer skutecznie daje jasny feedback rozwojowy, a menedżer poświęca średnio 9 godzin tygodniowo (prawie ćwierć czasu) na osobiste sprawy i emocje pracowników. (Gartner, komunikat prasowy „Gartner HR Survey Finds 47% of Managers Say They Are Working Harder Than One Year Ago”, 29.04.2026). https://www.gartner.com/en/newsroom/press-releases/2026-04-29-gartner-hr-survey-finds-47-percent-of-managers-say-they-are-working-harder-than-1-year-ago Zastrzeżenie: 2947 pracowników i menedżerów, XI–XII 2025; self-report.</a:t>
            </a:r>
            <a:br/>
            <a:r>
              <a:rPr sz="1200"/>
              <a:t>2. Menedżerowie poświęcają tylko 13% czasu na rozwój ludzi, a prawie 40% na gaszenie bieżących problemów i administrację; 36% uważa, że nie przygotowano ich wystarczająco do zarządzania ludźmi. (Deloitte, „2025 Global Human Capital Trends”, komunikat prasowy, 24.03.2025). https://www.deloitte.com/us/en/about/press-room/deloitte-report-aims-to-help-leaders-navigate-complex-workplace-tensions.html Zastrzeżenie: Ok. 10 000 liderów w 93 krajach plus badanie menedżerów; self-report.</a:t>
            </a:r>
            <a:br/>
            <a:r>
              <a:rPr sz="1200"/>
              <a:t>3. Mediana to ok. 2 pracowników HR na 100 zatrudnionych (2025), czyli jedna osoba z HR na ok. 50 pracowników. (SHRM, „3 CHRO Benchmarking Data Insights”, 2025). https://www.shrm.org/executive-network/insights/more-support-for-hr--talent--chro-benchmarking-survey-insights- Zastrzeżenie: USA, członkowie SHRM.</a:t>
            </a:r>
            <a:br/>
            <a:r>
              <a:rPr sz="1200"/>
              <a:t>4. Według szacunku Gartnera HR business partner spędza tygodniowo ok. 19 godzin na sprawach pracowniczych i 16 na bieżącej operacyjce, a tylko ok. 9 na pracy strategicznej. (Gartner, „The Evolving Strategic Role of HR Business Partners”). https://www.gartner.com/en/human-resources/role/hr-business-partners Zastrzeżenie: Materiał ekspercki bez daty i próby; cytować jako szacunek.</a:t>
            </a:r>
            <a:br/>
            <a:r>
              <a:rPr sz="1200"/>
              <a:t>5. 82% osób obejmujących stanowiska menedżerskie nie przeszło żadnego formalnego szkolenia z zarządzania („przypadkowi menedżerowie”), a połowa pracowników z nieskutecznym szefem planuje odejść w ciągu roku. (Chartered Management Institute / YouGov, komunikat prasowy, 2023). https://www.managers.org.uk/about-cmi/media-centre/press-releases/bad-managers-and-toxic-work-culture-causing-one-in-three-staff-to-walk/ Zastrzeżenie: Wielka Brytania, ponad 4500 respondentów; self-report.</a:t>
            </a:r>
            <a:br/>
            <a:r>
              <a:rPr sz="1200"/>
              <a:t>6. Mniej niż połowa menedżerów na świecie (44%) deklaruje, że przeszła jakiekolwiek szkolenie menedżerskie; wśród przeszkolonych aktywnie niezaangażowanych jest o połowę mniej. (Gallup, „State of the Global Workplace: 2025 Report”, 2025, s. 12–13). https://www.gallup.com/file/workplace/659528/state-of-the-global-workplace-2025-download.pdf Zastrzeżenie: Self-report, Gallup World Poll; zależność korelacyjna.</a:t>
            </a:r>
            <a:br/>
            <a:r>
              <a:rPr sz="1200"/>
              <a:t>7. Menedżer odpowiada za co najmniej 70% różnic w zaangażowaniu między zespołami, a naturalny talent do zarządzania ma ok. 1 na 10 osób; firmy w 82% przypadków obsadzają to stanowisko osobą bez takiego talentu. (Gallup, Beck i Harter, „Why Great Managers Are So Rare”, 2014 (akt. 2026)). https://www.gallup.com/workplace/231593/why-great-managers-rare.aspx Zastrzeżenie: Dane Gallupa z zespołów w USA; 70% to wariancja między jednostkami, nie związek przyczynowy.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Dla HR ten raport jest czymś więcej niż zbiorem wykresów. To gotowy materiał do rozmowy z kierownictwem i z osobami, które prowadzą zespoły. Zamiast mówić „popracujmy nad komunikacją”, można pokazać, że jedna grupa potrzebuje przewidywalności i sprawiedliwego podziału obciążeń, druga swobody w jasnym standardzie, trzecia jasnej informacji, kto decyduje, a czwarta rzeczowości i oszczędności czasu. Do każdej z nich raport podpowiada, jak pisać komunikaty i jakie rozmowy przećwiczyć. Jest też lista miejsc, w których zespoły najczęściej się spierają, z propozycją prostych ustaleń. To materiał, który daje HR argumenty w języku decyzji, a nie w języku szkoleń.</a:t>
            </a:r>
            <a:br/>
            <a:br/>
            <a:r>
              <a:rPr sz="1200"/>
              <a:t>Wskazówki dla prowadzącego: Trzy zasady czytania raportu, które warto powiedzieć wprost: nie etykietujemy ludzi, czytamy dane razem z zespołem, przekładamy je na zachowania. Raport zamawia się osobno; cena i warunki do uzupełnienia przed spotkaniem.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Przy wysokim zmęczeniu zmianą tylko 43% pracowników zamierza zostać w firmie (wobec 74% przy niskim), a włączanie pracowników w proces zmiany obniża ryzyko zmęczenia o 29 punktów procentowych. (Gartner, komunikat prasowy, 12.10.2022). https://www.gartner.com/en/newsroom/press-releases/2022-10-12-gartner-survey-reveals-leader-and-manager-effectiveness-tops-hr-leaders-list-of-priorities-for-2023 Zastrzeżenie: 860 liderów HR, lipiec 2022; korelacje.</a:t>
            </a:r>
            <a:br/>
            <a:r>
              <a:rPr sz="1200"/>
              <a:t>2. Gotowość pracowników do wspierania zmian w firmie spadła z 74% w 2016 r. do 38% w 2022 r., podczas gdy liczba planowanych zmian rocznie wzrosła z 2 do 10. (Gartner, „The Transformation Deficit”, Gartner Business Quarterly Q1 2023 (omówienie: O Morain i Aykens, HBR, „Employees Are Losing Patience with Change Initiatives”, 2023)). https://www.gartner.com/en/insights/gartner-business-quarterly/q1-2023 Zastrzeżenie: Gartner podaje 38% (GBQ) i 43% (HBR); brak opisu próby. HBR: https://hbr.org/2023/05/employees-are-losing-patience-with-change-initiatives</a:t>
            </a:r>
            <a:br/>
            <a:r>
              <a:rPr sz="1200"/>
              <a:t>3. W Europie ok. dwie trzecie pracowników deklaruje wsparcie przełożonego, a 16% dostaje je rzadko lub nigdy; wsparcie od kolegów (73%) jest wyraźnie wyższe niż od przełożonych. (Eurofound, „Trends in job quality: EWCS 2024 first findings”, 2025). https://eurofound.shorthandstories.com/trends-in-job-quality-ewcs-2024/index.html Zastrzeżenie: 36 644 wywiady w 35 krajach; brak rozbicia na Polskę.</a:t>
            </a:r>
            <a:br/>
            <a:r>
              <a:rPr sz="1200"/>
              <a:t>4. W badaniu 180 zespołów Google bezpieczeństwo psychologiczne było najważniejszym z pięciu czynników skutecznego zespołu. (Google re:Work, „Understand team effectiveness” (Project Aristotle)). https://rework.withgoogle.com/intl/en/guides/understand-team-effectiveness Zastrzeżenie: Badanie wewnętrzne jednej firmy, bez recenzji naukowej.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Zrzut ekranu dostarczony przez Empatyzer — widok kultury organizacyjnej.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Najczęściej pada pytanie, ile pracy zostaje po stronie firmy. Jedna osoba zakłada konto organizacji i zaprasza ludzi mailem albo linkiem. Każdy wypełnia krótki kwestionariusz, raz w życiu, i od razu widzi własną diagnozę, więc ma z tego coś dla siebie już pierwszego dnia. Zaraz potem zadaje Em pierwsze pytanie i zwykle dotyczy ono kogoś, z kim rozmowa idzie najgorzej. Z każdą kolejną osobą pojawiają się porównania w parach i na tle zespołu, więc obraz robi się pełniejszy. Lekcje ruszają same, nikt ich nie rozsyła. Licencja jest roczna, na określoną liczbę osób, a kolejnych ludzi można dodać w trakcie roku.</a:t>
            </a:r>
            <a:br/>
            <a:br/>
            <a:r>
              <a:rPr sz="1200"/>
              <a:t>Wskazówki dla prowadzącego: Czasu wypełniania kwestionariusza nie podawaj bez potwierdzenia aktualnej wersji: dokumentacja produktowa mówi o 25–35 minutach przy wypełnianiu bez przerw, nowsze materiały o krótszym czasie. Zaproszenie może iść na adres prywatny, jeśli organizacja nie wymaga zweryfikowanej domeny, więc osoba bez służbowej poczty też dołączy. Nakład po stronie klienta: założenie kont, ustawienie struktury i przypomnienie o kwestionariuszu.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Mniej niż połowa menedżerów na świecie (44%) deklaruje, że przeszła jakiekolwiek szkolenie menedżerskie; wśród przeszkolonych aktywnie niezaangażowanych jest o połowę mniej. (Gallup, „State of the Global Workplace: 2025 Report”, 2025, s. 12–13). https://www.gallup.com/file/workplace/659528/state-of-the-global-workplace-2025-download.pdf Zastrzeżenie: Self-report, Gallup World Poll; zależność korelacyjna.</a:t>
            </a:r>
            <a:br/>
            <a:r>
              <a:rPr sz="1200"/>
              <a:t>2. Menedżerowie poświęcają tylko 13% czasu na rozwój ludzi, a prawie 40% na gaszenie bieżących problemów i administrację; 36% uważa, że nie przygotowano ich wystarczająco do zarządzania ludźmi. (Deloitte, „2025 Global Human Capital Trends”, komunikat prasowy, 24.03.2025). https://www.deloitte.com/us/en/about/press-room/deloitte-report-aims-to-help-leaders-navigate-complex-workplace-tensions.html Zastrzeżenie: Ok. 10 000 liderów w 93 krajach plus badanie menedżerów; self-report.</a:t>
            </a:r>
            <a:br/>
            <a:r>
              <a:rPr sz="1200"/>
              <a:t>3. Ponad trzy czwarte liderów i menedżerów używa generatywnej AI kilka razy w tygodniu, a wsparcie przełożonego podnosi odsetek pracowników pozytywnie nastawionych do AI z 15% do 55%. (BCG, „AI at Work 2025: Momentum Builds, but Gaps Remain”, 2025). https://www.bcg.com/publications/2025/ai-at-work-momentum-builds-but-gaps-remain Zastrzeżenie: 10 600+ respondentów w 11 krajach; self-report.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Powiem uczciwie: narzędzia, które Państwo już mają, działają. Testy i assessment dają dobre rozpoznanie ludzi. Szkolenia dają modele. Coaching i HR business partner dają dobrą rozmowę. Tylko że wszystkie działają na długo przed rozmową albo długo po niej, a menedżer potrzebuje pomocy dokładnie w chwili, gdy ją przygotowuje. Empatyzer nie zastępuje żadnego z tych elementów, wchodzi między nie. Można to porównać do różnicy między kursem pierwszej pomocy a instrukcją na defibrylatorze: kurs jest ważny, ale w chwili potrzeby liczy się to, co jest na miejscu.</a:t>
            </a:r>
            <a:br/>
            <a:br/>
            <a:r>
              <a:rPr sz="1200"/>
              <a:t>Wskazówki dla prowadzącego: Cel: pokazać lukę bez obrażania obecnych narzędzi. Gallup, DiSC, Hogan, LMS i coaching mają realną wartość; Empatyzer działa w innym momencie.</a:t>
            </a:r>
            <a:br/>
            <a:r>
              <a:rPr sz="1200"/>
              <a:t>Pytanie: „Co dzieje się u Państwa między szkoleniem a pierwszym trudnym feedbackiem menedżera?”.</a:t>
            </a:r>
            <a:br/>
            <a:r>
              <a:rPr sz="1200"/>
              <a:t>Jeśli HR pyta, czy to kolejny system: Empatyzer ma jasno określoną rolę i współistnieje z obecnym zestawem narzędzi.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Nową wiedzę ze szkolenia stosuje w pracy 62% pracowników zaraz po szkoleniu, 44% po pół roku i tylko 34% po roku (szacunki specjalistów ds. szkoleń ze 150 organizacji). (Saks i Belcourt, „An investigation of training activities and transfer of training in organizations”, Human Resource Management 45(4), 2006). https://doi.org/10.1002/hrm.20135 Zastrzeżenie: Kanada, 2006; szacunek specjalistów, nie obserwacja.</a:t>
            </a:r>
            <a:br/>
            <a:r>
              <a:rPr sz="1200"/>
              <a:t>2. Metaanaliza 89 badań: o tym, czy szkolenie przełoży się na pracę, decydują m.in. motywacja i sprzyjające środowisko pracy; liczą się one najbardziej przy umiejętnościach „otwartych”, takich jak przywództwo. (Blume, Ford, Baldwin i Huang, „Transfer of Training: A Meta-Analytic Review”, Journal of Management 36(4), 2010). https://doi.org/10.1177/0149206309352880 Zastrzeżenie: Zależności korelacyjne; brak jednego odsetka transferu.</a:t>
            </a:r>
            <a:br/>
            <a:r>
              <a:rPr sz="1200"/>
              <a:t>3. W 2015 r. firmy wydały na szkolenia ok. 160 mld USD w USA i ok. 356 mld USD na świecie, a mimo to uczestnicy szybko wracają do starych nawyków, bo po szkoleniu nie zmienia się środowisko pracy. (Beer, Finnström i Schrader, „Why Leadership Training Fails—and What to Do About It”, Harvard Business Review, 2016). https://hbr.org/2016/10/why-leadership-training-fails-and-what-to-do-about-it Zastrzeżenie: Kwoty to szacunki branżowe; teza jakościowa autorów z HBS.</a:t>
            </a:r>
            <a:br/>
            <a:r>
              <a:rPr sz="1200"/>
              <a:t>4. Metaanaliza 335 prób: szkolenia przywódcze działają, ale istotnie lepiej, gdy są rozłożone na wiele sesji i zawierają praktykę oraz feedback, niż gdy są jednym skomasowanym blokiem. (Lacerenza, Reyes, Marlow, Joseph i Salas, „Leadership Training Design, Delivery, and Implementation: A Meta-Analysis”, Journal of Applied Psychology 102(12), 2017). https://doi.org/10.1037/apl0000241 Zastrzeżenie: Recenzowane; „rozłożone” oznacza wiele sesji, nie konkretną kadencję.</a:t>
            </a:r>
            <a:br/>
            <a:r>
              <a:rPr sz="1200"/>
              <a:t>5. W próbie 17 000 uczestników programów rozwoju przywództwa średni wiek wynosił 42 lata, a tylko 10% miało mniej niż 30 lat; typowy przełożony kieruje ludźmi ok. 10 lat, zanim dostanie pierwsze szkolenie. (Zenger Folkman, komunikat prasowy, 2013 (omówienie: Zenger, HBR, „We Wait Too Long to Train Our Leaders”, 2012)). https://www.prnewswire.com/news-releases/zenger-folkman-study--for-some-companies-leadership-development-is-too-little-too-late-190812391.html Zastrzeżenie: Dane firmy szkoleniowej, głównie USA. HBR: https://hbr.org/2012/12/why-do-we-wait-so-long-to-trai</a:t>
            </a:r>
            <a:br/>
            <a:r>
              <a:rPr sz="1200"/>
              <a:t>6. W metaanalizie 607 efektów feedback średnio poprawiał wyniki, ale ponad jedna trzecia interwencji feedbackowych je pogarszała; liczy się sposób podania. (Kluger i DeNisi, „The effects of feedback interventions on performance”, Psychological Bulletin 119(2), 1996). https://doi.org/10.1037/0033-2909.119.2.254 Zastrzeżenie: Recenzowane; badania głównie zadaniowe i laboratoryjne.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W małej firmie jest zwykle jedna osoba od HR i ona nie może być przy każdym feedbacku, więc Empatyzer zdejmuje z niej te zwykłe sprawy. W średniej firmie HR nie dociera do wszystkich menedżerów, zwłaszcza w oddziałach, i Empatyzer jest tam, gdzie HR nie zdąży. W dużej organizacji są już programy rozwojowe, coaching, HR business partnerzy i Empatyzer ich nie zastępuje, tylko dokłada pomoc tuż przed konkretną rozmową, a HR widzi, ilu menedżerów korzysta i czym różnią się zespoły. Ilu menedżerów przypada u Państwa na jedną osobę w HR?</a:t>
            </a:r>
            <a:br/>
            <a:br/>
            <a:r>
              <a:rPr sz="1200"/>
              <a:t>Wskazówki dla prowadzącego: Cel: powiedzieć HR, co Empatyzer zmienia w firmie tej wielkości. Wskaż właściwą kolumnę.</a:t>
            </a:r>
            <a:br/>
            <a:r>
              <a:rPr sz="1200"/>
              <a:t>Mała: czas jedynej osoby od HR. Średnia: zasięg do menedżerów, do których HR nie dociera. Duża: współistnienie z programami rozwojowymi i dane zbiorcze.</a:t>
            </a:r>
            <a:br/>
            <a:r>
              <a:rPr sz="1200"/>
              <a:t>Pytanie: „Ilu menedżerów przypada u Państwa na jedną osobę w HR?”.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Mediana to ok. 2 pracowników HR na 100 zatrudnionych (2025), czyli jedna osoba z HR na ok. 50 pracowników. (SHRM, „3 CHRO Benchmarking Data Insights”, 2025). https://www.shrm.org/executive-network/insights/more-support-for-hr--talent--chro-benchmarking-survey-insights- Zastrzeżenie: USA, członkowie SHRM.</a:t>
            </a:r>
            <a:br/>
            <a:r>
              <a:rPr sz="1200"/>
              <a:t>2. Według szacunku Gartnera HR business partner spędza tygodniowo ok. 19 godzin na sprawach pracowniczych i 16 na bieżącej operacyjce, a tylko ok. 9 na pracy strategicznej. (Gartner, „The Evolving Strategic Role of HR Business Partners”). https://www.gartner.com/en/human-resources/role/hr-business-partners Zastrzeżenie: Materiał ekspercki bez daty i próby; cytować jako szacunek.</a:t>
            </a:r>
            <a:br/>
            <a:r>
              <a:rPr sz="1200"/>
              <a:t>3. Tylko 39% pracowników uważa, że ich menedżer skutecznie daje jasny feedback rozwojowy, a menedżer poświęca średnio 9 godzin tygodniowo (prawie ćwierć czasu) na osobiste sprawy i emocje pracowników. (Gartner, komunikat prasowy „Gartner HR Survey Finds 47% of Managers Say They Are Working Harder Than One Year Ago”, 29.04.2026). https://www.gartner.com/en/newsroom/press-releases/2026-04-29-gartner-hr-survey-finds-47-percent-of-managers-say-they-are-working-harder-than-1-year-ago Zastrzeżenie: 2947 pracowników i menedżerów, XI–XII 2025; self-report.</a:t>
            </a:r>
            <a:br/>
            <a:r>
              <a:rPr sz="1200"/>
              <a:t>4. Menedżerowie średniego szczebla prawie połowę czasu spędzają na pracy niemenedżerskiej, a tylko 20% zdecydowanie zgadza się, że firma pomaga im być dobrymi menedżerami ludzi. (McKinsey, Field, Hancock, Mugayar-Baldocchi i Schaninger, „Stop wasting your most precious resource: Middle managers”, 2023). https://www.mckinsey.com/capabilities/people-and-organizational-performance/our-insights/stop-wasting-your-most-precious-resource-middle-managers Zastrzeżenie: 984 respondentów, w tym 706 menedżerów średniego szczebla; self-report.</a:t>
            </a:r>
            <a:br/>
            <a:r>
              <a:rPr sz="1200"/>
              <a:t>5. Zespoły z górnego kwartyla zaangażowania mają o 23% wyższą rentowność, 18% wyższą produktywność (sprzedaż) i 78% niższą absencję niż zespoły z dolnego kwartyla. (Gallup, „Q12 Meta-Analysis, 11th Edition”, 2024). https://www.gallup.com/workplace/321725/gallup-q12-meta-analysis-report.aspx Zastrzeżenie: 183 806 jednostek, 3,35 mln pracowników, 347 organizacji; dane korelacyjne.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Skąd Em to wszystko wie? Z diagnozy, którą każdy wypełnia raz, na początku, i w której nikt nikomu nie wystawia oceny. To jest opis: jak podejmuję decyzje, jak reaguję na krytykę, czy wolę mówić wprost, czy najpierw przygotować grunt. Wynik należy do mnie. Druga osoba widzi tylko to, co pomaga nam współpracować, a ja widzę o niej dokładnie tyle samo, więc nikt nie dostaje ukrytej wiedzy o drugim człowieku. Z zestawienia dwóch takich opisów bierze się podpowiedź: „Ty mówisz szybko i wprost, a Marek z drugiego zespołu potrzebuje chwili, żeby to przemyśleć, więc zacznij od pytania”. Prosta rzecz, a zmienia przebieg rozmowy.</a:t>
            </a:r>
            <a:br/>
            <a:br/>
            <a:r>
              <a:rPr sz="1200"/>
              <a:t>Wskazówki dla prowadzącego: Kwestionariusz wypełnia się raz w życiu i działa też po zmianie organizacji. Wskazówki są symetryczne: obie osoby widzą o sobie to samo. Pytanie o rzetelność: opisuje styl pracy, komunikacji i motywacje, korzysta z uznanych modeli psychologii pracy, nie jest testem klinicznym; opis metody udostępniamy na życzenie. Czasu wypełniania nie podawaj bez potwierdzenia aktualnej wersji.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Ludzie systematycznie nie doceniają, jak bardzo inni chcą dostać konstruktywny feedback, i dlatego go nie dają (pięć eksperymentów, N = 1984). (Abi-Esber, Abel, Schroeder i Gino, „Underestimating others' desire for constructive feedback”, Journal of Personality and Social Psychology, 2022). https://doi.org/10.1037/pspi0000393 Zastrzeżenie: Recenzowane; eksperymenty online, USA.</a:t>
            </a:r>
            <a:br/>
            <a:r>
              <a:rPr sz="1200"/>
              <a:t>2. Metaanaliza 116 badań (8880 zespołów): konflikty relacyjne i procesowe mają stabilnie negatywny związek z wynikami zespołów. (de Wit, Greer i Jehn, „The paradox of intragroup conflict: A meta-analysis”, Journal of Applied Psychology 97(2), 2012). https://doi.org/10.1037/a0024844 Zastrzeżenie: Korelacje metaanalityczne.</a:t>
            </a:r>
            <a:br/>
            <a:r>
              <a:rPr sz="1200"/>
              <a:t>3. Sumienność jest najsilniejszą pozapoznawczą cechą przewidującą wyniki w pracy (92 metaanalizy, ponad 1,1 mln osób). (Wilmot i Ones, „A century of research on conscientiousness at work”, PNAS 116(46), 2019). https://doi.org/10.1073/pnas.1908430116 Zastrzeżenie: Metaanaliza metaanaliz; korelacje.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Zrzut ekranu dostarczony przez Empatyzer — widok talentów użytkownika.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Jedna rzecz decyduje o tym, czy ludzie w ogóle z tego korzystają: osobnego widoku dla kierownictwa tu nie ma. Zarząd, HR business partner i osoba zatrudniona wczoraj mają dostęp do tych samych zestawień. Dzięki temu nikt nie ma poczucia, że jest prześwietlany, i nikt nie chowa się przed narzędziem. Ludzie wracają tu potem sami, zwykle z dwoma pytaniami: dlaczego dział obok pracuje zupełnie inaczej i dlaczego z jedną osobą dogadują się od pierwszego dnia, a z inną nigdy. Odpowiedź rzadko ma coś wspólnego ze złą wolą, a zwykle wynika z różnicy w tempie, w sposobie mówienia i w tym, co dla kogo jest ważne.</a:t>
            </a:r>
            <a:br/>
            <a:br/>
            <a:r>
              <a:rPr sz="1200"/>
              <a:t>Wskazówki dla prowadzącego: Nie mów o „widoku dla zarządu”. Narzędzie jest demokratyczne: te same dane dla każdego, różni się tylko to, kogo co interesuje. Jeśli padnie pytanie o małe zespoły: minimalną liczbę osób, od której pokazuje się widok zespołu, potwierdź w zespole produktowym przed spotkaniem. Dobry przykład różnicy: dwa działy od lat spierają się o to samo.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W badaniu 180 zespołów Google bezpieczeństwo psychologiczne było najważniejszym z pięciu czynników skutecznego zespołu. (Google re:Work, „Understand team effectiveness” (Project Aristotle)). https://rework.withgoogle.com/intl/en/guides/understand-team-effectiveness Zastrzeżenie: Badanie wewnętrzne jednej firmy, bez recenzji naukowej.</a:t>
            </a:r>
            <a:br/>
            <a:r>
              <a:rPr sz="1200"/>
              <a:t>2. W badaniu 51 zespołów bezpieczeństwo psychologiczne wiązało się z zachowaniami uczenia się (zgłaszanie błędów, pytania, prośby o feedback), które pośredniczyły w związku z wynikami zespołu. (Edmondson, „Psychological Safety and Learning Behavior in Work Teams”, Administrative Science Quarterly 44(2), 1999). https://journals.sagepub.com/doi/10.2307/2666999 Zastrzeżenie: Jedna firma produkcyjna, USA; badanie przekrojowe.</a:t>
            </a:r>
            <a:br/>
            <a:r>
              <a:rPr sz="1200"/>
              <a:t>3. Tylko 3 na 10 pracowników w USA zdecydowanie zgadza się, że ich opinie liczą się w pracy; Gallup szacuje, że gdyby ten odsetek wzrósł do 6 na 10, rotacja byłaby o 27% niższa, a produktywność o 12% wyższa. (Gallup, Herway, „How to Create a Culture of Psychological Safety”, 2017). https://www.gallup.com/workplace/236198/create-culture-psychological-safety.aspx Zastrzeżenie: USA; skutki to model Gallupa, nie eksperyment.</a:t>
            </a:r>
            <a:br/>
            <a:r>
              <a:rPr sz="1200"/>
              <a:t>4. Przy niskim bezpieczeństwie psychologicznym 12% pracowników planuje odejść w ciągu roku, przy wysokim tylko 3%; kluczowym czynnikiem jest empatyczne przywództwo. (BCG, „Psychological Safety Levels the Playing Field for Employees”, 2024). https://www.bcg.com/publications/2024/psychological-safety-levels-playing-field-for-employees Zastrzeżenie: Ok. 28 000 pracowników w 16 krajach (bez Polski); deklarowany zamiar odejścia.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Zrzut ekranu dostarczony przez Empatyzer — mapa podobieństw.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Każdy z nas był na dobrym szkoleniu, z którego po miesiącu zostało jedno zdanie. Tak działa pamięć, dlatego nauka rozkłada się tutaj na wiele miesięcy. W tygodniu pojawiają się dwie krótkie lekcje, każda na dwie minuty, dobrane do tego, jak ktoś pracuje i z jakim zespołem. Kolejne odblokowują się stopniowo, więc nie ma czego nadrabiać. Czyta się je w telefonie, w dowolnej wolnej chwili: w drodze do klienta, przed wejściem na spotkanie albo w przerwie. Każda lekcja dotyczy tego, co danej osobie sprawia największą trudność w rozmowach z ludźmi. Lekcje działają najwolniej ze wszystkiego, ale po kilku miesiącach to właśnie z nich zostaje najwięcej.</a:t>
            </a:r>
            <a:br/>
            <a:br/>
            <a:r>
              <a:rPr sz="1200"/>
              <a:t>Wskazówki dla prowadzącego: Nie używaj słowa „mikrolekcje” ani „microlearning”. Liczby, które wolno podać: dwie lekcje tygodniowo, około dwóch minut lektury, moduły zwykle po osiem lekcji, cały plan rozłożony na wiele miesięcy. Nikt w organizacji nie sprawdza, czy dana osoba otworzyła lekcję.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Metaanaliza 317 eksperymentów: nauka rozłożona w czasie daje trwalsze zapamiętanie niż nauka w jednym bloku, a im dłużej wiedza ma się utrzymać, tym dłuższe powinny być odstępy między powtórkami. (Cepeda, Pashler, Vul, Wixted i Rohrer, „Distributed practice in verbal recall tasks”, Psychological Bulletin 132(3), 2006). https://doi.org/10.1037/0033-2909.132.3.354 Zastrzeżenie: Eksperymenty na materiale werbalnym.</a:t>
            </a:r>
            <a:br/>
            <a:r>
              <a:rPr sz="1200"/>
              <a:t>2. W badaniu ponad 1350 osób wiedza, która ma zostać na rok, była najlepiej pamiętana, gdy powtórka przyszła po kilku tygodniach, a nie zaraz po nauce. (Cepeda, Vul, Rohrer, Wixted i Pashler, „Spacing Effects in Learning: A Temporal Ridgeline of Optimal Retention”, Psychological Science 19(11), 2008). https://doi.org/10.1111/j.1467-9280.2008.02209.x Zastrzeżenie: Uczenie się faktów; przełożenie na umiejętności menedżerskie to ekstrapolacja.</a:t>
            </a:r>
            <a:br/>
            <a:r>
              <a:rPr sz="1200"/>
              <a:t>3. Krzywa zapominania Ebbinghausa została zreplikowana w 2015 r.: bez powtórek największa utrata następuje w pierwszych godzinach i dniach po nauce. (Murre i Dros, „Replication and Analysis of Ebbinghaus' Forgetting Curve”, PLOS ONE 10(7), 2015). https://doi.org/10.1371/journal.pone.0120644 Zastrzeżenie: Replikacja na jednej osobie; nie cytować konkretnych odsetków.</a:t>
            </a:r>
            <a:br/>
            <a:r>
              <a:rPr sz="1200"/>
              <a:t>4. Nową wiedzę ze szkolenia stosuje w pracy 62% pracowników zaraz po szkoleniu, 44% po pół roku i tylko 34% po roku (szacunki specjalistów ds. szkoleń ze 150 organizacji). (Saks i Belcourt, „An investigation of training activities and transfer of training in organizations”, Human Resource Management 45(4), 2006). https://doi.org/10.1002/hrm.20135 Zastrzeżenie: Kanada, 2006; szacunek specjalistów, nie obserwacja.</a:t>
            </a:r>
            <a:br/>
            <a:r>
              <a:rPr sz="1200"/>
              <a:t>5. W 2015 r. firmy wydały na szkolenia ok. 160 mld USD w USA i ok. 356 mld USD na świecie, a mimo to uczestnicy szybko wracają do starych nawyków, bo po szkoleniu nie zmienia się środowisko pracy. (Beer, Finnström i Schrader, „Why Leadership Training Fails—and What to Do About It”, Harvard Business Review, 2016). https://hbr.org/2016/10/why-leadership-training-fails-and-what-to-do-about-it Zastrzeżenie: Kwoty to szacunki branżowe; teza jakościowa autorów z HBS.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Zrzut ekranu dostarczony przez Empatyzer — widok modułów i postępu.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486dfd0c4e40e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0d9efe8584494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a3e3d8649040d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a2ff82de7b4d3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82dd794352411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33459170f440c3" /></Relationships>
</file>

<file path=ppt/slideLayouts/slideLayout1.xml><?xml version="1.0" encoding="utf-8"?>
<p:sldLayout xmlns:p="http://schemas.openxmlformats.org/presentationml/2006/main" matchingName="CONTENT">
  <p:cSld name="CONTEN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Google Shape;11;p2">
            <a:extLst xmlns:a="http://schemas.openxmlformats.org/drawingml/2006/main">
              <a:ext uri="{FF2B5EF4-FFF2-40B4-BE49-F238E27FC236}">
                <a16:creationId xmlns:a16="http://schemas.microsoft.com/office/drawing/2014/main" id="{C4A6F79E-D5B3-4E80-A607-6C0C87CE5E5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1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800" b="1" i="0" u="none" cap="none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 matchingName="COVER">
  <p:cSld name="COVER">
    <p:bg>
      <p:bgPr>
        <a:solidFill xmlns:a="http://schemas.openxmlformats.org/drawingml/2006/main">
          <a:srgbClr val="3B1C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Google Shape;13;p3">
            <a:extLst xmlns:a="http://schemas.openxmlformats.org/drawingml/2006/main">
              <a:ext uri="{FF2B5EF4-FFF2-40B4-BE49-F238E27FC236}">
                <a16:creationId xmlns:a16="http://schemas.microsoft.com/office/drawing/2014/main" id="{9D18EC9C-A920-4D79-AED8-8E38CF7815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31520" y="4187952"/>
            <a:ext cx="969264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Calibri"/>
              <a:buNone/>
              <a:defRPr sz="3800" b="1" i="0" u="none" cap="none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 matchingName="INSIGHT">
  <p:cSld name="INSIGH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Google Shape;15;p4">
            <a:extLst xmlns:a="http://schemas.openxmlformats.org/drawingml/2006/main">
              <a:ext uri="{FF2B5EF4-FFF2-40B4-BE49-F238E27FC236}">
                <a16:creationId xmlns:a16="http://schemas.microsoft.com/office/drawing/2014/main" id="{1B3A9F8A-F91E-4FEE-B3A7-13411152D37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68680" y="2103120"/>
            <a:ext cx="10424160" cy="2194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3400"/>
              <a:buFont typeface="Calibri"/>
              <a:buNone/>
              <a:defRPr sz="3400" b="1" i="0" u="none" cap="none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 matchingName="CTA">
  <p:cSld name="CTA"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Google Shape;17;p5">
            <a:extLst xmlns:a="http://schemas.openxmlformats.org/drawingml/2006/main">
              <a:ext uri="{FF2B5EF4-FFF2-40B4-BE49-F238E27FC236}">
                <a16:creationId xmlns:a16="http://schemas.microsoft.com/office/drawing/2014/main" id="{D9838801-458C-426D-A3E9-B607E94716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31520" y="1481328"/>
            <a:ext cx="10058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  <a:defRPr sz="4000" b="1" i="0" u="none" cap="none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 matchingName="DEFAULT">
  <p:cSld name="DEFAULT"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6.xml><?xml version="1.0" encoding="utf-8"?>
<p:sldLayout xmlns:p="http://schemas.openxmlformats.org/presentationml/2006/main" matchingName="MAP">
  <p:cSld name="MAP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Google Shape;20;p7">
            <a:extLst xmlns:a="http://schemas.openxmlformats.org/drawingml/2006/main">
              <a:ext uri="{FF2B5EF4-FFF2-40B4-BE49-F238E27FC236}">
                <a16:creationId xmlns:a16="http://schemas.microsoft.com/office/drawing/2014/main" id="{AA427E88-07B5-48E6-98D9-4FB32B41B5A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329184"/>
            <a:ext cx="640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400"/>
              <a:buFont typeface="Calibri"/>
              <a:buNone/>
              <a:defRPr sz="2400" b="1" i="0" u="none" cap="none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70e132472374a0c" /><Relationship Type="http://schemas.openxmlformats.org/officeDocument/2006/relationships/slideLayout" Target="/ppt/slideLayouts/slideLayout1.xml" Id="R7698f6272d5249d1" /><Relationship Type="http://schemas.openxmlformats.org/officeDocument/2006/relationships/slideLayout" Target="/ppt/slideLayouts/slideLayout2.xml" Id="R6484d151aba84880" /><Relationship Type="http://schemas.openxmlformats.org/officeDocument/2006/relationships/slideLayout" Target="/ppt/slideLayouts/slideLayout3.xml" Id="R62c0ca02cda74c39" /><Relationship Type="http://schemas.openxmlformats.org/officeDocument/2006/relationships/slideLayout" Target="/ppt/slideLayouts/slideLayout4.xml" Id="R59d1c5a77d2c4c5e" /><Relationship Type="http://schemas.openxmlformats.org/officeDocument/2006/relationships/slideLayout" Target="/ppt/slideLayouts/slideLayout5.xml" Id="R855f0e37a6e646d9" /><Relationship Type="http://schemas.openxmlformats.org/officeDocument/2006/relationships/slideLayout" Target="/ppt/slideLayouts/slideLayout6.xml" Id="R5c3f6d55aa0c4fe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698f6272d5249d1"/>
    <p:sldLayoutId xmlns:r="http://schemas.openxmlformats.org/officeDocument/2006/relationships" id="2147483650" r:id="R6484d151aba84880"/>
    <p:sldLayoutId xmlns:r="http://schemas.openxmlformats.org/officeDocument/2006/relationships" id="2147483651" r:id="R62c0ca02cda74c39"/>
    <p:sldLayoutId xmlns:r="http://schemas.openxmlformats.org/officeDocument/2006/relationships" id="2147483652" r:id="R59d1c5a77d2c4c5e"/>
    <p:sldLayoutId xmlns:r="http://schemas.openxmlformats.org/officeDocument/2006/relationships" id="2147483653" r:id="R855f0e37a6e646d9"/>
    <p:sldLayoutId xmlns:r="http://schemas.openxmlformats.org/officeDocument/2006/relationships" id="2147483654" r:id="R5c3f6d55aa0c4fe0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f2b927d5a04101" /><Relationship Type="http://schemas.openxmlformats.org/officeDocument/2006/relationships/image" Target="/ppt/media/image.png" Id="R84bb4bfbaac74beb" /><Relationship Type="http://schemas.openxmlformats.org/officeDocument/2006/relationships/image" Target="/ppt/media/image2.png" Id="R3ab7d54e4be94a13" /><Relationship Type="http://schemas.openxmlformats.org/officeDocument/2006/relationships/image" Target="/ppt/media/image3.png" Id="R81b211a458064c13" /><Relationship Type="http://schemas.openxmlformats.org/officeDocument/2006/relationships/notesSlide" Target="/ppt/notesSlides/notesSlide1.xml" Id="R6415a2d34e324c6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0f562d25c65a411f" /><Relationship Type="http://schemas.openxmlformats.org/officeDocument/2006/relationships/image" Target="/ppt/media/image3.png" Id="R18d5cc7ef6b146ff" /><Relationship Type="http://schemas.openxmlformats.org/officeDocument/2006/relationships/hyperlink" Target="/ppt/slides/slide2.xml" Id="R6bdefc9f05a94aac" /><Relationship Type="http://schemas.openxmlformats.org/officeDocument/2006/relationships/hyperlink" Target="/ppt/slides/slide4.xml" Id="R2074df93571c4402" /><Relationship Type="http://schemas.openxmlformats.org/officeDocument/2006/relationships/hyperlink" Target="/ppt/slides/slide5.xml" Id="R83783a2a01854f96" /><Relationship Type="http://schemas.openxmlformats.org/officeDocument/2006/relationships/hyperlink" Target="/ppt/slides/slide6.xml" Id="R3424aaeff34f4ba5" /><Relationship Type="http://schemas.openxmlformats.org/officeDocument/2006/relationships/hyperlink" Target="/ppt/slides/slide11.xml" Id="R7efdc14dbf2d4c33" /><Relationship Type="http://schemas.openxmlformats.org/officeDocument/2006/relationships/hyperlink" Target="/ppt/slides/slide13.xml" Id="R07db7ea1d7254fad" /><Relationship Type="http://schemas.openxmlformats.org/officeDocument/2006/relationships/hyperlink" Target="/ppt/slides/slide15.xml" Id="Rf58c8da806064da7" /><Relationship Type="http://schemas.openxmlformats.org/officeDocument/2006/relationships/hyperlink" Target="/ppt/slides/slide16.xml" Id="R3468640d8b9b4523" /><Relationship Type="http://schemas.openxmlformats.org/officeDocument/2006/relationships/notesSlide" Target="/ppt/notesSlides/notesSlide2.xml" Id="Rd4416a4cce184c9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ba6796cba44131" /><Relationship Type="http://schemas.openxmlformats.org/officeDocument/2006/relationships/image" Target="/ppt/media/image3.png" Id="R983c8497fec14516" /><Relationship Type="http://schemas.openxmlformats.org/officeDocument/2006/relationships/hyperlink" Target="/ppt/slides/slide2.xml" Id="Re06b836c90a74aab" /><Relationship Type="http://schemas.openxmlformats.org/officeDocument/2006/relationships/hyperlink" Target="/ppt/slides/slide4.xml" Id="R3dc4570f81e84c43" /><Relationship Type="http://schemas.openxmlformats.org/officeDocument/2006/relationships/hyperlink" Target="/ppt/slides/slide5.xml" Id="R0795ea46077d4d4d" /><Relationship Type="http://schemas.openxmlformats.org/officeDocument/2006/relationships/hyperlink" Target="/ppt/slides/slide6.xml" Id="R41610e8d6bf14f9d" /><Relationship Type="http://schemas.openxmlformats.org/officeDocument/2006/relationships/hyperlink" Target="/ppt/slides/slide11.xml" Id="Rdc106e6501144932" /><Relationship Type="http://schemas.openxmlformats.org/officeDocument/2006/relationships/hyperlink" Target="/ppt/slides/slide13.xml" Id="R10e6abdb57b24b54" /><Relationship Type="http://schemas.openxmlformats.org/officeDocument/2006/relationships/hyperlink" Target="/ppt/slides/slide15.xml" Id="Rb50a0fa1efda40ec" /><Relationship Type="http://schemas.openxmlformats.org/officeDocument/2006/relationships/hyperlink" Target="/ppt/slides/slide16.xml" Id="Reece5c61ac2d4ce8" /><Relationship Type="http://schemas.openxmlformats.org/officeDocument/2006/relationships/image" Target="/ppt/media/image4.png" Id="R7fdada7522084e99" /><Relationship Type="http://schemas.openxmlformats.org/officeDocument/2006/relationships/image" Target="/ppt/media/image5.png" Id="R8b3bc8db5421455c" /><Relationship Type="http://schemas.openxmlformats.org/officeDocument/2006/relationships/image" Target="/ppt/media/image6.png" Id="Rc5f33ab11907493a" /><Relationship Type="http://schemas.openxmlformats.org/officeDocument/2006/relationships/notesSlide" Target="/ppt/notesSlides/notesSlide3.xml" Id="R0d02028dee6e48e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93e6a352d24b87" /><Relationship Type="http://schemas.openxmlformats.org/officeDocument/2006/relationships/image" Target="/ppt/media/image3.png" Id="R96819b41f4764f32" /><Relationship Type="http://schemas.openxmlformats.org/officeDocument/2006/relationships/hyperlink" Target="/ppt/slides/slide2.xml" Id="Rc39a1cfa03d24aba" /><Relationship Type="http://schemas.openxmlformats.org/officeDocument/2006/relationships/hyperlink" Target="/ppt/slides/slide4.xml" Id="R2a0c1497c5bf45c4" /><Relationship Type="http://schemas.openxmlformats.org/officeDocument/2006/relationships/hyperlink" Target="/ppt/slides/slide5.xml" Id="R1093bc60c1524836" /><Relationship Type="http://schemas.openxmlformats.org/officeDocument/2006/relationships/hyperlink" Target="/ppt/slides/slide6.xml" Id="R16a3fdd9baeb40cd" /><Relationship Type="http://schemas.openxmlformats.org/officeDocument/2006/relationships/hyperlink" Target="/ppt/slides/slide11.xml" Id="R33435e027fe444fc" /><Relationship Type="http://schemas.openxmlformats.org/officeDocument/2006/relationships/hyperlink" Target="/ppt/slides/slide13.xml" Id="Rb65e27bc711642ae" /><Relationship Type="http://schemas.openxmlformats.org/officeDocument/2006/relationships/hyperlink" Target="/ppt/slides/slide15.xml" Id="R9bd3d6cd4eb1428b" /><Relationship Type="http://schemas.openxmlformats.org/officeDocument/2006/relationships/hyperlink" Target="/ppt/slides/slide16.xml" Id="Re2c72bd378a74593" /><Relationship Type="http://schemas.openxmlformats.org/officeDocument/2006/relationships/image" Target="/ppt/media/image7.png" Id="Rbcabc5d789e24cf7" /><Relationship Type="http://schemas.openxmlformats.org/officeDocument/2006/relationships/image" Target="/ppt/media/image8.png" Id="Rde121f859fe4458f" /><Relationship Type="http://schemas.openxmlformats.org/officeDocument/2006/relationships/image" Target="/ppt/media/image9.png" Id="R2226cb4e5dec4998" /><Relationship Type="http://schemas.openxmlformats.org/officeDocument/2006/relationships/image" Target="/ppt/media/image10.png" Id="Rd5478b6bb999427b" /><Relationship Type="http://schemas.openxmlformats.org/officeDocument/2006/relationships/notesSlide" Target="/ppt/notesSlides/notesSlide4.xml" Id="Rebca634341d14d0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3ccc2a65f04708" /><Relationship Type="http://schemas.openxmlformats.org/officeDocument/2006/relationships/image" Target="/ppt/media/image11.png" Id="Ra8d18d7d8e864510" /><Relationship Type="http://schemas.openxmlformats.org/officeDocument/2006/relationships/image" Target="/ppt/media/image12.png" Id="Re81e9dba92ee460b" /><Relationship Type="http://schemas.openxmlformats.org/officeDocument/2006/relationships/image" Target="/ppt/media/image13.png" Id="Rc6ca15a181be4a75" /><Relationship Type="http://schemas.openxmlformats.org/officeDocument/2006/relationships/image" Target="/ppt/media/image14.png" Id="R1bbdd89774424261" /><Relationship Type="http://schemas.openxmlformats.org/officeDocument/2006/relationships/image" Target="/ppt/media/image15.png" Id="Rf1fb09671d1c4f46" /><Relationship Type="http://schemas.openxmlformats.org/officeDocument/2006/relationships/image" Target="/ppt/media/image16.png" Id="R885ec6cc58a04d72" /><Relationship Type="http://schemas.openxmlformats.org/officeDocument/2006/relationships/image" Target="/ppt/media/image17.png" Id="Rcd923b2d0dab4383" /><Relationship Type="http://schemas.openxmlformats.org/officeDocument/2006/relationships/image" Target="/ppt/media/image18.png" Id="R2694a3e6811a480d" /><Relationship Type="http://schemas.openxmlformats.org/officeDocument/2006/relationships/image" Target="/ppt/media/image3.png" Id="R8c9ee0d08f42499e" /><Relationship Type="http://schemas.openxmlformats.org/officeDocument/2006/relationships/hyperlink" Target="/ppt/slides/slide2.xml" Id="R9622d61f70b64f69" /><Relationship Type="http://schemas.openxmlformats.org/officeDocument/2006/relationships/hyperlink" Target="/ppt/slides/slide4.xml" Id="Rb4ea4cd6de874612" /><Relationship Type="http://schemas.openxmlformats.org/officeDocument/2006/relationships/hyperlink" Target="/ppt/slides/slide5.xml" Id="R2a3d5b4747664258" /><Relationship Type="http://schemas.openxmlformats.org/officeDocument/2006/relationships/hyperlink" Target="/ppt/slides/slide6.xml" Id="Rc344c0e0f5f249cf" /><Relationship Type="http://schemas.openxmlformats.org/officeDocument/2006/relationships/hyperlink" Target="/ppt/slides/slide11.xml" Id="Re80547caf64c4eb7" /><Relationship Type="http://schemas.openxmlformats.org/officeDocument/2006/relationships/hyperlink" Target="/ppt/slides/slide13.xml" Id="Rced520bac9e240eb" /><Relationship Type="http://schemas.openxmlformats.org/officeDocument/2006/relationships/hyperlink" Target="/ppt/slides/slide15.xml" Id="R6d76337a5361422f" /><Relationship Type="http://schemas.openxmlformats.org/officeDocument/2006/relationships/hyperlink" Target="/ppt/slides/slide16.xml" Id="R37a51360b9474b05" /><Relationship Type="http://schemas.openxmlformats.org/officeDocument/2006/relationships/notesSlide" Target="/ppt/notesSlides/notesSlide5.xml" Id="R2f7812af58d9448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39e135ea0549be" /><Relationship Type="http://schemas.openxmlformats.org/officeDocument/2006/relationships/image" Target="/ppt/media/image3.png" Id="R97df6bce93c04c96" /><Relationship Type="http://schemas.openxmlformats.org/officeDocument/2006/relationships/hyperlink" Target="/ppt/slides/slide2.xml" Id="Rd2b3b048106e4409" /><Relationship Type="http://schemas.openxmlformats.org/officeDocument/2006/relationships/hyperlink" Target="/ppt/slides/slide4.xml" Id="Raaa2405a6fb6401b" /><Relationship Type="http://schemas.openxmlformats.org/officeDocument/2006/relationships/hyperlink" Target="/ppt/slides/slide5.xml" Id="R6a94043f418a4401" /><Relationship Type="http://schemas.openxmlformats.org/officeDocument/2006/relationships/hyperlink" Target="/ppt/slides/slide6.xml" Id="Rd18d7521514e4cd8" /><Relationship Type="http://schemas.openxmlformats.org/officeDocument/2006/relationships/hyperlink" Target="/ppt/slides/slide11.xml" Id="R7544a425c3fa48e2" /><Relationship Type="http://schemas.openxmlformats.org/officeDocument/2006/relationships/hyperlink" Target="/ppt/slides/slide13.xml" Id="R3d77861ad8584141" /><Relationship Type="http://schemas.openxmlformats.org/officeDocument/2006/relationships/hyperlink" Target="/ppt/slides/slide15.xml" Id="R2f3188e89be048eb" /><Relationship Type="http://schemas.openxmlformats.org/officeDocument/2006/relationships/hyperlink" Target="/ppt/slides/slide16.xml" Id="R4edca67f768a4ba7" /><Relationship Type="http://schemas.openxmlformats.org/officeDocument/2006/relationships/image" Target="/ppt/media/image19.png" Id="R2839ec810b6d405c" /><Relationship Type="http://schemas.openxmlformats.org/officeDocument/2006/relationships/image" Target="/ppt/media/image20.png" Id="Ra4172b965ac0478f" /><Relationship Type="http://schemas.openxmlformats.org/officeDocument/2006/relationships/image" Target="/ppt/media/image21.png" Id="R341cb7a015124242" /><Relationship Type="http://schemas.openxmlformats.org/officeDocument/2006/relationships/notesSlide" Target="/ppt/notesSlides/notesSlide6.xml" Id="R8f271e0723074f3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1062e77ce9495b" /><Relationship Type="http://schemas.openxmlformats.org/officeDocument/2006/relationships/image" Target="/ppt/media/image3.png" Id="Rfe99db650d4d4291" /><Relationship Type="http://schemas.openxmlformats.org/officeDocument/2006/relationships/hyperlink" Target="/ppt/slides/slide2.xml" Id="R5415cf76e5454a28" /><Relationship Type="http://schemas.openxmlformats.org/officeDocument/2006/relationships/hyperlink" Target="/ppt/slides/slide4.xml" Id="R8b38d8d54994408b" /><Relationship Type="http://schemas.openxmlformats.org/officeDocument/2006/relationships/hyperlink" Target="/ppt/slides/slide5.xml" Id="R60b203ba31314e60" /><Relationship Type="http://schemas.openxmlformats.org/officeDocument/2006/relationships/hyperlink" Target="/ppt/slides/slide6.xml" Id="Ra9c1bbd9bce74cda" /><Relationship Type="http://schemas.openxmlformats.org/officeDocument/2006/relationships/hyperlink" Target="/ppt/slides/slide11.xml" Id="Re902770bf8854b14" /><Relationship Type="http://schemas.openxmlformats.org/officeDocument/2006/relationships/hyperlink" Target="/ppt/slides/slide13.xml" Id="R983ccbfe9e6045f1" /><Relationship Type="http://schemas.openxmlformats.org/officeDocument/2006/relationships/hyperlink" Target="/ppt/slides/slide15.xml" Id="Rd54d81c1aaae449d" /><Relationship Type="http://schemas.openxmlformats.org/officeDocument/2006/relationships/hyperlink" Target="/ppt/slides/slide16.xml" Id="Rb76f474764f0421c" /><Relationship Type="http://schemas.openxmlformats.org/officeDocument/2006/relationships/image" Target="/ppt/media/image22.png" Id="R350084a71ecf41e6" /><Relationship Type="http://schemas.openxmlformats.org/officeDocument/2006/relationships/image" Target="/ppt/media/image23.png" Id="R54efd789fe1242ac" /><Relationship Type="http://schemas.openxmlformats.org/officeDocument/2006/relationships/image" Target="/ppt/media/image24.png" Id="R3f078528864a404a" /><Relationship Type="http://schemas.openxmlformats.org/officeDocument/2006/relationships/image" Target="/ppt/media/image25.png" Id="R08acaa3029294985" /><Relationship Type="http://schemas.openxmlformats.org/officeDocument/2006/relationships/notesSlide" Target="/ppt/notesSlides/notesSlide7.xml" Id="R85e5c4cfacaa488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8d1d50f4344c83" /><Relationship Type="http://schemas.openxmlformats.org/officeDocument/2006/relationships/image" Target="/ppt/media/image.jpeg" Id="R74ca1637cdbd4cfc" /><Relationship Type="http://schemas.openxmlformats.org/officeDocument/2006/relationships/image" Target="/ppt/media/image3.png" Id="R0e0c0bd981584276" /><Relationship Type="http://schemas.openxmlformats.org/officeDocument/2006/relationships/hyperlink" Target="/ppt/slides/slide2.xml" Id="R852bb705df6b4464" /><Relationship Type="http://schemas.openxmlformats.org/officeDocument/2006/relationships/hyperlink" Target="/ppt/slides/slide4.xml" Id="Rcdbf873151de4093" /><Relationship Type="http://schemas.openxmlformats.org/officeDocument/2006/relationships/hyperlink" Target="/ppt/slides/slide5.xml" Id="R574e77cdfa0f4b11" /><Relationship Type="http://schemas.openxmlformats.org/officeDocument/2006/relationships/hyperlink" Target="/ppt/slides/slide6.xml" Id="R942a2cb4d53949e4" /><Relationship Type="http://schemas.openxmlformats.org/officeDocument/2006/relationships/hyperlink" Target="/ppt/slides/slide11.xml" Id="Rf3840626b93e4f6b" /><Relationship Type="http://schemas.openxmlformats.org/officeDocument/2006/relationships/hyperlink" Target="/ppt/slides/slide13.xml" Id="R4b6a289794684217" /><Relationship Type="http://schemas.openxmlformats.org/officeDocument/2006/relationships/hyperlink" Target="/ppt/slides/slide15.xml" Id="Rea68b879d3f7496d" /><Relationship Type="http://schemas.openxmlformats.org/officeDocument/2006/relationships/hyperlink" Target="/ppt/slides/slide16.xml" Id="Raebcf34c6ef94ae8" /><Relationship Type="http://schemas.openxmlformats.org/officeDocument/2006/relationships/image" Target="/ppt/media/image26.png" Id="R1eb7765c48424c8d" /><Relationship Type="http://schemas.openxmlformats.org/officeDocument/2006/relationships/image" Target="/ppt/media/image27.png" Id="R77c4c28bf8b14e36" /><Relationship Type="http://schemas.openxmlformats.org/officeDocument/2006/relationships/image" Target="/ppt/media/image28.png" Id="Ra8fa37cc8f4342a1" /><Relationship Type="http://schemas.openxmlformats.org/officeDocument/2006/relationships/notesSlide" Target="/ppt/notesSlides/notesSlide8.xml" Id="Rff883ef23e77417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e5b4e6fc7c2c4336" /><Relationship Type="http://schemas.openxmlformats.org/officeDocument/2006/relationships/image" Target="/ppt/media/image3.png" Id="R8b033d9b08aa473e" /><Relationship Type="http://schemas.openxmlformats.org/officeDocument/2006/relationships/hyperlink" Target="/ppt/slides/slide1.xml" Id="R35a9fe8e63ba4430" /><Relationship Type="http://schemas.openxmlformats.org/officeDocument/2006/relationships/image" Target="/ppt/media/image29.png" Id="R60b3a44973914592" /><Relationship Type="http://schemas.openxmlformats.org/officeDocument/2006/relationships/image" Target="/ppt/media/image30.png" Id="Rcf6c30c2c37d4dec" /><Relationship Type="http://schemas.openxmlformats.org/officeDocument/2006/relationships/image" Target="/ppt/media/image31.png" Id="R33c436f0dc1e4d8d" /><Relationship Type="http://schemas.openxmlformats.org/officeDocument/2006/relationships/notesSlide" Target="/ppt/notesSlides/notesSlide9.xml" Id="R9552eff056634ea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44ca2e9c7907457d" /><Relationship Type="http://schemas.openxmlformats.org/officeDocument/2006/relationships/image" Target="/ppt/media/image3.png" Id="R0e43518229a0437c" /><Relationship Type="http://schemas.openxmlformats.org/officeDocument/2006/relationships/hyperlink" Target="/ppt/slides/slide2.xml" Id="R935f48bbe80f4400" /><Relationship Type="http://schemas.openxmlformats.org/officeDocument/2006/relationships/hyperlink" Target="/ppt/slides/slide4.xml" Id="Rdc5a2ba7e9904a77" /><Relationship Type="http://schemas.openxmlformats.org/officeDocument/2006/relationships/hyperlink" Target="/ppt/slides/slide5.xml" Id="R089ca908b2fa4bf6" /><Relationship Type="http://schemas.openxmlformats.org/officeDocument/2006/relationships/hyperlink" Target="/ppt/slides/slide6.xml" Id="Rd0941057bf39401b" /><Relationship Type="http://schemas.openxmlformats.org/officeDocument/2006/relationships/hyperlink" Target="/ppt/slides/slide11.xml" Id="R09ff0b46def542c9" /><Relationship Type="http://schemas.openxmlformats.org/officeDocument/2006/relationships/hyperlink" Target="/ppt/slides/slide13.xml" Id="Rca6f1978c77649a8" /><Relationship Type="http://schemas.openxmlformats.org/officeDocument/2006/relationships/hyperlink" Target="/ppt/slides/slide15.xml" Id="R01753eb384274b5b" /><Relationship Type="http://schemas.openxmlformats.org/officeDocument/2006/relationships/hyperlink" Target="/ppt/slides/slide16.xml" Id="R2644f3fdd4134d2e" /><Relationship Type="http://schemas.openxmlformats.org/officeDocument/2006/relationships/notesSlide" Target="/ppt/notesSlides/notesSlide10.xml" Id="R9cb18e1f207746d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790a158e984fde" /><Relationship Type="http://schemas.openxmlformats.org/officeDocument/2006/relationships/image" Target="/ppt/media/image32.png" Id="Rc7ba58e95db84ff3" /><Relationship Type="http://schemas.openxmlformats.org/officeDocument/2006/relationships/image" Target="/ppt/media/image3.png" Id="R50541e28d0bf47ef" /><Relationship Type="http://schemas.openxmlformats.org/officeDocument/2006/relationships/hyperlink" Target="/ppt/slides/slide2.xml" Id="R3e2217eeca67451b" /><Relationship Type="http://schemas.openxmlformats.org/officeDocument/2006/relationships/hyperlink" Target="/ppt/slides/slide4.xml" Id="R659c728eb9b84728" /><Relationship Type="http://schemas.openxmlformats.org/officeDocument/2006/relationships/hyperlink" Target="/ppt/slides/slide5.xml" Id="Rd21195e6380348bd" /><Relationship Type="http://schemas.openxmlformats.org/officeDocument/2006/relationships/hyperlink" Target="/ppt/slides/slide6.xml" Id="R49e76c3efbc646cf" /><Relationship Type="http://schemas.openxmlformats.org/officeDocument/2006/relationships/hyperlink" Target="/ppt/slides/slide11.xml" Id="Rf79b85a9843c48e1" /><Relationship Type="http://schemas.openxmlformats.org/officeDocument/2006/relationships/hyperlink" Target="/ppt/slides/slide13.xml" Id="Rb114f8db0de34b32" /><Relationship Type="http://schemas.openxmlformats.org/officeDocument/2006/relationships/hyperlink" Target="/ppt/slides/slide15.xml" Id="Rfc2db3f1ad894a03" /><Relationship Type="http://schemas.openxmlformats.org/officeDocument/2006/relationships/hyperlink" Target="/ppt/slides/slide16.xml" Id="Re9254543400a422d" /><Relationship Type="http://schemas.openxmlformats.org/officeDocument/2006/relationships/image" Target="/ppt/media/image33.png" Id="Rf94f19015e184168" /><Relationship Type="http://schemas.openxmlformats.org/officeDocument/2006/relationships/image" Target="/ppt/media/image34.png" Id="Rc54ec21276364d29" /><Relationship Type="http://schemas.openxmlformats.org/officeDocument/2006/relationships/image" Target="/ppt/media/image35.png" Id="R96c4ee5a51ab41b0" /><Relationship Type="http://schemas.openxmlformats.org/officeDocument/2006/relationships/image" Target="/ppt/media/image36.png" Id="R238c876a96cf4f7f" /><Relationship Type="http://schemas.openxmlformats.org/officeDocument/2006/relationships/image" Target="/ppt/media/image37.png" Id="R0de7c16c95d64382" /><Relationship Type="http://schemas.openxmlformats.org/officeDocument/2006/relationships/notesSlide" Target="/ppt/notesSlides/notesSlide11.xml" Id="R212621ff33f646b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254a2ac7f5429e" /><Relationship Type="http://schemas.openxmlformats.org/officeDocument/2006/relationships/image" Target="/ppt/media/image3.png" Id="Rf478fd1014aa4920" /><Relationship Type="http://schemas.openxmlformats.org/officeDocument/2006/relationships/hyperlink" Target="/ppt/slides/slide2.xml" Id="R9c6f5a85c1d547e1" /><Relationship Type="http://schemas.openxmlformats.org/officeDocument/2006/relationships/hyperlink" Target="/ppt/slides/slide4.xml" Id="Rbf6327a71d7d4a7f" /><Relationship Type="http://schemas.openxmlformats.org/officeDocument/2006/relationships/hyperlink" Target="/ppt/slides/slide5.xml" Id="R6a440d9de7024a78" /><Relationship Type="http://schemas.openxmlformats.org/officeDocument/2006/relationships/hyperlink" Target="/ppt/slides/slide6.xml" Id="Re31861c40ab34821" /><Relationship Type="http://schemas.openxmlformats.org/officeDocument/2006/relationships/hyperlink" Target="/ppt/slides/slide11.xml" Id="Rdf0b61592ae74262" /><Relationship Type="http://schemas.openxmlformats.org/officeDocument/2006/relationships/hyperlink" Target="/ppt/slides/slide13.xml" Id="R0dd83832dbd848f1" /><Relationship Type="http://schemas.openxmlformats.org/officeDocument/2006/relationships/hyperlink" Target="/ppt/slides/slide15.xml" Id="Rf7077638f9154702" /><Relationship Type="http://schemas.openxmlformats.org/officeDocument/2006/relationships/hyperlink" Target="/ppt/slides/slide16.xml" Id="R86c76917ffb344a5" /><Relationship Type="http://schemas.openxmlformats.org/officeDocument/2006/relationships/image" Target="/ppt/media/image38.png" Id="R182d46467cf24107" /><Relationship Type="http://schemas.openxmlformats.org/officeDocument/2006/relationships/notesSlide" Target="/ppt/notesSlides/notesSlide12.xml" Id="R9c52e2dd6a07434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79b1cde9d04482" /><Relationship Type="http://schemas.openxmlformats.org/officeDocument/2006/relationships/image" Target="/ppt/media/image3.png" Id="R34b4b928085143fd" /><Relationship Type="http://schemas.openxmlformats.org/officeDocument/2006/relationships/hyperlink" Target="/ppt/slides/slide2.xml" Id="Rdcc79aa49f494b1e" /><Relationship Type="http://schemas.openxmlformats.org/officeDocument/2006/relationships/hyperlink" Target="/ppt/slides/slide4.xml" Id="R971b512685064d00" /><Relationship Type="http://schemas.openxmlformats.org/officeDocument/2006/relationships/hyperlink" Target="/ppt/slides/slide5.xml" Id="Rcd483fbbefcd445e" /><Relationship Type="http://schemas.openxmlformats.org/officeDocument/2006/relationships/hyperlink" Target="/ppt/slides/slide6.xml" Id="R8152cf74c34a4395" /><Relationship Type="http://schemas.openxmlformats.org/officeDocument/2006/relationships/hyperlink" Target="/ppt/slides/slide11.xml" Id="Rb25db3c89d7b4047" /><Relationship Type="http://schemas.openxmlformats.org/officeDocument/2006/relationships/hyperlink" Target="/ppt/slides/slide13.xml" Id="Rf7d81a8bff6d4192" /><Relationship Type="http://schemas.openxmlformats.org/officeDocument/2006/relationships/hyperlink" Target="/ppt/slides/slide15.xml" Id="R8f1271859e4e4181" /><Relationship Type="http://schemas.openxmlformats.org/officeDocument/2006/relationships/hyperlink" Target="/ppt/slides/slide16.xml" Id="R2436fad159244a37" /><Relationship Type="http://schemas.openxmlformats.org/officeDocument/2006/relationships/image" Target="/ppt/media/image39.png" Id="R26ff8d108b924a2e" /><Relationship Type="http://schemas.openxmlformats.org/officeDocument/2006/relationships/notesSlide" Target="/ppt/notesSlides/notesSlide13.xml" Id="R4e7490285f8a429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1f4496fab940bc" /><Relationship Type="http://schemas.openxmlformats.org/officeDocument/2006/relationships/image" Target="/ppt/media/image3.png" Id="R20e7eca63a014698" /><Relationship Type="http://schemas.openxmlformats.org/officeDocument/2006/relationships/hyperlink" Target="/ppt/slides/slide2.xml" Id="R17ab25fe33f14948" /><Relationship Type="http://schemas.openxmlformats.org/officeDocument/2006/relationships/hyperlink" Target="/ppt/slides/slide4.xml" Id="R3ac3dfa88d184d76" /><Relationship Type="http://schemas.openxmlformats.org/officeDocument/2006/relationships/hyperlink" Target="/ppt/slides/slide5.xml" Id="Rd2135dc855964e43" /><Relationship Type="http://schemas.openxmlformats.org/officeDocument/2006/relationships/hyperlink" Target="/ppt/slides/slide6.xml" Id="R47e02348b46244b8" /><Relationship Type="http://schemas.openxmlformats.org/officeDocument/2006/relationships/hyperlink" Target="/ppt/slides/slide11.xml" Id="Rbdd342d1042e438b" /><Relationship Type="http://schemas.openxmlformats.org/officeDocument/2006/relationships/hyperlink" Target="/ppt/slides/slide13.xml" Id="R43073ee3be8d4031" /><Relationship Type="http://schemas.openxmlformats.org/officeDocument/2006/relationships/hyperlink" Target="/ppt/slides/slide15.xml" Id="Rf38ff876b3054eb9" /><Relationship Type="http://schemas.openxmlformats.org/officeDocument/2006/relationships/hyperlink" Target="/ppt/slides/slide16.xml" Id="R1210f24dfa784c2d" /><Relationship Type="http://schemas.openxmlformats.org/officeDocument/2006/relationships/image" Target="/ppt/media/image40.png" Id="Rd238c36ae4f6410e" /><Relationship Type="http://schemas.openxmlformats.org/officeDocument/2006/relationships/notesSlide" Target="/ppt/notesSlides/notesSlide14.xml" Id="Reb7cdc07f4a4467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d83e607cc0491e" /><Relationship Type="http://schemas.openxmlformats.org/officeDocument/2006/relationships/image" Target="/ppt/media/image2.jpeg" Id="R3079999e900140c0" /><Relationship Type="http://schemas.openxmlformats.org/officeDocument/2006/relationships/image" Target="/ppt/media/image3.png" Id="Rbd7ac057f1b24330" /><Relationship Type="http://schemas.openxmlformats.org/officeDocument/2006/relationships/hyperlink" Target="/ppt/slides/slide2.xml" Id="Rd6f298e1ad254eea" /><Relationship Type="http://schemas.openxmlformats.org/officeDocument/2006/relationships/hyperlink" Target="/ppt/slides/slide4.xml" Id="R678c7ba8eae3448c" /><Relationship Type="http://schemas.openxmlformats.org/officeDocument/2006/relationships/hyperlink" Target="/ppt/slides/slide5.xml" Id="Rf970c450750248de" /><Relationship Type="http://schemas.openxmlformats.org/officeDocument/2006/relationships/hyperlink" Target="/ppt/slides/slide6.xml" Id="R5fbd2eb39c0849a9" /><Relationship Type="http://schemas.openxmlformats.org/officeDocument/2006/relationships/hyperlink" Target="/ppt/slides/slide11.xml" Id="R3aa0427b9b3d4eb0" /><Relationship Type="http://schemas.openxmlformats.org/officeDocument/2006/relationships/hyperlink" Target="/ppt/slides/slide13.xml" Id="Rbb40ce77ed1e4a95" /><Relationship Type="http://schemas.openxmlformats.org/officeDocument/2006/relationships/hyperlink" Target="/ppt/slides/slide15.xml" Id="R8eb2b108e26a4af4" /><Relationship Type="http://schemas.openxmlformats.org/officeDocument/2006/relationships/hyperlink" Target="/ppt/slides/slide16.xml" Id="Rb025743d275747d9" /><Relationship Type="http://schemas.openxmlformats.org/officeDocument/2006/relationships/image" Target="/ppt/media/image41.png" Id="R450b0d22f1d440af" /><Relationship Type="http://schemas.openxmlformats.org/officeDocument/2006/relationships/image" Target="/ppt/media/image42.png" Id="R0cb4b2baee5f4cf1" /><Relationship Type="http://schemas.openxmlformats.org/officeDocument/2006/relationships/image" Target="/ppt/media/image43.png" Id="Rcbc8abfa793041ed" /><Relationship Type="http://schemas.openxmlformats.org/officeDocument/2006/relationships/notesSlide" Target="/ppt/notesSlides/notesSlide15.xml" Id="R2f08e1c3e92b40f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05d809d50f4f12" /><Relationship Type="http://schemas.openxmlformats.org/officeDocument/2006/relationships/image" Target="/ppt/media/image44.png" Id="R2059069ae6014397" /><Relationship Type="http://schemas.openxmlformats.org/officeDocument/2006/relationships/image" Target="/ppt/media/image3.png" Id="R850c78eb9de849b5" /><Relationship Type="http://schemas.openxmlformats.org/officeDocument/2006/relationships/hyperlink" Target="/ppt/slides/slide2.xml" Id="R73c9cd51256d4790" /><Relationship Type="http://schemas.openxmlformats.org/officeDocument/2006/relationships/hyperlink" Target="/ppt/slides/slide4.xml" Id="R1fdd7859926e4104" /><Relationship Type="http://schemas.openxmlformats.org/officeDocument/2006/relationships/hyperlink" Target="/ppt/slides/slide5.xml" Id="R616746ec70304aea" /><Relationship Type="http://schemas.openxmlformats.org/officeDocument/2006/relationships/hyperlink" Target="/ppt/slides/slide6.xml" Id="R773cb5a143344816" /><Relationship Type="http://schemas.openxmlformats.org/officeDocument/2006/relationships/hyperlink" Target="/ppt/slides/slide11.xml" Id="Rb8bb926ffb7744c7" /><Relationship Type="http://schemas.openxmlformats.org/officeDocument/2006/relationships/hyperlink" Target="/ppt/slides/slide13.xml" Id="Rcd31b425dd684954" /><Relationship Type="http://schemas.openxmlformats.org/officeDocument/2006/relationships/hyperlink" Target="/ppt/slides/slide15.xml" Id="R3f2c873b58b34fb0" /><Relationship Type="http://schemas.openxmlformats.org/officeDocument/2006/relationships/hyperlink" Target="/ppt/slides/slide16.xml" Id="Rf66211c5e7a048cd" /><Relationship Type="http://schemas.openxmlformats.org/officeDocument/2006/relationships/image" Target="/ppt/media/image45.png" Id="R8f535586b12445c5" /><Relationship Type="http://schemas.openxmlformats.org/officeDocument/2006/relationships/image" Target="/ppt/media/image46.png" Id="R15a56f9ae6de47eb" /><Relationship Type="http://schemas.openxmlformats.org/officeDocument/2006/relationships/image" Target="/ppt/media/image47.png" Id="R648d33b67aae4401" /><Relationship Type="http://schemas.openxmlformats.org/officeDocument/2006/relationships/notesSlide" Target="/ppt/notesSlides/notesSlide16.xml" Id="Rf02e8c3d96a7472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eb1df6654a40b5" /><Relationship Type="http://schemas.openxmlformats.org/officeDocument/2006/relationships/image" Target="/ppt/media/image48.png" Id="R6f49bf1748a4477f" /><Relationship Type="http://schemas.openxmlformats.org/officeDocument/2006/relationships/image" Target="/ppt/media/image3.png" Id="Rde7238a920544364" /><Relationship Type="http://schemas.openxmlformats.org/officeDocument/2006/relationships/hyperlink" Target="/ppt/slides/slide2.xml" Id="Rc7911a01e0264be6" /><Relationship Type="http://schemas.openxmlformats.org/officeDocument/2006/relationships/hyperlink" Target="/ppt/slides/slide4.xml" Id="R34b693bb31524a28" /><Relationship Type="http://schemas.openxmlformats.org/officeDocument/2006/relationships/hyperlink" Target="/ppt/slides/slide5.xml" Id="R72ce300b48aa4342" /><Relationship Type="http://schemas.openxmlformats.org/officeDocument/2006/relationships/hyperlink" Target="/ppt/slides/slide6.xml" Id="Re9a46931e7864b8e" /><Relationship Type="http://schemas.openxmlformats.org/officeDocument/2006/relationships/hyperlink" Target="/ppt/slides/slide11.xml" Id="Rfdc4c026c8bc4132" /><Relationship Type="http://schemas.openxmlformats.org/officeDocument/2006/relationships/hyperlink" Target="/ppt/slides/slide13.xml" Id="R11fc17a843374e13" /><Relationship Type="http://schemas.openxmlformats.org/officeDocument/2006/relationships/hyperlink" Target="/ppt/slides/slide15.xml" Id="Re9ceff4956754d9a" /><Relationship Type="http://schemas.openxmlformats.org/officeDocument/2006/relationships/hyperlink" Target="/ppt/slides/slide16.xml" Id="Rb84983de690047cd" /><Relationship Type="http://schemas.openxmlformats.org/officeDocument/2006/relationships/image" Target="/ppt/media/image49.png" Id="R8635d1b08ce14487" /><Relationship Type="http://schemas.openxmlformats.org/officeDocument/2006/relationships/image" Target="/ppt/media/image50.png" Id="Rc03746e073c84f7d" /><Relationship Type="http://schemas.openxmlformats.org/officeDocument/2006/relationships/image" Target="/ppt/media/image51.png" Id="Ra0e869e36b78439a" /><Relationship Type="http://schemas.openxmlformats.org/officeDocument/2006/relationships/notesSlide" Target="/ppt/notesSlides/notesSlide17.xml" Id="R4b89d07f29de4745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35" name="Google Shape;2424;p5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4bb4bfbaac74be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2436" name="Google Shape;2425;p5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ab7d54e4be94a1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426" name="Google Shape;2426;p57">
            <a:extLst xmlns:a="http://schemas.openxmlformats.org/drawingml/2006/main">
              <a:ext uri="{FF2B5EF4-FFF2-40B4-BE49-F238E27FC236}">
                <a16:creationId xmlns:a16="http://schemas.microsoft.com/office/drawing/2014/main" id="{D6F938FC-1404-4D85-9A40-793319011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224528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EMPATYZER · DLA HR BUSINESS PARTNERA I DZIAŁU HR</a:t>
            </a:r>
            <a:endParaRPr sz="1000"/>
          </a:p>
        </p:txBody>
      </p:sp>
      <p:sp>
        <p:nvSpPr>
          <p:cNvPr id="2427" name="Google Shape;2427;p57">
            <a:extLst xmlns:a="http://schemas.openxmlformats.org/drawingml/2006/main">
              <a:ext uri="{FF2B5EF4-FFF2-40B4-BE49-F238E27FC236}">
                <a16:creationId xmlns:a16="http://schemas.microsoft.com/office/drawing/2014/main" id="{76ECB9CA-E0F3-4E11-9D93-3AC3D3ED72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31520" y="4462272"/>
            <a:ext cx="9692640" cy="987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Calibri"/>
              <a:buNone/>
            </a:pPr>
            <a:r>
              <a:rPr sz="380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Ważnych rozmów w pracy</a:t>
            </a:r>
            <a:endParaRPr sz="3800"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Calibri"/>
              <a:buNone/>
            </a:pPr>
            <a:r>
              <a:rPr sz="380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nie prowadzi się na wyczucie.</a:t>
            </a:r>
            <a:endParaRPr sz="3800"/>
          </a:p>
        </p:txBody>
      </p:sp>
      <p:sp>
        <p:nvSpPr>
          <p:cNvPr id="2428" name="Google Shape;2428;p57">
            <a:extLst xmlns:a="http://schemas.openxmlformats.org/drawingml/2006/main">
              <a:ext uri="{FF2B5EF4-FFF2-40B4-BE49-F238E27FC236}">
                <a16:creationId xmlns:a16="http://schemas.microsoft.com/office/drawing/2014/main" id="{9405456D-A2C2-4FAA-8EEB-696BDF758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687568"/>
            <a:ext cx="8778240" cy="475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2D6E8"/>
              </a:buClr>
              <a:buSzPts val="1600"/>
              <a:buFont typeface="Calibri"/>
              <a:buNone/>
            </a:pPr>
            <a:r>
              <a:rPr sz="1600" u="none">
                <a:solidFill>
                  <a:srgbClr val="E2D6E8"/>
                </a:solidFill>
                <a:latin typeface="Calibri"/>
                <a:ea typeface="Calibri"/>
                <a:cs typeface="Calibri"/>
              </a:rPr>
              <a:t>Empatyzer pomaga każdemu menedżerowi przygotować feedback, 1:1 albo trudną rozmowę z konkretną osobą, także wtedy, gdy HR nie może być przy nim.</a:t>
            </a:r>
            <a:endParaRPr sz="1600"/>
          </a:p>
        </p:txBody>
      </p:sp>
      <p:sp>
        <p:nvSpPr>
          <p:cNvPr id="2429" name="Google Shape;2429;p57">
            <a:extLst xmlns:a="http://schemas.openxmlformats.org/drawingml/2006/main">
              <a:ext uri="{FF2B5EF4-FFF2-40B4-BE49-F238E27FC236}">
                <a16:creationId xmlns:a16="http://schemas.microsoft.com/office/drawing/2014/main" id="{A1491219-03AD-4CB8-B828-037D553CE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6236208"/>
            <a:ext cx="8778240" cy="2926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050"/>
              <a:buFont typeface="Calibri"/>
              <a:buNone/>
            </a:pPr>
            <a:r>
              <a:t/>
            </a:r>
            <a:endParaRPr sz="1050"/>
          </a:p>
        </p:txBody>
      </p:sp>
      <p:pic>
        <p:nvPicPr>
          <p:cNvPr id="2441" name="Google Shape;2430;p5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1b211a458064c1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905695" y="6144768"/>
            <a:ext cx="1554480" cy="26489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431" name="Google Shape;2431;p57">
            <a:extLst xmlns:a="http://schemas.openxmlformats.org/drawingml/2006/main">
              <a:ext uri="{FF2B5EF4-FFF2-40B4-BE49-F238E27FC236}">
                <a16:creationId xmlns:a16="http://schemas.microsoft.com/office/drawing/2014/main" id="{36514562-F1EE-44DB-ADF2-36C56EE0D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078224"/>
            <a:ext cx="76200" cy="16916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496298302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37" name="Google Shape;2437;p58">
            <a:extLst xmlns:a="http://schemas.openxmlformats.org/drawingml/2006/main">
              <a:ext uri="{FF2B5EF4-FFF2-40B4-BE49-F238E27FC236}">
                <a16:creationId xmlns:a16="http://schemas.microsoft.com/office/drawing/2014/main" id="{E3821C03-AA7E-45C9-8B63-FB333F681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1" u="none">
                <a:solidFill>
                  <a:srgbClr val="FFFFFF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2438" name="Google Shape;2438;p58">
            <a:extLst xmlns:a="http://schemas.openxmlformats.org/drawingml/2006/main">
              <a:ext uri="{FF2B5EF4-FFF2-40B4-BE49-F238E27FC236}">
                <a16:creationId xmlns:a16="http://schemas.microsoft.com/office/drawing/2014/main" id="{B84B338C-1B1D-4114-AC59-A63A16F20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48840"/>
            <a:ext cx="82296" cy="2103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39" name="Google Shape;2439;p58">
            <a:extLst xmlns:a="http://schemas.openxmlformats.org/drawingml/2006/main">
              <a:ext uri="{FF2B5EF4-FFF2-40B4-BE49-F238E27FC236}">
                <a16:creationId xmlns:a16="http://schemas.microsoft.com/office/drawing/2014/main" id="{822D42B5-E43C-4B55-BFF7-987A6869D8F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68680" y="2103120"/>
            <a:ext cx="10424160" cy="2194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3400"/>
              <a:buFont typeface="Calibri"/>
              <a:buNone/>
              <a:defRPr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34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Między szkoleniem a trudną rozmową menedżera jest luka: HR nie może być przy każdej rozmowie, a menedżer zostaje sam.</a:t>
            </a:r>
            <a:endParaRPr sz="3400"/>
          </a:p>
        </p:txBody>
      </p:sp>
      <p:pic>
        <p:nvPicPr>
          <p:cNvPr id="2491" name="Google Shape;2440;p5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8d5cc7ef6b146ff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441" name="Google Shape;2441;p58">
            <a:extLst xmlns:a="http://schemas.openxmlformats.org/drawingml/2006/main">
              <a:ext uri="{FF2B5EF4-FFF2-40B4-BE49-F238E27FC236}">
                <a16:creationId xmlns:a16="http://schemas.microsoft.com/office/drawing/2014/main" id="{F6F37D37-2323-4C82-9827-83B26ABA4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8138"/>
            <a:ext cx="6667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Problem</a:t>
            </a:r>
            <a:endParaRPr/>
          </a:p>
        </p:txBody>
      </p:sp>
      <p:sp>
        <p:nvSpPr>
          <p:cNvPr id="2442" name="Google Shape;2442;p58">
            <a:extLst xmlns:a="http://schemas.openxmlformats.org/drawingml/2006/main">
              <a:ext uri="{FF2B5EF4-FFF2-40B4-BE49-F238E27FC236}">
                <a16:creationId xmlns:a16="http://schemas.microsoft.com/office/drawing/2014/main" id="{308BA049-1C62-496D-8369-293D926CE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43" name="Google Shape;2443;p58">
            <a:extLst xmlns:a="http://schemas.openxmlformats.org/drawingml/2006/main">
              <a:ext uri="{FF2B5EF4-FFF2-40B4-BE49-F238E27FC236}">
                <a16:creationId xmlns:a16="http://schemas.microsoft.com/office/drawing/2014/main" id="{1DD2A98F-6ECC-4967-992E-2940D0FE8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" y="265176"/>
            <a:ext cx="79552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44" name="Google Shape;2444;p58">
            <a:extLst xmlns:a="http://schemas.openxmlformats.org/drawingml/2006/main">
              <a:ext uri="{FF2B5EF4-FFF2-40B4-BE49-F238E27FC236}">
                <a16:creationId xmlns:a16="http://schemas.microsoft.com/office/drawing/2014/main" id="{86E90819-57E2-4DFF-B650-F7B1D3296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2445" name="Google Shape;2445;p58">
            <a:extLst xmlns:a="http://schemas.openxmlformats.org/drawingml/2006/main">
              <a:ext uri="{FF2B5EF4-FFF2-40B4-BE49-F238E27FC236}">
                <a16:creationId xmlns:a16="http://schemas.microsoft.com/office/drawing/2014/main" id="{4F796332-02F4-4FC5-AF91-652F87966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446" name="Google Shape;2446;p58">
            <a:hlinkClick xmlns:r="http://schemas.openxmlformats.org/officeDocument/2006/relationships" xmlns:a="http://schemas.openxmlformats.org/drawingml/2006/main" r:id="R6bdefc9f05a94aac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6AD8F06-E252-45B7-B063-C0D20A32B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47" name="Google Shape;2447;p58">
            <a:extLst xmlns:a="http://schemas.openxmlformats.org/drawingml/2006/main">
              <a:ext uri="{FF2B5EF4-FFF2-40B4-BE49-F238E27FC236}">
                <a16:creationId xmlns:a16="http://schemas.microsoft.com/office/drawing/2014/main" id="{7082B1A5-5110-486B-BA07-71E2611AB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2448" name="Google Shape;2448;p58">
            <a:extLst xmlns:a="http://schemas.openxmlformats.org/drawingml/2006/main">
              <a:ext uri="{FF2B5EF4-FFF2-40B4-BE49-F238E27FC236}">
                <a16:creationId xmlns:a16="http://schemas.microsoft.com/office/drawing/2014/main" id="{2B35D876-040F-44A1-A3D8-4FA643A77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449" name="Google Shape;2449;p58">
            <a:hlinkClick xmlns:r="http://schemas.openxmlformats.org/officeDocument/2006/relationships" xmlns:a="http://schemas.openxmlformats.org/drawingml/2006/main" r:id="R2074df93571c4402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998C940-8EA7-497C-9DCC-5A5B47338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50" name="Google Shape;2450;p58">
            <a:extLst xmlns:a="http://schemas.openxmlformats.org/drawingml/2006/main">
              <a:ext uri="{FF2B5EF4-FFF2-40B4-BE49-F238E27FC236}">
                <a16:creationId xmlns:a16="http://schemas.microsoft.com/office/drawing/2014/main" id="{5F270C5C-0698-4ADC-979A-05C8EA263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2451" name="Google Shape;2451;p58">
            <a:extLst xmlns:a="http://schemas.openxmlformats.org/drawingml/2006/main">
              <a:ext uri="{FF2B5EF4-FFF2-40B4-BE49-F238E27FC236}">
                <a16:creationId xmlns:a16="http://schemas.microsoft.com/office/drawing/2014/main" id="{ED6C7CD6-5A3C-45F1-8464-A61EA56E3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452" name="Google Shape;2452;p58">
            <a:hlinkClick xmlns:r="http://schemas.openxmlformats.org/officeDocument/2006/relationships" xmlns:a="http://schemas.openxmlformats.org/drawingml/2006/main" r:id="R83783a2a01854f9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694B65EE-4034-4E6F-88B0-2FCC7DE1D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53" name="Google Shape;2453;p58">
            <a:extLst xmlns:a="http://schemas.openxmlformats.org/drawingml/2006/main">
              <a:ext uri="{FF2B5EF4-FFF2-40B4-BE49-F238E27FC236}">
                <a16:creationId xmlns:a16="http://schemas.microsoft.com/office/drawing/2014/main" id="{338B0FD3-FDFB-41EE-8CA6-7DB1DCCFF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2454" name="Google Shape;2454;p58">
            <a:extLst xmlns:a="http://schemas.openxmlformats.org/drawingml/2006/main">
              <a:ext uri="{FF2B5EF4-FFF2-40B4-BE49-F238E27FC236}">
                <a16:creationId xmlns:a16="http://schemas.microsoft.com/office/drawing/2014/main" id="{A978EF80-C54C-47BC-80A0-DC1C79AA7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455" name="Google Shape;2455;p58">
            <a:hlinkClick xmlns:r="http://schemas.openxmlformats.org/officeDocument/2006/relationships" xmlns:a="http://schemas.openxmlformats.org/drawingml/2006/main" r:id="R3424aaeff34f4ba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19A35B9-B766-4920-BCA8-2299D5EFF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56" name="Google Shape;2456;p58">
            <a:extLst xmlns:a="http://schemas.openxmlformats.org/drawingml/2006/main">
              <a:ext uri="{FF2B5EF4-FFF2-40B4-BE49-F238E27FC236}">
                <a16:creationId xmlns:a16="http://schemas.microsoft.com/office/drawing/2014/main" id="{5AE5FA48-22E6-4A7F-BC9A-D848E09EF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2457" name="Google Shape;2457;p58">
            <a:extLst xmlns:a="http://schemas.openxmlformats.org/drawingml/2006/main">
              <a:ext uri="{FF2B5EF4-FFF2-40B4-BE49-F238E27FC236}">
                <a16:creationId xmlns:a16="http://schemas.microsoft.com/office/drawing/2014/main" id="{14FD54F0-D69D-4056-95C9-1A264DF0D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458" name="Google Shape;2458;p58">
            <a:hlinkClick xmlns:r="http://schemas.openxmlformats.org/officeDocument/2006/relationships" xmlns:a="http://schemas.openxmlformats.org/drawingml/2006/main" r:id="R7efdc14dbf2d4c3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780069CE-1828-4788-AFB0-019DE288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59" name="Google Shape;2459;p58">
            <a:extLst xmlns:a="http://schemas.openxmlformats.org/drawingml/2006/main">
              <a:ext uri="{FF2B5EF4-FFF2-40B4-BE49-F238E27FC236}">
                <a16:creationId xmlns:a16="http://schemas.microsoft.com/office/drawing/2014/main" id="{2E753109-CA09-4AE7-B674-955E9CE1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2460" name="Google Shape;2460;p58">
            <a:extLst xmlns:a="http://schemas.openxmlformats.org/drawingml/2006/main">
              <a:ext uri="{FF2B5EF4-FFF2-40B4-BE49-F238E27FC236}">
                <a16:creationId xmlns:a16="http://schemas.microsoft.com/office/drawing/2014/main" id="{B4F47397-3125-43AB-9AE2-6103AD753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461" name="Google Shape;2461;p58">
            <a:hlinkClick xmlns:r="http://schemas.openxmlformats.org/officeDocument/2006/relationships" xmlns:a="http://schemas.openxmlformats.org/drawingml/2006/main" r:id="R07db7ea1d7254fa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087AD04-B72D-4F0A-9F0B-94E5DBCF5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62" name="Google Shape;2462;p58">
            <a:extLst xmlns:a="http://schemas.openxmlformats.org/drawingml/2006/main">
              <a:ext uri="{FF2B5EF4-FFF2-40B4-BE49-F238E27FC236}">
                <a16:creationId xmlns:a16="http://schemas.microsoft.com/office/drawing/2014/main" id="{E45038EB-0F8E-43E0-B4D3-B557B82B5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2463" name="Google Shape;2463;p58">
            <a:extLst xmlns:a="http://schemas.openxmlformats.org/drawingml/2006/main">
              <a:ext uri="{FF2B5EF4-FFF2-40B4-BE49-F238E27FC236}">
                <a16:creationId xmlns:a16="http://schemas.microsoft.com/office/drawing/2014/main" id="{2B65188D-0AB5-4519-9AD6-8F146D163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464" name="Google Shape;2464;p58">
            <a:hlinkClick xmlns:r="http://schemas.openxmlformats.org/officeDocument/2006/relationships" xmlns:a="http://schemas.openxmlformats.org/drawingml/2006/main" r:id="Rf58c8da806064da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93F6301-D418-4316-B4C4-260CE678B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65" name="Google Shape;2465;p58">
            <a:extLst xmlns:a="http://schemas.openxmlformats.org/drawingml/2006/main">
              <a:ext uri="{FF2B5EF4-FFF2-40B4-BE49-F238E27FC236}">
                <a16:creationId xmlns:a16="http://schemas.microsoft.com/office/drawing/2014/main" id="{3EC0A7E8-70CF-4D6D-8990-B93E3BAEE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2466" name="Google Shape;2466;p58">
            <a:hlinkClick xmlns:r="http://schemas.openxmlformats.org/officeDocument/2006/relationships" xmlns:a="http://schemas.openxmlformats.org/drawingml/2006/main" r:id="R3468640d8b9b452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0F5D54A-2A40-4DB0-AC41-8F2519AF3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68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70FF9F19-0EDF-4735-BF5E-1043940A9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9" name="Empatyzer SHORT — aktywna sekcja Problem">
            <a:extLst xmlns:a="http://schemas.openxmlformats.org/drawingml/2006/main">
              <a:ext uri="{FF2B5EF4-FFF2-40B4-BE49-F238E27FC236}">
                <a16:creationId xmlns:a16="http://schemas.microsoft.com/office/drawing/2014/main" id="{A9653C8C-2211-4425-B2CB-B2E928F66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60604"/>
            <a:ext cx="68580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5127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70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215D067A-6FF8-4C2A-925D-CF4904B95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Problem</a:t>
            </a:r>
          </a:p>
        </p:txBody>
      </p:sp>
      <p:sp>
        <p:nvSpPr>
          <p:cNvPr id="247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6B87760-E6DA-4EE4-84D1-90F18D8F6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472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1A972FB3-BCBC-49F4-80FC-4E79F1687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247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CABC72D-E3E6-43F7-965B-AC896C226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474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77667DD6-640B-4D71-B335-AAE27D462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247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3FAE8D6-04FE-4C8B-AA27-192D82360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476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3C748529-6FCE-47D4-A4FE-ABA663C68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247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BDA0BA71-8C04-437A-864E-32F4F4E54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478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93D065DE-E80E-4B60-B8A7-2A2546376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247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39855D2-E37A-4ACF-BB44-2238E7C9D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480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491B017C-76A3-4A5C-8655-5A65ED0D5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248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95E397B-5BDA-468C-AE19-773618125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482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42D5ABEB-ABA7-4C06-A835-1E076ABBE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248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1F93284-720A-4010-A9FA-18E7440E2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484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0A9377BD-AB6D-47BE-8DA3-5145BDEB2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248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F784E16-082F-4DE9-916D-DD65C300E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486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64A2D45A-9D1D-4839-A5F2-5AD838BEE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08191694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72" name="Google Shape;2472;p59">
            <a:extLst xmlns:a="http://schemas.openxmlformats.org/drawingml/2006/main">
              <a:ext uri="{FF2B5EF4-FFF2-40B4-BE49-F238E27FC236}">
                <a16:creationId xmlns:a16="http://schemas.microsoft.com/office/drawing/2014/main" id="{FEC2BA75-39DA-477F-850C-122CC00FB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1" u="none">
                <a:solidFill>
                  <a:srgbClr val="FFFFFF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2473" name="Google Shape;2473;p59">
            <a:extLst xmlns:a="http://schemas.openxmlformats.org/drawingml/2006/main">
              <a:ext uri="{FF2B5EF4-FFF2-40B4-BE49-F238E27FC236}">
                <a16:creationId xmlns:a16="http://schemas.microsoft.com/office/drawing/2014/main" id="{CA982553-4987-4D72-8586-671F4D8D9E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Przykłady problemów</a:t>
            </a:r>
            <a:endParaRPr sz="2800"/>
          </a:p>
        </p:txBody>
      </p:sp>
      <p:sp>
        <p:nvSpPr>
          <p:cNvPr id="2474" name="Google Shape;2474;p59">
            <a:extLst xmlns:a="http://schemas.openxmlformats.org/drawingml/2006/main">
              <a:ext uri="{FF2B5EF4-FFF2-40B4-BE49-F238E27FC236}">
                <a16:creationId xmlns:a16="http://schemas.microsoft.com/office/drawing/2014/main" id="{2B425A84-A085-464F-AC26-4F9B9D239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Szkolenie i coaching dają wiedzę oraz przestrzeń do rozwoju. Menedżer nadal potrzebuje pomocy wtedy, gdy przygotowuje konkretną rozmowę, a HR nie może uczestniczyć w każdej z nich.</a:t>
            </a:r>
            <a:endParaRPr sz="1550"/>
          </a:p>
        </p:txBody>
      </p:sp>
      <p:sp>
        <p:nvSpPr>
          <p:cNvPr id="2475" name="Google Shape;2475;p59">
            <a:extLst xmlns:a="http://schemas.openxmlformats.org/drawingml/2006/main">
              <a:ext uri="{FF2B5EF4-FFF2-40B4-BE49-F238E27FC236}">
                <a16:creationId xmlns:a16="http://schemas.microsoft.com/office/drawing/2014/main" id="{3AC17DD2-D4B1-4C21-A392-1FCB0AC95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539642" cy="2779776"/>
          </a:xfrm>
          <a:prstGeom xmlns:a="http://schemas.openxmlformats.org/drawingml/2006/main" prst="roundRect">
            <a:avLst>
              <a:gd name="adj" fmla="val 3289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76" name="Google Shape;2476;p59">
            <a:extLst xmlns:a="http://schemas.openxmlformats.org/drawingml/2006/main">
              <a:ext uri="{FF2B5EF4-FFF2-40B4-BE49-F238E27FC236}">
                <a16:creationId xmlns:a16="http://schemas.microsoft.com/office/drawing/2014/main" id="{93A460DC-6372-459C-ACD5-EBE2CEA1C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78" name="Google Shape;2478;p59">
            <a:extLst xmlns:a="http://schemas.openxmlformats.org/drawingml/2006/main">
              <a:ext uri="{FF2B5EF4-FFF2-40B4-BE49-F238E27FC236}">
                <a16:creationId xmlns:a16="http://schemas.microsoft.com/office/drawing/2014/main" id="{923E1DC4-9455-4EDF-977B-933C6A9E7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962656"/>
            <a:ext cx="2991002" cy="287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Menedżer sam z trudną rozmową</a:t>
            </a:r>
            <a:endParaRPr sz="1500"/>
          </a:p>
        </p:txBody>
      </p:sp>
      <p:sp>
        <p:nvSpPr>
          <p:cNvPr id="2479" name="Google Shape;2479;p59">
            <a:extLst xmlns:a="http://schemas.openxmlformats.org/drawingml/2006/main">
              <a:ext uri="{FF2B5EF4-FFF2-40B4-BE49-F238E27FC236}">
                <a16:creationId xmlns:a16="http://schemas.microsoft.com/office/drawing/2014/main" id="{95DC8955-D067-4412-8017-D065D6BC3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23082"/>
            <a:ext cx="2991002" cy="13769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Po szkoleniu z feedbacku menedżer zna zasady, ale przy pierwszej trudnej rozmowie nadal musi przełożyć je na konkretną osobę i sytuację.</a:t>
            </a:r>
            <a:endParaRPr sz="1250"/>
          </a:p>
        </p:txBody>
      </p:sp>
      <p:sp>
        <p:nvSpPr>
          <p:cNvPr id="2480" name="Google Shape;2480;p59">
            <a:extLst xmlns:a="http://schemas.openxmlformats.org/drawingml/2006/main">
              <a:ext uri="{FF2B5EF4-FFF2-40B4-BE49-F238E27FC236}">
                <a16:creationId xmlns:a16="http://schemas.microsoft.com/office/drawing/2014/main" id="{2E019893-DE93-44F7-83C7-58A94DDE6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6026" y="2084832"/>
            <a:ext cx="3539642" cy="2779776"/>
          </a:xfrm>
          <a:prstGeom xmlns:a="http://schemas.openxmlformats.org/drawingml/2006/main" prst="roundRect">
            <a:avLst>
              <a:gd name="adj" fmla="val 3289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81" name="Google Shape;2481;p59">
            <a:extLst xmlns:a="http://schemas.openxmlformats.org/drawingml/2006/main">
              <a:ext uri="{FF2B5EF4-FFF2-40B4-BE49-F238E27FC236}">
                <a16:creationId xmlns:a16="http://schemas.microsoft.com/office/drawing/2014/main" id="{BE2E618C-AAC7-4537-BC67-3548A51DC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83" name="Google Shape;2483;p59">
            <a:extLst xmlns:a="http://schemas.openxmlformats.org/drawingml/2006/main">
              <a:ext uri="{FF2B5EF4-FFF2-40B4-BE49-F238E27FC236}">
                <a16:creationId xmlns:a16="http://schemas.microsoft.com/office/drawing/2014/main" id="{51EBA1A8-5B65-4EFA-8FC2-2D5F6280D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2962656"/>
            <a:ext cx="2991002" cy="287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Zwykłe sprawy trafiają do HR</a:t>
            </a:r>
            <a:endParaRPr sz="1500"/>
          </a:p>
        </p:txBody>
      </p:sp>
      <p:sp>
        <p:nvSpPr>
          <p:cNvPr id="2484" name="Google Shape;2484;p59">
            <a:extLst xmlns:a="http://schemas.openxmlformats.org/drawingml/2006/main">
              <a:ext uri="{FF2B5EF4-FFF2-40B4-BE49-F238E27FC236}">
                <a16:creationId xmlns:a16="http://schemas.microsoft.com/office/drawing/2014/main" id="{4EFD9FA8-DF36-48D0-86F5-74795D6FF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3323082"/>
            <a:ext cx="2991002" cy="13769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Menedżer zwraca się do HR także w sprawach, które mógłby najpierw przygotować sam. HR ma wtedy mniej czasu na sprawy formalne, złożone i ryzykowne.</a:t>
            </a:r>
            <a:endParaRPr sz="1250"/>
          </a:p>
        </p:txBody>
      </p:sp>
      <p:sp>
        <p:nvSpPr>
          <p:cNvPr id="2485" name="Google Shape;2485;p59">
            <a:extLst xmlns:a="http://schemas.openxmlformats.org/drawingml/2006/main">
              <a:ext uri="{FF2B5EF4-FFF2-40B4-BE49-F238E27FC236}">
                <a16:creationId xmlns:a16="http://schemas.microsoft.com/office/drawing/2014/main" id="{F51FBF89-8F04-414E-BB67-914EADFD0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3413" y="2084832"/>
            <a:ext cx="3539642" cy="2779776"/>
          </a:xfrm>
          <a:prstGeom xmlns:a="http://schemas.openxmlformats.org/drawingml/2006/main" prst="roundRect">
            <a:avLst>
              <a:gd name="adj" fmla="val 3289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86" name="Google Shape;2486;p59">
            <a:extLst xmlns:a="http://schemas.openxmlformats.org/drawingml/2006/main">
              <a:ext uri="{FF2B5EF4-FFF2-40B4-BE49-F238E27FC236}">
                <a16:creationId xmlns:a16="http://schemas.microsoft.com/office/drawing/2014/main" id="{AEAA0C07-5146-402F-A0B3-B37E2D22B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88" name="Google Shape;2488;p59">
            <a:extLst xmlns:a="http://schemas.openxmlformats.org/drawingml/2006/main">
              <a:ext uri="{FF2B5EF4-FFF2-40B4-BE49-F238E27FC236}">
                <a16:creationId xmlns:a16="http://schemas.microsoft.com/office/drawing/2014/main" id="{20A9042E-89F3-4789-937D-B1571DB21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2962656"/>
            <a:ext cx="2991002" cy="287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Nierówny dostęp do rozwoju</a:t>
            </a:r>
            <a:endParaRPr sz="1500"/>
          </a:p>
        </p:txBody>
      </p:sp>
      <p:sp>
        <p:nvSpPr>
          <p:cNvPr id="2489" name="Google Shape;2489;p59">
            <a:extLst xmlns:a="http://schemas.openxmlformats.org/drawingml/2006/main">
              <a:ext uri="{FF2B5EF4-FFF2-40B4-BE49-F238E27FC236}">
                <a16:creationId xmlns:a16="http://schemas.microsoft.com/office/drawing/2014/main" id="{E31A1F2B-71EB-42CE-9996-BBAB21607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3323082"/>
            <a:ext cx="2991002" cy="13769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Coaching i programy rozwojowe obejmują część osób. Pozostali menedżerowie korzystają głównie z tego, co zapamiętali ze szkoleń i codziennego doświadczenia.</a:t>
            </a:r>
            <a:endParaRPr sz="1250"/>
          </a:p>
        </p:txBody>
      </p:sp>
      <p:sp>
        <p:nvSpPr>
          <p:cNvPr id="2490" name="Google Shape;2490;p59">
            <a:extLst xmlns:a="http://schemas.openxmlformats.org/drawingml/2006/main">
              <a:ext uri="{FF2B5EF4-FFF2-40B4-BE49-F238E27FC236}">
                <a16:creationId xmlns:a16="http://schemas.microsoft.com/office/drawing/2014/main" id="{B1F33AEC-5CA3-4C34-9396-844282300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102352"/>
            <a:ext cx="11094415" cy="109728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91" name="Google Shape;2491;p59">
            <a:extLst xmlns:a="http://schemas.openxmlformats.org/drawingml/2006/main">
              <a:ext uri="{FF2B5EF4-FFF2-40B4-BE49-F238E27FC236}">
                <a16:creationId xmlns:a16="http://schemas.microsoft.com/office/drawing/2014/main" id="{E2A34977-027F-47BD-BE6E-E658A45F5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5102352"/>
            <a:ext cx="1645920" cy="1097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3400"/>
              <a:buFont typeface="Calibri"/>
              <a:buNone/>
            </a:pPr>
            <a:r>
              <a:rPr sz="34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70%</a:t>
            </a:r>
            <a:endParaRPr sz="3400"/>
          </a:p>
        </p:txBody>
      </p:sp>
      <p:sp>
        <p:nvSpPr>
          <p:cNvPr id="2492" name="Google Shape;2492;p59">
            <a:extLst xmlns:a="http://schemas.openxmlformats.org/drawingml/2006/main">
              <a:ext uri="{FF2B5EF4-FFF2-40B4-BE49-F238E27FC236}">
                <a16:creationId xmlns:a16="http://schemas.microsoft.com/office/drawing/2014/main" id="{38581CAC-E3D5-4F3D-A890-2CB5D2224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0" y="5102352"/>
            <a:ext cx="8671255" cy="1097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50"/>
              <a:buFont typeface="Calibri"/>
              <a:buNone/>
            </a:pPr>
            <a:r>
              <a:rPr sz="13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Menedżer odpowiada za co najmniej 70% różnic w zaangażowaniu pracowników między zespołami.</a:t>
            </a:r>
            <a:endParaRPr sz="1350"/>
          </a:p>
          <a:p xmlns:a="http://schemas.openxmlformats.org/drawingml/2006/main">
            <a:pPr marL="0" marR="0" lvl="0" indent="0" algn="l">
              <a:spcBef>
                <a:spcPts val="30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Gallup, State of the American Manager, 2015</a:t>
            </a:r>
            <a:endParaRPr sz="1350"/>
          </a:p>
        </p:txBody>
      </p:sp>
      <p:pic>
        <p:nvPicPr>
          <p:cNvPr id="2565" name="Google Shape;2493;p5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83c8497fec1451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494" name="Google Shape;2494;p59">
            <a:extLst xmlns:a="http://schemas.openxmlformats.org/drawingml/2006/main">
              <a:ext uri="{FF2B5EF4-FFF2-40B4-BE49-F238E27FC236}">
                <a16:creationId xmlns:a16="http://schemas.microsoft.com/office/drawing/2014/main" id="{87B3FF18-0085-467F-B331-1BACE6A1E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8138"/>
            <a:ext cx="6667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Problem</a:t>
            </a:r>
            <a:endParaRPr/>
          </a:p>
        </p:txBody>
      </p:sp>
      <p:sp>
        <p:nvSpPr>
          <p:cNvPr id="2495" name="Google Shape;2495;p59">
            <a:extLst xmlns:a="http://schemas.openxmlformats.org/drawingml/2006/main">
              <a:ext uri="{FF2B5EF4-FFF2-40B4-BE49-F238E27FC236}">
                <a16:creationId xmlns:a16="http://schemas.microsoft.com/office/drawing/2014/main" id="{AB09DABB-B54B-4974-87F5-B34AB8161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96" name="Google Shape;2496;p59">
            <a:extLst xmlns:a="http://schemas.openxmlformats.org/drawingml/2006/main">
              <a:ext uri="{FF2B5EF4-FFF2-40B4-BE49-F238E27FC236}">
                <a16:creationId xmlns:a16="http://schemas.microsoft.com/office/drawing/2014/main" id="{E8D2FF2D-D631-4AD7-8FF3-AFDA32E5E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" y="265176"/>
            <a:ext cx="79552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97" name="Google Shape;2497;p59">
            <a:extLst xmlns:a="http://schemas.openxmlformats.org/drawingml/2006/main">
              <a:ext uri="{FF2B5EF4-FFF2-40B4-BE49-F238E27FC236}">
                <a16:creationId xmlns:a16="http://schemas.microsoft.com/office/drawing/2014/main" id="{561EFC7D-C66E-40B5-950E-AC6A4E6AF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2498" name="Google Shape;2498;p59">
            <a:extLst xmlns:a="http://schemas.openxmlformats.org/drawingml/2006/main">
              <a:ext uri="{FF2B5EF4-FFF2-40B4-BE49-F238E27FC236}">
                <a16:creationId xmlns:a16="http://schemas.microsoft.com/office/drawing/2014/main" id="{61490030-1780-4302-ABEB-45A7D1747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499" name="Google Shape;2499;p59">
            <a:hlinkClick xmlns:r="http://schemas.openxmlformats.org/officeDocument/2006/relationships" xmlns:a="http://schemas.openxmlformats.org/drawingml/2006/main" r:id="Re06b836c90a74aab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EC49AFF3-A48E-4E09-BE2C-5F41C5B66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00" name="Google Shape;2500;p59">
            <a:extLst xmlns:a="http://schemas.openxmlformats.org/drawingml/2006/main">
              <a:ext uri="{FF2B5EF4-FFF2-40B4-BE49-F238E27FC236}">
                <a16:creationId xmlns:a16="http://schemas.microsoft.com/office/drawing/2014/main" id="{7AA918FA-349E-4C69-B47F-BCCA992D0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2501" name="Google Shape;2501;p59">
            <a:extLst xmlns:a="http://schemas.openxmlformats.org/drawingml/2006/main">
              <a:ext uri="{FF2B5EF4-FFF2-40B4-BE49-F238E27FC236}">
                <a16:creationId xmlns:a16="http://schemas.microsoft.com/office/drawing/2014/main" id="{7065230D-3351-4BBB-942D-A69CEA995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502" name="Google Shape;2502;p59">
            <a:hlinkClick xmlns:r="http://schemas.openxmlformats.org/officeDocument/2006/relationships" xmlns:a="http://schemas.openxmlformats.org/drawingml/2006/main" r:id="R3dc4570f81e84c4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62BC202-7898-4FC5-849F-3CE6C7A72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03" name="Google Shape;2503;p59">
            <a:extLst xmlns:a="http://schemas.openxmlformats.org/drawingml/2006/main">
              <a:ext uri="{FF2B5EF4-FFF2-40B4-BE49-F238E27FC236}">
                <a16:creationId xmlns:a16="http://schemas.microsoft.com/office/drawing/2014/main" id="{F6B4CAD1-907A-4401-9C2E-119194C03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2504" name="Google Shape;2504;p59">
            <a:extLst xmlns:a="http://schemas.openxmlformats.org/drawingml/2006/main">
              <a:ext uri="{FF2B5EF4-FFF2-40B4-BE49-F238E27FC236}">
                <a16:creationId xmlns:a16="http://schemas.microsoft.com/office/drawing/2014/main" id="{DFF48EB5-45A9-469D-94B9-2A4725C12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505" name="Google Shape;2505;p59">
            <a:hlinkClick xmlns:r="http://schemas.openxmlformats.org/officeDocument/2006/relationships" xmlns:a="http://schemas.openxmlformats.org/drawingml/2006/main" r:id="R0795ea46077d4d4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FE2F78F-69B5-4C61-A5AB-CBF477035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06" name="Google Shape;2506;p59">
            <a:extLst xmlns:a="http://schemas.openxmlformats.org/drawingml/2006/main">
              <a:ext uri="{FF2B5EF4-FFF2-40B4-BE49-F238E27FC236}">
                <a16:creationId xmlns:a16="http://schemas.microsoft.com/office/drawing/2014/main" id="{5632221C-97E4-4A5B-9352-88FA06691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2507" name="Google Shape;2507;p59">
            <a:extLst xmlns:a="http://schemas.openxmlformats.org/drawingml/2006/main">
              <a:ext uri="{FF2B5EF4-FFF2-40B4-BE49-F238E27FC236}">
                <a16:creationId xmlns:a16="http://schemas.microsoft.com/office/drawing/2014/main" id="{8126808C-2B3B-425E-9965-B15B61814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508" name="Google Shape;2508;p59">
            <a:hlinkClick xmlns:r="http://schemas.openxmlformats.org/officeDocument/2006/relationships" xmlns:a="http://schemas.openxmlformats.org/drawingml/2006/main" r:id="R41610e8d6bf14f9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D7F7292-AA2E-40B5-8D3A-C95956C2C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09" name="Google Shape;2509;p59">
            <a:extLst xmlns:a="http://schemas.openxmlformats.org/drawingml/2006/main">
              <a:ext uri="{FF2B5EF4-FFF2-40B4-BE49-F238E27FC236}">
                <a16:creationId xmlns:a16="http://schemas.microsoft.com/office/drawing/2014/main" id="{B1BCAAD6-6DE4-43C8-9019-8DDDDC79E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2510" name="Google Shape;2510;p59">
            <a:extLst xmlns:a="http://schemas.openxmlformats.org/drawingml/2006/main">
              <a:ext uri="{FF2B5EF4-FFF2-40B4-BE49-F238E27FC236}">
                <a16:creationId xmlns:a16="http://schemas.microsoft.com/office/drawing/2014/main" id="{B0BF300F-280B-4BE1-943C-3192BB8A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511" name="Google Shape;2511;p59">
            <a:hlinkClick xmlns:r="http://schemas.openxmlformats.org/officeDocument/2006/relationships" xmlns:a="http://schemas.openxmlformats.org/drawingml/2006/main" r:id="Rdc106e6501144932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52A4DAA-D059-4D75-9AB5-4130612B9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12" name="Google Shape;2512;p59">
            <a:extLst xmlns:a="http://schemas.openxmlformats.org/drawingml/2006/main">
              <a:ext uri="{FF2B5EF4-FFF2-40B4-BE49-F238E27FC236}">
                <a16:creationId xmlns:a16="http://schemas.microsoft.com/office/drawing/2014/main" id="{8BCCC225-882C-4533-AFA7-79FFE5FCD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2513" name="Google Shape;2513;p59">
            <a:extLst xmlns:a="http://schemas.openxmlformats.org/drawingml/2006/main">
              <a:ext uri="{FF2B5EF4-FFF2-40B4-BE49-F238E27FC236}">
                <a16:creationId xmlns:a16="http://schemas.microsoft.com/office/drawing/2014/main" id="{BE36A15E-9C5E-4B5F-A2A3-113A231F8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514" name="Google Shape;2514;p59">
            <a:hlinkClick xmlns:r="http://schemas.openxmlformats.org/officeDocument/2006/relationships" xmlns:a="http://schemas.openxmlformats.org/drawingml/2006/main" r:id="R10e6abdb57b24b5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4B29EF7-71D0-4221-B90A-B816BC79C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15" name="Google Shape;2515;p59">
            <a:extLst xmlns:a="http://schemas.openxmlformats.org/drawingml/2006/main">
              <a:ext uri="{FF2B5EF4-FFF2-40B4-BE49-F238E27FC236}">
                <a16:creationId xmlns:a16="http://schemas.microsoft.com/office/drawing/2014/main" id="{ADCC36B0-4DC3-44F3-8F99-F1E359863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2516" name="Google Shape;2516;p59">
            <a:extLst xmlns:a="http://schemas.openxmlformats.org/drawingml/2006/main">
              <a:ext uri="{FF2B5EF4-FFF2-40B4-BE49-F238E27FC236}">
                <a16:creationId xmlns:a16="http://schemas.microsoft.com/office/drawing/2014/main" id="{050EF380-706B-4251-A84E-E2AD8915E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517" name="Google Shape;2517;p59">
            <a:hlinkClick xmlns:r="http://schemas.openxmlformats.org/officeDocument/2006/relationships" xmlns:a="http://schemas.openxmlformats.org/drawingml/2006/main" r:id="Rb50a0fa1efda40ec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69D763C-9BC7-40E7-AC1C-982EB5590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18" name="Google Shape;2518;p59">
            <a:extLst xmlns:a="http://schemas.openxmlformats.org/drawingml/2006/main">
              <a:ext uri="{FF2B5EF4-FFF2-40B4-BE49-F238E27FC236}">
                <a16:creationId xmlns:a16="http://schemas.microsoft.com/office/drawing/2014/main" id="{216B9AB3-1D0E-481E-9CD4-4FF3FBB25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2519" name="Google Shape;2519;p59">
            <a:hlinkClick xmlns:r="http://schemas.openxmlformats.org/officeDocument/2006/relationships" xmlns:a="http://schemas.openxmlformats.org/drawingml/2006/main" r:id="Reece5c61ac2d4ce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B1A0C26-679D-42BB-AFCB-42C3A93D0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2592" name="Google Shape;2477;p5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dada7522084e9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23544" y="245973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2593" name="Google Shape;2482;p5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3bc8db5421455c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700930" y="245973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2594" name="Google Shape;2487;p5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f33ab11907493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78317" y="2459736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2524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D7B0BD47-E103-4EA6-8E13-71B88DDA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5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AC864AF6-3C30-4370-82D2-B8A90263D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252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0BB0C8A-8E39-4837-87D8-11E912813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527" name="Empatyzer SHORT — aktywna sekcja Przykłady">
            <a:extLst xmlns:a="http://schemas.openxmlformats.org/drawingml/2006/main">
              <a:ext uri="{FF2B5EF4-FFF2-40B4-BE49-F238E27FC236}">
                <a16:creationId xmlns:a16="http://schemas.microsoft.com/office/drawing/2014/main" id="{EF75BA58-9B0A-4413-9A9D-39F555602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5127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28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93BD68E2-D757-4A31-A256-5A9E12887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Przykłady</a:t>
            </a:r>
          </a:p>
        </p:txBody>
      </p:sp>
      <p:sp>
        <p:nvSpPr>
          <p:cNvPr id="252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755ECCC-5EB3-4209-BC7A-9DA86E755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530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D22B2618-F577-47AB-A5A0-D9EB3FC00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253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67AFF5C-A579-4106-9AF6-8C2A11DD0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532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516479B8-9F7B-4165-8FBC-217A4A53F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253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985D7A1-C67B-457E-9986-1D719EF6B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534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8E15D012-A5D9-4ADA-8E34-25F7FBD5F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253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6BA7455-1821-4D85-A3E9-4475F2D58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536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4443A3E2-76B9-4456-879E-6FCEFE4D7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253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F1E681D-3EF8-4968-B0C6-2265F8DBB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538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347EA308-E146-4E0E-B112-9C8AFB0F7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253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AF1A913-234A-4E6C-BD76-75646041A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540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FD225EBB-259D-4573-8A0F-FEDC6FBA4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254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B12E329-D955-4DD8-AABB-D84F3E12F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542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AB97E51E-301B-44AE-A221-9DE403D3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37995069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36" name="Google Shape;2636;p62">
            <a:extLst xmlns:a="http://schemas.openxmlformats.org/drawingml/2006/main">
              <a:ext uri="{FF2B5EF4-FFF2-40B4-BE49-F238E27FC236}">
                <a16:creationId xmlns:a16="http://schemas.microsoft.com/office/drawing/2014/main" id="{CB6F812F-A2FE-4CC7-B22D-227D4B65F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2637" name="Google Shape;2637;p62">
            <a:extLst xmlns:a="http://schemas.openxmlformats.org/drawingml/2006/main">
              <a:ext uri="{FF2B5EF4-FFF2-40B4-BE49-F238E27FC236}">
                <a16:creationId xmlns:a16="http://schemas.microsoft.com/office/drawing/2014/main" id="{C3062B74-D986-40D7-95E5-3B68B73F6B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25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Rozmowa z osobistym coach’Em</a:t>
            </a:r>
            <a:endParaRPr sz="2800"/>
          </a:p>
        </p:txBody>
      </p:sp>
      <p:sp>
        <p:nvSpPr>
          <p:cNvPr id="2638" name="Google Shape;2638;p62">
            <a:extLst xmlns:a="http://schemas.openxmlformats.org/drawingml/2006/main">
              <a:ext uri="{FF2B5EF4-FFF2-40B4-BE49-F238E27FC236}">
                <a16:creationId xmlns:a16="http://schemas.microsoft.com/office/drawing/2014/main" id="{C7AB4B59-8B2A-4F64-849E-8C4647CC2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Możesz pytać o siebie, konkretną osobę, zespół, grupę projektową, dział, całą firmę albo o sam Empatyzer.</a:t>
            </a:r>
            <a:endParaRPr sz="1550"/>
          </a:p>
        </p:txBody>
      </p:sp>
      <p:sp>
        <p:nvSpPr>
          <p:cNvPr id="2639" name="Google Shape;2639;p62">
            <a:extLst xmlns:a="http://schemas.openxmlformats.org/drawingml/2006/main">
              <a:ext uri="{FF2B5EF4-FFF2-40B4-BE49-F238E27FC236}">
                <a16:creationId xmlns:a16="http://schemas.microsoft.com/office/drawing/2014/main" id="{10AA4549-6D1D-4EE3-8B81-06B468421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847088"/>
            <a:ext cx="5029200" cy="4352544"/>
          </a:xfrm>
          <a:prstGeom xmlns:a="http://schemas.openxmlformats.org/drawingml/2006/main" prst="roundRect">
            <a:avLst>
              <a:gd name="adj" fmla="val 21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40" name="Google Shape;2640;p62">
            <a:extLst xmlns:a="http://schemas.openxmlformats.org/drawingml/2006/main">
              <a:ext uri="{FF2B5EF4-FFF2-40B4-BE49-F238E27FC236}">
                <a16:creationId xmlns:a16="http://schemas.microsoft.com/office/drawing/2014/main" id="{84583428-CBB3-49B5-96B1-B83C40E5D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847088"/>
            <a:ext cx="5029200" cy="4352544"/>
          </a:xfrm>
          <a:prstGeom xmlns:a="http://schemas.openxmlformats.org/drawingml/2006/main" prst="roundRect">
            <a:avLst>
              <a:gd name="adj" fmla="val 21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41" name="Google Shape;2641;p62">
            <a:extLst xmlns:a="http://schemas.openxmlformats.org/drawingml/2006/main">
              <a:ext uri="{FF2B5EF4-FFF2-40B4-BE49-F238E27FC236}">
                <a16:creationId xmlns:a16="http://schemas.microsoft.com/office/drawing/2014/main" id="{1DBBA726-B984-41D0-A50B-22EF4B5D6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847088"/>
            <a:ext cx="5029200" cy="4754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2700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43" name="Google Shape;2643;p62">
            <a:extLst xmlns:a="http://schemas.openxmlformats.org/drawingml/2006/main">
              <a:ext uri="{FF2B5EF4-FFF2-40B4-BE49-F238E27FC236}">
                <a16:creationId xmlns:a16="http://schemas.microsoft.com/office/drawing/2014/main" id="{2147700A-EF27-49F2-BEB2-AE5FFDD37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1847088"/>
            <a:ext cx="4206240" cy="475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sz="120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Porozmawiaj z Em</a:t>
            </a:r>
            <a:endParaRPr sz="1200"/>
          </a:p>
        </p:txBody>
      </p:sp>
      <p:sp>
        <p:nvSpPr>
          <p:cNvPr id="2644" name="Google Shape;2644;p62">
            <a:extLst xmlns:a="http://schemas.openxmlformats.org/drawingml/2006/main">
              <a:ext uri="{FF2B5EF4-FFF2-40B4-BE49-F238E27FC236}">
                <a16:creationId xmlns:a16="http://schemas.microsoft.com/office/drawing/2014/main" id="{42FCB570-89DC-4C8E-AEB4-5E40FAC4C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2532888"/>
            <a:ext cx="4087463" cy="628841"/>
          </a:xfrm>
          <a:prstGeom xmlns:a="http://schemas.openxmlformats.org/drawingml/2006/main" prst="roundRect">
            <a:avLst>
              <a:gd name="adj" fmla="val 11628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54850" tIns="45700" rIns="54850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2D2D2D"/>
                </a:solidFill>
                <a:latin typeface="Calibri"/>
                <a:ea typeface="Calibri"/>
                <a:cs typeface="Calibri"/>
              </a:defRPr>
            </a:pPr>
            <a:r>
              <a:rPr sz="900" b="0" i="1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Zespół skarży się na jednego menedżera. Mam z nim rozmowę i nie chcę, żeby od razu się zamknął. Jak zacząć?</a:t>
            </a:r>
            <a:endParaRPr/>
          </a:p>
        </p:txBody>
      </p:sp>
      <p:sp>
        <p:nvSpPr>
          <p:cNvPr id="2645" name="Google Shape;2645;p62">
            <a:extLst xmlns:a="http://schemas.openxmlformats.org/drawingml/2006/main">
              <a:ext uri="{FF2B5EF4-FFF2-40B4-BE49-F238E27FC236}">
                <a16:creationId xmlns:a16="http://schemas.microsoft.com/office/drawing/2014/main" id="{AABAC171-0A83-4CF4-A07C-B19D7542D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2532888"/>
            <a:ext cx="41719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850"/>
              <a:buFont typeface="Calibri"/>
              <a:buNone/>
            </a:pPr>
            <a:r>
              <a:rPr sz="85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/>
            </a:r>
            <a:endParaRPr sz="1150"/>
          </a:p>
        </p:txBody>
      </p:sp>
      <p:sp>
        <p:nvSpPr>
          <p:cNvPr id="2646" name="Google Shape;2646;p62">
            <a:extLst xmlns:a="http://schemas.openxmlformats.org/drawingml/2006/main">
              <a:ext uri="{FF2B5EF4-FFF2-40B4-BE49-F238E27FC236}">
                <a16:creationId xmlns:a16="http://schemas.microsoft.com/office/drawing/2014/main" id="{7129A322-41E9-418E-9FD8-8C6B12963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" y="3337560"/>
            <a:ext cx="4023265" cy="2571750"/>
          </a:xfrm>
          <a:prstGeom xmlns:a="http://schemas.openxmlformats.org/drawingml/2006/main" prst="roundRect">
            <a:avLst>
              <a:gd name="adj" fmla="val 4785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12700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73150" tIns="45700" rIns="73150" bIns="3657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848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848" b="0" i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Tu uważałabym na Twój odruch, żeby wejść z uporządkowaną listą skarg i od razu pokazać, że sprawa jest poważna. Dla Ciebie to rzetelność i uczciwe potraktowanie zespołu. On może jednak usłyszeć: „HR już wydał na mnie wyrok”. Wtedy zacznie odpierać każdy zarzut i szukać winy w ludziach, zamiast zobaczyć powtarzalny wzorzec własnego zachowania.
Zacznij od faktu, że niezależnie wraca podobny sygnał, ale nie traktuj go jak gotowej diagnozy. Najpierw zapytaj o jego intencję, potem pokaż różnicę między tym, co chce osiągnąć, a tym, czego doświadcza zespół. Na końcu wybierzcie jedno zachowanie do zmiany.
Możesz powiedzieć: „Kilka osób opisuje podobny moment w rozmowach z Tobą. Nie chcę stawiać oceny bez Twojej perspektywy. Co próbujesz wtedy osiągnąć i jak myślisz, co słyszą pracownicy?”</a:t>
            </a:r>
            <a:endParaRPr/>
          </a:p>
        </p:txBody>
      </p:sp>
      <p:sp>
        <p:nvSpPr>
          <p:cNvPr id="2647" name="Google Shape;2647;p62">
            <a:extLst xmlns:a="http://schemas.openxmlformats.org/drawingml/2006/main">
              <a:ext uri="{FF2B5EF4-FFF2-40B4-BE49-F238E27FC236}">
                <a16:creationId xmlns:a16="http://schemas.microsoft.com/office/drawing/2014/main" id="{BCEDF8C7-878E-4AAF-A883-F683F3E43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1872" y="3630168"/>
            <a:ext cx="3602736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B9A9C1"/>
              </a:buClr>
              <a:buSzPts val="800"/>
              <a:buFont typeface="Calibri"/>
              <a:buNone/>
            </a:pPr>
            <a:r>
              <a:rPr sz="800" b="1" u="none">
                <a:solidFill>
                  <a:srgbClr val="B9A9C1"/>
                </a:solidFill>
                <a:latin typeface="Calibri"/>
                <a:ea typeface="Calibri"/>
                <a:cs typeface="Calibri"/>
              </a:rPr>
              <a:t/>
            </a:r>
            <a:endParaRPr sz="800"/>
          </a:p>
        </p:txBody>
      </p:sp>
      <p:sp>
        <p:nvSpPr>
          <p:cNvPr id="2648" name="Google Shape;2648;p62">
            <a:extLst xmlns:a="http://schemas.openxmlformats.org/drawingml/2006/main">
              <a:ext uri="{FF2B5EF4-FFF2-40B4-BE49-F238E27FC236}">
                <a16:creationId xmlns:a16="http://schemas.microsoft.com/office/drawing/2014/main" id="{7EE8FC9D-164B-4470-BA26-DD747B1C9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1872" y="3922776"/>
            <a:ext cx="3602736" cy="1289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54850" tIns="27425" rIns="54850" bIns="27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90"/>
              <a:buFont typeface="Calibri"/>
              <a:buNone/>
            </a:pPr>
            <a:r>
              <a:rPr sz="69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/>
            </a:r>
            <a:endParaRPr/>
          </a:p>
        </p:txBody>
      </p:sp>
      <p:sp>
        <p:nvSpPr>
          <p:cNvPr id="2649" name="Google Shape;2649;p62">
            <a:extLst xmlns:a="http://schemas.openxmlformats.org/drawingml/2006/main">
              <a:ext uri="{FF2B5EF4-FFF2-40B4-BE49-F238E27FC236}">
                <a16:creationId xmlns:a16="http://schemas.microsoft.com/office/drawing/2014/main" id="{31487F4C-298F-4613-981C-21B57F00C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907024"/>
            <a:ext cx="50292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/>
            </a:r>
            <a:endParaRPr sz="900"/>
          </a:p>
        </p:txBody>
      </p:sp>
      <p:sp>
        <p:nvSpPr>
          <p:cNvPr id="2650" name="Google Shape;2650;p62">
            <a:extLst xmlns:a="http://schemas.openxmlformats.org/drawingml/2006/main">
              <a:ext uri="{FF2B5EF4-FFF2-40B4-BE49-F238E27FC236}">
                <a16:creationId xmlns:a16="http://schemas.microsoft.com/office/drawing/2014/main" id="{631F56D5-3CFA-4981-8AD5-4EF352F4D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1865376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52" name="Google Shape;2652;p62">
            <a:extLst xmlns:a="http://schemas.openxmlformats.org/drawingml/2006/main">
              <a:ext uri="{FF2B5EF4-FFF2-40B4-BE49-F238E27FC236}">
                <a16:creationId xmlns:a16="http://schemas.microsoft.com/office/drawing/2014/main" id="{7546F140-C73E-4610-AE27-7B07F741E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1883664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Rozumie Ciebie i sytuację</a:t>
            </a:r>
            <a:endParaRPr sz="1450"/>
          </a:p>
        </p:txBody>
      </p:sp>
      <p:sp>
        <p:nvSpPr>
          <p:cNvPr id="2653" name="Google Shape;2653;p62">
            <a:extLst xmlns:a="http://schemas.openxmlformats.org/drawingml/2006/main">
              <a:ext uri="{FF2B5EF4-FFF2-40B4-BE49-F238E27FC236}">
                <a16:creationId xmlns:a16="http://schemas.microsoft.com/office/drawing/2014/main" id="{4073032D-F211-4AC7-B86A-363B4129D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2231136"/>
            <a:ext cx="4995367" cy="8656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Em rozpoznaje Twój naturalny sposób działania, cel rozmowy i napięcie, które może się pojawić.</a:t>
            </a:r>
            <a:endParaRPr sz="1250"/>
          </a:p>
        </p:txBody>
      </p:sp>
      <p:sp>
        <p:nvSpPr>
          <p:cNvPr id="2654" name="Google Shape;2654;p62">
            <a:extLst xmlns:a="http://schemas.openxmlformats.org/drawingml/2006/main">
              <a:ext uri="{FF2B5EF4-FFF2-40B4-BE49-F238E27FC236}">
                <a16:creationId xmlns:a16="http://schemas.microsoft.com/office/drawing/2014/main" id="{2D71F071-B6DC-406F-B8BD-5A87C0B4C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3133344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56" name="Google Shape;2656;p62">
            <a:extLst xmlns:a="http://schemas.openxmlformats.org/drawingml/2006/main">
              <a:ext uri="{FF2B5EF4-FFF2-40B4-BE49-F238E27FC236}">
                <a16:creationId xmlns:a16="http://schemas.microsoft.com/office/drawing/2014/main" id="{88D3D3B8-961E-4FB4-8C23-CF23B6332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3151632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Uwzględnia konkretną osobę</a:t>
            </a:r>
            <a:endParaRPr sz="1450"/>
          </a:p>
        </p:txBody>
      </p:sp>
      <p:sp>
        <p:nvSpPr>
          <p:cNvPr id="2657" name="Google Shape;2657;p62">
            <a:extLst xmlns:a="http://schemas.openxmlformats.org/drawingml/2006/main">
              <a:ext uri="{FF2B5EF4-FFF2-40B4-BE49-F238E27FC236}">
                <a16:creationId xmlns:a16="http://schemas.microsoft.com/office/drawing/2014/main" id="{7FD0C2D9-071B-4EF8-BB51-10B2E74C1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3499104"/>
            <a:ext cx="4995367" cy="8656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Wyjaśnia, dlaczego pierwszy odruch może nie zadziałać właśnie w rozmowie z tą osobą.</a:t>
            </a:r>
            <a:endParaRPr sz="1250"/>
          </a:p>
        </p:txBody>
      </p:sp>
      <p:sp>
        <p:nvSpPr>
          <p:cNvPr id="2658" name="Google Shape;2658;p62">
            <a:extLst xmlns:a="http://schemas.openxmlformats.org/drawingml/2006/main">
              <a:ext uri="{FF2B5EF4-FFF2-40B4-BE49-F238E27FC236}">
                <a16:creationId xmlns:a16="http://schemas.microsoft.com/office/drawing/2014/main" id="{B9141FB1-EC00-4E21-BE42-1572EB3F0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4401312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60" name="Google Shape;2660;p62">
            <a:extLst xmlns:a="http://schemas.openxmlformats.org/drawingml/2006/main">
              <a:ext uri="{FF2B5EF4-FFF2-40B4-BE49-F238E27FC236}">
                <a16:creationId xmlns:a16="http://schemas.microsoft.com/office/drawing/2014/main" id="{3AE12496-2539-44F6-BE10-FA8E8C015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4419600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Podaje sposób i słowa</a:t>
            </a:r>
            <a:endParaRPr sz="1450"/>
          </a:p>
        </p:txBody>
      </p:sp>
      <p:sp>
        <p:nvSpPr>
          <p:cNvPr id="2661" name="Google Shape;2661;p62">
            <a:extLst xmlns:a="http://schemas.openxmlformats.org/drawingml/2006/main">
              <a:ext uri="{FF2B5EF4-FFF2-40B4-BE49-F238E27FC236}">
                <a16:creationId xmlns:a16="http://schemas.microsoft.com/office/drawing/2014/main" id="{77FB4ED3-B20A-4963-9BA6-D8C507A56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4767072"/>
            <a:ext cx="4995367" cy="8656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Proponuje przebieg rozmowy i zdanie, od którego można zacząć. Ostateczną decyzję podejmuje człowiek.</a:t>
            </a:r>
            <a:endParaRPr sz="1250"/>
          </a:p>
        </p:txBody>
      </p:sp>
      <p:sp>
        <p:nvSpPr>
          <p:cNvPr id="2662" name="Google Shape;2662;p62">
            <a:extLst xmlns:a="http://schemas.openxmlformats.org/drawingml/2006/main">
              <a:ext uri="{FF2B5EF4-FFF2-40B4-BE49-F238E27FC236}">
                <a16:creationId xmlns:a16="http://schemas.microsoft.com/office/drawing/2014/main" id="{8A3BD8B9-9203-4741-920D-13220B82E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5724144"/>
            <a:ext cx="5562295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1800"/>
              <a:buFont typeface="Calibri"/>
              <a:buNone/>
            </a:pPr>
            <a:r>
              <a:rPr sz="18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Nie zgaduj. Pytaj Em.</a:t>
            </a:r>
            <a:endParaRPr sz="1800"/>
          </a:p>
        </p:txBody>
      </p:sp>
      <p:pic>
        <p:nvPicPr>
          <p:cNvPr id="2742" name="Google Shape;2663;p6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6819b41f4764f3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664" name="Google Shape;2664;p62">
            <a:extLst xmlns:a="http://schemas.openxmlformats.org/drawingml/2006/main">
              <a:ext uri="{FF2B5EF4-FFF2-40B4-BE49-F238E27FC236}">
                <a16:creationId xmlns:a16="http://schemas.microsoft.com/office/drawing/2014/main" id="{CFF96C88-B507-4607-A3F2-3F784A502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8138"/>
            <a:ext cx="8572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Jak to działa</a:t>
            </a:r>
            <a:endParaRPr/>
          </a:p>
        </p:txBody>
      </p:sp>
      <p:sp>
        <p:nvSpPr>
          <p:cNvPr id="2665" name="Google Shape;2665;p62">
            <a:extLst xmlns:a="http://schemas.openxmlformats.org/drawingml/2006/main">
              <a:ext uri="{FF2B5EF4-FFF2-40B4-BE49-F238E27FC236}">
                <a16:creationId xmlns:a16="http://schemas.microsoft.com/office/drawing/2014/main" id="{1559861D-BB8E-4B05-B830-D79D9D7EA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66" name="Google Shape;2666;p62">
            <a:extLst xmlns:a="http://schemas.openxmlformats.org/drawingml/2006/main">
              <a:ext uri="{FF2B5EF4-FFF2-40B4-BE49-F238E27FC236}">
                <a16:creationId xmlns:a16="http://schemas.microsoft.com/office/drawing/2014/main" id="{21A62E21-2AE0-445D-A7C9-C6F6574DE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2667" name="Google Shape;2667;p62">
            <a:extLst xmlns:a="http://schemas.openxmlformats.org/drawingml/2006/main">
              <a:ext uri="{FF2B5EF4-FFF2-40B4-BE49-F238E27FC236}">
                <a16:creationId xmlns:a16="http://schemas.microsoft.com/office/drawing/2014/main" id="{449D37AD-EA10-4739-AD92-5C28A9F83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668" name="Google Shape;2668;p62">
            <a:hlinkClick xmlns:r="http://schemas.openxmlformats.org/officeDocument/2006/relationships" xmlns:a="http://schemas.openxmlformats.org/drawingml/2006/main" r:id="Rc39a1cfa03d24aba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3935C7E-8595-409F-BEB3-273025161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69" name="Google Shape;2669;p62">
            <a:extLst xmlns:a="http://schemas.openxmlformats.org/drawingml/2006/main">
              <a:ext uri="{FF2B5EF4-FFF2-40B4-BE49-F238E27FC236}">
                <a16:creationId xmlns:a16="http://schemas.microsoft.com/office/drawing/2014/main" id="{007DB069-FC46-4E62-9F14-0E0AA0597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2670" name="Google Shape;2670;p62">
            <a:extLst xmlns:a="http://schemas.openxmlformats.org/drawingml/2006/main">
              <a:ext uri="{FF2B5EF4-FFF2-40B4-BE49-F238E27FC236}">
                <a16:creationId xmlns:a16="http://schemas.microsoft.com/office/drawing/2014/main" id="{4FA99079-379D-458E-8179-EDFC5F5D4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671" name="Google Shape;2671;p62">
            <a:hlinkClick xmlns:r="http://schemas.openxmlformats.org/officeDocument/2006/relationships" xmlns:a="http://schemas.openxmlformats.org/drawingml/2006/main" r:id="R2a0c1497c5bf45c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D57AB3F-AC31-4823-8B8B-02DC34A39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72" name="Google Shape;2672;p62">
            <a:extLst xmlns:a="http://schemas.openxmlformats.org/drawingml/2006/main">
              <a:ext uri="{FF2B5EF4-FFF2-40B4-BE49-F238E27FC236}">
                <a16:creationId xmlns:a16="http://schemas.microsoft.com/office/drawing/2014/main" id="{623B692D-BD2E-4D02-9F4D-19B0344A6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2673" name="Google Shape;2673;p62">
            <a:extLst xmlns:a="http://schemas.openxmlformats.org/drawingml/2006/main">
              <a:ext uri="{FF2B5EF4-FFF2-40B4-BE49-F238E27FC236}">
                <a16:creationId xmlns:a16="http://schemas.microsoft.com/office/drawing/2014/main" id="{FFBC14F5-91F4-4E33-B4AB-F6B5716D3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674" name="Google Shape;2674;p62">
            <a:hlinkClick xmlns:r="http://schemas.openxmlformats.org/officeDocument/2006/relationships" xmlns:a="http://schemas.openxmlformats.org/drawingml/2006/main" r:id="R1093bc60c152483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F646484-547A-42D2-9036-91985C06B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75" name="Google Shape;2675;p62">
            <a:extLst xmlns:a="http://schemas.openxmlformats.org/drawingml/2006/main">
              <a:ext uri="{FF2B5EF4-FFF2-40B4-BE49-F238E27FC236}">
                <a16:creationId xmlns:a16="http://schemas.microsoft.com/office/drawing/2014/main" id="{4BCC9F85-4BAD-4A09-B6B1-AEC2C313F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265176"/>
            <a:ext cx="106984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76" name="Google Shape;2676;p62">
            <a:extLst xmlns:a="http://schemas.openxmlformats.org/drawingml/2006/main">
              <a:ext uri="{FF2B5EF4-FFF2-40B4-BE49-F238E27FC236}">
                <a16:creationId xmlns:a16="http://schemas.microsoft.com/office/drawing/2014/main" id="{89775C12-3556-4197-AEE3-B837B5D3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2677" name="Google Shape;2677;p62">
            <a:extLst xmlns:a="http://schemas.openxmlformats.org/drawingml/2006/main">
              <a:ext uri="{FF2B5EF4-FFF2-40B4-BE49-F238E27FC236}">
                <a16:creationId xmlns:a16="http://schemas.microsoft.com/office/drawing/2014/main" id="{F13CDE00-CB83-4C34-B687-B4ED65091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678" name="Google Shape;2678;p62">
            <a:hlinkClick xmlns:r="http://schemas.openxmlformats.org/officeDocument/2006/relationships" xmlns:a="http://schemas.openxmlformats.org/drawingml/2006/main" r:id="R16a3fdd9baeb40c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7E6D08B-47B5-4BB9-8BB4-83DEA0687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79" name="Google Shape;2679;p62">
            <a:extLst xmlns:a="http://schemas.openxmlformats.org/drawingml/2006/main">
              <a:ext uri="{FF2B5EF4-FFF2-40B4-BE49-F238E27FC236}">
                <a16:creationId xmlns:a16="http://schemas.microsoft.com/office/drawing/2014/main" id="{B4762472-962D-4AF0-9AB1-033C605A1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2680" name="Google Shape;2680;p62">
            <a:extLst xmlns:a="http://schemas.openxmlformats.org/drawingml/2006/main">
              <a:ext uri="{FF2B5EF4-FFF2-40B4-BE49-F238E27FC236}">
                <a16:creationId xmlns:a16="http://schemas.microsoft.com/office/drawing/2014/main" id="{18614CDB-DA08-4CE6-825B-2389A4BE6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681" name="Google Shape;2681;p62">
            <a:hlinkClick xmlns:r="http://schemas.openxmlformats.org/officeDocument/2006/relationships" xmlns:a="http://schemas.openxmlformats.org/drawingml/2006/main" r:id="R33435e027fe444fc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7B77526-19C5-43EB-B9AF-B6FA34D05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82" name="Google Shape;2682;p62">
            <a:extLst xmlns:a="http://schemas.openxmlformats.org/drawingml/2006/main">
              <a:ext uri="{FF2B5EF4-FFF2-40B4-BE49-F238E27FC236}">
                <a16:creationId xmlns:a16="http://schemas.microsoft.com/office/drawing/2014/main" id="{A93891F8-BAC1-43A4-A7D7-A063D63B0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2683" name="Google Shape;2683;p62">
            <a:extLst xmlns:a="http://schemas.openxmlformats.org/drawingml/2006/main">
              <a:ext uri="{FF2B5EF4-FFF2-40B4-BE49-F238E27FC236}">
                <a16:creationId xmlns:a16="http://schemas.microsoft.com/office/drawing/2014/main" id="{887EE45D-BAA2-4214-B72A-9FCE1720B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684" name="Google Shape;2684;p62">
            <a:hlinkClick xmlns:r="http://schemas.openxmlformats.org/officeDocument/2006/relationships" xmlns:a="http://schemas.openxmlformats.org/drawingml/2006/main" r:id="Rb65e27bc711642ae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C2E3851-6D05-4A6C-9AEF-F34360F99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85" name="Google Shape;2685;p62">
            <a:extLst xmlns:a="http://schemas.openxmlformats.org/drawingml/2006/main">
              <a:ext uri="{FF2B5EF4-FFF2-40B4-BE49-F238E27FC236}">
                <a16:creationId xmlns:a16="http://schemas.microsoft.com/office/drawing/2014/main" id="{8881A3BE-A4AE-42D3-AF96-FBCC94AF1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2686" name="Google Shape;2686;p62">
            <a:extLst xmlns:a="http://schemas.openxmlformats.org/drawingml/2006/main">
              <a:ext uri="{FF2B5EF4-FFF2-40B4-BE49-F238E27FC236}">
                <a16:creationId xmlns:a16="http://schemas.microsoft.com/office/drawing/2014/main" id="{6DEEA8CE-D3B8-4854-B867-3465C8775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687" name="Google Shape;2687;p62">
            <a:hlinkClick xmlns:r="http://schemas.openxmlformats.org/officeDocument/2006/relationships" xmlns:a="http://schemas.openxmlformats.org/drawingml/2006/main" r:id="R9bd3d6cd4eb1428b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3C0CAB0-7119-424E-A0C9-11B47DCF1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88" name="Google Shape;2688;p62">
            <a:extLst xmlns:a="http://schemas.openxmlformats.org/drawingml/2006/main">
              <a:ext uri="{FF2B5EF4-FFF2-40B4-BE49-F238E27FC236}">
                <a16:creationId xmlns:a16="http://schemas.microsoft.com/office/drawing/2014/main" id="{25BDC1DF-A1F8-43E7-92B4-9ED75851C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2689" name="Google Shape;2689;p62">
            <a:hlinkClick xmlns:r="http://schemas.openxmlformats.org/officeDocument/2006/relationships" xmlns:a="http://schemas.openxmlformats.org/drawingml/2006/main" r:id="Re2c72bd378a7459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8E39471-B551-4823-8A6A-CC1840150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2769" name="Google Shape;2642;p6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abc5d789e24cf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49808" y="1965960"/>
            <a:ext cx="237744" cy="237744"/>
          </a:xfrm>
          <a:prstGeom xmlns:a="http://schemas.openxmlformats.org/drawingml/2006/main" prst="rect">
            <a:avLst/>
          </a:prstGeom>
        </p:spPr>
      </p:pic>
      <p:pic>
        <p:nvPicPr>
          <p:cNvPr id="2770" name="Google Shape;2651;p6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121f859fe4458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1947672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2771" name="Google Shape;2655;p6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26cb4e5dec499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3215640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2772" name="Google Shape;2659;p6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478b6bb999427b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4483608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2695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BEB6016A-C129-477C-8641-5CEF7326D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6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A0942B9D-035D-47A8-89D3-7DCF1E5EC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269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1B3EEB0-7FB4-4DEE-97C2-DE3CF3E8B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698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FF82024E-30F0-457D-B607-7C59926B9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269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3F9E96A-0A51-4269-92DC-F87A7571C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00" name="Empatyzer SHORT — aktywna sekcja Rozmowa z Em">
            <a:extLst xmlns:a="http://schemas.openxmlformats.org/drawingml/2006/main">
              <a:ext uri="{FF2B5EF4-FFF2-40B4-BE49-F238E27FC236}">
                <a16:creationId xmlns:a16="http://schemas.microsoft.com/office/drawing/2014/main" id="{D4F5FF09-7825-4A8B-B8DA-B3A9751D1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0854" y="260604"/>
            <a:ext cx="106680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5127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01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F1D5647D-35A1-4884-B9AF-0CB24ADF3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Rozmowa z Em</a:t>
            </a:r>
          </a:p>
        </p:txBody>
      </p:sp>
      <p:sp>
        <p:nvSpPr>
          <p:cNvPr id="270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A9405E8-345F-4393-85A2-5CB82DCEF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03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D6158A3D-B25C-4D6B-B9CA-821E6DF45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270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B8091DD8-34C0-4730-8240-CDF8B1A68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05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74E8758A-ABE2-4BB2-B06D-81EE1A875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270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63FF0DF-C5AE-4FB1-B1D5-4311A8BD4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07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310B9F6F-FE9E-493A-A11A-C55D8BEC5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270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B3707C9-1666-48F3-8256-D4A8D10C4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09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D1941DF1-1B00-47C0-8B40-A4F808A8A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271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4CF85F1-2923-4A7F-A0E4-750C4D970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11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05302E1E-3B78-465A-AB64-157D9476A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271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94ED6F7-9D4A-4B09-BE31-1BF32D118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13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196F36F5-CC3E-437B-BF31-EFB87474D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49984179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24" name="Google Shape;3124;p71">
            <a:extLst xmlns:a="http://schemas.openxmlformats.org/drawingml/2006/main">
              <a:ext uri="{FF2B5EF4-FFF2-40B4-BE49-F238E27FC236}">
                <a16:creationId xmlns:a16="http://schemas.microsoft.com/office/drawing/2014/main" id="{794D4D9F-8D82-4911-81A3-FF5B6917D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3125" name="Google Shape;3125;p71">
            <a:extLst xmlns:a="http://schemas.openxmlformats.org/drawingml/2006/main">
              <a:ext uri="{FF2B5EF4-FFF2-40B4-BE49-F238E27FC236}">
                <a16:creationId xmlns:a16="http://schemas.microsoft.com/office/drawing/2014/main" id="{35E62DE8-20EB-4739-947A-0A2AF94ECC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Dowody</a:t>
            </a:r>
            <a:endParaRPr sz="2800"/>
          </a:p>
        </p:txBody>
      </p:sp>
      <p:sp>
        <p:nvSpPr>
          <p:cNvPr id="3126" name="Google Shape;3126;p71">
            <a:extLst xmlns:a="http://schemas.openxmlformats.org/drawingml/2006/main">
              <a:ext uri="{FF2B5EF4-FFF2-40B4-BE49-F238E27FC236}">
                <a16:creationId xmlns:a16="http://schemas.microsoft.com/office/drawing/2014/main" id="{367AB4CE-925C-4141-AD72-FEDBBC414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Tak oceniają Empatyzer użytkownicy w badaniach oraz HR business partner i prezesi w opiniach klientów.</a:t>
            </a:r>
            <a:endParaRPr sz="1550"/>
          </a:p>
        </p:txBody>
      </p:sp>
      <p:sp>
        <p:nvSpPr>
          <p:cNvPr id="3127" name="Google Shape;3127;p71">
            <a:extLst xmlns:a="http://schemas.openxmlformats.org/drawingml/2006/main">
              <a:ext uri="{FF2B5EF4-FFF2-40B4-BE49-F238E27FC236}">
                <a16:creationId xmlns:a16="http://schemas.microsoft.com/office/drawing/2014/main" id="{F966C54A-D439-4DE3-9DBE-A6DE8FE85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975104"/>
            <a:ext cx="21031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3400"/>
              <a:buFont typeface="Calibri"/>
              <a:buNone/>
            </a:pPr>
            <a:r>
              <a:rPr sz="34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77%</a:t>
            </a:r>
            <a:endParaRPr sz="3400"/>
          </a:p>
        </p:txBody>
      </p:sp>
      <p:sp>
        <p:nvSpPr>
          <p:cNvPr id="3128" name="Google Shape;3128;p71">
            <a:extLst xmlns:a="http://schemas.openxmlformats.org/drawingml/2006/main">
              <a:ext uri="{FF2B5EF4-FFF2-40B4-BE49-F238E27FC236}">
                <a16:creationId xmlns:a16="http://schemas.microsoft.com/office/drawing/2014/main" id="{0B1E82BC-4E22-4A56-A761-2FCBC258F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651760"/>
            <a:ext cx="2103120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użytkowników poleciłoby Empatyzer</a:t>
            </a:r>
            <a:endParaRPr sz="1200"/>
          </a:p>
        </p:txBody>
      </p:sp>
      <p:sp>
        <p:nvSpPr>
          <p:cNvPr id="3129" name="Google Shape;3129;p71">
            <a:extLst xmlns:a="http://schemas.openxmlformats.org/drawingml/2006/main">
              <a:ext uri="{FF2B5EF4-FFF2-40B4-BE49-F238E27FC236}">
                <a16:creationId xmlns:a16="http://schemas.microsoft.com/office/drawing/2014/main" id="{6ACE7619-00AD-4CD4-B8B5-D8CAE44FC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1975104"/>
            <a:ext cx="21031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39886"/>
              </a:buClr>
              <a:buSzPts val="3400"/>
              <a:buFont typeface="Calibri"/>
              <a:buNone/>
            </a:pPr>
            <a:r>
              <a:rPr sz="3400" b="1" u="none">
                <a:solidFill>
                  <a:srgbClr val="239886"/>
                </a:solidFill>
                <a:latin typeface="Calibri"/>
                <a:ea typeface="Calibri"/>
                <a:cs typeface="Calibri"/>
              </a:rPr>
              <a:t>73%</a:t>
            </a:r>
            <a:endParaRPr sz="3400"/>
          </a:p>
        </p:txBody>
      </p:sp>
      <p:sp>
        <p:nvSpPr>
          <p:cNvPr id="3130" name="Google Shape;3130;p71">
            <a:extLst xmlns:a="http://schemas.openxmlformats.org/drawingml/2006/main">
              <a:ext uri="{FF2B5EF4-FFF2-40B4-BE49-F238E27FC236}">
                <a16:creationId xmlns:a16="http://schemas.microsoft.com/office/drawing/2014/main" id="{DC97A7F2-5608-4BAC-8B88-33D2CE798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2651760"/>
            <a:ext cx="2103120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użytkowników jest zadowolonych z wdrożenia</a:t>
            </a:r>
            <a:endParaRPr sz="1200"/>
          </a:p>
        </p:txBody>
      </p:sp>
      <p:sp>
        <p:nvSpPr>
          <p:cNvPr id="3131" name="Google Shape;3131;p71">
            <a:extLst xmlns:a="http://schemas.openxmlformats.org/drawingml/2006/main">
              <a:ext uri="{FF2B5EF4-FFF2-40B4-BE49-F238E27FC236}">
                <a16:creationId xmlns:a16="http://schemas.microsoft.com/office/drawing/2014/main" id="{9A72290F-6394-4EB6-8643-7AFF6C91E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4064" y="1975104"/>
            <a:ext cx="21031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E458B"/>
              </a:buClr>
              <a:buSzPts val="3400"/>
              <a:buFont typeface="Calibri"/>
              <a:buNone/>
            </a:pPr>
            <a:r>
              <a:rPr sz="3400" b="1" u="none">
                <a:solidFill>
                  <a:srgbClr val="4E458B"/>
                </a:solidFill>
                <a:latin typeface="Calibri"/>
                <a:ea typeface="Calibri"/>
                <a:cs typeface="Calibri"/>
              </a:rPr>
              <a:t>59%</a:t>
            </a:r>
            <a:endParaRPr sz="3400"/>
          </a:p>
        </p:txBody>
      </p:sp>
      <p:sp>
        <p:nvSpPr>
          <p:cNvPr id="3132" name="Google Shape;3132;p71">
            <a:extLst xmlns:a="http://schemas.openxmlformats.org/drawingml/2006/main">
              <a:ext uri="{FF2B5EF4-FFF2-40B4-BE49-F238E27FC236}">
                <a16:creationId xmlns:a16="http://schemas.microsoft.com/office/drawing/2014/main" id="{F07F9931-31AE-4735-B3CC-76AEB66B7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4064" y="2651760"/>
            <a:ext cx="2103120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użytkowników zauważyło wzrost kompetencji</a:t>
            </a:r>
            <a:endParaRPr sz="1200"/>
          </a:p>
        </p:txBody>
      </p:sp>
      <p:sp>
        <p:nvSpPr>
          <p:cNvPr id="3133" name="Google Shape;3133;p71">
            <a:extLst xmlns:a="http://schemas.openxmlformats.org/drawingml/2006/main">
              <a:ext uri="{FF2B5EF4-FFF2-40B4-BE49-F238E27FC236}">
                <a16:creationId xmlns:a16="http://schemas.microsoft.com/office/drawing/2014/main" id="{BB3782A2-F16F-48AD-BC9A-28CFF592A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163824"/>
            <a:ext cx="65836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Badania użytkowników i wdrożeń Empatyzera</a:t>
            </a:r>
            <a:endParaRPr sz="900"/>
          </a:p>
        </p:txBody>
      </p:sp>
      <p:sp>
        <p:nvSpPr>
          <p:cNvPr id="3134" name="Google Shape;3134;p71">
            <a:extLst xmlns:a="http://schemas.openxmlformats.org/drawingml/2006/main">
              <a:ext uri="{FF2B5EF4-FFF2-40B4-BE49-F238E27FC236}">
                <a16:creationId xmlns:a16="http://schemas.microsoft.com/office/drawing/2014/main" id="{A7A5F963-40C1-49CA-958A-EEC2D8D20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6096" y="1975104"/>
            <a:ext cx="4016959" cy="128016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12700" cmpd="sng">
            <a:solidFill>
              <a:srgbClr val="FFF8E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35" name="Google Shape;3135;p71">
            <a:extLst xmlns:a="http://schemas.openxmlformats.org/drawingml/2006/main">
              <a:ext uri="{FF2B5EF4-FFF2-40B4-BE49-F238E27FC236}">
                <a16:creationId xmlns:a16="http://schemas.microsoft.com/office/drawing/2014/main" id="{FFDF01D9-C07A-4AE8-B669-D2064E18E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2128" y="1975104"/>
            <a:ext cx="1371600" cy="1280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2800"/>
              <a:buFont typeface="Calibri"/>
              <a:buNone/>
            </a:pPr>
            <a:r>
              <a:rPr sz="28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5,0/5</a:t>
            </a:r>
            <a:endParaRPr sz="2800"/>
          </a:p>
        </p:txBody>
      </p:sp>
      <p:pic>
        <p:nvPicPr>
          <p:cNvPr id="3241" name="Google Shape;3136;p7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8d18d7d8e86451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272016" y="2276856"/>
            <a:ext cx="173736" cy="17373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3242" name="Google Shape;3137;p7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8d18d7d8e86451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491472" y="2276856"/>
            <a:ext cx="173736" cy="17373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3243" name="Google Shape;3138;p7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8d18d7d8e86451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710928" y="2276856"/>
            <a:ext cx="173736" cy="17373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3244" name="Google Shape;3139;p7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8d18d7d8e86451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930384" y="2276856"/>
            <a:ext cx="173736" cy="17373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3245" name="Google Shape;3140;p7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8d18d7d8e86451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149840" y="2276856"/>
            <a:ext cx="173736" cy="17373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141" name="Google Shape;3141;p71">
            <a:extLst xmlns:a="http://schemas.openxmlformats.org/drawingml/2006/main">
              <a:ext uri="{FF2B5EF4-FFF2-40B4-BE49-F238E27FC236}">
                <a16:creationId xmlns:a16="http://schemas.microsoft.com/office/drawing/2014/main" id="{33639C7E-5A16-4457-8C02-B38AAA0A9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2016" y="2523744"/>
            <a:ext cx="2188159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150"/>
              <a:buFont typeface="Calibri"/>
              <a:buNone/>
            </a:pPr>
            <a:r>
              <a:rPr sz="11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 opiniach na Capterra</a:t>
            </a:r>
            <a:endParaRPr sz="1150"/>
          </a:p>
        </p:txBody>
      </p:sp>
      <p:sp>
        <p:nvSpPr>
          <p:cNvPr id="3142" name="Google Shape;3142;p71">
            <a:extLst xmlns:a="http://schemas.openxmlformats.org/drawingml/2006/main">
              <a:ext uri="{FF2B5EF4-FFF2-40B4-BE49-F238E27FC236}">
                <a16:creationId xmlns:a16="http://schemas.microsoft.com/office/drawing/2014/main" id="{D21AC0AC-B4C5-496C-813E-D5306DCB9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2016" y="2779776"/>
            <a:ext cx="2188159" cy="2377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opinie z 2026 r.</a:t>
            </a:r>
            <a:endParaRPr sz="900"/>
          </a:p>
        </p:txBody>
      </p:sp>
      <p:sp>
        <p:nvSpPr>
          <p:cNvPr id="3143" name="Google Shape;3143;p71">
            <a:extLst xmlns:a="http://schemas.openxmlformats.org/drawingml/2006/main">
              <a:ext uri="{FF2B5EF4-FFF2-40B4-BE49-F238E27FC236}">
                <a16:creationId xmlns:a16="http://schemas.microsoft.com/office/drawing/2014/main" id="{62A7FF69-C4DA-494F-B6F1-7BD8F7C31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383280"/>
            <a:ext cx="5419192" cy="1938528"/>
          </a:xfrm>
          <a:prstGeom xmlns:a="http://schemas.openxmlformats.org/drawingml/2006/main" prst="roundRect">
            <a:avLst>
              <a:gd name="adj" fmla="val 4717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44" name="Google Shape;3144;p71">
            <a:extLst xmlns:a="http://schemas.openxmlformats.org/drawingml/2006/main">
              <a:ext uri="{FF2B5EF4-FFF2-40B4-BE49-F238E27FC236}">
                <a16:creationId xmlns:a16="http://schemas.microsoft.com/office/drawing/2014/main" id="{F812F40A-359A-45C6-8816-52A2DA58F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657600"/>
            <a:ext cx="4870552" cy="8869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„To nie jest martwy raport, o którym zapominasz po tygodniu, tylko narzędzie, które pracuje z tobą codziennie. Menedżerowie nie potrzebują już spotkania ze mną, żeby wiedzieć, jak podejść do trudnego tematu. Jako HR business partner mogę wreszcie skupić się na realnym wsparciu.”</a:t>
            </a:r>
            <a:endParaRPr sz="1200"/>
          </a:p>
        </p:txBody>
      </p:sp>
      <p:sp>
        <p:nvSpPr>
          <p:cNvPr id="3145" name="Google Shape;3145;p71">
            <a:extLst xmlns:a="http://schemas.openxmlformats.org/drawingml/2006/main">
              <a:ext uri="{FF2B5EF4-FFF2-40B4-BE49-F238E27FC236}">
                <a16:creationId xmlns:a16="http://schemas.microsoft.com/office/drawing/2014/main" id="{C28C3F25-75D3-464C-90C1-36DA287BA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617720"/>
            <a:ext cx="4870552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950"/>
              <a:buFont typeface="Calibri"/>
              <a:buNone/>
            </a:pPr>
            <a:r>
              <a:rPr sz="9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Agata K., HR business partner; opinia na Capterra, marzec 2026 (tłum. z ang.)</a:t>
            </a:r>
            <a:endParaRPr sz="950"/>
          </a:p>
        </p:txBody>
      </p:sp>
      <p:sp>
        <p:nvSpPr>
          <p:cNvPr id="3146" name="Google Shape;3146;p71">
            <a:extLst xmlns:a="http://schemas.openxmlformats.org/drawingml/2006/main">
              <a:ext uri="{FF2B5EF4-FFF2-40B4-BE49-F238E27FC236}">
                <a16:creationId xmlns:a16="http://schemas.microsoft.com/office/drawing/2014/main" id="{DBA49753-D8B5-4450-9728-B66833645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864" y="3383280"/>
            <a:ext cx="5419192" cy="1938528"/>
          </a:xfrm>
          <a:prstGeom xmlns:a="http://schemas.openxmlformats.org/drawingml/2006/main" prst="roundRect">
            <a:avLst>
              <a:gd name="adj" fmla="val 4717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47" name="Google Shape;3147;p71">
            <a:extLst xmlns:a="http://schemas.openxmlformats.org/drawingml/2006/main">
              <a:ext uri="{FF2B5EF4-FFF2-40B4-BE49-F238E27FC236}">
                <a16:creationId xmlns:a16="http://schemas.microsoft.com/office/drawing/2014/main" id="{21CE735E-5D68-42A2-9704-2FA3540AD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84" y="3657600"/>
            <a:ext cx="4870552" cy="8869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„Najlepsze narzędzie, żeby wszyscy mogli lepiej poznać siebie, innych i świadomie podchodzić do relacji. Nie każdy lider odczytuje emocje, ale każdy powinien i Em tego uczy.”</a:t>
            </a:r>
            <a:endParaRPr sz="1200"/>
          </a:p>
        </p:txBody>
      </p:sp>
      <p:pic>
        <p:nvPicPr>
          <p:cNvPr id="3253" name="Google Shape;3148;p7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81e9dba92ee460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498184" y="4663440"/>
            <a:ext cx="457200" cy="4572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149" name="Google Shape;3149;p71">
            <a:extLst xmlns:a="http://schemas.openxmlformats.org/drawingml/2006/main">
              <a:ext uri="{FF2B5EF4-FFF2-40B4-BE49-F238E27FC236}">
                <a16:creationId xmlns:a16="http://schemas.microsoft.com/office/drawing/2014/main" id="{DFE21E0D-B9CB-4A43-95F7-D4730BFCC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1688" y="4617720"/>
            <a:ext cx="4267048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39886"/>
              </a:buClr>
              <a:buSzPts val="950"/>
              <a:buFont typeface="Calibri"/>
              <a:buNone/>
            </a:pPr>
            <a:r>
              <a:rPr sz="950" b="1" u="none">
                <a:solidFill>
                  <a:srgbClr val="239886"/>
                </a:solidFill>
                <a:latin typeface="Calibri"/>
                <a:ea typeface="Calibri"/>
                <a:cs typeface="Calibri"/>
              </a:rPr>
              <a:t>Łukasz Wołek, CEO, Grupa Eura7</a:t>
            </a:r>
            <a:endParaRPr sz="950"/>
          </a:p>
        </p:txBody>
      </p:sp>
      <p:sp>
        <p:nvSpPr>
          <p:cNvPr id="3150" name="Google Shape;3150;p71">
            <a:extLst xmlns:a="http://schemas.openxmlformats.org/drawingml/2006/main">
              <a:ext uri="{FF2B5EF4-FFF2-40B4-BE49-F238E27FC236}">
                <a16:creationId xmlns:a16="http://schemas.microsoft.com/office/drawing/2014/main" id="{C39527AA-A6E1-46A9-84C4-59DC1D520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559552"/>
            <a:ext cx="146304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800"/>
              <a:buFont typeface="Calibri"/>
              <a:buNone/>
            </a:pPr>
            <a:r>
              <a:rPr sz="800" b="1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ZAUFALI NAM</a:t>
            </a:r>
            <a:endParaRPr sz="800"/>
          </a:p>
        </p:txBody>
      </p:sp>
      <p:pic>
        <p:nvPicPr>
          <p:cNvPr id="3256" name="Google Shape;3151;p7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6ca15a181be4a75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011680" y="5565006"/>
            <a:ext cx="894070" cy="3040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3257" name="Google Shape;3152;p7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bbdd8977442426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038913" y="5582805"/>
            <a:ext cx="1012648" cy="268413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3258" name="Google Shape;3153;p7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1fb09671d1c4f4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84725" y="5541264"/>
            <a:ext cx="349898" cy="3514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3259" name="Google Shape;3154;p7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85ec6cc58a04d7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667785" y="5541264"/>
            <a:ext cx="351495" cy="3514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3260" name="Google Shape;3155;p7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d923b2d0dab438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152443" y="5595948"/>
            <a:ext cx="1122586" cy="24212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3261" name="Google Shape;3156;p7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694a3e6811a480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1408192" y="5541264"/>
            <a:ext cx="234863" cy="3514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3262" name="Google Shape;3157;p7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c9ee0d08f42499e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158" name="Google Shape;3158;p71">
            <a:extLst xmlns:a="http://schemas.openxmlformats.org/drawingml/2006/main">
              <a:ext uri="{FF2B5EF4-FFF2-40B4-BE49-F238E27FC236}">
                <a16:creationId xmlns:a16="http://schemas.microsoft.com/office/drawing/2014/main" id="{0C6CBC9F-0942-4DA8-AEC2-A400E0C87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8475" y="338138"/>
            <a:ext cx="6667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Dowody</a:t>
            </a:r>
            <a:endParaRPr/>
          </a:p>
        </p:txBody>
      </p:sp>
      <p:sp>
        <p:nvSpPr>
          <p:cNvPr id="3159" name="Google Shape;3159;p71">
            <a:extLst xmlns:a="http://schemas.openxmlformats.org/drawingml/2006/main">
              <a:ext uri="{FF2B5EF4-FFF2-40B4-BE49-F238E27FC236}">
                <a16:creationId xmlns:a16="http://schemas.microsoft.com/office/drawing/2014/main" id="{2BEC9388-AC03-4CC8-8802-29B8C820E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60" name="Google Shape;3160;p71">
            <a:extLst xmlns:a="http://schemas.openxmlformats.org/drawingml/2006/main">
              <a:ext uri="{FF2B5EF4-FFF2-40B4-BE49-F238E27FC236}">
                <a16:creationId xmlns:a16="http://schemas.microsoft.com/office/drawing/2014/main" id="{AF8F0140-348F-45A8-9188-B8D68EEB9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3161" name="Google Shape;3161;p71">
            <a:extLst xmlns:a="http://schemas.openxmlformats.org/drawingml/2006/main">
              <a:ext uri="{FF2B5EF4-FFF2-40B4-BE49-F238E27FC236}">
                <a16:creationId xmlns:a16="http://schemas.microsoft.com/office/drawing/2014/main" id="{CC4A319E-94C1-4A44-B506-E8BAA765F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162" name="Google Shape;3162;p71">
            <a:hlinkClick xmlns:r="http://schemas.openxmlformats.org/officeDocument/2006/relationships" xmlns:a="http://schemas.openxmlformats.org/drawingml/2006/main" r:id="R9622d61f70b64f6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6F005562-4838-494C-AF7B-0357B81BF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63" name="Google Shape;3163;p71">
            <a:extLst xmlns:a="http://schemas.openxmlformats.org/drawingml/2006/main">
              <a:ext uri="{FF2B5EF4-FFF2-40B4-BE49-F238E27FC236}">
                <a16:creationId xmlns:a16="http://schemas.microsoft.com/office/drawing/2014/main" id="{FBABD1C0-64B1-4694-B33A-2FC528245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3164" name="Google Shape;3164;p71">
            <a:extLst xmlns:a="http://schemas.openxmlformats.org/drawingml/2006/main">
              <a:ext uri="{FF2B5EF4-FFF2-40B4-BE49-F238E27FC236}">
                <a16:creationId xmlns:a16="http://schemas.microsoft.com/office/drawing/2014/main" id="{14B1654C-14C5-45C3-8502-9565EDA42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165" name="Google Shape;3165;p71">
            <a:hlinkClick xmlns:r="http://schemas.openxmlformats.org/officeDocument/2006/relationships" xmlns:a="http://schemas.openxmlformats.org/drawingml/2006/main" r:id="Rb4ea4cd6de874612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49FDE12-16C6-417D-BC5C-38BB177DC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66" name="Google Shape;3166;p71">
            <a:extLst xmlns:a="http://schemas.openxmlformats.org/drawingml/2006/main">
              <a:ext uri="{FF2B5EF4-FFF2-40B4-BE49-F238E27FC236}">
                <a16:creationId xmlns:a16="http://schemas.microsoft.com/office/drawing/2014/main" id="{63119A7A-A91C-44FF-9CE5-DC76AF9DE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3167" name="Google Shape;3167;p71">
            <a:extLst xmlns:a="http://schemas.openxmlformats.org/drawingml/2006/main">
              <a:ext uri="{FF2B5EF4-FFF2-40B4-BE49-F238E27FC236}">
                <a16:creationId xmlns:a16="http://schemas.microsoft.com/office/drawing/2014/main" id="{609D49A3-8FB0-4BC5-A904-9B4DF9C9F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168" name="Google Shape;3168;p71">
            <a:hlinkClick xmlns:r="http://schemas.openxmlformats.org/officeDocument/2006/relationships" xmlns:a="http://schemas.openxmlformats.org/drawingml/2006/main" r:id="R2a3d5b474766425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62C8046D-7D89-4A26-B088-271564D3A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69" name="Google Shape;3169;p71">
            <a:extLst xmlns:a="http://schemas.openxmlformats.org/drawingml/2006/main">
              <a:ext uri="{FF2B5EF4-FFF2-40B4-BE49-F238E27FC236}">
                <a16:creationId xmlns:a16="http://schemas.microsoft.com/office/drawing/2014/main" id="{078AF31D-34D9-48CF-BBAD-B010B5576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3170" name="Google Shape;3170;p71">
            <a:extLst xmlns:a="http://schemas.openxmlformats.org/drawingml/2006/main">
              <a:ext uri="{FF2B5EF4-FFF2-40B4-BE49-F238E27FC236}">
                <a16:creationId xmlns:a16="http://schemas.microsoft.com/office/drawing/2014/main" id="{CEC20255-CE8F-4236-8BF2-8D4EC60A9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171" name="Google Shape;3171;p71">
            <a:hlinkClick xmlns:r="http://schemas.openxmlformats.org/officeDocument/2006/relationships" xmlns:a="http://schemas.openxmlformats.org/drawingml/2006/main" r:id="Rc344c0e0f5f249c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E8A1DB64-E348-4175-B3D5-F183D9327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72" name="Google Shape;3172;p71">
            <a:extLst xmlns:a="http://schemas.openxmlformats.org/drawingml/2006/main">
              <a:ext uri="{FF2B5EF4-FFF2-40B4-BE49-F238E27FC236}">
                <a16:creationId xmlns:a16="http://schemas.microsoft.com/office/drawing/2014/main" id="{D46B423F-C7C7-43DA-AC4C-0EC601926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3173" name="Google Shape;3173;p71">
            <a:extLst xmlns:a="http://schemas.openxmlformats.org/drawingml/2006/main">
              <a:ext uri="{FF2B5EF4-FFF2-40B4-BE49-F238E27FC236}">
                <a16:creationId xmlns:a16="http://schemas.microsoft.com/office/drawing/2014/main" id="{E1AB15E0-B22A-45D9-BA7A-9096F9DA0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174" name="Google Shape;3174;p71">
            <a:hlinkClick xmlns:r="http://schemas.openxmlformats.org/officeDocument/2006/relationships" xmlns:a="http://schemas.openxmlformats.org/drawingml/2006/main" r:id="Re80547caf64c4eb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E34053E-5C14-44D3-B1F9-DFDB4865F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75" name="Google Shape;3175;p71">
            <a:extLst xmlns:a="http://schemas.openxmlformats.org/drawingml/2006/main">
              <a:ext uri="{FF2B5EF4-FFF2-40B4-BE49-F238E27FC236}">
                <a16:creationId xmlns:a16="http://schemas.microsoft.com/office/drawing/2014/main" id="{9FE9AD6B-E0C7-447F-BE28-C115F35A7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3176" name="Google Shape;3176;p71">
            <a:extLst xmlns:a="http://schemas.openxmlformats.org/drawingml/2006/main">
              <a:ext uri="{FF2B5EF4-FFF2-40B4-BE49-F238E27FC236}">
                <a16:creationId xmlns:a16="http://schemas.microsoft.com/office/drawing/2014/main" id="{1A11D826-0002-443F-9679-CDF358976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177" name="Google Shape;3177;p71">
            <a:hlinkClick xmlns:r="http://schemas.openxmlformats.org/officeDocument/2006/relationships" xmlns:a="http://schemas.openxmlformats.org/drawingml/2006/main" r:id="Rced520bac9e240eb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236F959-9929-4627-9074-D16DF8EBA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78" name="Google Shape;3178;p71">
            <a:extLst xmlns:a="http://schemas.openxmlformats.org/drawingml/2006/main">
              <a:ext uri="{FF2B5EF4-FFF2-40B4-BE49-F238E27FC236}">
                <a16:creationId xmlns:a16="http://schemas.microsoft.com/office/drawing/2014/main" id="{9ED77201-8AB5-4F3F-8725-BC8450CED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0415" y="265176"/>
            <a:ext cx="804672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79" name="Google Shape;3179;p71">
            <a:extLst xmlns:a="http://schemas.openxmlformats.org/drawingml/2006/main">
              <a:ext uri="{FF2B5EF4-FFF2-40B4-BE49-F238E27FC236}">
                <a16:creationId xmlns:a16="http://schemas.microsoft.com/office/drawing/2014/main" id="{7879A4DA-705D-410F-A2B3-1CAA9579C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3180" name="Google Shape;3180;p71">
            <a:extLst xmlns:a="http://schemas.openxmlformats.org/drawingml/2006/main">
              <a:ext uri="{FF2B5EF4-FFF2-40B4-BE49-F238E27FC236}">
                <a16:creationId xmlns:a16="http://schemas.microsoft.com/office/drawing/2014/main" id="{14C2D3FD-B349-440A-ADB2-7AEC4CBAE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181" name="Google Shape;3181;p71">
            <a:hlinkClick xmlns:r="http://schemas.openxmlformats.org/officeDocument/2006/relationships" xmlns:a="http://schemas.openxmlformats.org/drawingml/2006/main" r:id="R6d76337a5361422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C5976C1-7C77-40E1-934A-C5A8ED2D3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82" name="Google Shape;3182;p71">
            <a:extLst xmlns:a="http://schemas.openxmlformats.org/drawingml/2006/main">
              <a:ext uri="{FF2B5EF4-FFF2-40B4-BE49-F238E27FC236}">
                <a16:creationId xmlns:a16="http://schemas.microsoft.com/office/drawing/2014/main" id="{5B019244-22A2-4269-9FAA-D760C30B5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3183" name="Google Shape;3183;p71">
            <a:hlinkClick xmlns:r="http://schemas.openxmlformats.org/officeDocument/2006/relationships" xmlns:a="http://schemas.openxmlformats.org/drawingml/2006/main" r:id="R37a51360b9474b0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12FB883-9334-4A61-BA64-3BA9C5AA3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97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0CE09AA9-09CD-4CE3-A314-53671568C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98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D02D57E3-556D-435E-ABDB-98B373DB7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319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468A8C7-29A0-472A-A3BC-523E98B7A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200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B96FA05A-800A-455B-887F-774D69C2F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320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8D9C262-6486-49EC-9544-7136EA1B6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202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9E8D5D84-20ED-45DC-90C0-82FA88FE9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320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5C90707-5DC5-4F3C-89D7-03A733D34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204" name="Empatyzer SHORT — aktywna sekcja Dowody">
            <a:extLst xmlns:a="http://schemas.openxmlformats.org/drawingml/2006/main">
              <a:ext uri="{FF2B5EF4-FFF2-40B4-BE49-F238E27FC236}">
                <a16:creationId xmlns:a16="http://schemas.microsoft.com/office/drawing/2014/main" id="{DE87092F-AC30-4F82-B8BB-7BDA5A4D9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2246" y="260604"/>
            <a:ext cx="6286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5127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05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096201EB-34EF-482D-A891-DA23ED99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Dowody</a:t>
            </a:r>
          </a:p>
        </p:txBody>
      </p:sp>
      <p:sp>
        <p:nvSpPr>
          <p:cNvPr id="320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0D5C9C45-A85E-43EE-B742-42AD3221C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207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8B6872B1-FFB6-4321-B59D-217B3C433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320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AD839F4-D00E-41CA-B335-F54417DA3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209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2185AD42-77CE-4261-9E74-F494149FA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321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524A6C3-9606-4D0B-A79F-1F1AF2C79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211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4E41C1C5-47C1-46FC-8A98-547430BA3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321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8E3F3AD-0B32-4DDA-9230-A572C232C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213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36612661-786C-412B-A818-7C2215CC3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321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80AD7BE-5F1C-4437-9285-F5AF53F51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215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8E24F28D-CEBA-4D79-B090-94B0C02DB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60431831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77" name="Google Shape;2577;p61">
            <a:extLst xmlns:a="http://schemas.openxmlformats.org/drawingml/2006/main">
              <a:ext uri="{FF2B5EF4-FFF2-40B4-BE49-F238E27FC236}">
                <a16:creationId xmlns:a16="http://schemas.microsoft.com/office/drawing/2014/main" id="{F9AA9FBE-9EEF-4D08-94CB-F7BCE2571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2578" name="Google Shape;2578;p61">
            <a:extLst xmlns:a="http://schemas.openxmlformats.org/drawingml/2006/main">
              <a:ext uri="{FF2B5EF4-FFF2-40B4-BE49-F238E27FC236}">
                <a16:creationId xmlns:a16="http://schemas.microsoft.com/office/drawing/2014/main" id="{1F696CE1-7F70-40C9-8027-8D9CAD7B75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Trzy kluczowe cechy Empatyzera</a:t>
            </a:r>
            <a:endParaRPr sz="2800"/>
          </a:p>
        </p:txBody>
      </p:sp>
      <p:sp>
        <p:nvSpPr>
          <p:cNvPr id="2579" name="Google Shape;2579;p61">
            <a:extLst xmlns:a="http://schemas.openxmlformats.org/drawingml/2006/main">
              <a:ext uri="{FF2B5EF4-FFF2-40B4-BE49-F238E27FC236}">
                <a16:creationId xmlns:a16="http://schemas.microsoft.com/office/drawing/2014/main" id="{31E6B4A6-B146-4E14-8552-DB81D03F2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</a:pPr>
            <a:r>
              <a:rPr sz="15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/>
            </a:r>
            <a:endParaRPr sz="1550"/>
          </a:p>
        </p:txBody>
      </p:sp>
      <p:sp>
        <p:nvSpPr>
          <p:cNvPr id="2580" name="Google Shape;2580;p61">
            <a:extLst xmlns:a="http://schemas.openxmlformats.org/drawingml/2006/main">
              <a:ext uri="{FF2B5EF4-FFF2-40B4-BE49-F238E27FC236}">
                <a16:creationId xmlns:a16="http://schemas.microsoft.com/office/drawing/2014/main" id="{1FA30EFC-0F62-4F64-8A59-7FDC7AC60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539642" cy="2578608"/>
          </a:xfrm>
          <a:prstGeom xmlns:a="http://schemas.openxmlformats.org/drawingml/2006/main" prst="roundRect">
            <a:avLst>
              <a:gd name="adj" fmla="val 3546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81" name="Google Shape;2581;p61">
            <a:extLst xmlns:a="http://schemas.openxmlformats.org/drawingml/2006/main">
              <a:ext uri="{FF2B5EF4-FFF2-40B4-BE49-F238E27FC236}">
                <a16:creationId xmlns:a16="http://schemas.microsoft.com/office/drawing/2014/main" id="{7F6CE232-F9C9-49D6-BECD-0413E1C2C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83" name="Google Shape;2583;p61">
            <a:extLst xmlns:a="http://schemas.openxmlformats.org/drawingml/2006/main">
              <a:ext uri="{FF2B5EF4-FFF2-40B4-BE49-F238E27FC236}">
                <a16:creationId xmlns:a16="http://schemas.microsoft.com/office/drawing/2014/main" id="{5B4A56EA-F04A-4CCF-B23D-30B7C5331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404872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KROK 1</a:t>
            </a:r>
            <a:endParaRPr sz="850"/>
          </a:p>
        </p:txBody>
      </p:sp>
      <p:sp>
        <p:nvSpPr>
          <p:cNvPr id="2584" name="Google Shape;2584;p61">
            <a:extLst xmlns:a="http://schemas.openxmlformats.org/drawingml/2006/main">
              <a:ext uri="{FF2B5EF4-FFF2-40B4-BE49-F238E27FC236}">
                <a16:creationId xmlns:a16="http://schemas.microsoft.com/office/drawing/2014/main" id="{E1B246BF-E274-45EE-B161-140D58137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962656"/>
            <a:ext cx="2991002" cy="302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600"/>
              <a:buFont typeface="Calibri"/>
              <a:buNone/>
            </a:pPr>
            <a:r>
              <a:rPr sz="16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Diagnoza</a:t>
            </a:r>
            <a:endParaRPr sz="1600"/>
          </a:p>
        </p:txBody>
      </p:sp>
      <p:sp>
        <p:nvSpPr>
          <p:cNvPr id="2585" name="Google Shape;2585;p61">
            <a:extLst xmlns:a="http://schemas.openxmlformats.org/drawingml/2006/main">
              <a:ext uri="{FF2B5EF4-FFF2-40B4-BE49-F238E27FC236}">
                <a16:creationId xmlns:a16="http://schemas.microsoft.com/office/drawing/2014/main" id="{D13FAF83-921A-4C75-8953-6CC296110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8576"/>
            <a:ext cx="2991002" cy="1160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Jednorazowy kwestionariusz opisuje cechy, talenty, motywatory i napięcia. Pokazuje też osobę na tle zespołu i organizacji.</a:t>
            </a:r>
            <a:endParaRPr sz="1250"/>
          </a:p>
        </p:txBody>
      </p:sp>
      <p:sp>
        <p:nvSpPr>
          <p:cNvPr id="2586" name="Google Shape;2586;p61">
            <a:extLst xmlns:a="http://schemas.openxmlformats.org/drawingml/2006/main">
              <a:ext uri="{FF2B5EF4-FFF2-40B4-BE49-F238E27FC236}">
                <a16:creationId xmlns:a16="http://schemas.microsoft.com/office/drawing/2014/main" id="{8DB9675F-E449-4FF3-B14E-2B75FBE29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6026" y="2084832"/>
            <a:ext cx="3539642" cy="2578608"/>
          </a:xfrm>
          <a:prstGeom xmlns:a="http://schemas.openxmlformats.org/drawingml/2006/main" prst="roundRect">
            <a:avLst>
              <a:gd name="adj" fmla="val 3546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87" name="Google Shape;2587;p61">
            <a:extLst xmlns:a="http://schemas.openxmlformats.org/drawingml/2006/main">
              <a:ext uri="{FF2B5EF4-FFF2-40B4-BE49-F238E27FC236}">
                <a16:creationId xmlns:a16="http://schemas.microsoft.com/office/drawing/2014/main" id="{8B7427D5-C432-4E7E-91E7-5FCFF4196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89" name="Google Shape;2589;p61">
            <a:extLst xmlns:a="http://schemas.openxmlformats.org/drawingml/2006/main">
              <a:ext uri="{FF2B5EF4-FFF2-40B4-BE49-F238E27FC236}">
                <a16:creationId xmlns:a16="http://schemas.microsoft.com/office/drawing/2014/main" id="{9316B11F-EF91-4560-A7D9-3C32FEB54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8986" y="2404872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39886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239886"/>
                </a:solidFill>
                <a:latin typeface="Calibri"/>
                <a:ea typeface="Calibri"/>
                <a:cs typeface="Calibri"/>
              </a:rPr>
              <a:t>KROK 2</a:t>
            </a:r>
            <a:endParaRPr sz="850"/>
          </a:p>
        </p:txBody>
      </p:sp>
      <p:sp>
        <p:nvSpPr>
          <p:cNvPr id="2590" name="Google Shape;2590;p61">
            <a:extLst xmlns:a="http://schemas.openxmlformats.org/drawingml/2006/main">
              <a:ext uri="{FF2B5EF4-FFF2-40B4-BE49-F238E27FC236}">
                <a16:creationId xmlns:a16="http://schemas.microsoft.com/office/drawing/2014/main" id="{91AB5556-B713-4CA1-B917-37E557762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2962656"/>
            <a:ext cx="2991002" cy="302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600"/>
              <a:buFont typeface="Calibri"/>
              <a:buNone/>
            </a:pPr>
            <a:r>
              <a:rPr sz="16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Rozmowa z Em</a:t>
            </a:r>
            <a:endParaRPr sz="1600"/>
          </a:p>
        </p:txBody>
      </p:sp>
      <p:sp>
        <p:nvSpPr>
          <p:cNvPr id="2591" name="Google Shape;2591;p61">
            <a:extLst xmlns:a="http://schemas.openxmlformats.org/drawingml/2006/main">
              <a:ext uri="{FF2B5EF4-FFF2-40B4-BE49-F238E27FC236}">
                <a16:creationId xmlns:a16="http://schemas.microsoft.com/office/drawing/2014/main" id="{DB1D1551-17CB-4733-93BB-967A83BB0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3338576"/>
            <a:ext cx="2991002" cy="1160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Em pomaga przygotować rozmowę z konkretną osobą, zespołem albo działem dokładnie wtedy, gdy pojawia się potrzeba.</a:t>
            </a:r>
            <a:endParaRPr sz="1250"/>
          </a:p>
        </p:txBody>
      </p:sp>
      <p:sp>
        <p:nvSpPr>
          <p:cNvPr id="2592" name="Google Shape;2592;p61">
            <a:extLst xmlns:a="http://schemas.openxmlformats.org/drawingml/2006/main">
              <a:ext uri="{FF2B5EF4-FFF2-40B4-BE49-F238E27FC236}">
                <a16:creationId xmlns:a16="http://schemas.microsoft.com/office/drawing/2014/main" id="{861A8A7E-FB25-4771-AAEA-974A4D178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3413" y="2084832"/>
            <a:ext cx="3539642" cy="2578608"/>
          </a:xfrm>
          <a:prstGeom xmlns:a="http://schemas.openxmlformats.org/drawingml/2006/main" prst="roundRect">
            <a:avLst>
              <a:gd name="adj" fmla="val 3546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93" name="Google Shape;2593;p61">
            <a:extLst xmlns:a="http://schemas.openxmlformats.org/drawingml/2006/main">
              <a:ext uri="{FF2B5EF4-FFF2-40B4-BE49-F238E27FC236}">
                <a16:creationId xmlns:a16="http://schemas.microsoft.com/office/drawing/2014/main" id="{753683EF-F655-4D5F-9EE5-50D5DADF5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95" name="Google Shape;2595;p61">
            <a:extLst xmlns:a="http://schemas.openxmlformats.org/drawingml/2006/main">
              <a:ext uri="{FF2B5EF4-FFF2-40B4-BE49-F238E27FC236}">
                <a16:creationId xmlns:a16="http://schemas.microsoft.com/office/drawing/2014/main" id="{8797E231-A1CC-498D-B26A-197B275CC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6373" y="2404872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E458B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4E458B"/>
                </a:solidFill>
                <a:latin typeface="Calibri"/>
                <a:ea typeface="Calibri"/>
                <a:cs typeface="Calibri"/>
              </a:rPr>
              <a:t>KROK 3</a:t>
            </a:r>
            <a:endParaRPr sz="850"/>
          </a:p>
        </p:txBody>
      </p:sp>
      <p:sp>
        <p:nvSpPr>
          <p:cNvPr id="2596" name="Google Shape;2596;p61">
            <a:extLst xmlns:a="http://schemas.openxmlformats.org/drawingml/2006/main">
              <a:ext uri="{FF2B5EF4-FFF2-40B4-BE49-F238E27FC236}">
                <a16:creationId xmlns:a16="http://schemas.microsoft.com/office/drawing/2014/main" id="{521F7E6F-34B9-4CBB-83C6-27215C583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2962656"/>
            <a:ext cx="2991002" cy="302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600"/>
              <a:buFont typeface="Calibri"/>
              <a:buNone/>
            </a:pPr>
            <a:r>
              <a:rPr sz="16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Mikrolekcje</a:t>
            </a:r>
            <a:endParaRPr sz="1600"/>
          </a:p>
        </p:txBody>
      </p:sp>
      <p:sp>
        <p:nvSpPr>
          <p:cNvPr id="2597" name="Google Shape;2597;p61">
            <a:extLst xmlns:a="http://schemas.openxmlformats.org/drawingml/2006/main">
              <a:ext uri="{FF2B5EF4-FFF2-40B4-BE49-F238E27FC236}">
                <a16:creationId xmlns:a16="http://schemas.microsoft.com/office/drawing/2014/main" id="{36CF25AE-5705-4AE9-90DA-B4D1F6999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3338576"/>
            <a:ext cx="2991002" cy="1160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Dwie krótkie lekcje w tygodniu, dobrane do osoby, jej roli i ludzi, z którymi pracuje.</a:t>
            </a:r>
            <a:endParaRPr sz="1250"/>
          </a:p>
        </p:txBody>
      </p:sp>
      <p:sp>
        <p:nvSpPr>
          <p:cNvPr id="2598" name="Google Shape;2598;p61">
            <a:extLst xmlns:a="http://schemas.openxmlformats.org/drawingml/2006/main">
              <a:ext uri="{FF2B5EF4-FFF2-40B4-BE49-F238E27FC236}">
                <a16:creationId xmlns:a16="http://schemas.microsoft.com/office/drawing/2014/main" id="{828D5151-96DF-4939-9B05-26D999EF8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882896"/>
            <a:ext cx="11094415" cy="786384"/>
          </a:xfrm>
          <a:prstGeom xmlns:a="http://schemas.openxmlformats.org/drawingml/2006/main" prst="roundRect">
            <a:avLst>
              <a:gd name="adj" fmla="val 11628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99" name="Google Shape;2599;p61">
            <a:extLst xmlns:a="http://schemas.openxmlformats.org/drawingml/2006/main">
              <a:ext uri="{FF2B5EF4-FFF2-40B4-BE49-F238E27FC236}">
                <a16:creationId xmlns:a16="http://schemas.microsoft.com/office/drawing/2014/main" id="{83BFCFC1-E1AC-432F-ADED-EF68F13CA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882896"/>
            <a:ext cx="9978847" cy="7863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Każdy widzi własną diagnozę oraz siebie na tle zespołu, działu i organizacji. Rozmowy z Em pozostają prywatne. Mikrolekcje są spersonalizowane.</a:t>
            </a:r>
            <a:endParaRPr sz="1300"/>
          </a:p>
        </p:txBody>
      </p:sp>
      <p:sp>
        <p:nvSpPr>
          <p:cNvPr id="2600" name="Google Shape;2600;p61">
            <a:extLst xmlns:a="http://schemas.openxmlformats.org/drawingml/2006/main">
              <a:ext uri="{FF2B5EF4-FFF2-40B4-BE49-F238E27FC236}">
                <a16:creationId xmlns:a16="http://schemas.microsoft.com/office/drawing/2014/main" id="{4BA27AA4-98DB-4673-8660-C20741AD1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815584"/>
            <a:ext cx="11094415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Empatyzer nie służy do oceny ani rekrutacji pracowników. Pomaga przygotować się do ważnych rozmów.</a:t>
            </a:r>
            <a:endParaRPr sz="1200"/>
          </a:p>
        </p:txBody>
      </p:sp>
      <p:pic>
        <p:nvPicPr>
          <p:cNvPr id="2679" name="Google Shape;2601;p6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7df6bce93c04c9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602" name="Google Shape;2602;p61">
            <a:extLst xmlns:a="http://schemas.openxmlformats.org/drawingml/2006/main">
              <a:ext uri="{FF2B5EF4-FFF2-40B4-BE49-F238E27FC236}">
                <a16:creationId xmlns:a16="http://schemas.microsoft.com/office/drawing/2014/main" id="{6448E4D0-4F08-4C79-95A8-BC04E2FC5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38138"/>
            <a:ext cx="714375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Empatyzer</a:t>
            </a:r>
            <a:endParaRPr/>
          </a:p>
        </p:txBody>
      </p:sp>
      <p:sp>
        <p:nvSpPr>
          <p:cNvPr id="2603" name="Google Shape;2603;p61">
            <a:extLst xmlns:a="http://schemas.openxmlformats.org/drawingml/2006/main">
              <a:ext uri="{FF2B5EF4-FFF2-40B4-BE49-F238E27FC236}">
                <a16:creationId xmlns:a16="http://schemas.microsoft.com/office/drawing/2014/main" id="{B44D83B9-1522-484F-B30B-D781411D5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04" name="Google Shape;2604;p61">
            <a:extLst xmlns:a="http://schemas.openxmlformats.org/drawingml/2006/main">
              <a:ext uri="{FF2B5EF4-FFF2-40B4-BE49-F238E27FC236}">
                <a16:creationId xmlns:a16="http://schemas.microsoft.com/office/drawing/2014/main" id="{A4CD7D6C-516B-4F0B-BE3F-51A5F27F0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2605" name="Google Shape;2605;p61">
            <a:extLst xmlns:a="http://schemas.openxmlformats.org/drawingml/2006/main">
              <a:ext uri="{FF2B5EF4-FFF2-40B4-BE49-F238E27FC236}">
                <a16:creationId xmlns:a16="http://schemas.microsoft.com/office/drawing/2014/main" id="{CA8E23AD-BC01-4CA5-8700-521F53413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606" name="Google Shape;2606;p61">
            <a:hlinkClick xmlns:r="http://schemas.openxmlformats.org/officeDocument/2006/relationships" xmlns:a="http://schemas.openxmlformats.org/drawingml/2006/main" r:id="Rd2b3b048106e440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946EEBA-1102-4693-8831-F4AB76879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07" name="Google Shape;2607;p61">
            <a:extLst xmlns:a="http://schemas.openxmlformats.org/drawingml/2006/main">
              <a:ext uri="{FF2B5EF4-FFF2-40B4-BE49-F238E27FC236}">
                <a16:creationId xmlns:a16="http://schemas.microsoft.com/office/drawing/2014/main" id="{32E83007-5E9F-4DA7-AE76-686E5BD57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2608" name="Google Shape;2608;p61">
            <a:extLst xmlns:a="http://schemas.openxmlformats.org/drawingml/2006/main">
              <a:ext uri="{FF2B5EF4-FFF2-40B4-BE49-F238E27FC236}">
                <a16:creationId xmlns:a16="http://schemas.microsoft.com/office/drawing/2014/main" id="{26CE5E31-F12A-4548-B9CD-37523D1C5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609" name="Google Shape;2609;p61">
            <a:hlinkClick xmlns:r="http://schemas.openxmlformats.org/officeDocument/2006/relationships" xmlns:a="http://schemas.openxmlformats.org/drawingml/2006/main" r:id="Raaa2405a6fb6401b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E6508655-EED3-4CC7-BB8B-EBEB62F1F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10" name="Google Shape;2610;p61">
            <a:extLst xmlns:a="http://schemas.openxmlformats.org/drawingml/2006/main">
              <a:ext uri="{FF2B5EF4-FFF2-40B4-BE49-F238E27FC236}">
                <a16:creationId xmlns:a16="http://schemas.microsoft.com/office/drawing/2014/main" id="{A5CD7B55-770B-4634-9AD1-D8B768BD0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4368" y="265176"/>
            <a:ext cx="859536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11" name="Google Shape;2611;p61">
            <a:extLst xmlns:a="http://schemas.openxmlformats.org/drawingml/2006/main">
              <a:ext uri="{FF2B5EF4-FFF2-40B4-BE49-F238E27FC236}">
                <a16:creationId xmlns:a16="http://schemas.microsoft.com/office/drawing/2014/main" id="{3D227F21-195E-4331-8751-5ADA58845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2612" name="Google Shape;2612;p61">
            <a:extLst xmlns:a="http://schemas.openxmlformats.org/drawingml/2006/main">
              <a:ext uri="{FF2B5EF4-FFF2-40B4-BE49-F238E27FC236}">
                <a16:creationId xmlns:a16="http://schemas.microsoft.com/office/drawing/2014/main" id="{32654B68-F51D-46DE-A6BF-686312B1D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613" name="Google Shape;2613;p61">
            <a:hlinkClick xmlns:r="http://schemas.openxmlformats.org/officeDocument/2006/relationships" xmlns:a="http://schemas.openxmlformats.org/drawingml/2006/main" r:id="R6a94043f418a440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0A2BBAA-C51A-4CB1-A346-E3017AF43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14" name="Google Shape;2614;p61">
            <a:extLst xmlns:a="http://schemas.openxmlformats.org/drawingml/2006/main">
              <a:ext uri="{FF2B5EF4-FFF2-40B4-BE49-F238E27FC236}">
                <a16:creationId xmlns:a16="http://schemas.microsoft.com/office/drawing/2014/main" id="{EE3D94DC-8BE1-4CDF-BF95-7D1EEE95D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2615" name="Google Shape;2615;p61">
            <a:extLst xmlns:a="http://schemas.openxmlformats.org/drawingml/2006/main">
              <a:ext uri="{FF2B5EF4-FFF2-40B4-BE49-F238E27FC236}">
                <a16:creationId xmlns:a16="http://schemas.microsoft.com/office/drawing/2014/main" id="{C2B7A145-C8A1-4CB7-BE8A-9421777CB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616" name="Google Shape;2616;p61">
            <a:hlinkClick xmlns:r="http://schemas.openxmlformats.org/officeDocument/2006/relationships" xmlns:a="http://schemas.openxmlformats.org/drawingml/2006/main" r:id="Rd18d7521514e4cd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F92AEF3-E3A3-4963-AD24-27F70B41B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17" name="Google Shape;2617;p61">
            <a:extLst xmlns:a="http://schemas.openxmlformats.org/drawingml/2006/main">
              <a:ext uri="{FF2B5EF4-FFF2-40B4-BE49-F238E27FC236}">
                <a16:creationId xmlns:a16="http://schemas.microsoft.com/office/drawing/2014/main" id="{70F4BE3C-CB98-45D7-B07F-81DAFFF07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2618" name="Google Shape;2618;p61">
            <a:extLst xmlns:a="http://schemas.openxmlformats.org/drawingml/2006/main">
              <a:ext uri="{FF2B5EF4-FFF2-40B4-BE49-F238E27FC236}">
                <a16:creationId xmlns:a16="http://schemas.microsoft.com/office/drawing/2014/main" id="{35DF7288-D24C-427F-8B9D-CA24C9592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619" name="Google Shape;2619;p61">
            <a:hlinkClick xmlns:r="http://schemas.openxmlformats.org/officeDocument/2006/relationships" xmlns:a="http://schemas.openxmlformats.org/drawingml/2006/main" r:id="R7544a425c3fa48e2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559411F-4361-47EB-A3F2-43B4D29E4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20" name="Google Shape;2620;p61">
            <a:extLst xmlns:a="http://schemas.openxmlformats.org/drawingml/2006/main">
              <a:ext uri="{FF2B5EF4-FFF2-40B4-BE49-F238E27FC236}">
                <a16:creationId xmlns:a16="http://schemas.microsoft.com/office/drawing/2014/main" id="{EAD022B4-D129-4D37-B5C3-1A5DA5A8D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2621" name="Google Shape;2621;p61">
            <a:extLst xmlns:a="http://schemas.openxmlformats.org/drawingml/2006/main">
              <a:ext uri="{FF2B5EF4-FFF2-40B4-BE49-F238E27FC236}">
                <a16:creationId xmlns:a16="http://schemas.microsoft.com/office/drawing/2014/main" id="{DD42A978-FB65-49C6-8869-4CDF8D554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622" name="Google Shape;2622;p61">
            <a:hlinkClick xmlns:r="http://schemas.openxmlformats.org/officeDocument/2006/relationships" xmlns:a="http://schemas.openxmlformats.org/drawingml/2006/main" r:id="R3d77861ad858414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8B1182B-7F1E-408C-8CB8-415DD3C03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23" name="Google Shape;2623;p61">
            <a:extLst xmlns:a="http://schemas.openxmlformats.org/drawingml/2006/main">
              <a:ext uri="{FF2B5EF4-FFF2-40B4-BE49-F238E27FC236}">
                <a16:creationId xmlns:a16="http://schemas.microsoft.com/office/drawing/2014/main" id="{21D8F60C-A24C-42C3-B2A8-20B108229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2624" name="Google Shape;2624;p61">
            <a:extLst xmlns:a="http://schemas.openxmlformats.org/drawingml/2006/main">
              <a:ext uri="{FF2B5EF4-FFF2-40B4-BE49-F238E27FC236}">
                <a16:creationId xmlns:a16="http://schemas.microsoft.com/office/drawing/2014/main" id="{F6BBCC11-5CE7-40B5-9160-3D793AB5D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625" name="Google Shape;2625;p61">
            <a:hlinkClick xmlns:r="http://schemas.openxmlformats.org/officeDocument/2006/relationships" xmlns:a="http://schemas.openxmlformats.org/drawingml/2006/main" r:id="R2f3188e89be048eb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9D7B83B8-C2AE-4009-BD59-258816BBD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26" name="Google Shape;2626;p61">
            <a:extLst xmlns:a="http://schemas.openxmlformats.org/drawingml/2006/main">
              <a:ext uri="{FF2B5EF4-FFF2-40B4-BE49-F238E27FC236}">
                <a16:creationId xmlns:a16="http://schemas.microsoft.com/office/drawing/2014/main" id="{B0D762BF-16FD-4261-BBE7-7571BAADA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2627" name="Google Shape;2627;p61">
            <a:hlinkClick xmlns:r="http://schemas.openxmlformats.org/officeDocument/2006/relationships" xmlns:a="http://schemas.openxmlformats.org/drawingml/2006/main" r:id="R4edca67f768a4ba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B01C5F5-B09E-48E2-A354-03E3A0853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28" name="Google Shape;2628;p61">
            <a:extLst xmlns:a="http://schemas.openxmlformats.org/drawingml/2006/main">
              <a:ext uri="{FF2B5EF4-FFF2-40B4-BE49-F238E27FC236}">
                <a16:creationId xmlns:a16="http://schemas.microsoft.com/office/drawing/2014/main" id="{D90A76B1-7020-49B1-8AFC-E1940AA3A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5257799"/>
            <a:ext cx="41148" cy="1463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29" name="Google Shape;2629;p61">
            <a:extLst xmlns:a="http://schemas.openxmlformats.org/drawingml/2006/main">
              <a:ext uri="{FF2B5EF4-FFF2-40B4-BE49-F238E27FC236}">
                <a16:creationId xmlns:a16="http://schemas.microsoft.com/office/drawing/2014/main" id="{FA386A74-A653-4BDC-896D-2ABC651CB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5184647"/>
            <a:ext cx="41148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30" name="Google Shape;2630;p61">
            <a:extLst xmlns:a="http://schemas.openxmlformats.org/drawingml/2006/main">
              <a:ext uri="{FF2B5EF4-FFF2-40B4-BE49-F238E27FC236}">
                <a16:creationId xmlns:a16="http://schemas.microsoft.com/office/drawing/2014/main" id="{E69303EB-0F6E-4B1F-AC14-12E224E1A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39" y="5120640"/>
            <a:ext cx="41148" cy="2834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2709" name="Google Shape;2582;p6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39ec810b6d405c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23544" y="245973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2710" name="Google Shape;2588;p6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172b965ac0478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700930" y="245973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2711" name="Google Shape;2594;p6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1cb7a01512424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78317" y="2459736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2635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415327FA-6FB4-41FE-92C4-B35225553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36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ED224C61-227D-4316-BDB2-2B2E208E0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263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55D14D7-7254-4C64-865A-0D5BAA243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638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8A080AB6-E587-49C0-A941-9133FE4EB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263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A681EC9-FDA7-4D4E-8DA6-5C290BAF5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640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BC604154-578C-42AF-869F-C24ED303F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264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5A9C168-2A66-4F4F-900E-0D08963B4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642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CC4F67E5-711E-427C-A192-C5039EAFA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264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337A9BC-BC95-44E5-98E6-A3F79A4FD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644" name="Empatyzer SHORT — aktywna sekcja Empatyzer">
            <a:extLst xmlns:a="http://schemas.openxmlformats.org/drawingml/2006/main">
              <a:ext uri="{FF2B5EF4-FFF2-40B4-BE49-F238E27FC236}">
                <a16:creationId xmlns:a16="http://schemas.microsoft.com/office/drawing/2014/main" id="{CE56D6AF-1AA9-426C-90BA-DC7B60D69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5488" y="260604"/>
            <a:ext cx="7810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5127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45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D7482109-8EB8-4198-88AB-FA9669958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Empatyzer</a:t>
            </a:r>
          </a:p>
        </p:txBody>
      </p:sp>
      <p:sp>
        <p:nvSpPr>
          <p:cNvPr id="264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E27DD12-1432-44C3-9CA8-61FF9FC29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647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AEBF96AA-2596-49AC-A0D9-6F9A94B45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264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24F07BB-7D77-4B3C-A79A-4523B812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649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AE596B55-44B9-4708-97F5-835898BAE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265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F838942-46AC-4F49-950A-1918C596C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651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65A5AB15-3F1D-460D-BF57-F0AFD3669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265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F423F4B-1C85-48B1-A035-CFDE996D0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653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9C0C8E93-0699-4B48-B754-362BF7A1A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526633568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48" name="Google Shape;2948;p68">
            <a:extLst xmlns:a="http://schemas.openxmlformats.org/drawingml/2006/main">
              <a:ext uri="{FF2B5EF4-FFF2-40B4-BE49-F238E27FC236}">
                <a16:creationId xmlns:a16="http://schemas.microsoft.com/office/drawing/2014/main" id="{88CB0999-C04E-4E69-AA17-F81E8DDC9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2949" name="Google Shape;2949;p68">
            <a:extLst xmlns:a="http://schemas.openxmlformats.org/drawingml/2006/main">
              <a:ext uri="{FF2B5EF4-FFF2-40B4-BE49-F238E27FC236}">
                <a16:creationId xmlns:a16="http://schemas.microsoft.com/office/drawing/2014/main" id="{CF496312-2E59-456D-846A-04166B50EB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25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Co Empatyzer zmienia dla menedżerów, pracowników i HR?</a:t>
            </a:r>
            <a:endParaRPr sz="2800"/>
          </a:p>
        </p:txBody>
      </p:sp>
      <p:sp>
        <p:nvSpPr>
          <p:cNvPr id="2950" name="Google Shape;2950;p68">
            <a:extLst xmlns:a="http://schemas.openxmlformats.org/drawingml/2006/main">
              <a:ext uri="{FF2B5EF4-FFF2-40B4-BE49-F238E27FC236}">
                <a16:creationId xmlns:a16="http://schemas.microsoft.com/office/drawing/2014/main" id="{1F6AC3C5-A076-4EE7-833A-9B53771D8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Menedżer dostaje pomoc przed rozmową, pracownik lepszy feedback, a HR zachowuje czas i odpowiedzialność za sprawy wymagające eksperckiej interwencji.</a:t>
            </a:r>
            <a:endParaRPr sz="1550"/>
          </a:p>
        </p:txBody>
      </p:sp>
      <p:sp>
        <p:nvSpPr>
          <p:cNvPr id="2951" name="Google Shape;2951;p68">
            <a:extLst xmlns:a="http://schemas.openxmlformats.org/drawingml/2006/main">
              <a:ext uri="{FF2B5EF4-FFF2-40B4-BE49-F238E27FC236}">
                <a16:creationId xmlns:a16="http://schemas.microsoft.com/office/drawing/2014/main" id="{687CF35C-A1CC-44D7-B1C7-76BFEE0DF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527450" cy="3145536"/>
          </a:xfrm>
          <a:prstGeom xmlns:a="http://schemas.openxmlformats.org/drawingml/2006/main" prst="roundRect">
            <a:avLst>
              <a:gd name="adj" fmla="val 2907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52" name="Google Shape;2952;p68">
            <a:extLst xmlns:a="http://schemas.openxmlformats.org/drawingml/2006/main">
              <a:ext uri="{FF2B5EF4-FFF2-40B4-BE49-F238E27FC236}">
                <a16:creationId xmlns:a16="http://schemas.microsoft.com/office/drawing/2014/main" id="{66C6A2FC-DD54-4015-B6DC-66355F98B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59152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54" name="Google Shape;2954;p68">
            <a:extLst xmlns:a="http://schemas.openxmlformats.org/drawingml/2006/main">
              <a:ext uri="{FF2B5EF4-FFF2-40B4-BE49-F238E27FC236}">
                <a16:creationId xmlns:a16="http://schemas.microsoft.com/office/drawing/2014/main" id="{6903A896-2EE3-41EB-8A92-1D46390EB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176" y="2404872"/>
            <a:ext cx="2393594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MENEDŻER</a:t>
            </a:r>
            <a:endParaRPr sz="850"/>
          </a:p>
        </p:txBody>
      </p:sp>
      <p:sp>
        <p:nvSpPr>
          <p:cNvPr id="2955" name="Google Shape;2955;p68">
            <a:extLst xmlns:a="http://schemas.openxmlformats.org/drawingml/2006/main">
              <a:ext uri="{FF2B5EF4-FFF2-40B4-BE49-F238E27FC236}">
                <a16:creationId xmlns:a16="http://schemas.microsoft.com/office/drawing/2014/main" id="{E7B783C1-E829-4209-9B03-6D3C67F0F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980944"/>
            <a:ext cx="2978810" cy="287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Awansowany specjalista</a:t>
            </a:r>
            <a:endParaRPr sz="1500"/>
          </a:p>
        </p:txBody>
      </p:sp>
      <p:sp>
        <p:nvSpPr>
          <p:cNvPr id="2956" name="Google Shape;2956;p68">
            <a:extLst xmlns:a="http://schemas.openxmlformats.org/drawingml/2006/main">
              <a:ext uri="{FF2B5EF4-FFF2-40B4-BE49-F238E27FC236}">
                <a16:creationId xmlns:a16="http://schemas.microsoft.com/office/drawing/2014/main" id="{C195FEC1-B192-40B9-8171-E39C1D0B7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41370"/>
            <a:ext cx="2978810" cy="797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1150"/>
              <a:buFont typeface="Calibri"/>
              <a:buNone/>
            </a:pPr>
            <a:r>
              <a:rPr sz="115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Zna zasady ze szkolenia, ale przed konkretną rozmową nadal potrzebuje przełożyć je na tę osobę, sytuację i cel.</a:t>
            </a:r>
            <a:endParaRPr sz="1150"/>
          </a:p>
        </p:txBody>
      </p:sp>
      <p:cxnSp>
        <p:nvCxnSpPr>
          <p:cNvPr id="3305" name="Google Shape;2957;p68"/>
          <p:cNvCxnSpPr/>
          <p:nvPr/>
        </p:nvCxnSpPr>
        <p:spPr>
          <a:xfrm xmlns:a="http://schemas.openxmlformats.org/drawingml/2006/main">
            <a:off x="822960" y="4297680"/>
            <a:ext cx="2978810" cy="9144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2D6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58" name="Google Shape;2958;p68">
            <a:extLst xmlns:a="http://schemas.openxmlformats.org/drawingml/2006/main">
              <a:ext uri="{FF2B5EF4-FFF2-40B4-BE49-F238E27FC236}">
                <a16:creationId xmlns:a16="http://schemas.microsoft.com/office/drawing/2014/main" id="{E27A2E11-B7B4-4460-A871-671D7801B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434840"/>
            <a:ext cx="297881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DA698"/>
              </a:buClr>
              <a:buSzPts val="620"/>
              <a:buFont typeface="Calibri"/>
              <a:buNone/>
            </a:pPr>
            <a:r>
              <a:rPr sz="62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CO DAJE EMPATYZER</a:t>
            </a:r>
            <a:endParaRPr sz="800"/>
          </a:p>
          <a:p xmlns:a="http://schemas.openxmlformats.org/drawingml/2006/main">
            <a:pPr marL="0" marR="0" lvl="0" indent="0" algn="l">
              <a:spcBef>
                <a:spcPts val="400"/>
              </a:spcBef>
              <a:spcAft>
                <a:spcPts val="0"/>
              </a:spcAft>
              <a:buNone/>
            </a:pPr>
            <a:r>
              <a:rPr sz="840" b="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Dostaje prywatną pomoc przed rozmową, bez czekania na termin konsultacji z HR.</a:t>
            </a:r>
            <a:endParaRPr/>
          </a:p>
        </p:txBody>
      </p:sp>
      <p:sp>
        <p:nvSpPr>
          <p:cNvPr id="2959" name="Google Shape;2959;p68">
            <a:extLst xmlns:a="http://schemas.openxmlformats.org/drawingml/2006/main">
              <a:ext uri="{FF2B5EF4-FFF2-40B4-BE49-F238E27FC236}">
                <a16:creationId xmlns:a16="http://schemas.microsoft.com/office/drawing/2014/main" id="{A0477732-263D-41BE-ACB4-3074707C5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2122" y="2084832"/>
            <a:ext cx="3527450" cy="3145536"/>
          </a:xfrm>
          <a:prstGeom xmlns:a="http://schemas.openxmlformats.org/drawingml/2006/main" prst="roundRect">
            <a:avLst>
              <a:gd name="adj" fmla="val 2907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60" name="Google Shape;2960;p68">
            <a:extLst xmlns:a="http://schemas.openxmlformats.org/drawingml/2006/main">
              <a:ext uri="{FF2B5EF4-FFF2-40B4-BE49-F238E27FC236}">
                <a16:creationId xmlns:a16="http://schemas.microsoft.com/office/drawing/2014/main" id="{32394BE7-D024-4567-9649-150E0E848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442" y="2359152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62" name="Google Shape;2962;p68">
            <a:extLst xmlns:a="http://schemas.openxmlformats.org/drawingml/2006/main">
              <a:ext uri="{FF2B5EF4-FFF2-40B4-BE49-F238E27FC236}">
                <a16:creationId xmlns:a16="http://schemas.microsoft.com/office/drawing/2014/main" id="{8C67E589-BC0E-4E8F-A76F-7F73F8E8D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658" y="2404872"/>
            <a:ext cx="2393594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39886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239886"/>
                </a:solidFill>
                <a:latin typeface="Calibri"/>
                <a:ea typeface="Calibri"/>
                <a:cs typeface="Calibri"/>
              </a:rPr>
              <a:t>ZARZĄD</a:t>
            </a:r>
            <a:endParaRPr sz="850"/>
          </a:p>
        </p:txBody>
      </p:sp>
      <p:sp>
        <p:nvSpPr>
          <p:cNvPr id="2963" name="Google Shape;2963;p68">
            <a:extLst xmlns:a="http://schemas.openxmlformats.org/drawingml/2006/main">
              <a:ext uri="{FF2B5EF4-FFF2-40B4-BE49-F238E27FC236}">
                <a16:creationId xmlns:a16="http://schemas.microsoft.com/office/drawing/2014/main" id="{B640A954-1093-4419-A3FE-E23C3ADBB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442" y="2980944"/>
            <a:ext cx="2978810" cy="287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Prezes i dyrektorzy</a:t>
            </a:r>
            <a:endParaRPr sz="1500"/>
          </a:p>
        </p:txBody>
      </p:sp>
      <p:sp>
        <p:nvSpPr>
          <p:cNvPr id="2964" name="Google Shape;2964;p68">
            <a:extLst xmlns:a="http://schemas.openxmlformats.org/drawingml/2006/main">
              <a:ext uri="{FF2B5EF4-FFF2-40B4-BE49-F238E27FC236}">
                <a16:creationId xmlns:a16="http://schemas.microsoft.com/office/drawing/2014/main" id="{98B56D3B-4A55-4C1C-B0E7-E80DDAAFA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442" y="3341370"/>
            <a:ext cx="2978810" cy="797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1150"/>
              <a:buFont typeface="Calibri"/>
              <a:buNone/>
            </a:pPr>
            <a:r>
              <a:rPr sz="115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O problemie często dowiadują się dopiero wtedy, gdy brak rozmowy wpływa już na współpracę, zaangażowanie albo decyzję pracownika o odejściu.</a:t>
            </a:r>
            <a:endParaRPr sz="1150"/>
          </a:p>
        </p:txBody>
      </p:sp>
      <p:cxnSp>
        <p:nvCxnSpPr>
          <p:cNvPr id="3312" name="Google Shape;2965;p68"/>
          <p:cNvCxnSpPr/>
          <p:nvPr/>
        </p:nvCxnSpPr>
        <p:spPr>
          <a:xfrm xmlns:a="http://schemas.openxmlformats.org/drawingml/2006/main">
            <a:off x="4606442" y="4297680"/>
            <a:ext cx="2978810" cy="9144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2D6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66" name="Google Shape;2966;p68">
            <a:extLst xmlns:a="http://schemas.openxmlformats.org/drawingml/2006/main">
              <a:ext uri="{FF2B5EF4-FFF2-40B4-BE49-F238E27FC236}">
                <a16:creationId xmlns:a16="http://schemas.microsoft.com/office/drawing/2014/main" id="{D62D3669-5098-452D-82E7-FE9C8E781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442" y="4434840"/>
            <a:ext cx="297881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DA698"/>
              </a:buClr>
              <a:buSzPts val="620"/>
              <a:buFont typeface="Calibri"/>
              <a:buNone/>
            </a:pPr>
            <a:r>
              <a:rPr sz="62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CO DAJE EMPATYZER</a:t>
            </a:r>
            <a:endParaRPr sz="800"/>
          </a:p>
          <a:p xmlns:a="http://schemas.openxmlformats.org/drawingml/2006/main">
            <a:pPr marL="0" marR="0" lvl="0" indent="0" algn="l">
              <a:spcBef>
                <a:spcPts val="400"/>
              </a:spcBef>
              <a:spcAft>
                <a:spcPts val="0"/>
              </a:spcAft>
              <a:buNone/>
            </a:pPr>
            <a:r>
              <a:rPr sz="840" b="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Więcej spraw rozstrzyga się bliżej zespołu, zanim urosną do eskalacji.</a:t>
            </a:r>
            <a:endParaRPr/>
          </a:p>
        </p:txBody>
      </p:sp>
      <p:sp>
        <p:nvSpPr>
          <p:cNvPr id="2967" name="Google Shape;2967;p68">
            <a:extLst xmlns:a="http://schemas.openxmlformats.org/drawingml/2006/main">
              <a:ext uri="{FF2B5EF4-FFF2-40B4-BE49-F238E27FC236}">
                <a16:creationId xmlns:a16="http://schemas.microsoft.com/office/drawing/2014/main" id="{3A72518A-A982-4D4E-8311-4587D61A5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605" y="2084832"/>
            <a:ext cx="3527450" cy="3145536"/>
          </a:xfrm>
          <a:prstGeom xmlns:a="http://schemas.openxmlformats.org/drawingml/2006/main" prst="roundRect">
            <a:avLst>
              <a:gd name="adj" fmla="val 2907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68" name="Google Shape;2968;p68">
            <a:extLst xmlns:a="http://schemas.openxmlformats.org/drawingml/2006/main">
              <a:ext uri="{FF2B5EF4-FFF2-40B4-BE49-F238E27FC236}">
                <a16:creationId xmlns:a16="http://schemas.microsoft.com/office/drawing/2014/main" id="{A0267E4B-C5EB-4569-9AE8-9654C2866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9925" y="2359152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70" name="Google Shape;2970;p68">
            <a:extLst xmlns:a="http://schemas.openxmlformats.org/drawingml/2006/main">
              <a:ext uri="{FF2B5EF4-FFF2-40B4-BE49-F238E27FC236}">
                <a16:creationId xmlns:a16="http://schemas.microsoft.com/office/drawing/2014/main" id="{4F30B4B2-E43B-4ACB-A168-F4FE751DA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5141" y="2404872"/>
            <a:ext cx="2393594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E458B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4E458B"/>
                </a:solidFill>
                <a:latin typeface="Calibri"/>
                <a:ea typeface="Calibri"/>
                <a:cs typeface="Calibri"/>
              </a:rPr>
              <a:t>PRACOWNICY</a:t>
            </a:r>
            <a:endParaRPr sz="850"/>
          </a:p>
        </p:txBody>
      </p:sp>
      <p:sp>
        <p:nvSpPr>
          <p:cNvPr id="2971" name="Google Shape;2971;p68">
            <a:extLst xmlns:a="http://schemas.openxmlformats.org/drawingml/2006/main">
              <a:ext uri="{FF2B5EF4-FFF2-40B4-BE49-F238E27FC236}">
                <a16:creationId xmlns:a16="http://schemas.microsoft.com/office/drawing/2014/main" id="{6D84A8B0-1BC1-4AF9-A7EF-33991108C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9925" y="2980944"/>
            <a:ext cx="2978810" cy="287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Zespoły</a:t>
            </a:r>
            <a:endParaRPr sz="1500"/>
          </a:p>
        </p:txBody>
      </p:sp>
      <p:sp>
        <p:nvSpPr>
          <p:cNvPr id="2972" name="Google Shape;2972;p68">
            <a:extLst xmlns:a="http://schemas.openxmlformats.org/drawingml/2006/main">
              <a:ext uri="{FF2B5EF4-FFF2-40B4-BE49-F238E27FC236}">
                <a16:creationId xmlns:a16="http://schemas.microsoft.com/office/drawing/2014/main" id="{28E8881A-37F2-47FD-B264-01A9211DD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9925" y="3341370"/>
            <a:ext cx="2978810" cy="616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1150"/>
              <a:buFont typeface="Calibri"/>
              <a:buNone/>
            </a:pPr>
            <a:r>
              <a:rPr sz="115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Ludzie, którzy najczęściej słyszą feedback za późno albo wcale, i którzy w badaniu zaangażowania piszą o komunikacji.</a:t>
            </a:r>
            <a:endParaRPr sz="1150"/>
          </a:p>
        </p:txBody>
      </p:sp>
      <p:cxnSp>
        <p:nvCxnSpPr>
          <p:cNvPr id="3319" name="Google Shape;2973;p68"/>
          <p:cNvCxnSpPr/>
          <p:nvPr/>
        </p:nvCxnSpPr>
        <p:spPr>
          <a:xfrm xmlns:a="http://schemas.openxmlformats.org/drawingml/2006/main">
            <a:off x="8389925" y="4297680"/>
            <a:ext cx="2978810" cy="9144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2D6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74" name="Google Shape;2974;p68">
            <a:extLst xmlns:a="http://schemas.openxmlformats.org/drawingml/2006/main">
              <a:ext uri="{FF2B5EF4-FFF2-40B4-BE49-F238E27FC236}">
                <a16:creationId xmlns:a16="http://schemas.microsoft.com/office/drawing/2014/main" id="{2FBC1447-FDEE-4E00-9FE8-DD366AB44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9925" y="4434840"/>
            <a:ext cx="297881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DA698"/>
              </a:buClr>
              <a:buSzPts val="620"/>
              <a:buFont typeface="Calibri"/>
              <a:buNone/>
            </a:pPr>
            <a:r>
              <a:rPr sz="62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CO DAJE EMPATYZER</a:t>
            </a:r>
            <a:endParaRPr sz="800"/>
          </a:p>
          <a:p xmlns:a="http://schemas.openxmlformats.org/drawingml/2006/main">
            <a:pPr marL="0" marR="0" lvl="0" indent="0" algn="l">
              <a:spcBef>
                <a:spcPts val="400"/>
              </a:spcBef>
              <a:spcAft>
                <a:spcPts val="0"/>
              </a:spcAft>
              <a:buNone/>
            </a:pPr>
            <a:r>
              <a:rPr sz="840" b="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Rozmowy przychodzą na czas. Każdy z kontem ma własną diagnozę i dostęp do Em.</a:t>
            </a:r>
            <a:endParaRPr/>
          </a:p>
        </p:txBody>
      </p:sp>
      <p:sp>
        <p:nvSpPr>
          <p:cNvPr id="2975" name="Google Shape;2975;p68">
            <a:extLst xmlns:a="http://schemas.openxmlformats.org/drawingml/2006/main">
              <a:ext uri="{FF2B5EF4-FFF2-40B4-BE49-F238E27FC236}">
                <a16:creationId xmlns:a16="http://schemas.microsoft.com/office/drawing/2014/main" id="{2390AA54-57D9-409B-B8DF-A7D4E12CF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468112"/>
            <a:ext cx="11094415" cy="73152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77" name="Google Shape;2977;p68">
            <a:extLst xmlns:a="http://schemas.openxmlformats.org/drawingml/2006/main">
              <a:ext uri="{FF2B5EF4-FFF2-40B4-BE49-F238E27FC236}">
                <a16:creationId xmlns:a16="http://schemas.microsoft.com/office/drawing/2014/main" id="{2E167E76-0DD6-45EC-8EB8-28016C116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468112"/>
            <a:ext cx="9978847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HR ustala zasady, nadzoruje wdrożenie i pozostaje właścicielem spraw trudnych, formalnych oraz wymagających eksperckiej oceny.
Można zacząć od jednego działu. Uruchomienie organizacji zajmuje kilka godzin, a pracownik około 15 minut na start.</a:t>
            </a:r>
            <a:endParaRPr sz="1300"/>
          </a:p>
        </p:txBody>
      </p:sp>
      <p:pic>
        <p:nvPicPr>
          <p:cNvPr id="3323" name="Google Shape;2978;p6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e99db650d4d429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979" name="Google Shape;2979;p68">
            <a:extLst xmlns:a="http://schemas.openxmlformats.org/drawingml/2006/main">
              <a:ext uri="{FF2B5EF4-FFF2-40B4-BE49-F238E27FC236}">
                <a16:creationId xmlns:a16="http://schemas.microsoft.com/office/drawing/2014/main" id="{EEC826EE-6E59-460F-9C3F-C34E22B28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38138"/>
            <a:ext cx="10477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Co się zmienia</a:t>
            </a:r>
            <a:endParaRPr/>
          </a:p>
        </p:txBody>
      </p:sp>
      <p:sp>
        <p:nvSpPr>
          <p:cNvPr id="2980" name="Google Shape;2980;p68">
            <a:extLst xmlns:a="http://schemas.openxmlformats.org/drawingml/2006/main">
              <a:ext uri="{FF2B5EF4-FFF2-40B4-BE49-F238E27FC236}">
                <a16:creationId xmlns:a16="http://schemas.microsoft.com/office/drawing/2014/main" id="{A3BC12C2-EA06-462E-ACC0-C52A64A38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81" name="Google Shape;2981;p68">
            <a:extLst xmlns:a="http://schemas.openxmlformats.org/drawingml/2006/main">
              <a:ext uri="{FF2B5EF4-FFF2-40B4-BE49-F238E27FC236}">
                <a16:creationId xmlns:a16="http://schemas.microsoft.com/office/drawing/2014/main" id="{5739EDBA-F366-4E2B-B7E6-C6B3C33AD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2982" name="Google Shape;2982;p68">
            <a:extLst xmlns:a="http://schemas.openxmlformats.org/drawingml/2006/main">
              <a:ext uri="{FF2B5EF4-FFF2-40B4-BE49-F238E27FC236}">
                <a16:creationId xmlns:a16="http://schemas.microsoft.com/office/drawing/2014/main" id="{66D1DA58-5FE3-4129-AFAB-51033093C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983" name="Google Shape;2983;p68">
            <a:hlinkClick xmlns:r="http://schemas.openxmlformats.org/officeDocument/2006/relationships" xmlns:a="http://schemas.openxmlformats.org/drawingml/2006/main" r:id="R5415cf76e5454a2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EEE17229-373D-4980-91B0-031EFC970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84" name="Google Shape;2984;p68">
            <a:extLst xmlns:a="http://schemas.openxmlformats.org/drawingml/2006/main">
              <a:ext uri="{FF2B5EF4-FFF2-40B4-BE49-F238E27FC236}">
                <a16:creationId xmlns:a16="http://schemas.microsoft.com/office/drawing/2014/main" id="{48DDE916-F54B-4CD4-9EBB-4432EB385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2985" name="Google Shape;2985;p68">
            <a:extLst xmlns:a="http://schemas.openxmlformats.org/drawingml/2006/main">
              <a:ext uri="{FF2B5EF4-FFF2-40B4-BE49-F238E27FC236}">
                <a16:creationId xmlns:a16="http://schemas.microsoft.com/office/drawing/2014/main" id="{2A9D17BB-6F53-441B-AB77-A4DEE7969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986" name="Google Shape;2986;p68">
            <a:hlinkClick xmlns:r="http://schemas.openxmlformats.org/officeDocument/2006/relationships" xmlns:a="http://schemas.openxmlformats.org/drawingml/2006/main" r:id="R8b38d8d54994408b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0280971-AEB9-4161-94E6-C779BA108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87" name="Google Shape;2987;p68">
            <a:extLst xmlns:a="http://schemas.openxmlformats.org/drawingml/2006/main">
              <a:ext uri="{FF2B5EF4-FFF2-40B4-BE49-F238E27FC236}">
                <a16:creationId xmlns:a16="http://schemas.microsoft.com/office/drawing/2014/main" id="{DB897805-1713-433F-A7CC-05A027AE0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2988" name="Google Shape;2988;p68">
            <a:extLst xmlns:a="http://schemas.openxmlformats.org/drawingml/2006/main">
              <a:ext uri="{FF2B5EF4-FFF2-40B4-BE49-F238E27FC236}">
                <a16:creationId xmlns:a16="http://schemas.microsoft.com/office/drawing/2014/main" id="{473FA55B-8A1F-43A9-B932-32A8A0EC2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989" name="Google Shape;2989;p68">
            <a:hlinkClick xmlns:r="http://schemas.openxmlformats.org/officeDocument/2006/relationships" xmlns:a="http://schemas.openxmlformats.org/drawingml/2006/main" r:id="R60b203ba31314e6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391C86B-C87F-4A8F-9A84-1637C4E8D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90" name="Google Shape;2990;p68">
            <a:extLst xmlns:a="http://schemas.openxmlformats.org/drawingml/2006/main">
              <a:ext uri="{FF2B5EF4-FFF2-40B4-BE49-F238E27FC236}">
                <a16:creationId xmlns:a16="http://schemas.microsoft.com/office/drawing/2014/main" id="{92AA47D8-C8EB-4719-B87C-E331D9659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2991" name="Google Shape;2991;p68">
            <a:extLst xmlns:a="http://schemas.openxmlformats.org/drawingml/2006/main">
              <a:ext uri="{FF2B5EF4-FFF2-40B4-BE49-F238E27FC236}">
                <a16:creationId xmlns:a16="http://schemas.microsoft.com/office/drawing/2014/main" id="{E34A800F-DF67-4A9A-8E52-F29991004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992" name="Google Shape;2992;p68">
            <a:hlinkClick xmlns:r="http://schemas.openxmlformats.org/officeDocument/2006/relationships" xmlns:a="http://schemas.openxmlformats.org/drawingml/2006/main" r:id="Ra9c1bbd9bce74cda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7A80128-6DAD-489F-AE63-D8F81D99F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93" name="Google Shape;2993;p68">
            <a:extLst xmlns:a="http://schemas.openxmlformats.org/drawingml/2006/main">
              <a:ext uri="{FF2B5EF4-FFF2-40B4-BE49-F238E27FC236}">
                <a16:creationId xmlns:a16="http://schemas.microsoft.com/office/drawing/2014/main" id="{306D7F22-E4B3-47C2-924B-0F77B1385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0328" y="265176"/>
            <a:ext cx="1207007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94" name="Google Shape;2994;p68">
            <a:extLst xmlns:a="http://schemas.openxmlformats.org/drawingml/2006/main">
              <a:ext uri="{FF2B5EF4-FFF2-40B4-BE49-F238E27FC236}">
                <a16:creationId xmlns:a16="http://schemas.microsoft.com/office/drawing/2014/main" id="{482A01AF-9659-4E0E-B8AF-B9F023B51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2995" name="Google Shape;2995;p68">
            <a:extLst xmlns:a="http://schemas.openxmlformats.org/drawingml/2006/main">
              <a:ext uri="{FF2B5EF4-FFF2-40B4-BE49-F238E27FC236}">
                <a16:creationId xmlns:a16="http://schemas.microsoft.com/office/drawing/2014/main" id="{5B4FA3D0-6C35-4DC1-B62A-A96758E15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996" name="Google Shape;2996;p68">
            <a:hlinkClick xmlns:r="http://schemas.openxmlformats.org/officeDocument/2006/relationships" xmlns:a="http://schemas.openxmlformats.org/drawingml/2006/main" r:id="Re902770bf8854b1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629FC8AF-BED1-4CF9-85F5-8998EACBC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97" name="Google Shape;2997;p68">
            <a:extLst xmlns:a="http://schemas.openxmlformats.org/drawingml/2006/main">
              <a:ext uri="{FF2B5EF4-FFF2-40B4-BE49-F238E27FC236}">
                <a16:creationId xmlns:a16="http://schemas.microsoft.com/office/drawing/2014/main" id="{C043E781-865E-49AE-B547-69B7592CA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2998" name="Google Shape;2998;p68">
            <a:extLst xmlns:a="http://schemas.openxmlformats.org/drawingml/2006/main">
              <a:ext uri="{FF2B5EF4-FFF2-40B4-BE49-F238E27FC236}">
                <a16:creationId xmlns:a16="http://schemas.microsoft.com/office/drawing/2014/main" id="{8F526B5C-E728-4ED5-95C0-8B8BD031D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999" name="Google Shape;2999;p68">
            <a:hlinkClick xmlns:r="http://schemas.openxmlformats.org/officeDocument/2006/relationships" xmlns:a="http://schemas.openxmlformats.org/drawingml/2006/main" r:id="R983ccbfe9e6045f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766BBB5-B1D2-432A-9727-588E72ADA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00" name="Google Shape;3000;p68">
            <a:extLst xmlns:a="http://schemas.openxmlformats.org/drawingml/2006/main">
              <a:ext uri="{FF2B5EF4-FFF2-40B4-BE49-F238E27FC236}">
                <a16:creationId xmlns:a16="http://schemas.microsoft.com/office/drawing/2014/main" id="{405A54A7-D7E4-4471-BEA7-E20275FF3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3001" name="Google Shape;3001;p68">
            <a:extLst xmlns:a="http://schemas.openxmlformats.org/drawingml/2006/main">
              <a:ext uri="{FF2B5EF4-FFF2-40B4-BE49-F238E27FC236}">
                <a16:creationId xmlns:a16="http://schemas.microsoft.com/office/drawing/2014/main" id="{59C8DCB5-E7F8-493C-9977-78760C424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002" name="Google Shape;3002;p68">
            <a:hlinkClick xmlns:r="http://schemas.openxmlformats.org/officeDocument/2006/relationships" xmlns:a="http://schemas.openxmlformats.org/drawingml/2006/main" r:id="Rd54d81c1aaae449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58689E4-49C7-464E-901C-0F6CA35B6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03" name="Google Shape;3003;p68">
            <a:extLst xmlns:a="http://schemas.openxmlformats.org/drawingml/2006/main">
              <a:ext uri="{FF2B5EF4-FFF2-40B4-BE49-F238E27FC236}">
                <a16:creationId xmlns:a16="http://schemas.microsoft.com/office/drawing/2014/main" id="{09B14EF6-D495-4AFD-9F62-776743121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3004" name="Google Shape;3004;p68">
            <a:hlinkClick xmlns:r="http://schemas.openxmlformats.org/officeDocument/2006/relationships" xmlns:a="http://schemas.openxmlformats.org/drawingml/2006/main" r:id="Rb76f474764f0421c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174321F-C836-4EBA-A9CF-CEB784753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3350" name="Google Shape;2953;p6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0084a71ecf41e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41832" y="2478024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3351" name="Google Shape;2961;p6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efd789fe1242ac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725314" y="2478024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3352" name="Google Shape;2969;p6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078528864a404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508797" y="2478024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3353" name="Google Shape;2976;p6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acaa3029294985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678424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3222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67375F08-CC87-4AC0-9E7E-3012DF5A9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23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9D7AD993-1E17-4B20-AA2B-FA8D42E83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322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2AE995B-EFF8-4208-A58B-0DF8EE29E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225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56C6A86B-CAAC-4BEC-AA71-D0B5FF588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322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8195CCA9-C381-4794-ADF5-E30D257CD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227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311455CD-AD87-490F-807F-2761CAD66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322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B0EC24C-3786-4CA6-8358-57A2097F1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229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891160A8-D62E-436A-94FB-62D7470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323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9220A17-D819-4867-971D-67D845DBA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231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D21DEDA2-70F5-4973-B925-3C0D987B7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323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2B1699D-AB22-4125-A161-A276C367F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233" name="Empatyzer SHORT — aktywna sekcja Co się zmienia">
            <a:extLst xmlns:a="http://schemas.openxmlformats.org/drawingml/2006/main">
              <a:ext uri="{FF2B5EF4-FFF2-40B4-BE49-F238E27FC236}">
                <a16:creationId xmlns:a16="http://schemas.microsoft.com/office/drawing/2014/main" id="{B53B8F3C-D630-420B-A454-052DC163D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60604"/>
            <a:ext cx="10096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5127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34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3D15A5E0-3A54-422E-910A-865DB0AD3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Co się zmienia</a:t>
            </a:r>
          </a:p>
        </p:txBody>
      </p:sp>
      <p:sp>
        <p:nvSpPr>
          <p:cNvPr id="323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0C199B90-525E-49F2-8304-CABB0D135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236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A4A7F627-DE69-4B5E-8609-F627FDBC3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323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1CFF4AA-6CF0-4C86-B04A-E5276409E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238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62EC879E-03DA-42AD-ABD9-DED4CA99E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323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E9E6212-914C-425D-96F6-50CAFEEC6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240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0C949EC0-2C28-4DF1-BF75-061DFD862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678347491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73" name="Google Shape;3073;p70">
            <a:extLst xmlns:a="http://schemas.openxmlformats.org/drawingml/2006/main">
              <a:ext uri="{FF2B5EF4-FFF2-40B4-BE49-F238E27FC236}">
                <a16:creationId xmlns:a16="http://schemas.microsoft.com/office/drawing/2014/main" id="{746F7D02-A199-493A-9E0A-EB3E52DC3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3074" name="Google Shape;3074;p70">
            <a:extLst xmlns:a="http://schemas.openxmlformats.org/drawingml/2006/main">
              <a:ext uri="{FF2B5EF4-FFF2-40B4-BE49-F238E27FC236}">
                <a16:creationId xmlns:a16="http://schemas.microsoft.com/office/drawing/2014/main" id="{27138438-8B59-4334-980B-74E8EB07C3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Prywatność i bezpieczeństwo</a:t>
            </a:r>
            <a:endParaRPr sz="2800"/>
          </a:p>
        </p:txBody>
      </p:sp>
      <p:sp>
        <p:nvSpPr>
          <p:cNvPr id="3075" name="Google Shape;3075;p70">
            <a:extLst xmlns:a="http://schemas.openxmlformats.org/drawingml/2006/main">
              <a:ext uri="{FF2B5EF4-FFF2-40B4-BE49-F238E27FC236}">
                <a16:creationId xmlns:a16="http://schemas.microsoft.com/office/drawing/2014/main" id="{95D940BA-331A-4C7F-8635-BDD627124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40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Rozmowy z Em są prywatne. Organizacja nie czyta pytań ani odpowiedzi, a dane są przechowywane w Unii Europejskiej.</a:t>
            </a:r>
            <a:endParaRPr sz="1550"/>
          </a:p>
        </p:txBody>
      </p:sp>
      <p:sp>
        <p:nvSpPr>
          <p:cNvPr id="3076" name="Google Shape;3076;p70">
            <a:extLst xmlns:a="http://schemas.openxmlformats.org/drawingml/2006/main">
              <a:ext uri="{FF2B5EF4-FFF2-40B4-BE49-F238E27FC236}">
                <a16:creationId xmlns:a16="http://schemas.microsoft.com/office/drawing/2014/main" id="{A86A8D53-86EB-479E-9471-E5F563603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703320" cy="3236976"/>
          </a:xfrm>
          <a:prstGeom xmlns:a="http://schemas.openxmlformats.org/drawingml/2006/main" prst="roundRect">
            <a:avLst>
              <a:gd name="adj" fmla="val 2825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77" name="Google Shape;3077;p70">
            <a:extLst xmlns:a="http://schemas.openxmlformats.org/drawingml/2006/main">
              <a:ext uri="{FF2B5EF4-FFF2-40B4-BE49-F238E27FC236}">
                <a16:creationId xmlns:a16="http://schemas.microsoft.com/office/drawing/2014/main" id="{18FEB3CF-B677-4E2E-98FC-D631BA577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59152"/>
            <a:ext cx="402336" cy="4023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79" name="Google Shape;3079;p70">
            <a:extLst xmlns:a="http://schemas.openxmlformats.org/drawingml/2006/main">
              <a:ext uri="{FF2B5EF4-FFF2-40B4-BE49-F238E27FC236}">
                <a16:creationId xmlns:a16="http://schemas.microsoft.com/office/drawing/2014/main" id="{D55F559C-7294-48C4-9497-9BF76D6C0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2359152"/>
            <a:ext cx="2624328" cy="402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Kto czego nie widzi</a:t>
            </a:r>
            <a:endParaRPr sz="1450"/>
          </a:p>
        </p:txBody>
      </p:sp>
      <p:sp>
        <p:nvSpPr>
          <p:cNvPr id="3080" name="Google Shape;3080;p70">
            <a:extLst xmlns:a="http://schemas.openxmlformats.org/drawingml/2006/main">
              <a:ext uri="{FF2B5EF4-FFF2-40B4-BE49-F238E27FC236}">
                <a16:creationId xmlns:a16="http://schemas.microsoft.com/office/drawing/2014/main" id="{604E0DF9-2956-47DE-BD2A-CFEC081F5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926080"/>
            <a:ext cx="3154680" cy="22494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Przełożeni, administratorzy i inni użytkownicy nie widzą cudzych rozmów z Em.</a:t>
            </a:r>
          </a:p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Osoba, o którą ktoś pyta, nie widzi pytania ani odpowiedzi.</a:t>
            </a:r>
          </a:p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Pełny wynik należy do pracownika; inni widzą tylko wskazówki potrzebne do współpracy.</a:t>
            </a:r>
          </a:p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Administrator widzi konta, strukturę i statystyki zbiorcze, ale nie rozmowy ani pełne wyniki.</a:t>
            </a:r>
          </a:p>
        </p:txBody>
      </p:sp>
      <p:sp>
        <p:nvSpPr>
          <p:cNvPr id="3081" name="Google Shape;3081;p70">
            <a:extLst xmlns:a="http://schemas.openxmlformats.org/drawingml/2006/main">
              <a:ext uri="{FF2B5EF4-FFF2-40B4-BE49-F238E27FC236}">
                <a16:creationId xmlns:a16="http://schemas.microsoft.com/office/drawing/2014/main" id="{E1B0E5B1-EB3F-44E0-ADE2-0CD92C364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7992" y="2084832"/>
            <a:ext cx="3703320" cy="3236976"/>
          </a:xfrm>
          <a:prstGeom xmlns:a="http://schemas.openxmlformats.org/drawingml/2006/main" prst="roundRect">
            <a:avLst>
              <a:gd name="adj" fmla="val 2825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82" name="Google Shape;3082;p70">
            <a:extLst xmlns:a="http://schemas.openxmlformats.org/drawingml/2006/main">
              <a:ext uri="{FF2B5EF4-FFF2-40B4-BE49-F238E27FC236}">
                <a16:creationId xmlns:a16="http://schemas.microsoft.com/office/drawing/2014/main" id="{87B015E7-06C0-4E43-8ED0-255D530A4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2312" y="2359152"/>
            <a:ext cx="402336" cy="4023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84" name="Google Shape;3084;p70">
            <a:extLst xmlns:a="http://schemas.openxmlformats.org/drawingml/2006/main">
              <a:ext uri="{FF2B5EF4-FFF2-40B4-BE49-F238E27FC236}">
                <a16:creationId xmlns:a16="http://schemas.microsoft.com/office/drawing/2014/main" id="{160AE3B1-33D9-46AA-820E-4C33510CF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2664" y="2359152"/>
            <a:ext cx="2624328" cy="402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Dane i zabezpieczenia</a:t>
            </a:r>
            <a:endParaRPr sz="1450"/>
          </a:p>
        </p:txBody>
      </p:sp>
      <p:sp>
        <p:nvSpPr>
          <p:cNvPr id="3085" name="Google Shape;3085;p70">
            <a:extLst xmlns:a="http://schemas.openxmlformats.org/drawingml/2006/main">
              <a:ext uri="{FF2B5EF4-FFF2-40B4-BE49-F238E27FC236}">
                <a16:creationId xmlns:a16="http://schemas.microsoft.com/office/drawing/2014/main" id="{AD930AB0-4A79-47DD-951B-F7601412C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2312" y="2926080"/>
            <a:ext cx="3154680" cy="22494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Dane są przechowywane w Unii Europejskiej, na infrastrukturze AWS.</a:t>
            </a:r>
          </a:p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Połączenia HTTPS, szyfrowanie podczas przechowywania i automatyczne wylogowanie po 5 minutach bezczynności.</a:t>
            </a:r>
          </a:p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Empatyzer nie ocenia pracowników, nie tworzy rankingów i nie służy do decyzji kadrowych.</a:t>
            </a:r>
          </a:p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Konto można usunąć, a profil należy do osoby, nie do organizacji.</a:t>
            </a:r>
          </a:p>
        </p:txBody>
      </p:sp>
      <p:sp>
        <p:nvSpPr>
          <p:cNvPr id="3086" name="Google Shape;3086;p70">
            <a:extLst xmlns:a="http://schemas.openxmlformats.org/drawingml/2006/main">
              <a:ext uri="{FF2B5EF4-FFF2-40B4-BE49-F238E27FC236}">
                <a16:creationId xmlns:a16="http://schemas.microsoft.com/office/drawing/2014/main" id="{44328911-A1D6-429D-B34D-7BA97C099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344" y="2084832"/>
            <a:ext cx="3175711" cy="28712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3160" name="Google Shape;3087;p7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4ca1637cdbd4cfc">
            <a:alphaModFix/>
          </a:blip>
          <a:srcRect xmlns:a="http://schemas.openxmlformats.org/drawingml/2006/main" l="34200" t="7300" r="9300" b="62600"/>
          <a:stretch xmlns:a="http://schemas.openxmlformats.org/drawingml/2006/main"/>
        </p:blipFill>
        <p:spPr>
          <a:xfrm xmlns:a="http://schemas.openxmlformats.org/drawingml/2006/main" rot="0">
            <a:off x="8467344" y="2304288"/>
            <a:ext cx="3175711" cy="24765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088" name="Google Shape;3088;p70">
            <a:extLst xmlns:a="http://schemas.openxmlformats.org/drawingml/2006/main">
              <a:ext uri="{FF2B5EF4-FFF2-40B4-BE49-F238E27FC236}">
                <a16:creationId xmlns:a16="http://schemas.microsoft.com/office/drawing/2014/main" id="{92C06A08-EF40-4AFA-9AEC-1651A89DA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344" y="4855464"/>
            <a:ext cx="3175711" cy="502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Pytania o prywatność, na które odpowiada Em w aplikacji.</a:t>
            </a:r>
            <a:endParaRPr sz="900"/>
          </a:p>
        </p:txBody>
      </p:sp>
      <p:sp>
        <p:nvSpPr>
          <p:cNvPr id="3089" name="Google Shape;3089;p70">
            <a:extLst xmlns:a="http://schemas.openxmlformats.org/drawingml/2006/main">
              <a:ext uri="{FF2B5EF4-FFF2-40B4-BE49-F238E27FC236}">
                <a16:creationId xmlns:a16="http://schemas.microsoft.com/office/drawing/2014/main" id="{0156D74D-DA9D-4043-8308-89009D262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541264"/>
            <a:ext cx="11094415" cy="658368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91" name="Google Shape;3091;p70">
            <a:extLst xmlns:a="http://schemas.openxmlformats.org/drawingml/2006/main">
              <a:ext uri="{FF2B5EF4-FFF2-40B4-BE49-F238E27FC236}">
                <a16:creationId xmlns:a16="http://schemas.microsoft.com/office/drawing/2014/main" id="{04F18B45-4410-4A84-B78D-DFE92CD9E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541264"/>
            <a:ext cx="9978847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Rozmowy są prywatne, ale nie anonimowe: zapisują się na koncie użytkownika i widzi je tylko on.</a:t>
            </a:r>
            <a:endParaRPr sz="1300"/>
          </a:p>
        </p:txBody>
      </p:sp>
      <p:pic>
        <p:nvPicPr>
          <p:cNvPr id="3164" name="Google Shape;3092;p7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e0c0bd98158427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093" name="Google Shape;3093;p70">
            <a:extLst xmlns:a="http://schemas.openxmlformats.org/drawingml/2006/main">
              <a:ext uri="{FF2B5EF4-FFF2-40B4-BE49-F238E27FC236}">
                <a16:creationId xmlns:a16="http://schemas.microsoft.com/office/drawing/2014/main" id="{94F7BB7E-1FDB-4673-BFD9-E20E1ECBE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38138"/>
            <a:ext cx="1476375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Wdrożenie i prywatność</a:t>
            </a:r>
            <a:endParaRPr/>
          </a:p>
        </p:txBody>
      </p:sp>
      <p:sp>
        <p:nvSpPr>
          <p:cNvPr id="3094" name="Google Shape;3094;p70">
            <a:extLst xmlns:a="http://schemas.openxmlformats.org/drawingml/2006/main">
              <a:ext uri="{FF2B5EF4-FFF2-40B4-BE49-F238E27FC236}">
                <a16:creationId xmlns:a16="http://schemas.microsoft.com/office/drawing/2014/main" id="{BAC6F329-B51B-459D-B97E-45B9F3641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95" name="Google Shape;3095;p70">
            <a:extLst xmlns:a="http://schemas.openxmlformats.org/drawingml/2006/main">
              <a:ext uri="{FF2B5EF4-FFF2-40B4-BE49-F238E27FC236}">
                <a16:creationId xmlns:a16="http://schemas.microsoft.com/office/drawing/2014/main" id="{3DEE2BA4-809A-448E-B651-1F3E33CC4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3096" name="Google Shape;3096;p70">
            <a:extLst xmlns:a="http://schemas.openxmlformats.org/drawingml/2006/main">
              <a:ext uri="{FF2B5EF4-FFF2-40B4-BE49-F238E27FC236}">
                <a16:creationId xmlns:a16="http://schemas.microsoft.com/office/drawing/2014/main" id="{BAD07499-B8DA-437B-B153-DB2B6B183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097" name="Google Shape;3097;p70">
            <a:hlinkClick xmlns:r="http://schemas.openxmlformats.org/officeDocument/2006/relationships" xmlns:a="http://schemas.openxmlformats.org/drawingml/2006/main" r:id="R852bb705df6b446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CCC5113-0FED-400E-B59F-20365E4A1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98" name="Google Shape;3098;p70">
            <a:extLst xmlns:a="http://schemas.openxmlformats.org/drawingml/2006/main">
              <a:ext uri="{FF2B5EF4-FFF2-40B4-BE49-F238E27FC236}">
                <a16:creationId xmlns:a16="http://schemas.microsoft.com/office/drawing/2014/main" id="{92EC0B84-16ED-4AEF-9F00-5CB47AD8C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3099" name="Google Shape;3099;p70">
            <a:extLst xmlns:a="http://schemas.openxmlformats.org/drawingml/2006/main">
              <a:ext uri="{FF2B5EF4-FFF2-40B4-BE49-F238E27FC236}">
                <a16:creationId xmlns:a16="http://schemas.microsoft.com/office/drawing/2014/main" id="{22466FE9-78E3-430A-9E78-DA9BBF905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100" name="Google Shape;3100;p70">
            <a:hlinkClick xmlns:r="http://schemas.openxmlformats.org/officeDocument/2006/relationships" xmlns:a="http://schemas.openxmlformats.org/drawingml/2006/main" r:id="Rcdbf873151de409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D296289-BB9B-42D4-9A1A-8793C02A9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01" name="Google Shape;3101;p70">
            <a:extLst xmlns:a="http://schemas.openxmlformats.org/drawingml/2006/main">
              <a:ext uri="{FF2B5EF4-FFF2-40B4-BE49-F238E27FC236}">
                <a16:creationId xmlns:a16="http://schemas.microsoft.com/office/drawing/2014/main" id="{8F2F7C72-AD8D-4270-A647-91BDE89BB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3102" name="Google Shape;3102;p70">
            <a:extLst xmlns:a="http://schemas.openxmlformats.org/drawingml/2006/main">
              <a:ext uri="{FF2B5EF4-FFF2-40B4-BE49-F238E27FC236}">
                <a16:creationId xmlns:a16="http://schemas.microsoft.com/office/drawing/2014/main" id="{D1F73E19-D886-4F8D-9A7A-5F9C54F5E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103" name="Google Shape;3103;p70">
            <a:hlinkClick xmlns:r="http://schemas.openxmlformats.org/officeDocument/2006/relationships" xmlns:a="http://schemas.openxmlformats.org/drawingml/2006/main" r:id="R574e77cdfa0f4b1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952D9178-8ABF-41DE-94EA-3509BF8F5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04" name="Google Shape;3104;p70">
            <a:extLst xmlns:a="http://schemas.openxmlformats.org/drawingml/2006/main">
              <a:ext uri="{FF2B5EF4-FFF2-40B4-BE49-F238E27FC236}">
                <a16:creationId xmlns:a16="http://schemas.microsoft.com/office/drawing/2014/main" id="{B11419D3-9D0B-43E9-9808-B2BCC3F11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3105" name="Google Shape;3105;p70">
            <a:extLst xmlns:a="http://schemas.openxmlformats.org/drawingml/2006/main">
              <a:ext uri="{FF2B5EF4-FFF2-40B4-BE49-F238E27FC236}">
                <a16:creationId xmlns:a16="http://schemas.microsoft.com/office/drawing/2014/main" id="{12F695A9-E1C0-48AF-A9A5-D13436976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106" name="Google Shape;3106;p70">
            <a:hlinkClick xmlns:r="http://schemas.openxmlformats.org/officeDocument/2006/relationships" xmlns:a="http://schemas.openxmlformats.org/drawingml/2006/main" r:id="R942a2cb4d53949e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0795C50-5D28-49F1-B75B-1C74A4E20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07" name="Google Shape;3107;p70">
            <a:extLst xmlns:a="http://schemas.openxmlformats.org/drawingml/2006/main">
              <a:ext uri="{FF2B5EF4-FFF2-40B4-BE49-F238E27FC236}">
                <a16:creationId xmlns:a16="http://schemas.microsoft.com/office/drawing/2014/main" id="{BD765895-7670-4CA4-9383-C0098B70D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3108" name="Google Shape;3108;p70">
            <a:extLst xmlns:a="http://schemas.openxmlformats.org/drawingml/2006/main">
              <a:ext uri="{FF2B5EF4-FFF2-40B4-BE49-F238E27FC236}">
                <a16:creationId xmlns:a16="http://schemas.microsoft.com/office/drawing/2014/main" id="{5C545AB6-44AA-40A9-A3CD-7AFECED35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109" name="Google Shape;3109;p70">
            <a:hlinkClick xmlns:r="http://schemas.openxmlformats.org/officeDocument/2006/relationships" xmlns:a="http://schemas.openxmlformats.org/drawingml/2006/main" r:id="Rf3840626b93e4f6b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70CE2206-F816-41C8-BF9C-F522EC9D8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10" name="Google Shape;3110;p70">
            <a:extLst xmlns:a="http://schemas.openxmlformats.org/drawingml/2006/main">
              <a:ext uri="{FF2B5EF4-FFF2-40B4-BE49-F238E27FC236}">
                <a16:creationId xmlns:a16="http://schemas.microsoft.com/office/drawing/2014/main" id="{8976248B-7A73-4DA1-94F7-8C68F516B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4768" y="265176"/>
            <a:ext cx="1682495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11" name="Google Shape;3111;p70">
            <a:extLst xmlns:a="http://schemas.openxmlformats.org/drawingml/2006/main">
              <a:ext uri="{FF2B5EF4-FFF2-40B4-BE49-F238E27FC236}">
                <a16:creationId xmlns:a16="http://schemas.microsoft.com/office/drawing/2014/main" id="{A22DF690-9949-4F1F-82C3-3ED4353F4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3112" name="Google Shape;3112;p70">
            <a:extLst xmlns:a="http://schemas.openxmlformats.org/drawingml/2006/main">
              <a:ext uri="{FF2B5EF4-FFF2-40B4-BE49-F238E27FC236}">
                <a16:creationId xmlns:a16="http://schemas.microsoft.com/office/drawing/2014/main" id="{17B00A7E-8E48-497F-AB10-E252AB1F5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113" name="Google Shape;3113;p70">
            <a:hlinkClick xmlns:r="http://schemas.openxmlformats.org/officeDocument/2006/relationships" xmlns:a="http://schemas.openxmlformats.org/drawingml/2006/main" r:id="R4b6a28979468421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5FFA35C-E350-4D7E-A6AD-4961E108E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14" name="Google Shape;3114;p70">
            <a:extLst xmlns:a="http://schemas.openxmlformats.org/drawingml/2006/main">
              <a:ext uri="{FF2B5EF4-FFF2-40B4-BE49-F238E27FC236}">
                <a16:creationId xmlns:a16="http://schemas.microsoft.com/office/drawing/2014/main" id="{869B1B8B-A81D-4C87-B6D0-88A18D77D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3115" name="Google Shape;3115;p70">
            <a:extLst xmlns:a="http://schemas.openxmlformats.org/drawingml/2006/main">
              <a:ext uri="{FF2B5EF4-FFF2-40B4-BE49-F238E27FC236}">
                <a16:creationId xmlns:a16="http://schemas.microsoft.com/office/drawing/2014/main" id="{992614E9-4965-4549-86B1-7E65F09C0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116" name="Google Shape;3116;p70">
            <a:hlinkClick xmlns:r="http://schemas.openxmlformats.org/officeDocument/2006/relationships" xmlns:a="http://schemas.openxmlformats.org/drawingml/2006/main" r:id="Rea68b879d3f7496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FA37E5B-4098-4835-A1ED-E7A12AE30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17" name="Google Shape;3117;p70">
            <a:extLst xmlns:a="http://schemas.openxmlformats.org/drawingml/2006/main">
              <a:ext uri="{FF2B5EF4-FFF2-40B4-BE49-F238E27FC236}">
                <a16:creationId xmlns:a16="http://schemas.microsoft.com/office/drawing/2014/main" id="{7B814291-AEFF-4032-85A7-F6CCA8E34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3118" name="Google Shape;3118;p70">
            <a:hlinkClick xmlns:r="http://schemas.openxmlformats.org/officeDocument/2006/relationships" xmlns:a="http://schemas.openxmlformats.org/drawingml/2006/main" r:id="Raebcf34c6ef94ae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A9E3E16-8DEB-4377-BAE8-468C861E0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3191" name="Google Shape;3078;p7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b7765c48424c8d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23544" y="2459736"/>
            <a:ext cx="201168" cy="201168"/>
          </a:xfrm>
          <a:prstGeom xmlns:a="http://schemas.openxmlformats.org/drawingml/2006/main" prst="rect">
            <a:avLst/>
          </a:prstGeom>
        </p:spPr>
      </p:pic>
      <p:pic>
        <p:nvPicPr>
          <p:cNvPr id="3192" name="Google Shape;3083;p7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c4c28bf8b14e3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882896" y="2459736"/>
            <a:ext cx="201168" cy="201168"/>
          </a:xfrm>
          <a:prstGeom xmlns:a="http://schemas.openxmlformats.org/drawingml/2006/main" prst="rect">
            <a:avLst/>
          </a:prstGeom>
        </p:spPr>
      </p:pic>
      <p:pic>
        <p:nvPicPr>
          <p:cNvPr id="3193" name="Google Shape;3090;p7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fa37cc8f4342a1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715000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3124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09C4935C-D603-488F-904E-AD87EAEB2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25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A32C1C04-0A80-4E43-A2EB-6ECD64BAE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312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2990862-8D23-40A4-B1A1-D7FBBC4D8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127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2711D0C9-3142-4AAE-96B1-7EA5B490E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312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2D21449-08B7-4563-B811-F002E999B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129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039E7389-99E4-4204-9226-7036496E3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313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888C26A-F394-45B3-A49F-BFCEF6D4E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131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F5B40852-C9F5-4BAA-BF4C-E8F74C700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313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1BDF135-53C5-4F5A-BE65-F4E6B50B9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133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BADE99CC-CBB7-4631-A30D-EB3A9D259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313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B8FC4472-7680-4D4A-B558-378BBD633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135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C57B84E9-A615-4B1E-84B3-29B9098A2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313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2AF164B-98F3-4AD7-9864-C619370B0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137" name="Empatyzer SHORT — aktywna sekcja Prywatność">
            <a:extLst xmlns:a="http://schemas.openxmlformats.org/drawingml/2006/main">
              <a:ext uri="{FF2B5EF4-FFF2-40B4-BE49-F238E27FC236}">
                <a16:creationId xmlns:a16="http://schemas.microsoft.com/office/drawing/2014/main" id="{D98E81A6-98FB-4C7E-ACB6-30798CD1A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5372" y="260604"/>
            <a:ext cx="7810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5127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38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1895C100-3D93-40F1-8B33-75A847A02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Prywatność</a:t>
            </a:r>
          </a:p>
        </p:txBody>
      </p:sp>
      <p:sp>
        <p:nvSpPr>
          <p:cNvPr id="313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E886CA4-6D87-47C1-9E3F-8A78B0271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140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DB2982CB-F8A4-4D21-9A04-19E0593DE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314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34CB8B9-489A-47A4-B302-B0887FCE2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142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A7027105-D6D7-4301-8DF3-2EBA3E1A5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412571008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89" name="Google Shape;3189;p72">
            <a:extLst xmlns:a="http://schemas.openxmlformats.org/drawingml/2006/main">
              <a:ext uri="{FF2B5EF4-FFF2-40B4-BE49-F238E27FC236}">
                <a16:creationId xmlns:a16="http://schemas.microsoft.com/office/drawing/2014/main" id="{AC426571-CAFE-4DF6-93B2-E7FBC9B1F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09728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ZAPROSZENIE DO KONTAKTU</a:t>
            </a:r>
            <a:endParaRPr sz="1000"/>
          </a:p>
        </p:txBody>
      </p:sp>
      <p:sp>
        <p:nvSpPr>
          <p:cNvPr id="3190" name="Google Shape;3190;p72">
            <a:extLst xmlns:a="http://schemas.openxmlformats.org/drawingml/2006/main">
              <a:ext uri="{FF2B5EF4-FFF2-40B4-BE49-F238E27FC236}">
                <a16:creationId xmlns:a16="http://schemas.microsoft.com/office/drawing/2014/main" id="{66A58A25-E1DA-411B-A77F-8AB933F28C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31520" y="1481328"/>
            <a:ext cx="10058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sz="320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Wybierz jedną ze ścieżek</a:t>
            </a:r>
            <a:endParaRPr sz="4000"/>
          </a:p>
        </p:txBody>
      </p:sp>
      <p:sp>
        <p:nvSpPr>
          <p:cNvPr id="3191" name="Google Shape;3191;p72">
            <a:extLst xmlns:a="http://schemas.openxmlformats.org/drawingml/2006/main">
              <a:ext uri="{FF2B5EF4-FFF2-40B4-BE49-F238E27FC236}">
                <a16:creationId xmlns:a16="http://schemas.microsoft.com/office/drawing/2014/main" id="{45B09964-403A-4BBB-836A-7C97A56FB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514600"/>
            <a:ext cx="932688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sz="1300" b="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Wybierz następny krok: zobacz działanie na realnej rozmowie, sprawdź Em samodzielnie albo omów pilotaż dla jednego działu.</a:t>
            </a:r>
            <a:endParaRPr sz="1600"/>
          </a:p>
        </p:txBody>
      </p:sp>
      <p:sp>
        <p:nvSpPr>
          <p:cNvPr id="3192" name="Google Shape;3192;p72">
            <a:extLst xmlns:a="http://schemas.openxmlformats.org/drawingml/2006/main">
              <a:ext uri="{FF2B5EF4-FFF2-40B4-BE49-F238E27FC236}">
                <a16:creationId xmlns:a16="http://schemas.microsoft.com/office/drawing/2014/main" id="{6A9512F0-0C63-455F-89FC-867144EF7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310128"/>
            <a:ext cx="3393338" cy="1572768"/>
          </a:xfrm>
          <a:prstGeom xmlns:a="http://schemas.openxmlformats.org/drawingml/2006/main" prst="roundRect">
            <a:avLst>
              <a:gd name="adj" fmla="val 5814"/>
            </a:avLst>
          </a:prstGeom>
          <a:solidFill xmlns:a="http://schemas.openxmlformats.org/drawingml/2006/main">
            <a:srgbClr val="FFFFFF">
              <a:alpha val="12157"/>
            </a:srgbClr>
          </a:solidFill>
          <a:ln xmlns:a="http://schemas.openxmlformats.org/drawingml/2006/main" w="9525" cmpd="sng">
            <a:solidFill>
              <a:srgbClr val="B9A9C1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94" name="Google Shape;3194;p72">
            <a:extLst xmlns:a="http://schemas.openxmlformats.org/drawingml/2006/main">
              <a:ext uri="{FF2B5EF4-FFF2-40B4-BE49-F238E27FC236}">
                <a16:creationId xmlns:a16="http://schemas.microsoft.com/office/drawing/2014/main" id="{D482BEDE-F1D3-4588-88CF-986D3451A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176" y="3566160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sz="10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Demo na Państwa przykładzie</a:t>
            </a:r>
            <a:endParaRPr sz="1400"/>
          </a:p>
        </p:txBody>
      </p:sp>
      <p:sp>
        <p:nvSpPr>
          <p:cNvPr id="3195" name="Google Shape;3195;p72">
            <a:extLst xmlns:a="http://schemas.openxmlformats.org/drawingml/2006/main">
              <a:ext uri="{FF2B5EF4-FFF2-40B4-BE49-F238E27FC236}">
                <a16:creationId xmlns:a16="http://schemas.microsoft.com/office/drawing/2014/main" id="{C3634AD9-E35D-477B-914F-CBAC9CDDB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4041648"/>
            <a:ext cx="2844698" cy="694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18"/>
              <a:buFont typeface="Calibri"/>
              <a:buNone/>
            </a:pPr>
            <a:r>
              <a:rPr sz="919" b="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 30 minut przejdziemy przez rozmowę, którą menedżer albo HR naprawdę ma przed sobą.</a:t>
            </a:r>
            <a:endParaRPr sz="1150"/>
          </a:p>
        </p:txBody>
      </p:sp>
      <p:sp>
        <p:nvSpPr>
          <p:cNvPr id="3196" name="Google Shape;3196;p72">
            <a:extLst xmlns:a="http://schemas.openxmlformats.org/drawingml/2006/main">
              <a:ext uri="{FF2B5EF4-FFF2-40B4-BE49-F238E27FC236}">
                <a16:creationId xmlns:a16="http://schemas.microsoft.com/office/drawing/2014/main" id="{D4A580EF-A611-44A0-A193-B2D6E76E6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9178" y="3310128"/>
            <a:ext cx="3393338" cy="1572768"/>
          </a:xfrm>
          <a:prstGeom xmlns:a="http://schemas.openxmlformats.org/drawingml/2006/main" prst="roundRect">
            <a:avLst>
              <a:gd name="adj" fmla="val 5814"/>
            </a:avLst>
          </a:prstGeom>
          <a:solidFill xmlns:a="http://schemas.openxmlformats.org/drawingml/2006/main">
            <a:srgbClr val="FFFFFF">
              <a:alpha val="12157"/>
            </a:srgbClr>
          </a:solidFill>
          <a:ln xmlns:a="http://schemas.openxmlformats.org/drawingml/2006/main" w="9525" cmpd="sng">
            <a:solidFill>
              <a:srgbClr val="B9A9C1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198" name="Google Shape;3198;p72">
            <a:extLst xmlns:a="http://schemas.openxmlformats.org/drawingml/2006/main">
              <a:ext uri="{FF2B5EF4-FFF2-40B4-BE49-F238E27FC236}">
                <a16:creationId xmlns:a16="http://schemas.microsoft.com/office/drawing/2014/main" id="{A9E754EC-80D6-4FCD-9343-CD10A53D0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5834" y="3566160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sz="10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Załóż 3 bezpłatne konta</a:t>
            </a:r>
            <a:endParaRPr sz="1400"/>
          </a:p>
        </p:txBody>
      </p:sp>
      <p:sp>
        <p:nvSpPr>
          <p:cNvPr id="3199" name="Google Shape;3199;p72">
            <a:extLst xmlns:a="http://schemas.openxmlformats.org/drawingml/2006/main">
              <a:ext uri="{FF2B5EF4-FFF2-40B4-BE49-F238E27FC236}">
                <a16:creationId xmlns:a16="http://schemas.microsoft.com/office/drawing/2014/main" id="{0061D65B-E20B-4968-ACFE-306E00AD4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3498" y="4041648"/>
            <a:ext cx="2844698" cy="694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18"/>
              <a:buFont typeface="Calibri"/>
              <a:buNone/>
            </a:pPr>
            <a:r>
              <a:rPr sz="919" b="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Załóż konto na empatyzer.com. Dla pierwszych 3 osób w organizacji korzystanie jest bezpłatne.</a:t>
            </a:r>
            <a:endParaRPr sz="1150"/>
          </a:p>
        </p:txBody>
      </p:sp>
      <p:sp>
        <p:nvSpPr>
          <p:cNvPr id="3200" name="Google Shape;3200;p72">
            <a:extLst xmlns:a="http://schemas.openxmlformats.org/drawingml/2006/main">
              <a:ext uri="{FF2B5EF4-FFF2-40B4-BE49-F238E27FC236}">
                <a16:creationId xmlns:a16="http://schemas.microsoft.com/office/drawing/2014/main" id="{3B75FB44-CA58-44D7-80FE-B916A1401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6837" y="3310128"/>
            <a:ext cx="3393338" cy="1572768"/>
          </a:xfrm>
          <a:prstGeom xmlns:a="http://schemas.openxmlformats.org/drawingml/2006/main" prst="roundRect">
            <a:avLst>
              <a:gd name="adj" fmla="val 5814"/>
            </a:avLst>
          </a:prstGeom>
          <a:solidFill xmlns:a="http://schemas.openxmlformats.org/drawingml/2006/main">
            <a:srgbClr val="FFFFFF">
              <a:alpha val="12157"/>
            </a:srgbClr>
          </a:solidFill>
          <a:ln xmlns:a="http://schemas.openxmlformats.org/drawingml/2006/main" w="9525" cmpd="sng">
            <a:solidFill>
              <a:srgbClr val="B9A9C1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202" name="Google Shape;3202;p72">
            <a:extLst xmlns:a="http://schemas.openxmlformats.org/drawingml/2006/main">
              <a:ext uri="{FF2B5EF4-FFF2-40B4-BE49-F238E27FC236}">
                <a16:creationId xmlns:a16="http://schemas.microsoft.com/office/drawing/2014/main" id="{9650F2FC-51B5-4B8B-9C71-773ADCE22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493" y="3566160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sz="10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Porozmawiajmy o wdrożeniu</a:t>
            </a:r>
            <a:endParaRPr sz="1400"/>
          </a:p>
        </p:txBody>
      </p:sp>
      <p:sp>
        <p:nvSpPr>
          <p:cNvPr id="3203" name="Google Shape;3203;p72">
            <a:extLst xmlns:a="http://schemas.openxmlformats.org/drawingml/2006/main">
              <a:ext uri="{FF2B5EF4-FFF2-40B4-BE49-F238E27FC236}">
                <a16:creationId xmlns:a16="http://schemas.microsoft.com/office/drawing/2014/main" id="{D83E1EA5-9E62-454C-A538-5D04AD1A4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1157" y="4041648"/>
            <a:ext cx="2844698" cy="694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80"/>
              <a:buFont typeface="Calibri"/>
              <a:buNone/>
            </a:pPr>
            <a:r>
              <a:rPr sz="780" b="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Prześlemy opinie klientów, opis metody, bezpieczeństwa i warunki licencji. Przy większym wdrożeniu możemy przeprowadzić je wspólnie z certyfikowanymi szkoleniowcami.</a:t>
            </a:r>
            <a:endParaRPr sz="1150"/>
          </a:p>
        </p:txBody>
      </p:sp>
      <p:sp>
        <p:nvSpPr>
          <p:cNvPr id="3204" name="Google Shape;3204;p72">
            <a:extLst xmlns:a="http://schemas.openxmlformats.org/drawingml/2006/main">
              <a:ext uri="{FF2B5EF4-FFF2-40B4-BE49-F238E27FC236}">
                <a16:creationId xmlns:a16="http://schemas.microsoft.com/office/drawing/2014/main" id="{F4A3E6A8-9F4B-438A-9849-EA35DDC05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230368"/>
            <a:ext cx="731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sz="180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Nie zgaduj. Pytaj Em.</a:t>
            </a:r>
            <a:endParaRPr sz="2200"/>
          </a:p>
        </p:txBody>
      </p:sp>
      <p:sp>
        <p:nvSpPr>
          <p:cNvPr id="3205" name="Google Shape;3205;p72">
            <a:extLst xmlns:a="http://schemas.openxmlformats.org/drawingml/2006/main">
              <a:ext uri="{FF2B5EF4-FFF2-40B4-BE49-F238E27FC236}">
                <a16:creationId xmlns:a16="http://schemas.microsoft.com/office/drawing/2014/main" id="{DDC47ED0-5A86-4CB9-9576-99AB2DDDD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779008"/>
            <a:ext cx="91440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sz="1000" b="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Piotr Golczyk · piotr@empatyzer.com · +48 668 89 87 11</a:t>
            </a:r>
            <a:endParaRPr sz="1100"/>
          </a:p>
        </p:txBody>
      </p:sp>
      <p:pic>
        <p:nvPicPr>
          <p:cNvPr id="3249" name="Google Shape;3206;p7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b033d9b08aa473e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905695" y="6144768"/>
            <a:ext cx="1554480" cy="26489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207" name="Google Shape;3207;p72">
            <a:hlinkClick xmlns:r="http://schemas.openxmlformats.org/officeDocument/2006/relationships" xmlns:a="http://schemas.openxmlformats.org/drawingml/2006/main" r:id="R35a9fe8e63ba443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953B5135-28E3-4898-9BC7-BD4DA63B7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1028700"/>
            <a:ext cx="1847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76200" tIns="0" rIns="7620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950" b="1" u="none">
                <a:solidFill>
                  <a:srgbClr val="4DB3C4"/>
                </a:solidFill>
                <a:latin typeface="Calibri"/>
                <a:ea typeface="Calibri"/>
                <a:cs typeface="Calibri"/>
              </a:rPr>
              <a:t>Od początku</a:t>
            </a:r>
            <a:endParaRPr/>
          </a:p>
        </p:txBody>
      </p:sp>
      <p:pic>
        <p:nvPicPr>
          <p:cNvPr id="3251" name="Google Shape;3193;p7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b3a4497391459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05840" y="3584448"/>
            <a:ext cx="292608" cy="292608"/>
          </a:xfrm>
          <a:prstGeom xmlns:a="http://schemas.openxmlformats.org/drawingml/2006/main" prst="rect">
            <a:avLst/>
          </a:prstGeom>
        </p:spPr>
      </p:pic>
      <p:pic>
        <p:nvPicPr>
          <p:cNvPr id="3252" name="Google Shape;3197;p7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6c30c2c37d4dec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673498" y="3584448"/>
            <a:ext cx="292608" cy="292608"/>
          </a:xfrm>
          <a:prstGeom xmlns:a="http://schemas.openxmlformats.org/drawingml/2006/main" prst="rect">
            <a:avLst/>
          </a:prstGeom>
        </p:spPr>
      </p:pic>
      <p:pic>
        <p:nvPicPr>
          <p:cNvPr id="3253" name="Google Shape;3201;p7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c436f0dc1e4d8d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341157" y="3584448"/>
            <a:ext cx="292608" cy="292608"/>
          </a:xfrm>
          <a:prstGeom xmlns:a="http://schemas.openxmlformats.org/drawingml/2006/main" prst="rect">
            <a:avLst/>
          </a:prstGeom>
        </p:spPr>
      </p:pic>
      <p:sp>
        <p:nvSpPr>
          <p:cNvPr id="3212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C92EE1A3-B43E-4FB1-B7FD-B00B8F187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27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13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034A360B-3B64-4F54-9968-6D874B2AF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Problem</a:t>
            </a:r>
          </a:p>
        </p:txBody>
      </p:sp>
      <p:sp>
        <p:nvSpPr>
          <p:cNvPr id="321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D7FE155-88DB-46DA-9950-692F81F10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3215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417C4861-FCB1-4207-AE4C-70BC5960F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Przykłady</a:t>
            </a:r>
          </a:p>
        </p:txBody>
      </p:sp>
      <p:sp>
        <p:nvSpPr>
          <p:cNvPr id="321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A45EFF9-D5B8-475C-A7BE-23AEE19BF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3217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7558BF5B-DE48-475B-92B5-0290F753A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Rozmowa z Em</a:t>
            </a:r>
          </a:p>
        </p:txBody>
      </p:sp>
      <p:sp>
        <p:nvSpPr>
          <p:cNvPr id="321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FF79DD7-46A9-440F-93BB-1E212499B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3219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CD79E1C9-A789-4295-BC5D-9DD2104AB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Dowody</a:t>
            </a:r>
          </a:p>
        </p:txBody>
      </p:sp>
      <p:sp>
        <p:nvSpPr>
          <p:cNvPr id="322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7A1EB4E-0B76-45EF-B979-0B2E4D174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3221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C2AEF61E-8C79-4111-BBF6-14D6BCEF6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Empatyzer</a:t>
            </a:r>
          </a:p>
        </p:txBody>
      </p:sp>
      <p:sp>
        <p:nvSpPr>
          <p:cNvPr id="322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31D9C9F-3315-470E-A388-0CE72B5D8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3223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EF5FF8B5-4ADE-4903-AB55-DB1C333A9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Co się zmienia</a:t>
            </a:r>
          </a:p>
        </p:txBody>
      </p:sp>
      <p:sp>
        <p:nvSpPr>
          <p:cNvPr id="322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BB7F441-FF45-4BDB-B0EE-2D2A27F6A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3225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9DE86D9C-8F0D-47CF-B58B-9A80CAC5E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Prywatność</a:t>
            </a:r>
          </a:p>
        </p:txBody>
      </p:sp>
      <p:sp>
        <p:nvSpPr>
          <p:cNvPr id="322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CB5A69B-86BB-47A0-8E7C-CFC53C717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3227" name="Empatyzer SHORT — aktywna sekcja Następny krok">
            <a:extLst xmlns:a="http://schemas.openxmlformats.org/drawingml/2006/main">
              <a:ext uri="{FF2B5EF4-FFF2-40B4-BE49-F238E27FC236}">
                <a16:creationId xmlns:a16="http://schemas.microsoft.com/office/drawing/2014/main" id="{E0E8E2A0-9A7A-4B3E-AD46-C26B2E0CC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1014" y="260604"/>
            <a:ext cx="102870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28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019B6356-BC38-428A-95C6-13FD06449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512753"/>
                </a:solidFill>
              </a:defRPr>
            </a:pPr>
            <a:r>
              <a:rPr sz="615" b="1">
                <a:solidFill>
                  <a:srgbClr val="512753"/>
                </a:solidFill>
              </a:rPr>
              <a:t>Następny krok</a:t>
            </a:r>
          </a:p>
        </p:txBody>
      </p:sp>
      <p:sp>
        <p:nvSpPr>
          <p:cNvPr id="322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A1ABEC4-2601-432F-B038-D041091E5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3230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39E42B21-F044-40A4-B6D2-805008194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478251430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37" name="Google Shape;2437;p58">
            <a:extLst xmlns:a="http://schemas.openxmlformats.org/drawingml/2006/main">
              <a:ext uri="{FF2B5EF4-FFF2-40B4-BE49-F238E27FC236}">
                <a16:creationId xmlns:a16="http://schemas.microsoft.com/office/drawing/2014/main" id="{E3821C03-AA7E-45C9-8B63-FB333F681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1" u="none">
                <a:solidFill>
                  <a:srgbClr val="FFFFFF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2438" name="Google Shape;2438;p58">
            <a:extLst xmlns:a="http://schemas.openxmlformats.org/drawingml/2006/main">
              <a:ext uri="{FF2B5EF4-FFF2-40B4-BE49-F238E27FC236}">
                <a16:creationId xmlns:a16="http://schemas.microsoft.com/office/drawing/2014/main" id="{B84B338C-1B1D-4114-AC59-A63A16F20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48840"/>
            <a:ext cx="82296" cy="2103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39" name="Google Shape;2439;p58">
            <a:extLst xmlns:a="http://schemas.openxmlformats.org/drawingml/2006/main">
              <a:ext uri="{FF2B5EF4-FFF2-40B4-BE49-F238E27FC236}">
                <a16:creationId xmlns:a16="http://schemas.microsoft.com/office/drawing/2014/main" id="{822D42B5-E43C-4B55-BFF7-987A6869D8F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68680" y="2103120"/>
            <a:ext cx="10424160" cy="2194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3400"/>
              <a:buFont typeface="Calibri"/>
              <a:buNone/>
              <a:defRPr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34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APPENDIX · MATERIAŁY DLA HR</a:t>
            </a:r>
            <a:endParaRPr sz="3400"/>
          </a:p>
        </p:txBody>
      </p:sp>
      <p:pic>
        <p:nvPicPr>
          <p:cNvPr id="2491" name="Google Shape;2440;p5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e43518229a0437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441" name="Google Shape;2441;p58">
            <a:extLst xmlns:a="http://schemas.openxmlformats.org/drawingml/2006/main">
              <a:ext uri="{FF2B5EF4-FFF2-40B4-BE49-F238E27FC236}">
                <a16:creationId xmlns:a16="http://schemas.microsoft.com/office/drawing/2014/main" id="{F6F37D37-2323-4C82-9827-83B26ABA4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8138"/>
            <a:ext cx="6667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Appendix</a:t>
            </a:r>
            <a:endParaRPr/>
          </a:p>
        </p:txBody>
      </p:sp>
      <p:sp>
        <p:nvSpPr>
          <p:cNvPr id="2442" name="Google Shape;2442;p58">
            <a:extLst xmlns:a="http://schemas.openxmlformats.org/drawingml/2006/main">
              <a:ext uri="{FF2B5EF4-FFF2-40B4-BE49-F238E27FC236}">
                <a16:creationId xmlns:a16="http://schemas.microsoft.com/office/drawing/2014/main" id="{308BA049-1C62-496D-8369-293D926CE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43" name="Google Shape;2443;p58">
            <a:extLst xmlns:a="http://schemas.openxmlformats.org/drawingml/2006/main">
              <a:ext uri="{FF2B5EF4-FFF2-40B4-BE49-F238E27FC236}">
                <a16:creationId xmlns:a16="http://schemas.microsoft.com/office/drawing/2014/main" id="{1DD2A98F-6ECC-4967-992E-2940D0FE8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" y="265176"/>
            <a:ext cx="79552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44" name="Google Shape;2444;p58">
            <a:extLst xmlns:a="http://schemas.openxmlformats.org/drawingml/2006/main">
              <a:ext uri="{FF2B5EF4-FFF2-40B4-BE49-F238E27FC236}">
                <a16:creationId xmlns:a16="http://schemas.microsoft.com/office/drawing/2014/main" id="{86E90819-57E2-4DFF-B650-F7B1D3296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2445" name="Google Shape;2445;p58">
            <a:extLst xmlns:a="http://schemas.openxmlformats.org/drawingml/2006/main">
              <a:ext uri="{FF2B5EF4-FFF2-40B4-BE49-F238E27FC236}">
                <a16:creationId xmlns:a16="http://schemas.microsoft.com/office/drawing/2014/main" id="{4F796332-02F4-4FC5-AF91-652F87966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446" name="Google Shape;2446;p58">
            <a:hlinkClick xmlns:r="http://schemas.openxmlformats.org/officeDocument/2006/relationships" xmlns:a="http://schemas.openxmlformats.org/drawingml/2006/main" r:id="R935f48bbe80f440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6AD8F06-E252-45B7-B063-C0D20A32B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47" name="Google Shape;2447;p58">
            <a:extLst xmlns:a="http://schemas.openxmlformats.org/drawingml/2006/main">
              <a:ext uri="{FF2B5EF4-FFF2-40B4-BE49-F238E27FC236}">
                <a16:creationId xmlns:a16="http://schemas.microsoft.com/office/drawing/2014/main" id="{7082B1A5-5110-486B-BA07-71E2611AB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2448" name="Google Shape;2448;p58">
            <a:extLst xmlns:a="http://schemas.openxmlformats.org/drawingml/2006/main">
              <a:ext uri="{FF2B5EF4-FFF2-40B4-BE49-F238E27FC236}">
                <a16:creationId xmlns:a16="http://schemas.microsoft.com/office/drawing/2014/main" id="{2B35D876-040F-44A1-A3D8-4FA643A77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449" name="Google Shape;2449;p58">
            <a:hlinkClick xmlns:r="http://schemas.openxmlformats.org/officeDocument/2006/relationships" xmlns:a="http://schemas.openxmlformats.org/drawingml/2006/main" r:id="Rdc5a2ba7e9904a7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998C940-8EA7-497C-9DCC-5A5B47338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50" name="Google Shape;2450;p58">
            <a:extLst xmlns:a="http://schemas.openxmlformats.org/drawingml/2006/main">
              <a:ext uri="{FF2B5EF4-FFF2-40B4-BE49-F238E27FC236}">
                <a16:creationId xmlns:a16="http://schemas.microsoft.com/office/drawing/2014/main" id="{5F270C5C-0698-4ADC-979A-05C8EA263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2451" name="Google Shape;2451;p58">
            <a:extLst xmlns:a="http://schemas.openxmlformats.org/drawingml/2006/main">
              <a:ext uri="{FF2B5EF4-FFF2-40B4-BE49-F238E27FC236}">
                <a16:creationId xmlns:a16="http://schemas.microsoft.com/office/drawing/2014/main" id="{ED6C7CD6-5A3C-45F1-8464-A61EA56E3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452" name="Google Shape;2452;p58">
            <a:hlinkClick xmlns:r="http://schemas.openxmlformats.org/officeDocument/2006/relationships" xmlns:a="http://schemas.openxmlformats.org/drawingml/2006/main" r:id="R089ca908b2fa4bf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694B65EE-4034-4E6F-88B0-2FCC7DE1D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53" name="Google Shape;2453;p58">
            <a:extLst xmlns:a="http://schemas.openxmlformats.org/drawingml/2006/main">
              <a:ext uri="{FF2B5EF4-FFF2-40B4-BE49-F238E27FC236}">
                <a16:creationId xmlns:a16="http://schemas.microsoft.com/office/drawing/2014/main" id="{338B0FD3-FDFB-41EE-8CA6-7DB1DCCFF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2454" name="Google Shape;2454;p58">
            <a:extLst xmlns:a="http://schemas.openxmlformats.org/drawingml/2006/main">
              <a:ext uri="{FF2B5EF4-FFF2-40B4-BE49-F238E27FC236}">
                <a16:creationId xmlns:a16="http://schemas.microsoft.com/office/drawing/2014/main" id="{A978EF80-C54C-47BC-80A0-DC1C79AA7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455" name="Google Shape;2455;p58">
            <a:hlinkClick xmlns:r="http://schemas.openxmlformats.org/officeDocument/2006/relationships" xmlns:a="http://schemas.openxmlformats.org/drawingml/2006/main" r:id="Rd0941057bf39401b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19A35B9-B766-4920-BCA8-2299D5EFF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56" name="Google Shape;2456;p58">
            <a:extLst xmlns:a="http://schemas.openxmlformats.org/drawingml/2006/main">
              <a:ext uri="{FF2B5EF4-FFF2-40B4-BE49-F238E27FC236}">
                <a16:creationId xmlns:a16="http://schemas.microsoft.com/office/drawing/2014/main" id="{5AE5FA48-22E6-4A7F-BC9A-D848E09EF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2457" name="Google Shape;2457;p58">
            <a:extLst xmlns:a="http://schemas.openxmlformats.org/drawingml/2006/main">
              <a:ext uri="{FF2B5EF4-FFF2-40B4-BE49-F238E27FC236}">
                <a16:creationId xmlns:a16="http://schemas.microsoft.com/office/drawing/2014/main" id="{14FD54F0-D69D-4056-95C9-1A264DF0D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458" name="Google Shape;2458;p58">
            <a:hlinkClick xmlns:r="http://schemas.openxmlformats.org/officeDocument/2006/relationships" xmlns:a="http://schemas.openxmlformats.org/drawingml/2006/main" r:id="R09ff0b46def542c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780069CE-1828-4788-AFB0-019DE288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59" name="Google Shape;2459;p58">
            <a:extLst xmlns:a="http://schemas.openxmlformats.org/drawingml/2006/main">
              <a:ext uri="{FF2B5EF4-FFF2-40B4-BE49-F238E27FC236}">
                <a16:creationId xmlns:a16="http://schemas.microsoft.com/office/drawing/2014/main" id="{2E753109-CA09-4AE7-B674-955E9CE1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2460" name="Google Shape;2460;p58">
            <a:extLst xmlns:a="http://schemas.openxmlformats.org/drawingml/2006/main">
              <a:ext uri="{FF2B5EF4-FFF2-40B4-BE49-F238E27FC236}">
                <a16:creationId xmlns:a16="http://schemas.microsoft.com/office/drawing/2014/main" id="{B4F47397-3125-43AB-9AE2-6103AD753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461" name="Google Shape;2461;p58">
            <a:hlinkClick xmlns:r="http://schemas.openxmlformats.org/officeDocument/2006/relationships" xmlns:a="http://schemas.openxmlformats.org/drawingml/2006/main" r:id="Rca6f1978c77649a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087AD04-B72D-4F0A-9F0B-94E5DBCF5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62" name="Google Shape;2462;p58">
            <a:extLst xmlns:a="http://schemas.openxmlformats.org/drawingml/2006/main">
              <a:ext uri="{FF2B5EF4-FFF2-40B4-BE49-F238E27FC236}">
                <a16:creationId xmlns:a16="http://schemas.microsoft.com/office/drawing/2014/main" id="{E45038EB-0F8E-43E0-B4D3-B557B82B5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2463" name="Google Shape;2463;p58">
            <a:extLst xmlns:a="http://schemas.openxmlformats.org/drawingml/2006/main">
              <a:ext uri="{FF2B5EF4-FFF2-40B4-BE49-F238E27FC236}">
                <a16:creationId xmlns:a16="http://schemas.microsoft.com/office/drawing/2014/main" id="{2B65188D-0AB5-4519-9AD6-8F146D163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464" name="Google Shape;2464;p58">
            <a:hlinkClick xmlns:r="http://schemas.openxmlformats.org/officeDocument/2006/relationships" xmlns:a="http://schemas.openxmlformats.org/drawingml/2006/main" r:id="R01753eb384274b5b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93F6301-D418-4316-B4C4-260CE678B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65" name="Google Shape;2465;p58">
            <a:extLst xmlns:a="http://schemas.openxmlformats.org/drawingml/2006/main">
              <a:ext uri="{FF2B5EF4-FFF2-40B4-BE49-F238E27FC236}">
                <a16:creationId xmlns:a16="http://schemas.microsoft.com/office/drawing/2014/main" id="{3EC0A7E8-70CF-4D6D-8990-B93E3BAEE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2466" name="Google Shape;2466;p58">
            <a:hlinkClick xmlns:r="http://schemas.openxmlformats.org/officeDocument/2006/relationships" xmlns:a="http://schemas.openxmlformats.org/drawingml/2006/main" r:id="R2644f3fdd4134d2e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0F5D54A-2A40-4DB0-AC41-8F2519AF3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68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95720361-C528-433D-81B7-5B50C2645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69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3E6DABEB-BA2C-46B9-B0B6-EC84FF450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247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8EE52BD-59C8-4357-9906-062364FF6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471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1C497EBC-BA9F-4A87-895A-4BAD84F90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247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B33410BA-EE9A-4ACA-969C-BF0588D37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473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498EAC99-8790-4533-97FF-B57D7A515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247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CABD6BF-F2FC-4288-8031-DEF6FF844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475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EB7B0E62-F5D6-492E-ABFD-FEEEB4F91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247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56A10D2-24CA-4FD2-B6DC-842A28F25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477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78C78FC3-52E7-44B5-9688-E77575D8C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247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8324CEBA-B288-4F2F-8805-4CCAF8CD1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479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26A4A321-A616-4D3C-9365-2D640E9EF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248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AA78D5E-0C05-4717-B5E7-991D20074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481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FC4F0EF4-B66E-40FF-B03B-D4B9D15B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248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DD932F0-2AF3-4D8B-AEEC-CBFD77BD0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483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DF01782C-B7C6-467F-9632-092A45C97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248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C2C8932-7E74-480F-A464-49127A0A6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485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CEB57DEF-0E23-457F-AB10-AA7D036FD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5127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86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A07EF112-DCED-4C80-AF84-9CEE7CB63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081916944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45" name="Google Shape;2845;p66">
            <a:extLst xmlns:a="http://schemas.openxmlformats.org/drawingml/2006/main">
              <a:ext uri="{FF2B5EF4-FFF2-40B4-BE49-F238E27FC236}">
                <a16:creationId xmlns:a16="http://schemas.microsoft.com/office/drawing/2014/main" id="{B53368BB-6CD7-4539-9639-B98673229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2846" name="Google Shape;2846;p66">
            <a:extLst xmlns:a="http://schemas.openxmlformats.org/drawingml/2006/main">
              <a:ext uri="{FF2B5EF4-FFF2-40B4-BE49-F238E27FC236}">
                <a16:creationId xmlns:a16="http://schemas.microsoft.com/office/drawing/2014/main" id="{EDC4015E-9804-406B-8E7D-73342DC25AD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Opcjonalny raport o organizacji</a:t>
            </a:r>
            <a:endParaRPr sz="2800"/>
          </a:p>
        </p:txBody>
      </p:sp>
      <p:sp>
        <p:nvSpPr>
          <p:cNvPr id="2847" name="Google Shape;2847;p66">
            <a:extLst xmlns:a="http://schemas.openxmlformats.org/drawingml/2006/main">
              <a:ext uri="{FF2B5EF4-FFF2-40B4-BE49-F238E27FC236}">
                <a16:creationId xmlns:a16="http://schemas.microsoft.com/office/drawing/2014/main" id="{469E2987-73D7-4E5C-8C4E-024E43CFF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Po roku organizacja może otrzymać unikalny raport o DNA organizacji: mapę cech, motywacji, predyspozycji i potencjalnych konfliktów. To gotowa instrukcja obsługi organizacji — pokazuje jej mocne i słabe strony oraz podpowiada, gdzie i jakie działania rozwojowe prowadzić.</a:t>
            </a:r>
            <a:endParaRPr sz="1550"/>
          </a:p>
        </p:txBody>
      </p:sp>
      <p:pic>
        <p:nvPicPr>
          <p:cNvPr id="2929" name="Google Shape;2848;p6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7ba58e95db84ff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rot="0" flipH="0" flipV="0">
            <a:off x="6653451" y="2263197"/>
            <a:ext cx="3825345" cy="283720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849" name="Google Shape;2849;p66">
            <a:extLst xmlns:a="http://schemas.openxmlformats.org/drawingml/2006/main">
              <a:ext uri="{FF2B5EF4-FFF2-40B4-BE49-F238E27FC236}">
                <a16:creationId xmlns:a16="http://schemas.microsoft.com/office/drawing/2014/main" id="{C3DFC805-00AC-418A-A5F8-DEF8EDDA6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55" y="2084832"/>
            <a:ext cx="5029200" cy="28895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50" name="Google Shape;2850;p66">
            <a:extLst xmlns:a="http://schemas.openxmlformats.org/drawingml/2006/main">
              <a:ext uri="{FF2B5EF4-FFF2-40B4-BE49-F238E27FC236}">
                <a16:creationId xmlns:a16="http://schemas.microsoft.com/office/drawing/2014/main" id="{CE38E6D5-7F18-4F94-85B3-2E6580489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74" y="5171027"/>
            <a:ext cx="502920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Przykładowe analizy zespołów, działów i zanonimizowanych profili: talenty, motywacje i potencjalne konflikty.</a:t>
            </a:r>
            <a:endParaRPr sz="900"/>
          </a:p>
        </p:txBody>
      </p:sp>
      <p:sp>
        <p:nvSpPr>
          <p:cNvPr id="2851" name="Google Shape;2851;p66">
            <a:extLst xmlns:a="http://schemas.openxmlformats.org/drawingml/2006/main">
              <a:ext uri="{FF2B5EF4-FFF2-40B4-BE49-F238E27FC236}">
                <a16:creationId xmlns:a16="http://schemas.microsoft.com/office/drawing/2014/main" id="{74A2343B-3E79-4D40-A277-6898B0168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031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53" name="Google Shape;2853;p66">
            <a:extLst xmlns:a="http://schemas.openxmlformats.org/drawingml/2006/main">
              <a:ext uri="{FF2B5EF4-FFF2-40B4-BE49-F238E27FC236}">
                <a16:creationId xmlns:a16="http://schemas.microsoft.com/office/drawing/2014/main" id="{C08A8E94-8019-4DDE-8ACD-30315EC33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1214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Style pracy i motywacje grup</a:t>
            </a:r>
            <a:endParaRPr sz="1450"/>
          </a:p>
        </p:txBody>
      </p:sp>
      <p:sp>
        <p:nvSpPr>
          <p:cNvPr id="2854" name="Google Shape;2854;p66">
            <a:extLst xmlns:a="http://schemas.openxmlformats.org/drawingml/2006/main">
              <a:ext uri="{FF2B5EF4-FFF2-40B4-BE49-F238E27FC236}">
                <a16:creationId xmlns:a16="http://schemas.microsoft.com/office/drawing/2014/main" id="{913684E3-465D-412E-AE95-E6B7DD331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468880"/>
            <a:ext cx="4995367" cy="6888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Rozkład stylów pracy i motywacji w zespołach oraz różnice między rolami i obszarami, z wyjaśnieniem, co z tego wynika dla komunikacji i wdrażania zmian.</a:t>
            </a:r>
            <a:endParaRPr sz="1250"/>
          </a:p>
        </p:txBody>
      </p:sp>
      <p:sp>
        <p:nvSpPr>
          <p:cNvPr id="2855" name="Google Shape;2855;p66">
            <a:extLst xmlns:a="http://schemas.openxmlformats.org/drawingml/2006/main">
              <a:ext uri="{FF2B5EF4-FFF2-40B4-BE49-F238E27FC236}">
                <a16:creationId xmlns:a16="http://schemas.microsoft.com/office/drawing/2014/main" id="{FEC08E28-9B9C-4DF7-8D24-C9D787B30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194304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57" name="Google Shape;2857;p66">
            <a:extLst xmlns:a="http://schemas.openxmlformats.org/drawingml/2006/main">
              <a:ext uri="{FF2B5EF4-FFF2-40B4-BE49-F238E27FC236}">
                <a16:creationId xmlns:a16="http://schemas.microsoft.com/office/drawing/2014/main" id="{02F85CE8-64F1-42B5-9A20-3A3A9600E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212592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Jak dopasować komunikację do różnych grup</a:t>
            </a:r>
            <a:endParaRPr sz="1450"/>
          </a:p>
        </p:txBody>
      </p:sp>
      <p:sp>
        <p:nvSpPr>
          <p:cNvPr id="2858" name="Google Shape;2858;p66">
            <a:extLst xmlns:a="http://schemas.openxmlformats.org/drawingml/2006/main">
              <a:ext uri="{FF2B5EF4-FFF2-40B4-BE49-F238E27FC236}">
                <a16:creationId xmlns:a16="http://schemas.microsoft.com/office/drawing/2014/main" id="{164B9891-7489-46DD-8286-6250D3A42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560064"/>
            <a:ext cx="4995367" cy="6888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Wskazówki, jak komunikować zmiany z uwzględnieniem różnic między zespołami, rolami i sposobami pracy.</a:t>
            </a:r>
            <a:endParaRPr sz="1250"/>
          </a:p>
        </p:txBody>
      </p:sp>
      <p:sp>
        <p:nvSpPr>
          <p:cNvPr id="2859" name="Google Shape;2859;p66">
            <a:extLst xmlns:a="http://schemas.openxmlformats.org/drawingml/2006/main">
              <a:ext uri="{FF2B5EF4-FFF2-40B4-BE49-F238E27FC236}">
                <a16:creationId xmlns:a16="http://schemas.microsoft.com/office/drawing/2014/main" id="{35EFD7DE-0261-4082-BB72-3C62A4C06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285488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61" name="Google Shape;2861;p66">
            <a:extLst xmlns:a="http://schemas.openxmlformats.org/drawingml/2006/main">
              <a:ext uri="{FF2B5EF4-FFF2-40B4-BE49-F238E27FC236}">
                <a16:creationId xmlns:a16="http://schemas.microsoft.com/office/drawing/2014/main" id="{260038FE-F45E-4BF9-99DA-1413A715A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4303776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Rekomendacje i plan działań</a:t>
            </a:r>
            <a:endParaRPr sz="1450"/>
          </a:p>
        </p:txBody>
      </p:sp>
      <p:sp>
        <p:nvSpPr>
          <p:cNvPr id="2862" name="Google Shape;2862;p66">
            <a:extLst xmlns:a="http://schemas.openxmlformats.org/drawingml/2006/main">
              <a:ext uri="{FF2B5EF4-FFF2-40B4-BE49-F238E27FC236}">
                <a16:creationId xmlns:a16="http://schemas.microsoft.com/office/drawing/2014/main" id="{1B3F4166-E84D-48B8-AB43-B6DF4C8D7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4651248"/>
            <a:ext cx="4995367" cy="6888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Zasady współpracy między zespołami, działania priorytetowe i plan na pierwsze trzydzieści dni z jasną odpowiedzialnością.</a:t>
            </a:r>
            <a:endParaRPr sz="1250"/>
          </a:p>
        </p:txBody>
      </p:sp>
      <p:sp>
        <p:nvSpPr>
          <p:cNvPr id="2863" name="Google Shape;2863;p66">
            <a:extLst xmlns:a="http://schemas.openxmlformats.org/drawingml/2006/main">
              <a:ext uri="{FF2B5EF4-FFF2-40B4-BE49-F238E27FC236}">
                <a16:creationId xmlns:a16="http://schemas.microsoft.com/office/drawing/2014/main" id="{C435DA49-9033-48C5-988C-8BCFD1345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541264"/>
            <a:ext cx="11094415" cy="658368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65" name="Google Shape;2865;p66">
            <a:extLst xmlns:a="http://schemas.openxmlformats.org/drawingml/2006/main">
              <a:ext uri="{FF2B5EF4-FFF2-40B4-BE49-F238E27FC236}">
                <a16:creationId xmlns:a16="http://schemas.microsoft.com/office/drawing/2014/main" id="{5713CF41-C585-4635-B6C4-A4FC97BCA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541264"/>
            <a:ext cx="9978847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Raport opisuje grupy i role, nie ocenia pojedynczych osób i nie tworzy rankingów. Zamawia się go osobno, poza licencją.</a:t>
            </a:r>
            <a:endParaRPr sz="1250"/>
          </a:p>
        </p:txBody>
      </p:sp>
      <p:pic>
        <p:nvPicPr>
          <p:cNvPr id="2943" name="Google Shape;2866;p6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0541e28d0bf47ef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867" name="Google Shape;2867;p66">
            <a:extLst xmlns:a="http://schemas.openxmlformats.org/drawingml/2006/main">
              <a:ext uri="{FF2B5EF4-FFF2-40B4-BE49-F238E27FC236}">
                <a16:creationId xmlns:a16="http://schemas.microsoft.com/office/drawing/2014/main" id="{2CC77E0E-7E63-460E-88BA-21F11A10B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8138"/>
            <a:ext cx="8572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Jak to działa</a:t>
            </a:r>
            <a:endParaRPr/>
          </a:p>
        </p:txBody>
      </p:sp>
      <p:sp>
        <p:nvSpPr>
          <p:cNvPr id="2868" name="Google Shape;2868;p66">
            <a:extLst xmlns:a="http://schemas.openxmlformats.org/drawingml/2006/main">
              <a:ext uri="{FF2B5EF4-FFF2-40B4-BE49-F238E27FC236}">
                <a16:creationId xmlns:a16="http://schemas.microsoft.com/office/drawing/2014/main" id="{6807C3A3-7A40-4D3D-9B3B-DB94ADC41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69" name="Google Shape;2869;p66">
            <a:extLst xmlns:a="http://schemas.openxmlformats.org/drawingml/2006/main">
              <a:ext uri="{FF2B5EF4-FFF2-40B4-BE49-F238E27FC236}">
                <a16:creationId xmlns:a16="http://schemas.microsoft.com/office/drawing/2014/main" id="{47803D05-238F-4610-9B25-6084F6FB2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2870" name="Google Shape;2870;p66">
            <a:extLst xmlns:a="http://schemas.openxmlformats.org/drawingml/2006/main">
              <a:ext uri="{FF2B5EF4-FFF2-40B4-BE49-F238E27FC236}">
                <a16:creationId xmlns:a16="http://schemas.microsoft.com/office/drawing/2014/main" id="{B73B80ED-F8F8-478F-98D3-3D8FEAB9D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871" name="Google Shape;2871;p66">
            <a:hlinkClick xmlns:r="http://schemas.openxmlformats.org/officeDocument/2006/relationships" xmlns:a="http://schemas.openxmlformats.org/drawingml/2006/main" r:id="R3e2217eeca67451b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9A4C096-9D15-4D6C-A218-1262C3166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72" name="Google Shape;2872;p66">
            <a:extLst xmlns:a="http://schemas.openxmlformats.org/drawingml/2006/main">
              <a:ext uri="{FF2B5EF4-FFF2-40B4-BE49-F238E27FC236}">
                <a16:creationId xmlns:a16="http://schemas.microsoft.com/office/drawing/2014/main" id="{02E7758A-EC4C-46C2-BE24-7786144B6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2873" name="Google Shape;2873;p66">
            <a:extLst xmlns:a="http://schemas.openxmlformats.org/drawingml/2006/main">
              <a:ext uri="{FF2B5EF4-FFF2-40B4-BE49-F238E27FC236}">
                <a16:creationId xmlns:a16="http://schemas.microsoft.com/office/drawing/2014/main" id="{CD5BE845-6B34-4E3B-AD0D-65333BC3A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874" name="Google Shape;2874;p66">
            <a:hlinkClick xmlns:r="http://schemas.openxmlformats.org/officeDocument/2006/relationships" xmlns:a="http://schemas.openxmlformats.org/drawingml/2006/main" r:id="R659c728eb9b8472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A1C3D13-1823-4BD6-9E45-B186C35F8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75" name="Google Shape;2875;p66">
            <a:extLst xmlns:a="http://schemas.openxmlformats.org/drawingml/2006/main">
              <a:ext uri="{FF2B5EF4-FFF2-40B4-BE49-F238E27FC236}">
                <a16:creationId xmlns:a16="http://schemas.microsoft.com/office/drawing/2014/main" id="{7CA4F723-1545-4A51-8579-C8098280C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2876" name="Google Shape;2876;p66">
            <a:extLst xmlns:a="http://schemas.openxmlformats.org/drawingml/2006/main">
              <a:ext uri="{FF2B5EF4-FFF2-40B4-BE49-F238E27FC236}">
                <a16:creationId xmlns:a16="http://schemas.microsoft.com/office/drawing/2014/main" id="{2F1CCE3E-794E-42C4-A03B-8B3B694B0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877" name="Google Shape;2877;p66">
            <a:hlinkClick xmlns:r="http://schemas.openxmlformats.org/officeDocument/2006/relationships" xmlns:a="http://schemas.openxmlformats.org/drawingml/2006/main" r:id="Rd21195e6380348b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68A54A0D-8A07-4EF6-8BE6-777D3460E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78" name="Google Shape;2878;p66">
            <a:extLst xmlns:a="http://schemas.openxmlformats.org/drawingml/2006/main">
              <a:ext uri="{FF2B5EF4-FFF2-40B4-BE49-F238E27FC236}">
                <a16:creationId xmlns:a16="http://schemas.microsoft.com/office/drawing/2014/main" id="{329A9ABB-283C-4766-9B6A-B6772A06B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265176"/>
            <a:ext cx="106984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79" name="Google Shape;2879;p66">
            <a:extLst xmlns:a="http://schemas.openxmlformats.org/drawingml/2006/main">
              <a:ext uri="{FF2B5EF4-FFF2-40B4-BE49-F238E27FC236}">
                <a16:creationId xmlns:a16="http://schemas.microsoft.com/office/drawing/2014/main" id="{4257D652-D77B-473D-ACBF-212B16AF5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2880" name="Google Shape;2880;p66">
            <a:extLst xmlns:a="http://schemas.openxmlformats.org/drawingml/2006/main">
              <a:ext uri="{FF2B5EF4-FFF2-40B4-BE49-F238E27FC236}">
                <a16:creationId xmlns:a16="http://schemas.microsoft.com/office/drawing/2014/main" id="{7D884F95-27ED-419E-AD05-A5FAB41F1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881" name="Google Shape;2881;p66">
            <a:hlinkClick xmlns:r="http://schemas.openxmlformats.org/officeDocument/2006/relationships" xmlns:a="http://schemas.openxmlformats.org/drawingml/2006/main" r:id="R49e76c3efbc646c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23B91C7-BA81-4D15-8C18-727423A04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82" name="Google Shape;2882;p66">
            <a:extLst xmlns:a="http://schemas.openxmlformats.org/drawingml/2006/main">
              <a:ext uri="{FF2B5EF4-FFF2-40B4-BE49-F238E27FC236}">
                <a16:creationId xmlns:a16="http://schemas.microsoft.com/office/drawing/2014/main" id="{6C36D358-8445-45D1-9F5F-59B10894B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2883" name="Google Shape;2883;p66">
            <a:extLst xmlns:a="http://schemas.openxmlformats.org/drawingml/2006/main">
              <a:ext uri="{FF2B5EF4-FFF2-40B4-BE49-F238E27FC236}">
                <a16:creationId xmlns:a16="http://schemas.microsoft.com/office/drawing/2014/main" id="{822C0594-1756-4716-830C-75077FFBF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884" name="Google Shape;2884;p66">
            <a:hlinkClick xmlns:r="http://schemas.openxmlformats.org/officeDocument/2006/relationships" xmlns:a="http://schemas.openxmlformats.org/drawingml/2006/main" r:id="Rf79b85a9843c48e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94B1088-68AF-46B2-BCE9-2F2A66C00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85" name="Google Shape;2885;p66">
            <a:extLst xmlns:a="http://schemas.openxmlformats.org/drawingml/2006/main">
              <a:ext uri="{FF2B5EF4-FFF2-40B4-BE49-F238E27FC236}">
                <a16:creationId xmlns:a16="http://schemas.microsoft.com/office/drawing/2014/main" id="{752D5E7F-81F7-41EE-8A2F-BDD1F76A7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2886" name="Google Shape;2886;p66">
            <a:extLst xmlns:a="http://schemas.openxmlformats.org/drawingml/2006/main">
              <a:ext uri="{FF2B5EF4-FFF2-40B4-BE49-F238E27FC236}">
                <a16:creationId xmlns:a16="http://schemas.microsoft.com/office/drawing/2014/main" id="{2106E643-724C-4134-8E03-93D751A21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887" name="Google Shape;2887;p66">
            <a:hlinkClick xmlns:r="http://schemas.openxmlformats.org/officeDocument/2006/relationships" xmlns:a="http://schemas.openxmlformats.org/drawingml/2006/main" r:id="Rb114f8db0de34b32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4392A4B-E59F-44A8-8807-7747BF581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88" name="Google Shape;2888;p66">
            <a:extLst xmlns:a="http://schemas.openxmlformats.org/drawingml/2006/main">
              <a:ext uri="{FF2B5EF4-FFF2-40B4-BE49-F238E27FC236}">
                <a16:creationId xmlns:a16="http://schemas.microsoft.com/office/drawing/2014/main" id="{4ED4BB3E-7766-489F-AD0A-903532E7F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2889" name="Google Shape;2889;p66">
            <a:extLst xmlns:a="http://schemas.openxmlformats.org/drawingml/2006/main">
              <a:ext uri="{FF2B5EF4-FFF2-40B4-BE49-F238E27FC236}">
                <a16:creationId xmlns:a16="http://schemas.microsoft.com/office/drawing/2014/main" id="{D1D33590-DB9B-4BCD-808D-AECC88E2C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890" name="Google Shape;2890;p66">
            <a:hlinkClick xmlns:r="http://schemas.openxmlformats.org/officeDocument/2006/relationships" xmlns:a="http://schemas.openxmlformats.org/drawingml/2006/main" r:id="Rfc2db3f1ad894a0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7929275-BE28-47E7-8E06-EF2A96B35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91" name="Google Shape;2891;p66">
            <a:extLst xmlns:a="http://schemas.openxmlformats.org/drawingml/2006/main">
              <a:ext uri="{FF2B5EF4-FFF2-40B4-BE49-F238E27FC236}">
                <a16:creationId xmlns:a16="http://schemas.microsoft.com/office/drawing/2014/main" id="{CA183149-80F6-4BA8-A2CA-7C04599D5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2892" name="Google Shape;2892;p66">
            <a:hlinkClick xmlns:r="http://schemas.openxmlformats.org/officeDocument/2006/relationships" xmlns:a="http://schemas.openxmlformats.org/drawingml/2006/main" r:id="Re9254543400a422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A5E3BBC-9278-4D9A-833D-28FE4D2EE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297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4f19015e184168"/>
          <a:srcRect xmlns:a="http://schemas.openxmlformats.org/drawingml/2006/main" l="0" t="12879" r="0" b="1287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-5400000">
            <a:off x="9655054" y="3149775"/>
            <a:ext cx="2802398" cy="992696"/>
          </a:xfrm>
          <a:prstGeom xmlns:a="http://schemas.openxmlformats.org/drawingml/2006/main" prst="rect">
            <a:avLst/>
          </a:prstGeom>
        </p:spPr>
      </p:pic>
      <p:pic>
        <p:nvPicPr>
          <p:cNvPr id="2971" name="Google Shape;2852;p6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4ec21276364d2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21854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2972" name="Google Shape;2856;p6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c4ee5a51ab41b0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3276600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2973" name="Google Shape;2860;p6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8c876a96cf4f7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4367784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2974" name="Google Shape;2864;p6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e7c16c95d6438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715000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2900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79464162-8150-4E96-BE3F-1195B0F18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01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7B23E2B3-F921-4E49-B1E7-133FBA5BF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290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6D40127-7033-4E40-A4B9-16170E317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903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1D576637-DF6C-4A87-AA23-5C5C6631D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290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44635CB-DC1B-4968-9D7B-4610A4698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905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E4B4ABA1-F740-4543-8936-EADB8A132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290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E8A9860-7FE3-423B-903E-70B25000F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907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D7B26540-6CCB-428E-95BC-AF73756D8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290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A555098-D9A1-45D1-B0F2-EBE31DE8F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909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26835A72-84DD-4A95-AA1C-4B4AE8290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291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198396C-042A-4DE6-822A-9F10656CE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911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41B5D768-3186-40D4-AC96-8A2254928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291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FDC4550-9DB0-45B4-BF13-BC29B173E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913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91FD699D-7158-4A41-BAF4-583562A25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291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549040F-026D-4624-9657-77BAB47F2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915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C3763746-0E1E-4534-8B34-FD1CAEACC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291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803E3AEC-FA4A-49B6-8AB5-45B36DCE2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917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0EE68253-3326-42E9-AC36-5F06BF072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5127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18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423BC8C7-2067-465F-8B97-46A81884D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79352702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10" name="Google Shape;3010;p69">
            <a:extLst xmlns:a="http://schemas.openxmlformats.org/drawingml/2006/main">
              <a:ext uri="{FF2B5EF4-FFF2-40B4-BE49-F238E27FC236}">
                <a16:creationId xmlns:a16="http://schemas.microsoft.com/office/drawing/2014/main" id="{5A3FC891-B04D-4134-80D0-C5920CB10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3011" name="Google Shape;3011;p69">
            <a:extLst xmlns:a="http://schemas.openxmlformats.org/drawingml/2006/main">
              <a:ext uri="{FF2B5EF4-FFF2-40B4-BE49-F238E27FC236}">
                <a16:creationId xmlns:a16="http://schemas.microsoft.com/office/drawing/2014/main" id="{850CEF0F-4EA1-4235-8C03-98EE4AC50F7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25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Etapy wdrożenia Empatyzera</a:t>
            </a:r>
            <a:endParaRPr sz="2800"/>
          </a:p>
        </p:txBody>
      </p:sp>
      <p:sp>
        <p:nvSpPr>
          <p:cNvPr id="3012" name="Google Shape;3012;p69">
            <a:extLst xmlns:a="http://schemas.openxmlformats.org/drawingml/2006/main">
              <a:ext uri="{FF2B5EF4-FFF2-40B4-BE49-F238E27FC236}">
                <a16:creationId xmlns:a16="http://schemas.microsoft.com/office/drawing/2014/main" id="{67FB606E-F80A-4B0D-AC30-9725ABDA4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3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Wdrożenie w całej organizacji zwykle zajmuje kilka godzin, a dla pojedynczego pracownika to jednorazowo około 15 minut.</a:t>
            </a:r>
            <a:endParaRPr sz="1550"/>
          </a:p>
        </p:txBody>
      </p:sp>
      <p:sp>
        <p:nvSpPr>
          <p:cNvPr id="3013" name="Google Shape;3013;p69">
            <a:extLst xmlns:a="http://schemas.openxmlformats.org/drawingml/2006/main">
              <a:ext uri="{FF2B5EF4-FFF2-40B4-BE49-F238E27FC236}">
                <a16:creationId xmlns:a16="http://schemas.microsoft.com/office/drawing/2014/main" id="{946D21DB-236C-4397-873F-D79C633FF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2072579" cy="3090672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14" name="Google Shape;3014;p69">
            <a:extLst xmlns:a="http://schemas.openxmlformats.org/drawingml/2006/main">
              <a:ext uri="{FF2B5EF4-FFF2-40B4-BE49-F238E27FC236}">
                <a16:creationId xmlns:a16="http://schemas.microsoft.com/office/drawing/2014/main" id="{1AB7F8F7-C0E7-4259-8AD0-DC39215A8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30428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15" name="Google Shape;3015;p69">
            <a:extLst xmlns:a="http://schemas.openxmlformats.org/drawingml/2006/main">
              <a:ext uri="{FF2B5EF4-FFF2-40B4-BE49-F238E27FC236}">
                <a16:creationId xmlns:a16="http://schemas.microsoft.com/office/drawing/2014/main" id="{03E3EF57-FD0B-41D0-B323-621DCC516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304288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1700"/>
              <a:buFont typeface="Calibri"/>
              <a:buNone/>
            </a:pPr>
            <a:r>
              <a:rPr sz="17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1</a:t>
            </a:r>
            <a:endParaRPr sz="1700"/>
          </a:p>
        </p:txBody>
      </p:sp>
      <p:sp>
        <p:nvSpPr>
          <p:cNvPr id="3016" name="Google Shape;3016;p69">
            <a:extLst xmlns:a="http://schemas.openxmlformats.org/drawingml/2006/main">
              <a:ext uri="{FF2B5EF4-FFF2-40B4-BE49-F238E27FC236}">
                <a16:creationId xmlns:a16="http://schemas.microsoft.com/office/drawing/2014/main" id="{FE71705A-157E-49E1-9483-64632118C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926080"/>
            <a:ext cx="1597091" cy="279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Konto organizacji</a:t>
            </a:r>
            <a:endParaRPr sz="1450"/>
          </a:p>
        </p:txBody>
      </p:sp>
      <p:sp>
        <p:nvSpPr>
          <p:cNvPr id="3017" name="Google Shape;3017;p69">
            <a:extLst xmlns:a="http://schemas.openxmlformats.org/drawingml/2006/main">
              <a:ext uri="{FF2B5EF4-FFF2-40B4-BE49-F238E27FC236}">
                <a16:creationId xmlns:a16="http://schemas.microsoft.com/office/drawing/2014/main" id="{F3B422FC-CCD2-465D-B477-279A1431F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3278759"/>
            <a:ext cx="1597091" cy="17504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Administrator zakłada konto i wysyła zaproszenia mailem albo linkiem. Proste uruchomienie zajmuje mniej niż godzinę.</a:t>
            </a:r>
            <a:endParaRPr sz="1200"/>
          </a:p>
        </p:txBody>
      </p:sp>
      <p:sp>
        <p:nvSpPr>
          <p:cNvPr id="3018" name="Google Shape;3018;p69">
            <a:extLst xmlns:a="http://schemas.openxmlformats.org/drawingml/2006/main">
              <a:ext uri="{FF2B5EF4-FFF2-40B4-BE49-F238E27FC236}">
                <a16:creationId xmlns:a16="http://schemas.microsoft.com/office/drawing/2014/main" id="{5BC838EC-EDB7-4275-9176-418A2FEC1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4099" y="2084832"/>
            <a:ext cx="2072579" cy="3090672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19" name="Google Shape;3019;p69">
            <a:extLst xmlns:a="http://schemas.openxmlformats.org/drawingml/2006/main">
              <a:ext uri="{FF2B5EF4-FFF2-40B4-BE49-F238E27FC236}">
                <a16:creationId xmlns:a16="http://schemas.microsoft.com/office/drawing/2014/main" id="{77D90B4E-7D39-411B-8F3F-755EFE9A7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1843" y="230428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20" name="Google Shape;3020;p69">
            <a:extLst xmlns:a="http://schemas.openxmlformats.org/drawingml/2006/main">
              <a:ext uri="{FF2B5EF4-FFF2-40B4-BE49-F238E27FC236}">
                <a16:creationId xmlns:a16="http://schemas.microsoft.com/office/drawing/2014/main" id="{2B94C63B-3F53-4AD6-8E2D-E73C20F3A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1843" y="2304288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239886"/>
              </a:buClr>
              <a:buSzPts val="1700"/>
              <a:buFont typeface="Calibri"/>
              <a:buNone/>
            </a:pPr>
            <a:r>
              <a:rPr sz="1700" b="1" u="none">
                <a:solidFill>
                  <a:srgbClr val="239886"/>
                </a:solidFill>
                <a:latin typeface="Calibri"/>
                <a:ea typeface="Calibri"/>
                <a:cs typeface="Calibri"/>
              </a:rPr>
              <a:t>2</a:t>
            </a:r>
            <a:endParaRPr sz="1700"/>
          </a:p>
        </p:txBody>
      </p:sp>
      <p:sp>
        <p:nvSpPr>
          <p:cNvPr id="3021" name="Google Shape;3021;p69">
            <a:extLst xmlns:a="http://schemas.openxmlformats.org/drawingml/2006/main">
              <a:ext uri="{FF2B5EF4-FFF2-40B4-BE49-F238E27FC236}">
                <a16:creationId xmlns:a16="http://schemas.microsoft.com/office/drawing/2014/main" id="{C6AA95BC-46F9-494B-A2A3-4A7CFCADA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1809" y="2926080"/>
            <a:ext cx="1597057" cy="5041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150"/>
              <a:buFont typeface="Calibri"/>
              <a:buNone/>
              <a:defRPr sz="1450" b="1">
                <a:solidFill>
                  <a:srgbClr val="241C28"/>
                </a:solidFill>
                <a:latin typeface="Arial"/>
                <a:ea typeface="Arial"/>
                <a:cs typeface="Arial"/>
              </a:defRPr>
            </a:pPr>
            <a:r>
              <a:rPr sz="1450" b="1" u="none">
                <a:solidFill>
                  <a:srgbClr val="241C28"/>
                </a:solidFill>
                <a:latin typeface="Arial"/>
                <a:ea typeface="Arial"/>
                <a:cs typeface="Arial"/>
              </a:rPr>
              <a:t>Kwestionariusz jednokrotny</a:t>
            </a:r>
            <a:endParaRPr sz="1450"/>
          </a:p>
        </p:txBody>
      </p:sp>
      <p:sp>
        <p:nvSpPr>
          <p:cNvPr id="3022" name="Google Shape;3022;p69">
            <a:extLst xmlns:a="http://schemas.openxmlformats.org/drawingml/2006/main">
              <a:ext uri="{FF2B5EF4-FFF2-40B4-BE49-F238E27FC236}">
                <a16:creationId xmlns:a16="http://schemas.microsoft.com/office/drawing/2014/main" id="{854DB2CA-FAF8-47FD-A129-7667FB1CC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1809" y="3503390"/>
            <a:ext cx="1597057" cy="15258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735"/>
              <a:buFont typeface="Calibri"/>
              <a:buNone/>
            </a:pPr>
            <a:r>
              <a:rPr sz="735" b="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Po wypełnieniu użytkownik od razu widzi diagnozę. Przy zmianie organizacji nie zaczyna od nowa.</a:t>
            </a:r>
            <a:endParaRPr sz="1200"/>
          </a:p>
        </p:txBody>
      </p:sp>
      <p:sp>
        <p:nvSpPr>
          <p:cNvPr id="3023" name="Google Shape;3023;p69">
            <a:extLst xmlns:a="http://schemas.openxmlformats.org/drawingml/2006/main">
              <a:ext uri="{FF2B5EF4-FFF2-40B4-BE49-F238E27FC236}">
                <a16:creationId xmlns:a16="http://schemas.microsoft.com/office/drawing/2014/main" id="{65B6B687-797F-425B-B322-E4899B012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558" y="2084832"/>
            <a:ext cx="2072579" cy="3090672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24" name="Google Shape;3024;p69">
            <a:extLst xmlns:a="http://schemas.openxmlformats.org/drawingml/2006/main">
              <a:ext uri="{FF2B5EF4-FFF2-40B4-BE49-F238E27FC236}">
                <a16:creationId xmlns:a16="http://schemas.microsoft.com/office/drawing/2014/main" id="{1E0F2933-3E40-4C5E-818E-7EC679B5E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7302" y="230428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25" name="Google Shape;3025;p69">
            <a:extLst xmlns:a="http://schemas.openxmlformats.org/drawingml/2006/main">
              <a:ext uri="{FF2B5EF4-FFF2-40B4-BE49-F238E27FC236}">
                <a16:creationId xmlns:a16="http://schemas.microsoft.com/office/drawing/2014/main" id="{DA17709B-7180-459C-B75C-DD81015B0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7302" y="2304288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4E458B"/>
              </a:buClr>
              <a:buSzPts val="1700"/>
              <a:buFont typeface="Calibri"/>
              <a:buNone/>
            </a:pPr>
            <a:r>
              <a:rPr sz="1700" b="1" u="none">
                <a:solidFill>
                  <a:srgbClr val="4E458B"/>
                </a:solidFill>
                <a:latin typeface="Calibri"/>
                <a:ea typeface="Calibri"/>
                <a:cs typeface="Calibri"/>
              </a:rPr>
              <a:t>3</a:t>
            </a:r>
            <a:endParaRPr sz="1700"/>
          </a:p>
        </p:txBody>
      </p:sp>
      <p:sp>
        <p:nvSpPr>
          <p:cNvPr id="3026" name="Google Shape;3026;p69">
            <a:extLst xmlns:a="http://schemas.openxmlformats.org/drawingml/2006/main">
              <a:ext uri="{FF2B5EF4-FFF2-40B4-BE49-F238E27FC236}">
                <a16:creationId xmlns:a16="http://schemas.microsoft.com/office/drawing/2014/main" id="{9DAF9E0B-5A69-4323-B113-5FFF2B7C5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7302" y="2926080"/>
            <a:ext cx="1597091" cy="504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Pierwsze pytanie do Em</a:t>
            </a:r>
            <a:endParaRPr sz="1450"/>
          </a:p>
        </p:txBody>
      </p:sp>
      <p:sp>
        <p:nvSpPr>
          <p:cNvPr id="3027" name="Google Shape;3027;p69">
            <a:extLst xmlns:a="http://schemas.openxmlformats.org/drawingml/2006/main">
              <a:ext uri="{FF2B5EF4-FFF2-40B4-BE49-F238E27FC236}">
                <a16:creationId xmlns:a16="http://schemas.microsoft.com/office/drawing/2014/main" id="{CF20F899-3815-48A1-8CB5-4CB8D76FC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7302" y="3503422"/>
            <a:ext cx="1597091" cy="15257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Od razu po diagnozie można zapytać Em o rozmowę, która czeka w tym tygodniu.</a:t>
            </a:r>
            <a:endParaRPr sz="1200"/>
          </a:p>
        </p:txBody>
      </p:sp>
      <p:sp>
        <p:nvSpPr>
          <p:cNvPr id="3028" name="Google Shape;3028;p69">
            <a:extLst xmlns:a="http://schemas.openxmlformats.org/drawingml/2006/main">
              <a:ext uri="{FF2B5EF4-FFF2-40B4-BE49-F238E27FC236}">
                <a16:creationId xmlns:a16="http://schemas.microsoft.com/office/drawing/2014/main" id="{93FE4D8B-DF26-4A2F-8881-AEE7AA5A4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017" y="2084832"/>
            <a:ext cx="2072579" cy="3090672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FFEFF3"/>
          </a:solidFill>
          <a:ln xmlns:a="http://schemas.openxmlformats.org/drawingml/2006/main" w="12700" cmpd="sng">
            <a:solidFill>
              <a:srgbClr val="FFEF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29" name="Google Shape;3029;p69">
            <a:extLst xmlns:a="http://schemas.openxmlformats.org/drawingml/2006/main">
              <a:ext uri="{FF2B5EF4-FFF2-40B4-BE49-F238E27FC236}">
                <a16:creationId xmlns:a16="http://schemas.microsoft.com/office/drawing/2014/main" id="{5DF0F42B-AFBB-434F-87FF-E183F2F2F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761" y="230428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30" name="Google Shape;3030;p69">
            <a:extLst xmlns:a="http://schemas.openxmlformats.org/drawingml/2006/main">
              <a:ext uri="{FF2B5EF4-FFF2-40B4-BE49-F238E27FC236}">
                <a16:creationId xmlns:a16="http://schemas.microsoft.com/office/drawing/2014/main" id="{F8B5C790-CF54-4414-B15B-A8A2C9884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761" y="2304288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3066"/>
              </a:buClr>
              <a:buSzPts val="1700"/>
              <a:buFont typeface="Calibri"/>
              <a:buNone/>
            </a:pPr>
            <a:r>
              <a:rPr sz="1700" b="1" u="none">
                <a:solidFill>
                  <a:srgbClr val="FF3066"/>
                </a:solidFill>
                <a:latin typeface="Calibri"/>
                <a:ea typeface="Calibri"/>
                <a:cs typeface="Calibri"/>
              </a:rPr>
              <a:t>4</a:t>
            </a:r>
            <a:endParaRPr sz="1700"/>
          </a:p>
        </p:txBody>
      </p:sp>
      <p:sp>
        <p:nvSpPr>
          <p:cNvPr id="3031" name="Google Shape;3031;p69">
            <a:extLst xmlns:a="http://schemas.openxmlformats.org/drawingml/2006/main">
              <a:ext uri="{FF2B5EF4-FFF2-40B4-BE49-F238E27FC236}">
                <a16:creationId xmlns:a16="http://schemas.microsoft.com/office/drawing/2014/main" id="{B552E2BB-E560-4C65-9911-96F1982B1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761" y="2926080"/>
            <a:ext cx="1597091" cy="504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Dołączają kolejne osoby</a:t>
            </a:r>
            <a:endParaRPr sz="1450"/>
          </a:p>
        </p:txBody>
      </p:sp>
      <p:sp>
        <p:nvSpPr>
          <p:cNvPr id="3032" name="Google Shape;3032;p69">
            <a:extLst xmlns:a="http://schemas.openxmlformats.org/drawingml/2006/main">
              <a:ext uri="{FF2B5EF4-FFF2-40B4-BE49-F238E27FC236}">
                <a16:creationId xmlns:a16="http://schemas.microsoft.com/office/drawing/2014/main" id="{9A59153B-1A4B-41E2-8468-8189C8568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761" y="3503422"/>
            <a:ext cx="1597091" cy="15257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Z każdą osobą obraz zespołu robi się pełniejszy: dochodzą porównania w parach i na tle całej organizacji.</a:t>
            </a:r>
            <a:endParaRPr sz="1200"/>
          </a:p>
        </p:txBody>
      </p:sp>
      <p:sp>
        <p:nvSpPr>
          <p:cNvPr id="3033" name="Google Shape;3033;p69">
            <a:extLst xmlns:a="http://schemas.openxmlformats.org/drawingml/2006/main">
              <a:ext uri="{FF2B5EF4-FFF2-40B4-BE49-F238E27FC236}">
                <a16:creationId xmlns:a16="http://schemas.microsoft.com/office/drawing/2014/main" id="{DA89F9F6-E4B5-472E-9C47-550BB94B2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0476" y="2084832"/>
            <a:ext cx="2072579" cy="3090672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EDF6FA"/>
          </a:solidFill>
          <a:ln xmlns:a="http://schemas.openxmlformats.org/drawingml/2006/main" w="12700" cmpd="sng">
            <a:solidFill>
              <a:srgbClr val="EDF6FA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34" name="Google Shape;3034;p69">
            <a:extLst xmlns:a="http://schemas.openxmlformats.org/drawingml/2006/main">
              <a:ext uri="{FF2B5EF4-FFF2-40B4-BE49-F238E27FC236}">
                <a16:creationId xmlns:a16="http://schemas.microsoft.com/office/drawing/2014/main" id="{6DD35E80-6760-4802-A412-EBAEC0C4E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8220" y="230428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35" name="Google Shape;3035;p69">
            <a:extLst xmlns:a="http://schemas.openxmlformats.org/drawingml/2006/main">
              <a:ext uri="{FF2B5EF4-FFF2-40B4-BE49-F238E27FC236}">
                <a16:creationId xmlns:a16="http://schemas.microsoft.com/office/drawing/2014/main" id="{B69A8826-40AC-4D2A-B8EB-7C6C16B5B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8220" y="2304288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84C0D5"/>
              </a:buClr>
              <a:buSzPts val="1700"/>
              <a:buFont typeface="Calibri"/>
              <a:buNone/>
            </a:pPr>
            <a:r>
              <a:rPr sz="1700" b="1" u="none">
                <a:solidFill>
                  <a:srgbClr val="84C0D5"/>
                </a:solidFill>
                <a:latin typeface="Calibri"/>
                <a:ea typeface="Calibri"/>
                <a:cs typeface="Calibri"/>
              </a:rPr>
              <a:t>5</a:t>
            </a:r>
            <a:endParaRPr sz="1700"/>
          </a:p>
        </p:txBody>
      </p:sp>
      <p:sp>
        <p:nvSpPr>
          <p:cNvPr id="3036" name="Google Shape;3036;p69">
            <a:extLst xmlns:a="http://schemas.openxmlformats.org/drawingml/2006/main">
              <a:ext uri="{FF2B5EF4-FFF2-40B4-BE49-F238E27FC236}">
                <a16:creationId xmlns:a16="http://schemas.microsoft.com/office/drawing/2014/main" id="{A461EC40-3AB6-4C5B-9637-681CF260B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8220" y="2926080"/>
            <a:ext cx="1597091" cy="504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Lekcje ruszają same</a:t>
            </a:r>
            <a:endParaRPr sz="1450"/>
          </a:p>
        </p:txBody>
      </p:sp>
      <p:sp>
        <p:nvSpPr>
          <p:cNvPr id="3037" name="Google Shape;3037;p69">
            <a:extLst xmlns:a="http://schemas.openxmlformats.org/drawingml/2006/main">
              <a:ext uri="{FF2B5EF4-FFF2-40B4-BE49-F238E27FC236}">
                <a16:creationId xmlns:a16="http://schemas.microsoft.com/office/drawing/2014/main" id="{83B42A53-1CD0-43F8-AA8D-B1A2DC67B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8220" y="3503422"/>
            <a:ext cx="1597091" cy="15257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Dwie lekcje w tygodniu, bez wysyłki po stronie organizacji. Administrator widzi tylko, kto dołączył i kto wypełnił kwestionariusz.</a:t>
            </a:r>
            <a:endParaRPr sz="1200"/>
          </a:p>
        </p:txBody>
      </p:sp>
      <p:sp>
        <p:nvSpPr>
          <p:cNvPr id="3038" name="Google Shape;3038;p69">
            <a:extLst xmlns:a="http://schemas.openxmlformats.org/drawingml/2006/main">
              <a:ext uri="{FF2B5EF4-FFF2-40B4-BE49-F238E27FC236}">
                <a16:creationId xmlns:a16="http://schemas.microsoft.com/office/drawing/2014/main" id="{D8602572-222F-4F77-B65E-DBFB94797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413248"/>
            <a:ext cx="11094415" cy="786384"/>
          </a:xfrm>
          <a:prstGeom xmlns:a="http://schemas.openxmlformats.org/drawingml/2006/main" prst="roundRect">
            <a:avLst>
              <a:gd name="adj" fmla="val 11628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40" name="Google Shape;3040;p69">
            <a:extLst xmlns:a="http://schemas.openxmlformats.org/drawingml/2006/main">
              <a:ext uri="{FF2B5EF4-FFF2-40B4-BE49-F238E27FC236}">
                <a16:creationId xmlns:a16="http://schemas.microsoft.com/office/drawing/2014/main" id="{59D6284E-722A-443F-B482-A0E6973FC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413248"/>
            <a:ext cx="9978847" cy="7863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Licencja roczna na określoną liczbę osób. Można zacząć od jednego obszaru i dołączać kolejne osoby w trakcie roku.</a:t>
            </a:r>
            <a:endParaRPr sz="1300"/>
          </a:p>
        </p:txBody>
      </p:sp>
      <p:pic>
        <p:nvPicPr>
          <p:cNvPr id="3121" name="Google Shape;3041;p6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478fd1014aa492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042" name="Google Shape;3042;p69">
            <a:extLst xmlns:a="http://schemas.openxmlformats.org/drawingml/2006/main">
              <a:ext uri="{FF2B5EF4-FFF2-40B4-BE49-F238E27FC236}">
                <a16:creationId xmlns:a16="http://schemas.microsoft.com/office/drawing/2014/main" id="{67866F26-32CF-4A41-AFA1-ECDB77746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38138"/>
            <a:ext cx="1476375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Wdrożenie i prywatność</a:t>
            </a:r>
            <a:endParaRPr/>
          </a:p>
        </p:txBody>
      </p:sp>
      <p:sp>
        <p:nvSpPr>
          <p:cNvPr id="3043" name="Google Shape;3043;p69">
            <a:extLst xmlns:a="http://schemas.openxmlformats.org/drawingml/2006/main">
              <a:ext uri="{FF2B5EF4-FFF2-40B4-BE49-F238E27FC236}">
                <a16:creationId xmlns:a16="http://schemas.microsoft.com/office/drawing/2014/main" id="{8A606F34-7588-494E-87F7-361E99E08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44" name="Google Shape;3044;p69">
            <a:extLst xmlns:a="http://schemas.openxmlformats.org/drawingml/2006/main">
              <a:ext uri="{FF2B5EF4-FFF2-40B4-BE49-F238E27FC236}">
                <a16:creationId xmlns:a16="http://schemas.microsoft.com/office/drawing/2014/main" id="{B300B9E6-9C83-4BC0-B393-8AFA3A909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3045" name="Google Shape;3045;p69">
            <a:extLst xmlns:a="http://schemas.openxmlformats.org/drawingml/2006/main">
              <a:ext uri="{FF2B5EF4-FFF2-40B4-BE49-F238E27FC236}">
                <a16:creationId xmlns:a16="http://schemas.microsoft.com/office/drawing/2014/main" id="{98DCBFD7-AE89-462C-B914-3AAC573FC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046" name="Google Shape;3046;p69">
            <a:hlinkClick xmlns:r="http://schemas.openxmlformats.org/officeDocument/2006/relationships" xmlns:a="http://schemas.openxmlformats.org/drawingml/2006/main" r:id="R9c6f5a85c1d547e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E168F98-5138-4FDA-B43B-E261FD73B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47" name="Google Shape;3047;p69">
            <a:extLst xmlns:a="http://schemas.openxmlformats.org/drawingml/2006/main">
              <a:ext uri="{FF2B5EF4-FFF2-40B4-BE49-F238E27FC236}">
                <a16:creationId xmlns:a16="http://schemas.microsoft.com/office/drawing/2014/main" id="{7C86E476-670A-4396-90C8-3D0497C4B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3048" name="Google Shape;3048;p69">
            <a:extLst xmlns:a="http://schemas.openxmlformats.org/drawingml/2006/main">
              <a:ext uri="{FF2B5EF4-FFF2-40B4-BE49-F238E27FC236}">
                <a16:creationId xmlns:a16="http://schemas.microsoft.com/office/drawing/2014/main" id="{27EE4F8B-86B8-4CC3-98C5-2B1F79EE0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049" name="Google Shape;3049;p69">
            <a:hlinkClick xmlns:r="http://schemas.openxmlformats.org/officeDocument/2006/relationships" xmlns:a="http://schemas.openxmlformats.org/drawingml/2006/main" r:id="Rbf6327a71d7d4a7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2969184-7013-45E9-9CF4-94623BD1E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50" name="Google Shape;3050;p69">
            <a:extLst xmlns:a="http://schemas.openxmlformats.org/drawingml/2006/main">
              <a:ext uri="{FF2B5EF4-FFF2-40B4-BE49-F238E27FC236}">
                <a16:creationId xmlns:a16="http://schemas.microsoft.com/office/drawing/2014/main" id="{CE9A7A2B-4EFE-4851-B4D9-7910995B7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3051" name="Google Shape;3051;p69">
            <a:extLst xmlns:a="http://schemas.openxmlformats.org/drawingml/2006/main">
              <a:ext uri="{FF2B5EF4-FFF2-40B4-BE49-F238E27FC236}">
                <a16:creationId xmlns:a16="http://schemas.microsoft.com/office/drawing/2014/main" id="{F22D567C-E49C-4FDE-ABCA-C1E6EB6D2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052" name="Google Shape;3052;p69">
            <a:hlinkClick xmlns:r="http://schemas.openxmlformats.org/officeDocument/2006/relationships" xmlns:a="http://schemas.openxmlformats.org/drawingml/2006/main" r:id="R6a440d9de7024a7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E33DB949-B2BE-4083-AC54-055284E66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53" name="Google Shape;3053;p69">
            <a:extLst xmlns:a="http://schemas.openxmlformats.org/drawingml/2006/main">
              <a:ext uri="{FF2B5EF4-FFF2-40B4-BE49-F238E27FC236}">
                <a16:creationId xmlns:a16="http://schemas.microsoft.com/office/drawing/2014/main" id="{F2933B19-A4F3-4663-A859-DCAC472CB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3054" name="Google Shape;3054;p69">
            <a:extLst xmlns:a="http://schemas.openxmlformats.org/drawingml/2006/main">
              <a:ext uri="{FF2B5EF4-FFF2-40B4-BE49-F238E27FC236}">
                <a16:creationId xmlns:a16="http://schemas.microsoft.com/office/drawing/2014/main" id="{C2E56554-E420-4E11-B4D5-1BCB2BDB8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055" name="Google Shape;3055;p69">
            <a:hlinkClick xmlns:r="http://schemas.openxmlformats.org/officeDocument/2006/relationships" xmlns:a="http://schemas.openxmlformats.org/drawingml/2006/main" r:id="Re31861c40ab3482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FD07252-B8CB-4834-9C20-545A28ED8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56" name="Google Shape;3056;p69">
            <a:extLst xmlns:a="http://schemas.openxmlformats.org/drawingml/2006/main">
              <a:ext uri="{FF2B5EF4-FFF2-40B4-BE49-F238E27FC236}">
                <a16:creationId xmlns:a16="http://schemas.microsoft.com/office/drawing/2014/main" id="{5BB418A2-7B50-4F11-B584-1658B2568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3057" name="Google Shape;3057;p69">
            <a:extLst xmlns:a="http://schemas.openxmlformats.org/drawingml/2006/main">
              <a:ext uri="{FF2B5EF4-FFF2-40B4-BE49-F238E27FC236}">
                <a16:creationId xmlns:a16="http://schemas.microsoft.com/office/drawing/2014/main" id="{31654819-6715-4A72-A499-9CDE9FDFF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058" name="Google Shape;3058;p69">
            <a:hlinkClick xmlns:r="http://schemas.openxmlformats.org/officeDocument/2006/relationships" xmlns:a="http://schemas.openxmlformats.org/drawingml/2006/main" r:id="Rdf0b61592ae74262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EAEC386-CBFA-43E6-9846-1FE27962B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59" name="Google Shape;3059;p69">
            <a:extLst xmlns:a="http://schemas.openxmlformats.org/drawingml/2006/main">
              <a:ext uri="{FF2B5EF4-FFF2-40B4-BE49-F238E27FC236}">
                <a16:creationId xmlns:a16="http://schemas.microsoft.com/office/drawing/2014/main" id="{49A42998-803E-4010-8074-753AB56A6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4768" y="265176"/>
            <a:ext cx="1682495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60" name="Google Shape;3060;p69">
            <a:extLst xmlns:a="http://schemas.openxmlformats.org/drawingml/2006/main">
              <a:ext uri="{FF2B5EF4-FFF2-40B4-BE49-F238E27FC236}">
                <a16:creationId xmlns:a16="http://schemas.microsoft.com/office/drawing/2014/main" id="{1AC5A83A-72B8-416B-976B-FE0C3787A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3061" name="Google Shape;3061;p69">
            <a:extLst xmlns:a="http://schemas.openxmlformats.org/drawingml/2006/main">
              <a:ext uri="{FF2B5EF4-FFF2-40B4-BE49-F238E27FC236}">
                <a16:creationId xmlns:a16="http://schemas.microsoft.com/office/drawing/2014/main" id="{9CC57F1B-5DDE-46AA-BD8A-A06762B3E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062" name="Google Shape;3062;p69">
            <a:hlinkClick xmlns:r="http://schemas.openxmlformats.org/officeDocument/2006/relationships" xmlns:a="http://schemas.openxmlformats.org/drawingml/2006/main" r:id="R0dd83832dbd848f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9F84F93-E0F6-4034-9D5C-F6BEDB218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63" name="Google Shape;3063;p69">
            <a:extLst xmlns:a="http://schemas.openxmlformats.org/drawingml/2006/main">
              <a:ext uri="{FF2B5EF4-FFF2-40B4-BE49-F238E27FC236}">
                <a16:creationId xmlns:a16="http://schemas.microsoft.com/office/drawing/2014/main" id="{38EF5C71-C634-4F82-9C03-2A9ED5529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3064" name="Google Shape;3064;p69">
            <a:extLst xmlns:a="http://schemas.openxmlformats.org/drawingml/2006/main">
              <a:ext uri="{FF2B5EF4-FFF2-40B4-BE49-F238E27FC236}">
                <a16:creationId xmlns:a16="http://schemas.microsoft.com/office/drawing/2014/main" id="{32456B7E-335C-4D87-8CDE-65C5371C4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3065" name="Google Shape;3065;p69">
            <a:hlinkClick xmlns:r="http://schemas.openxmlformats.org/officeDocument/2006/relationships" xmlns:a="http://schemas.openxmlformats.org/drawingml/2006/main" r:id="Rf7077638f9154702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E326722D-AAC8-4C06-BC9A-2E586F7C8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3066" name="Google Shape;3066;p69">
            <a:extLst xmlns:a="http://schemas.openxmlformats.org/drawingml/2006/main">
              <a:ext uri="{FF2B5EF4-FFF2-40B4-BE49-F238E27FC236}">
                <a16:creationId xmlns:a16="http://schemas.microsoft.com/office/drawing/2014/main" id="{4063A564-4D5C-4F72-AEF9-A782D3D5C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3067" name="Google Shape;3067;p69">
            <a:hlinkClick xmlns:r="http://schemas.openxmlformats.org/officeDocument/2006/relationships" xmlns:a="http://schemas.openxmlformats.org/drawingml/2006/main" r:id="R86c76917ffb344a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0A218E3-DB8A-4388-BD87-B59A31E0B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3148" name="Google Shape;3039;p6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2d46467cf2410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650992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3070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1A1649C9-27B8-4915-8DD4-FA1491C73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71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B4841014-B71A-4F6C-805C-4317834B6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307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5AFBA08-9584-45A7-9272-81452929D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073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63576BBF-C9D8-4EE9-9A83-B77DF868C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307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2FE5DC9-59F2-43E2-AAB3-DA6D58C46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075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7A4AF054-BE2B-4759-9722-B61B4B396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307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4CCE5E6-FD9C-412B-AF45-378FDA29A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077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AE5A6B64-E4BA-441C-9C72-F3F029B22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307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5316443-F27A-4486-BBB0-0AE842EB4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079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8F95F9B2-1152-48E8-9AEA-AE5B00479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308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C700A27-8B6F-4F57-9142-5CC750F2D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081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1EE1B509-DF09-4028-8CB7-B7BB72DA6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308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029D7DF-8101-413D-9298-D518298BF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083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3F7F55B6-B934-4152-B498-97C34F6A5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308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BD0572A3-4CE7-43EC-A0F4-E7DB78F3B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085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D3F3A38A-7931-4410-912E-09DF36F89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308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DC7AED7-A768-44E7-ACFE-AEDDD9822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3087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F7647BA7-CC66-45D6-A182-54742AF2C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5127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88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43483D8D-139E-4874-9F23-741D71FAC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007362998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25" name="Google Shape;2525;p60">
            <a:extLst xmlns:a="http://schemas.openxmlformats.org/drawingml/2006/main">
              <a:ext uri="{FF2B5EF4-FFF2-40B4-BE49-F238E27FC236}">
                <a16:creationId xmlns:a16="http://schemas.microsoft.com/office/drawing/2014/main" id="{0AB90A6F-9704-47C3-989C-D4C775DB4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2526" name="Google Shape;2526;p60">
            <a:extLst xmlns:a="http://schemas.openxmlformats.org/drawingml/2006/main">
              <a:ext uri="{FF2B5EF4-FFF2-40B4-BE49-F238E27FC236}">
                <a16:creationId xmlns:a16="http://schemas.microsoft.com/office/drawing/2014/main" id="{D297EEE9-9FF6-459C-8EC8-2C611FD6A50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Dlaczego dotychczasowe rozwiązania nie działają?</a:t>
            </a:r>
            <a:endParaRPr sz="2800"/>
          </a:p>
        </p:txBody>
      </p:sp>
      <p:sp>
        <p:nvSpPr>
          <p:cNvPr id="2527" name="Google Shape;2527;p60">
            <a:extLst xmlns:a="http://schemas.openxmlformats.org/drawingml/2006/main">
              <a:ext uri="{FF2B5EF4-FFF2-40B4-BE49-F238E27FC236}">
                <a16:creationId xmlns:a16="http://schemas.microsoft.com/office/drawing/2014/main" id="{586F2585-E1D7-4CE3-B8CD-37A0ADE2E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Obecne narzędzia działają na długo przed rozmową albo długo po niej, a menedżer potrzebuje pomocy w chwili, gdy przygotowuje rozmowę.</a:t>
            </a:r>
            <a:endParaRPr sz="1550"/>
          </a:p>
        </p:txBody>
      </p:sp>
      <p:sp>
        <p:nvSpPr>
          <p:cNvPr id="2528" name="Google Shape;2528;p60">
            <a:extLst xmlns:a="http://schemas.openxmlformats.org/drawingml/2006/main">
              <a:ext uri="{FF2B5EF4-FFF2-40B4-BE49-F238E27FC236}">
                <a16:creationId xmlns:a16="http://schemas.microsoft.com/office/drawing/2014/main" id="{BEE8D469-0286-4AB1-B892-38F3743E5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474720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CO HR JUŻ MA</a:t>
            </a:r>
            <a:endParaRPr sz="850"/>
          </a:p>
        </p:txBody>
      </p:sp>
      <p:sp>
        <p:nvSpPr>
          <p:cNvPr id="2529" name="Google Shape;2529;p60">
            <a:extLst xmlns:a="http://schemas.openxmlformats.org/drawingml/2006/main">
              <a:ext uri="{FF2B5EF4-FFF2-40B4-BE49-F238E27FC236}">
                <a16:creationId xmlns:a16="http://schemas.microsoft.com/office/drawing/2014/main" id="{D87610BA-88F8-4CE6-B1C2-7BD23F8F9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084832"/>
            <a:ext cx="7162495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CZEGO TO NIE ROZWIĄZUJE</a:t>
            </a:r>
            <a:endParaRPr sz="850"/>
          </a:p>
        </p:txBody>
      </p:sp>
      <p:cxnSp>
        <p:nvCxnSpPr>
          <p:cNvPr id="2752" name="Google Shape;2530;p60"/>
          <p:cNvCxnSpPr/>
          <p:nvPr/>
        </p:nvCxnSpPr>
        <p:spPr>
          <a:xfrm xmlns:a="http://schemas.openxmlformats.org/drawingml/2006/main">
            <a:off x="548640" y="2359152"/>
            <a:ext cx="11094415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4DEE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31" name="Google Shape;2531;p60">
            <a:extLst xmlns:a="http://schemas.openxmlformats.org/drawingml/2006/main">
              <a:ext uri="{FF2B5EF4-FFF2-40B4-BE49-F238E27FC236}">
                <a16:creationId xmlns:a16="http://schemas.microsoft.com/office/drawing/2014/main" id="{C207F296-BDB1-4FF9-BB1F-C76DC3B06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478024"/>
            <a:ext cx="3474720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Testy i assessment</a:t>
            </a:r>
            <a:endParaRPr sz="1450"/>
          </a:p>
        </p:txBody>
      </p:sp>
      <p:sp>
        <p:nvSpPr>
          <p:cNvPr id="2532" name="Google Shape;2532;p60">
            <a:extLst xmlns:a="http://schemas.openxmlformats.org/drawingml/2006/main">
              <a:ext uri="{FF2B5EF4-FFF2-40B4-BE49-F238E27FC236}">
                <a16:creationId xmlns:a16="http://schemas.microsoft.com/office/drawing/2014/main" id="{49940064-2082-46A9-B70E-B8E5BCF1C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478024"/>
            <a:ext cx="7162495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Dają profil i dobre rozpoznanie ludzi. Same nie przygotowują jednak przebiegu konkretnej rozmowy z konkretną osobą.</a:t>
            </a:r>
            <a:endParaRPr sz="1250"/>
          </a:p>
        </p:txBody>
      </p:sp>
      <p:cxnSp>
        <p:nvCxnSpPr>
          <p:cNvPr id="2755" name="Google Shape;2533;p60"/>
          <p:cNvCxnSpPr/>
          <p:nvPr/>
        </p:nvCxnSpPr>
        <p:spPr>
          <a:xfrm xmlns:a="http://schemas.openxmlformats.org/drawingml/2006/main">
            <a:off x="548640" y="3163824"/>
            <a:ext cx="11094415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4DEE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34" name="Google Shape;2534;p60">
            <a:extLst xmlns:a="http://schemas.openxmlformats.org/drawingml/2006/main">
              <a:ext uri="{FF2B5EF4-FFF2-40B4-BE49-F238E27FC236}">
                <a16:creationId xmlns:a16="http://schemas.microsoft.com/office/drawing/2014/main" id="{137A7CD8-806E-4F43-BDE6-2B36E6662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82696"/>
            <a:ext cx="3474720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Szkolenia i programy rozwojowe</a:t>
            </a:r>
            <a:endParaRPr sz="1450"/>
          </a:p>
        </p:txBody>
      </p:sp>
      <p:sp>
        <p:nvSpPr>
          <p:cNvPr id="2535" name="Google Shape;2535;p60">
            <a:extLst xmlns:a="http://schemas.openxmlformats.org/drawingml/2006/main">
              <a:ext uri="{FF2B5EF4-FFF2-40B4-BE49-F238E27FC236}">
                <a16:creationId xmlns:a16="http://schemas.microsoft.com/office/drawing/2014/main" id="{A1A1517B-AFE9-4958-953B-EFC09B6D4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282696"/>
            <a:ext cx="7162495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Uczą modeli feedbacku i przywództwa. Do trudnej rozmowy dochodzi trzy tygodnie później, gdy ze szkolenia zostało niewiele.</a:t>
            </a:r>
            <a:endParaRPr sz="1250"/>
          </a:p>
        </p:txBody>
      </p:sp>
      <p:cxnSp>
        <p:nvCxnSpPr>
          <p:cNvPr id="2758" name="Google Shape;2536;p60"/>
          <p:cNvCxnSpPr/>
          <p:nvPr/>
        </p:nvCxnSpPr>
        <p:spPr>
          <a:xfrm xmlns:a="http://schemas.openxmlformats.org/drawingml/2006/main">
            <a:off x="548640" y="3968496"/>
            <a:ext cx="11094415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4DEE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37" name="Google Shape;2537;p60">
            <a:extLst xmlns:a="http://schemas.openxmlformats.org/drawingml/2006/main">
              <a:ext uri="{FF2B5EF4-FFF2-40B4-BE49-F238E27FC236}">
                <a16:creationId xmlns:a16="http://schemas.microsoft.com/office/drawing/2014/main" id="{356FFB79-F9E8-4918-9F63-406C4F5C5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087368"/>
            <a:ext cx="3474720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Platforma e-learningowa</a:t>
            </a:r>
            <a:endParaRPr sz="1450"/>
          </a:p>
        </p:txBody>
      </p:sp>
      <p:sp>
        <p:nvSpPr>
          <p:cNvPr id="2538" name="Google Shape;2538;p60">
            <a:extLst xmlns:a="http://schemas.openxmlformats.org/drawingml/2006/main">
              <a:ext uri="{FF2B5EF4-FFF2-40B4-BE49-F238E27FC236}">
                <a16:creationId xmlns:a16="http://schemas.microsoft.com/office/drawing/2014/main" id="{22C1AA83-3B61-4E76-8895-8DEBF50ED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087368"/>
            <a:ext cx="7162495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Kursy są dla wszystkich i mało kto do nich wraca. W dniu trudnej rozmowy nikt nie szuka modułu o feedbacku.</a:t>
            </a:r>
            <a:endParaRPr sz="1250"/>
          </a:p>
        </p:txBody>
      </p:sp>
      <p:cxnSp>
        <p:nvCxnSpPr>
          <p:cNvPr id="2761" name="Google Shape;2539;p60"/>
          <p:cNvCxnSpPr/>
          <p:nvPr/>
        </p:nvCxnSpPr>
        <p:spPr>
          <a:xfrm xmlns:a="http://schemas.openxmlformats.org/drawingml/2006/main">
            <a:off x="548640" y="4773168"/>
            <a:ext cx="11094415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4DEE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40" name="Google Shape;2540;p60">
            <a:extLst xmlns:a="http://schemas.openxmlformats.org/drawingml/2006/main">
              <a:ext uri="{FF2B5EF4-FFF2-40B4-BE49-F238E27FC236}">
                <a16:creationId xmlns:a16="http://schemas.microsoft.com/office/drawing/2014/main" id="{20115736-4123-434C-AE88-DEBDBAD4E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892040"/>
            <a:ext cx="3474720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Coaching i HR business partner</a:t>
            </a:r>
            <a:endParaRPr sz="1450"/>
          </a:p>
        </p:txBody>
      </p:sp>
      <p:sp>
        <p:nvSpPr>
          <p:cNvPr id="2541" name="Google Shape;2541;p60">
            <a:extLst xmlns:a="http://schemas.openxmlformats.org/drawingml/2006/main">
              <a:ext uri="{FF2B5EF4-FFF2-40B4-BE49-F238E27FC236}">
                <a16:creationId xmlns:a16="http://schemas.microsoft.com/office/drawing/2014/main" id="{A967AA76-73AB-4D86-AFA3-47A9FDD63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892040"/>
            <a:ext cx="7162495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Dają dobrą rozmowę, ale w wyznaczonym terminie i dla wybranych. Przy każdym feedbacku i 1:1 nikt z HR nie może być.</a:t>
            </a:r>
            <a:endParaRPr sz="1250"/>
          </a:p>
        </p:txBody>
      </p:sp>
      <p:sp>
        <p:nvSpPr>
          <p:cNvPr id="2542" name="Google Shape;2542;p60">
            <a:extLst xmlns:a="http://schemas.openxmlformats.org/drawingml/2006/main">
              <a:ext uri="{FF2B5EF4-FFF2-40B4-BE49-F238E27FC236}">
                <a16:creationId xmlns:a16="http://schemas.microsoft.com/office/drawing/2014/main" id="{683C7392-75B9-43D1-A081-5DC978E29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779008"/>
            <a:ext cx="11094415" cy="73152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44" name="Google Shape;2544;p60">
            <a:extLst xmlns:a="http://schemas.openxmlformats.org/drawingml/2006/main">
              <a:ext uri="{FF2B5EF4-FFF2-40B4-BE49-F238E27FC236}">
                <a16:creationId xmlns:a16="http://schemas.microsoft.com/office/drawing/2014/main" id="{E323CFC3-3020-4791-8B66-B5E2694C0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779008"/>
            <a:ext cx="9978847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00"/>
              <a:buFont typeface="Calibri"/>
              <a:buNone/>
              <a:defRPr sz="1200" b="1">
                <a:solidFill>
                  <a:srgbClr val="241C28"/>
                </a:solidFill>
                <a:latin typeface="Arial"/>
                <a:ea typeface="Arial"/>
                <a:cs typeface="Arial"/>
              </a:defRPr>
            </a:pPr>
            <a:r>
              <a:rPr sz="1200" b="1" u="none">
                <a:solidFill>
                  <a:srgbClr val="241C28"/>
                </a:solidFill>
                <a:latin typeface="Arial"/>
                <a:ea typeface="Arial"/>
                <a:cs typeface="Arial"/>
              </a:rPr>
              <a:t>Empatyzer nie zastępuje assessmentów, szkoleń, coachingu ani HR business partnera. Łączy ich kontekst z pomocą dostępną wtedy, gdy menedżer przygotowuje konkretną rozmowę.</a:t>
            </a:r>
            <a:endParaRPr sz="1400"/>
          </a:p>
        </p:txBody>
      </p:sp>
      <p:pic>
        <p:nvPicPr>
          <p:cNvPr id="2766" name="Google Shape;2545;p6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4b4b928085143f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546" name="Google Shape;2546;p60">
            <a:extLst xmlns:a="http://schemas.openxmlformats.org/drawingml/2006/main">
              <a:ext uri="{FF2B5EF4-FFF2-40B4-BE49-F238E27FC236}">
                <a16:creationId xmlns:a16="http://schemas.microsoft.com/office/drawing/2014/main" id="{393CC56A-DD6A-496C-B8F5-FBABCA246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38138"/>
            <a:ext cx="14287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Dlaczego problem wraca</a:t>
            </a:r>
            <a:endParaRPr/>
          </a:p>
        </p:txBody>
      </p:sp>
      <p:sp>
        <p:nvSpPr>
          <p:cNvPr id="2547" name="Google Shape;2547;p60">
            <a:extLst xmlns:a="http://schemas.openxmlformats.org/drawingml/2006/main">
              <a:ext uri="{FF2B5EF4-FFF2-40B4-BE49-F238E27FC236}">
                <a16:creationId xmlns:a16="http://schemas.microsoft.com/office/drawing/2014/main" id="{A3A5A372-008D-49D6-AC6D-865529F34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48" name="Google Shape;2548;p60">
            <a:extLst xmlns:a="http://schemas.openxmlformats.org/drawingml/2006/main">
              <a:ext uri="{FF2B5EF4-FFF2-40B4-BE49-F238E27FC236}">
                <a16:creationId xmlns:a16="http://schemas.microsoft.com/office/drawing/2014/main" id="{2D0B58DE-3E62-4F35-A59A-F0FB4FF74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2549" name="Google Shape;2549;p60">
            <a:extLst xmlns:a="http://schemas.openxmlformats.org/drawingml/2006/main">
              <a:ext uri="{FF2B5EF4-FFF2-40B4-BE49-F238E27FC236}">
                <a16:creationId xmlns:a16="http://schemas.microsoft.com/office/drawing/2014/main" id="{655BE028-EF47-494B-83D3-5F09E1BB4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550" name="Google Shape;2550;p60">
            <a:hlinkClick xmlns:r="http://schemas.openxmlformats.org/officeDocument/2006/relationships" xmlns:a="http://schemas.openxmlformats.org/drawingml/2006/main" r:id="Rdcc79aa49f494b1e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6D2DA5E-1C93-4185-BFF9-77F1CECE0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51" name="Google Shape;2551;p60">
            <a:extLst xmlns:a="http://schemas.openxmlformats.org/drawingml/2006/main">
              <a:ext uri="{FF2B5EF4-FFF2-40B4-BE49-F238E27FC236}">
                <a16:creationId xmlns:a16="http://schemas.microsoft.com/office/drawing/2014/main" id="{DC4547A4-636B-47FC-B82E-930CDC7BF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8448" y="265176"/>
            <a:ext cx="1591056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52" name="Google Shape;2552;p60">
            <a:extLst xmlns:a="http://schemas.openxmlformats.org/drawingml/2006/main">
              <a:ext uri="{FF2B5EF4-FFF2-40B4-BE49-F238E27FC236}">
                <a16:creationId xmlns:a16="http://schemas.microsoft.com/office/drawing/2014/main" id="{DF6A376B-01CE-4E22-A37A-EA4B9D01C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2553" name="Google Shape;2553;p60">
            <a:extLst xmlns:a="http://schemas.openxmlformats.org/drawingml/2006/main">
              <a:ext uri="{FF2B5EF4-FFF2-40B4-BE49-F238E27FC236}">
                <a16:creationId xmlns:a16="http://schemas.microsoft.com/office/drawing/2014/main" id="{C24DAB29-ADBF-4C5C-82F6-6C3E1AC48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554" name="Google Shape;2554;p60">
            <a:hlinkClick xmlns:r="http://schemas.openxmlformats.org/officeDocument/2006/relationships" xmlns:a="http://schemas.openxmlformats.org/drawingml/2006/main" r:id="R971b512685064d0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0FA9A3A-658A-43B3-8088-9AF0D734F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55" name="Google Shape;2555;p60">
            <a:extLst xmlns:a="http://schemas.openxmlformats.org/drawingml/2006/main">
              <a:ext uri="{FF2B5EF4-FFF2-40B4-BE49-F238E27FC236}">
                <a16:creationId xmlns:a16="http://schemas.microsoft.com/office/drawing/2014/main" id="{5DEBDF89-A158-4FCF-BC96-F218019B4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2556" name="Google Shape;2556;p60">
            <a:extLst xmlns:a="http://schemas.openxmlformats.org/drawingml/2006/main">
              <a:ext uri="{FF2B5EF4-FFF2-40B4-BE49-F238E27FC236}">
                <a16:creationId xmlns:a16="http://schemas.microsoft.com/office/drawing/2014/main" id="{8138FA25-855F-403B-8904-4B080BE98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557" name="Google Shape;2557;p60">
            <a:hlinkClick xmlns:r="http://schemas.openxmlformats.org/officeDocument/2006/relationships" xmlns:a="http://schemas.openxmlformats.org/drawingml/2006/main" r:id="Rcd483fbbefcd445e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9AB96291-D1CB-4972-AC1A-E13C38BE1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58" name="Google Shape;2558;p60">
            <a:extLst xmlns:a="http://schemas.openxmlformats.org/drawingml/2006/main">
              <a:ext uri="{FF2B5EF4-FFF2-40B4-BE49-F238E27FC236}">
                <a16:creationId xmlns:a16="http://schemas.microsoft.com/office/drawing/2014/main" id="{607BE69F-9A0C-489C-909D-2B37C2B61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2559" name="Google Shape;2559;p60">
            <a:extLst xmlns:a="http://schemas.openxmlformats.org/drawingml/2006/main">
              <a:ext uri="{FF2B5EF4-FFF2-40B4-BE49-F238E27FC236}">
                <a16:creationId xmlns:a16="http://schemas.microsoft.com/office/drawing/2014/main" id="{099CABF4-2154-4E65-996A-5DCB53BFD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560" name="Google Shape;2560;p60">
            <a:hlinkClick xmlns:r="http://schemas.openxmlformats.org/officeDocument/2006/relationships" xmlns:a="http://schemas.openxmlformats.org/drawingml/2006/main" r:id="R8152cf74c34a439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FB91EB6-A051-44F0-B7BB-EB4024DFB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61" name="Google Shape;2561;p60">
            <a:extLst xmlns:a="http://schemas.openxmlformats.org/drawingml/2006/main">
              <a:ext uri="{FF2B5EF4-FFF2-40B4-BE49-F238E27FC236}">
                <a16:creationId xmlns:a16="http://schemas.microsoft.com/office/drawing/2014/main" id="{557C1198-9421-429F-AAD1-2AAA9E935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2562" name="Google Shape;2562;p60">
            <a:extLst xmlns:a="http://schemas.openxmlformats.org/drawingml/2006/main">
              <a:ext uri="{FF2B5EF4-FFF2-40B4-BE49-F238E27FC236}">
                <a16:creationId xmlns:a16="http://schemas.microsoft.com/office/drawing/2014/main" id="{E68D010F-39CE-4228-8317-AE5BB01CD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563" name="Google Shape;2563;p60">
            <a:hlinkClick xmlns:r="http://schemas.openxmlformats.org/officeDocument/2006/relationships" xmlns:a="http://schemas.openxmlformats.org/drawingml/2006/main" r:id="Rb25db3c89d7b404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EC3C4562-6F27-471A-91B7-7BF4E2509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64" name="Google Shape;2564;p60">
            <a:extLst xmlns:a="http://schemas.openxmlformats.org/drawingml/2006/main">
              <a:ext uri="{FF2B5EF4-FFF2-40B4-BE49-F238E27FC236}">
                <a16:creationId xmlns:a16="http://schemas.microsoft.com/office/drawing/2014/main" id="{FFF29C22-C0C1-413A-BCCF-5BEA3F83F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2565" name="Google Shape;2565;p60">
            <a:extLst xmlns:a="http://schemas.openxmlformats.org/drawingml/2006/main">
              <a:ext uri="{FF2B5EF4-FFF2-40B4-BE49-F238E27FC236}">
                <a16:creationId xmlns:a16="http://schemas.microsoft.com/office/drawing/2014/main" id="{74734471-A368-4E21-B246-2043D7BCB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566" name="Google Shape;2566;p60">
            <a:hlinkClick xmlns:r="http://schemas.openxmlformats.org/officeDocument/2006/relationships" xmlns:a="http://schemas.openxmlformats.org/drawingml/2006/main" r:id="Rf7d81a8bff6d4192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02C254C-02B2-4543-9C2E-26D0EBF01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67" name="Google Shape;2567;p60">
            <a:extLst xmlns:a="http://schemas.openxmlformats.org/drawingml/2006/main">
              <a:ext uri="{FF2B5EF4-FFF2-40B4-BE49-F238E27FC236}">
                <a16:creationId xmlns:a16="http://schemas.microsoft.com/office/drawing/2014/main" id="{C4587D16-12C7-4E3B-AF89-A3360D1A7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2568" name="Google Shape;2568;p60">
            <a:extLst xmlns:a="http://schemas.openxmlformats.org/drawingml/2006/main">
              <a:ext uri="{FF2B5EF4-FFF2-40B4-BE49-F238E27FC236}">
                <a16:creationId xmlns:a16="http://schemas.microsoft.com/office/drawing/2014/main" id="{677EB7FE-F0DC-4159-A786-FF7B9B837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569" name="Google Shape;2569;p60">
            <a:hlinkClick xmlns:r="http://schemas.openxmlformats.org/officeDocument/2006/relationships" xmlns:a="http://schemas.openxmlformats.org/drawingml/2006/main" r:id="R8f1271859e4e418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3534082-898C-4F54-A48B-A77511D51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570" name="Google Shape;2570;p60">
            <a:extLst xmlns:a="http://schemas.openxmlformats.org/drawingml/2006/main">
              <a:ext uri="{FF2B5EF4-FFF2-40B4-BE49-F238E27FC236}">
                <a16:creationId xmlns:a16="http://schemas.microsoft.com/office/drawing/2014/main" id="{7492B222-9F4E-4490-ACB8-6E9AA84E9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2571" name="Google Shape;2571;p60">
            <a:hlinkClick xmlns:r="http://schemas.openxmlformats.org/officeDocument/2006/relationships" xmlns:a="http://schemas.openxmlformats.org/drawingml/2006/main" r:id="R2436fad159244a3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67B39280-B530-4739-B8B5-64A5294FC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2793" name="Google Shape;2543;p6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ff8d108b924a2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flipH="0" flipV="0">
            <a:off x="841248" y="5989320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2694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0BE0BC04-84DA-4EF5-9976-050ADF246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95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029B407A-CAAA-49EC-8FCA-C30E6BDDC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269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7B4D4C7-EB02-4F02-B795-CC1EECD6C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697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E4D88AA3-92DC-4302-9056-53A85C5C8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269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92B813A-B553-4489-8397-2DAE6DC8A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699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BFB65F10-6424-4742-88DA-A5D95C2CD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270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0855E03-462B-4704-B1CB-4395F2FAB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01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86B6C0BE-18E0-4E40-8557-F076178A0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270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E5037C6-3B41-42AD-82C4-50F81AD9D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03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921ACB7B-B49B-4721-A7CA-D8B4043E8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270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79C68EA-8BDF-4628-8A96-9E25CA9A3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05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056932DF-D663-4DA0-B386-ED81C6D95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270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A216AAD-1D01-4B39-9651-3322B20A5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07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BF45D3D2-9707-444D-9CD2-84827A978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270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E0E2808-324E-4DA0-8057-AE346E5FF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09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81421AC1-75B5-4DF8-8BDF-30CD2FD80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271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7E64A78-D6F5-40B1-B837-2D67E5F44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11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5AE80C63-03F1-457C-8C53-1B0770AD6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5127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12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83DF9127-14BD-4E5D-8A92-781AF3711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104232869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98" name="Google Shape;2898;p67">
            <a:extLst xmlns:a="http://schemas.openxmlformats.org/drawingml/2006/main">
              <a:ext uri="{FF2B5EF4-FFF2-40B4-BE49-F238E27FC236}">
                <a16:creationId xmlns:a16="http://schemas.microsoft.com/office/drawing/2014/main" id="{DA3F444E-D21F-49B2-8352-8A085178D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2899" name="Google Shape;2899;p67">
            <a:extLst xmlns:a="http://schemas.openxmlformats.org/drawingml/2006/main">
              <a:ext uri="{FF2B5EF4-FFF2-40B4-BE49-F238E27FC236}">
                <a16:creationId xmlns:a16="http://schemas.microsoft.com/office/drawing/2014/main" id="{6523D747-F6D0-44BA-96D4-AE34843C61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25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Co Empatyzer zmienia w Twojej organizacji?</a:t>
            </a:r>
            <a:endParaRPr sz="2800"/>
          </a:p>
        </p:txBody>
      </p:sp>
      <p:sp>
        <p:nvSpPr>
          <p:cNvPr id="2900" name="Google Shape;2900;p67">
            <a:extLst xmlns:a="http://schemas.openxmlformats.org/drawingml/2006/main">
              <a:ext uri="{FF2B5EF4-FFF2-40B4-BE49-F238E27FC236}">
                <a16:creationId xmlns:a16="http://schemas.microsoft.com/office/drawing/2014/main" id="{86542909-AD13-490D-95A5-E6971DC08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40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HR nie musi być przy każdej rozmowie, żeby menedżerowie przestali improwizować.</a:t>
            </a:r>
            <a:endParaRPr sz="1550"/>
          </a:p>
        </p:txBody>
      </p:sp>
      <p:sp>
        <p:nvSpPr>
          <p:cNvPr id="2901" name="Google Shape;2901;p67">
            <a:extLst xmlns:a="http://schemas.openxmlformats.org/drawingml/2006/main">
              <a:ext uri="{FF2B5EF4-FFF2-40B4-BE49-F238E27FC236}">
                <a16:creationId xmlns:a16="http://schemas.microsoft.com/office/drawing/2014/main" id="{6FBCD640-23F6-4D74-AE45-2F6056331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539642" cy="3090672"/>
          </a:xfrm>
          <a:prstGeom xmlns:a="http://schemas.openxmlformats.org/drawingml/2006/main" prst="roundRect">
            <a:avLst>
              <a:gd name="adj" fmla="val 2959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02" name="Google Shape;2902;p67">
            <a:extLst xmlns:a="http://schemas.openxmlformats.org/drawingml/2006/main">
              <a:ext uri="{FF2B5EF4-FFF2-40B4-BE49-F238E27FC236}">
                <a16:creationId xmlns:a16="http://schemas.microsoft.com/office/drawing/2014/main" id="{BAC14B75-9F9E-4424-8E2E-0E9ACC5D0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59152"/>
            <a:ext cx="2991002" cy="2377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650"/>
              <a:buFont typeface="Calibri"/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MAŁA FIRMA</a:t>
            </a:r>
            <a:endParaRPr sz="850"/>
          </a:p>
        </p:txBody>
      </p:sp>
      <p:sp>
        <p:nvSpPr>
          <p:cNvPr id="2903" name="Google Shape;2903;p67">
            <a:extLst xmlns:a="http://schemas.openxmlformats.org/drawingml/2006/main">
              <a:ext uri="{FF2B5EF4-FFF2-40B4-BE49-F238E27FC236}">
                <a16:creationId xmlns:a16="http://schemas.microsoft.com/office/drawing/2014/main" id="{DC8A11DF-752A-4512-AFB1-000D699F5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633472"/>
            <a:ext cx="2991002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HR odzyskuje czas na sprawy trudne</a:t>
            </a:r>
            <a:endParaRPr sz="1550"/>
          </a:p>
        </p:txBody>
      </p:sp>
      <p:sp>
        <p:nvSpPr>
          <p:cNvPr id="2904" name="Google Shape;2904;p67">
            <a:extLst xmlns:a="http://schemas.openxmlformats.org/drawingml/2006/main">
              <a:ext uri="{FF2B5EF4-FFF2-40B4-BE49-F238E27FC236}">
                <a16:creationId xmlns:a16="http://schemas.microsoft.com/office/drawing/2014/main" id="{B462D9CD-F10C-4639-A112-5290EF987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163824"/>
            <a:ext cx="2991002" cy="1874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950"/>
              <a:buFont typeface="Calibri"/>
              <a:buNone/>
            </a:pPr>
            <a:r>
              <a:rPr sz="95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Zwykły feedback albo 1:1 menedżer przygotuje z Em sam, a HR zostaje przy sprawach formalnych i krytycznych.</a:t>
            </a:r>
            <a:endParaRPr sz="1300"/>
          </a:p>
        </p:txBody>
      </p:sp>
      <p:sp>
        <p:nvSpPr>
          <p:cNvPr id="2905" name="Google Shape;2905;p67">
            <a:extLst xmlns:a="http://schemas.openxmlformats.org/drawingml/2006/main">
              <a:ext uri="{FF2B5EF4-FFF2-40B4-BE49-F238E27FC236}">
                <a16:creationId xmlns:a16="http://schemas.microsoft.com/office/drawing/2014/main" id="{1E111A43-4911-4927-AE55-9CF63F771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6026" y="2084832"/>
            <a:ext cx="3539642" cy="3090672"/>
          </a:xfrm>
          <a:prstGeom xmlns:a="http://schemas.openxmlformats.org/drawingml/2006/main" prst="roundRect">
            <a:avLst>
              <a:gd name="adj" fmla="val 2959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06" name="Google Shape;2906;p67">
            <a:extLst xmlns:a="http://schemas.openxmlformats.org/drawingml/2006/main">
              <a:ext uri="{FF2B5EF4-FFF2-40B4-BE49-F238E27FC236}">
                <a16:creationId xmlns:a16="http://schemas.microsoft.com/office/drawing/2014/main" id="{3E209D06-97C5-4A02-A7BB-852664BC6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2359152"/>
            <a:ext cx="2991002" cy="2377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650"/>
              <a:buFont typeface="Calibri"/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ŚREDNIA FIRMA</a:t>
            </a:r>
            <a:endParaRPr sz="850"/>
          </a:p>
        </p:txBody>
      </p:sp>
      <p:sp>
        <p:nvSpPr>
          <p:cNvPr id="2907" name="Google Shape;2907;p67">
            <a:extLst xmlns:a="http://schemas.openxmlformats.org/drawingml/2006/main">
              <a:ext uri="{FF2B5EF4-FFF2-40B4-BE49-F238E27FC236}">
                <a16:creationId xmlns:a16="http://schemas.microsoft.com/office/drawing/2014/main" id="{A03F2213-8FDA-4FBF-8755-C4DE43419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2633472"/>
            <a:ext cx="2991002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Wsparcie dociera do każdego menedżera</a:t>
            </a:r>
            <a:endParaRPr sz="1550"/>
          </a:p>
        </p:txBody>
      </p:sp>
      <p:sp>
        <p:nvSpPr>
          <p:cNvPr id="2908" name="Google Shape;2908;p67">
            <a:extLst xmlns:a="http://schemas.openxmlformats.org/drawingml/2006/main">
              <a:ext uri="{FF2B5EF4-FFF2-40B4-BE49-F238E27FC236}">
                <a16:creationId xmlns:a16="http://schemas.microsoft.com/office/drawing/2014/main" id="{289F74BD-5DA1-4A05-95C9-F6E59738C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3163824"/>
            <a:ext cx="2991002" cy="1874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950"/>
              <a:buFont typeface="Calibri"/>
              <a:buNone/>
            </a:pPr>
            <a:r>
              <a:rPr sz="95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Menedżer pyta Em wtedy, gdy szykuje rozmowę, zamiast czekać na HR, szkolenie albo kolejny termin coachingu.</a:t>
            </a:r>
            <a:endParaRPr sz="1300"/>
          </a:p>
        </p:txBody>
      </p:sp>
      <p:sp>
        <p:nvSpPr>
          <p:cNvPr id="2909" name="Google Shape;2909;p67">
            <a:extLst xmlns:a="http://schemas.openxmlformats.org/drawingml/2006/main">
              <a:ext uri="{FF2B5EF4-FFF2-40B4-BE49-F238E27FC236}">
                <a16:creationId xmlns:a16="http://schemas.microsoft.com/office/drawing/2014/main" id="{DFC4D82D-4F8B-4C38-B332-0C50DF794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3413" y="2084832"/>
            <a:ext cx="3539642" cy="3090672"/>
          </a:xfrm>
          <a:prstGeom xmlns:a="http://schemas.openxmlformats.org/drawingml/2006/main" prst="roundRect">
            <a:avLst>
              <a:gd name="adj" fmla="val 2959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10" name="Google Shape;2910;p67">
            <a:extLst xmlns:a="http://schemas.openxmlformats.org/drawingml/2006/main">
              <a:ext uri="{FF2B5EF4-FFF2-40B4-BE49-F238E27FC236}">
                <a16:creationId xmlns:a16="http://schemas.microsoft.com/office/drawing/2014/main" id="{666D8F1A-466A-4DF1-9CE0-6AF97333D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2359152"/>
            <a:ext cx="2991002" cy="2377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650"/>
              <a:buFont typeface="Calibri"/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DUŻA FIRMA</a:t>
            </a:r>
            <a:endParaRPr sz="850"/>
          </a:p>
        </p:txBody>
      </p:sp>
      <p:sp>
        <p:nvSpPr>
          <p:cNvPr id="2911" name="Google Shape;2911;p67">
            <a:extLst xmlns:a="http://schemas.openxmlformats.org/drawingml/2006/main">
              <a:ext uri="{FF2B5EF4-FFF2-40B4-BE49-F238E27FC236}">
                <a16:creationId xmlns:a16="http://schemas.microsoft.com/office/drawing/2014/main" id="{CC18B202-CC74-4231-8AE7-5A62CF575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2633472"/>
            <a:ext cx="2991002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Programy rozwojowe mają pomoc w codziennym użyciu</a:t>
            </a:r>
            <a:endParaRPr sz="1550"/>
          </a:p>
        </p:txBody>
      </p:sp>
      <p:sp>
        <p:nvSpPr>
          <p:cNvPr id="2912" name="Google Shape;2912;p67">
            <a:extLst xmlns:a="http://schemas.openxmlformats.org/drawingml/2006/main">
              <a:ext uri="{FF2B5EF4-FFF2-40B4-BE49-F238E27FC236}">
                <a16:creationId xmlns:a16="http://schemas.microsoft.com/office/drawing/2014/main" id="{4E9EEA25-2C72-4327-BC08-0DBF8C95F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3163824"/>
            <a:ext cx="2991002" cy="1874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950"/>
              <a:buFont typeface="Calibri"/>
              <a:buNone/>
            </a:pPr>
            <a:r>
              <a:rPr sz="95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Szkolenia i coaching zostają, a Empatyzer dokłada wsparcie tuż przed konkretną rozmową. HR widzi dane zbiorcze, nie pytania.</a:t>
            </a:r>
            <a:endParaRPr sz="1300"/>
          </a:p>
        </p:txBody>
      </p:sp>
      <p:sp>
        <p:nvSpPr>
          <p:cNvPr id="2913" name="Google Shape;2913;p67">
            <a:extLst xmlns:a="http://schemas.openxmlformats.org/drawingml/2006/main">
              <a:ext uri="{FF2B5EF4-FFF2-40B4-BE49-F238E27FC236}">
                <a16:creationId xmlns:a16="http://schemas.microsoft.com/office/drawing/2014/main" id="{2800EB77-D20C-4D4F-9BF2-66A11D78F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413248"/>
            <a:ext cx="11094415" cy="786384"/>
          </a:xfrm>
          <a:prstGeom xmlns:a="http://schemas.openxmlformats.org/drawingml/2006/main" prst="roundRect">
            <a:avLst>
              <a:gd name="adj" fmla="val 11628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15" name="Google Shape;2915;p67">
            <a:extLst xmlns:a="http://schemas.openxmlformats.org/drawingml/2006/main">
              <a:ext uri="{FF2B5EF4-FFF2-40B4-BE49-F238E27FC236}">
                <a16:creationId xmlns:a16="http://schemas.microsoft.com/office/drawing/2014/main" id="{671D154B-08D3-4F49-8BF6-35DE106D2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413248"/>
            <a:ext cx="9978847" cy="7863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000"/>
              <a:buFont typeface="Calibri"/>
              <a:buNone/>
            </a:pPr>
            <a:r>
              <a:rPr sz="1000" b="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Zwykle zaczyna się od menedżerów i ich zespołów. Można zacząć od jednego działu i dołączać kolejne w trakcie roku.</a:t>
            </a:r>
            <a:endParaRPr sz="1350"/>
          </a:p>
        </p:txBody>
      </p:sp>
      <p:pic>
        <p:nvPicPr>
          <p:cNvPr id="2983" name="Google Shape;2916;p6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0e7eca63a014698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917" name="Google Shape;2917;p67">
            <a:extLst xmlns:a="http://schemas.openxmlformats.org/drawingml/2006/main">
              <a:ext uri="{FF2B5EF4-FFF2-40B4-BE49-F238E27FC236}">
                <a16:creationId xmlns:a16="http://schemas.microsoft.com/office/drawing/2014/main" id="{63FEC129-C6B7-4B99-ACA9-09E58654B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38138"/>
            <a:ext cx="10477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Co się zmienia</a:t>
            </a:r>
            <a:endParaRPr/>
          </a:p>
        </p:txBody>
      </p:sp>
      <p:sp>
        <p:nvSpPr>
          <p:cNvPr id="2918" name="Google Shape;2918;p67">
            <a:extLst xmlns:a="http://schemas.openxmlformats.org/drawingml/2006/main">
              <a:ext uri="{FF2B5EF4-FFF2-40B4-BE49-F238E27FC236}">
                <a16:creationId xmlns:a16="http://schemas.microsoft.com/office/drawing/2014/main" id="{C2104448-CBE7-41C9-9374-5BB403801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19" name="Google Shape;2919;p67">
            <a:extLst xmlns:a="http://schemas.openxmlformats.org/drawingml/2006/main">
              <a:ext uri="{FF2B5EF4-FFF2-40B4-BE49-F238E27FC236}">
                <a16:creationId xmlns:a16="http://schemas.microsoft.com/office/drawing/2014/main" id="{1679AA37-CB6F-4688-A669-6044DE210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2920" name="Google Shape;2920;p67">
            <a:extLst xmlns:a="http://schemas.openxmlformats.org/drawingml/2006/main">
              <a:ext uri="{FF2B5EF4-FFF2-40B4-BE49-F238E27FC236}">
                <a16:creationId xmlns:a16="http://schemas.microsoft.com/office/drawing/2014/main" id="{8C69FC69-6496-4E5C-B9C9-395F160FC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921" name="Google Shape;2921;p67">
            <a:hlinkClick xmlns:r="http://schemas.openxmlformats.org/officeDocument/2006/relationships" xmlns:a="http://schemas.openxmlformats.org/drawingml/2006/main" r:id="R17ab25fe33f1494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347C04F-1B2A-4887-A039-601C56D9E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22" name="Google Shape;2922;p67">
            <a:extLst xmlns:a="http://schemas.openxmlformats.org/drawingml/2006/main">
              <a:ext uri="{FF2B5EF4-FFF2-40B4-BE49-F238E27FC236}">
                <a16:creationId xmlns:a16="http://schemas.microsoft.com/office/drawing/2014/main" id="{CF604619-9DF7-4281-885C-33AB3C0E5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2923" name="Google Shape;2923;p67">
            <a:extLst xmlns:a="http://schemas.openxmlformats.org/drawingml/2006/main">
              <a:ext uri="{FF2B5EF4-FFF2-40B4-BE49-F238E27FC236}">
                <a16:creationId xmlns:a16="http://schemas.microsoft.com/office/drawing/2014/main" id="{D87FD8A2-94BC-4323-8CAE-A025B3437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924" name="Google Shape;2924;p67">
            <a:hlinkClick xmlns:r="http://schemas.openxmlformats.org/officeDocument/2006/relationships" xmlns:a="http://schemas.openxmlformats.org/drawingml/2006/main" r:id="R3ac3dfa88d184d7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74AA307-86C1-497E-8B63-3BA27FD9D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25" name="Google Shape;2925;p67">
            <a:extLst xmlns:a="http://schemas.openxmlformats.org/drawingml/2006/main">
              <a:ext uri="{FF2B5EF4-FFF2-40B4-BE49-F238E27FC236}">
                <a16:creationId xmlns:a16="http://schemas.microsoft.com/office/drawing/2014/main" id="{8CB3E118-51F4-41BA-8140-71ED1BEB0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2926" name="Google Shape;2926;p67">
            <a:extLst xmlns:a="http://schemas.openxmlformats.org/drawingml/2006/main">
              <a:ext uri="{FF2B5EF4-FFF2-40B4-BE49-F238E27FC236}">
                <a16:creationId xmlns:a16="http://schemas.microsoft.com/office/drawing/2014/main" id="{9549B798-8342-480A-9D44-719879315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927" name="Google Shape;2927;p67">
            <a:hlinkClick xmlns:r="http://schemas.openxmlformats.org/officeDocument/2006/relationships" xmlns:a="http://schemas.openxmlformats.org/drawingml/2006/main" r:id="Rd2135dc855964e4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9BD9E75-BA19-4989-8F27-15E1D8777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28" name="Google Shape;2928;p67">
            <a:extLst xmlns:a="http://schemas.openxmlformats.org/drawingml/2006/main">
              <a:ext uri="{FF2B5EF4-FFF2-40B4-BE49-F238E27FC236}">
                <a16:creationId xmlns:a16="http://schemas.microsoft.com/office/drawing/2014/main" id="{CF9AB226-311B-4F79-8A94-FBC47BAB3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2929" name="Google Shape;2929;p67">
            <a:extLst xmlns:a="http://schemas.openxmlformats.org/drawingml/2006/main">
              <a:ext uri="{FF2B5EF4-FFF2-40B4-BE49-F238E27FC236}">
                <a16:creationId xmlns:a16="http://schemas.microsoft.com/office/drawing/2014/main" id="{4CD6B89F-FF79-44B4-B975-BE4B95AF9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930" name="Google Shape;2930;p67">
            <a:hlinkClick xmlns:r="http://schemas.openxmlformats.org/officeDocument/2006/relationships" xmlns:a="http://schemas.openxmlformats.org/drawingml/2006/main" r:id="R47e02348b46244b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656EDD5-EAA3-42B5-B50E-FA3EB7E94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31" name="Google Shape;2931;p67">
            <a:extLst xmlns:a="http://schemas.openxmlformats.org/drawingml/2006/main">
              <a:ext uri="{FF2B5EF4-FFF2-40B4-BE49-F238E27FC236}">
                <a16:creationId xmlns:a16="http://schemas.microsoft.com/office/drawing/2014/main" id="{F2133E20-077D-4AB3-9856-8A04970BE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0328" y="265176"/>
            <a:ext cx="1207007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32" name="Google Shape;2932;p67">
            <a:extLst xmlns:a="http://schemas.openxmlformats.org/drawingml/2006/main">
              <a:ext uri="{FF2B5EF4-FFF2-40B4-BE49-F238E27FC236}">
                <a16:creationId xmlns:a16="http://schemas.microsoft.com/office/drawing/2014/main" id="{4195575A-0BE9-4F42-9985-262FD385B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2933" name="Google Shape;2933;p67">
            <a:extLst xmlns:a="http://schemas.openxmlformats.org/drawingml/2006/main">
              <a:ext uri="{FF2B5EF4-FFF2-40B4-BE49-F238E27FC236}">
                <a16:creationId xmlns:a16="http://schemas.microsoft.com/office/drawing/2014/main" id="{D6D7D432-8E28-4277-AA17-2C6092A36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934" name="Google Shape;2934;p67">
            <a:hlinkClick xmlns:r="http://schemas.openxmlformats.org/officeDocument/2006/relationships" xmlns:a="http://schemas.openxmlformats.org/drawingml/2006/main" r:id="Rbdd342d1042e438b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782BDE9-BB99-4223-909C-E135A0EB6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35" name="Google Shape;2935;p67">
            <a:extLst xmlns:a="http://schemas.openxmlformats.org/drawingml/2006/main">
              <a:ext uri="{FF2B5EF4-FFF2-40B4-BE49-F238E27FC236}">
                <a16:creationId xmlns:a16="http://schemas.microsoft.com/office/drawing/2014/main" id="{52E19CBB-0310-4564-90EB-4707A3F9C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2936" name="Google Shape;2936;p67">
            <a:extLst xmlns:a="http://schemas.openxmlformats.org/drawingml/2006/main">
              <a:ext uri="{FF2B5EF4-FFF2-40B4-BE49-F238E27FC236}">
                <a16:creationId xmlns:a16="http://schemas.microsoft.com/office/drawing/2014/main" id="{7F7F26D1-7297-4A09-8A98-42A4F6E5E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937" name="Google Shape;2937;p67">
            <a:hlinkClick xmlns:r="http://schemas.openxmlformats.org/officeDocument/2006/relationships" xmlns:a="http://schemas.openxmlformats.org/drawingml/2006/main" r:id="R43073ee3be8d403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2213DD7-B901-46EC-805B-DE7F7C628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38" name="Google Shape;2938;p67">
            <a:extLst xmlns:a="http://schemas.openxmlformats.org/drawingml/2006/main">
              <a:ext uri="{FF2B5EF4-FFF2-40B4-BE49-F238E27FC236}">
                <a16:creationId xmlns:a16="http://schemas.microsoft.com/office/drawing/2014/main" id="{697B96C1-7B9D-4E82-9A0D-2D00CA4E0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2939" name="Google Shape;2939;p67">
            <a:extLst xmlns:a="http://schemas.openxmlformats.org/drawingml/2006/main">
              <a:ext uri="{FF2B5EF4-FFF2-40B4-BE49-F238E27FC236}">
                <a16:creationId xmlns:a16="http://schemas.microsoft.com/office/drawing/2014/main" id="{9F5CCC17-8FAA-420C-AE9E-BFB1B6958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940" name="Google Shape;2940;p67">
            <a:hlinkClick xmlns:r="http://schemas.openxmlformats.org/officeDocument/2006/relationships" xmlns:a="http://schemas.openxmlformats.org/drawingml/2006/main" r:id="Rf38ff876b3054eb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9E0B5447-8373-4760-B69F-4E1CD8376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941" name="Google Shape;2941;p67">
            <a:extLst xmlns:a="http://schemas.openxmlformats.org/drawingml/2006/main">
              <a:ext uri="{FF2B5EF4-FFF2-40B4-BE49-F238E27FC236}">
                <a16:creationId xmlns:a16="http://schemas.microsoft.com/office/drawing/2014/main" id="{8E376952-26DC-4CDD-BC00-E48AE2A01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2942" name="Google Shape;2942;p67">
            <a:hlinkClick xmlns:r="http://schemas.openxmlformats.org/officeDocument/2006/relationships" xmlns:a="http://schemas.openxmlformats.org/drawingml/2006/main" r:id="R1210f24dfa784c2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AB63D40-3D45-4B74-849C-1E86C53AA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3010" name="Google Shape;2914;p6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38c36ae4f6410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650992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2945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DF855E0F-A5BA-48FD-833A-21CA01498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46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DD3D3B7E-EB7A-472A-988F-B9F0FF55B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294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96932F5-22C4-43FE-BA32-04F863939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948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67FA5B16-672B-4398-8AB6-3D6DC6849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294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01F45DF0-573B-41CB-B252-F49AD2FF9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950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2D795085-8A97-4924-9F79-BECB138E8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295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A85A6D6-CE21-4241-81B1-F12EFC55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952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EB889937-4640-450E-87F3-E1EF7A6CD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295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49075DE-3FF7-459C-A88C-EE7F67501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954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DC50848F-2B96-483E-9FA2-453DE13E5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295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80A412E1-00D4-4690-BB0D-AE06001C0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956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05AC60FD-0B69-4F22-8667-79F13E056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295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F9ACE08-3C5B-4E06-AC14-924C65765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958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AEF7512C-737F-42D4-AF3A-3D760248C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295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6C8142E-3BC4-435C-8303-7E20D59B3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960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B91C75CE-5831-486A-ABB5-B74FF35A1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296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2632DB5-E580-43BA-A391-452C79CC2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962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26A3D1FE-0E8B-4EB3-96D1-293086880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5127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63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A348AED8-FF2D-4AB4-95B6-290E48062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325987419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95" name="Google Shape;2695;p63">
            <a:extLst xmlns:a="http://schemas.openxmlformats.org/drawingml/2006/main">
              <a:ext uri="{FF2B5EF4-FFF2-40B4-BE49-F238E27FC236}">
                <a16:creationId xmlns:a16="http://schemas.microsoft.com/office/drawing/2014/main" id="{80A06EE2-E7A5-4087-B4A1-FA13AF4ED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2696" name="Google Shape;2696;p63">
            <a:extLst xmlns:a="http://schemas.openxmlformats.org/drawingml/2006/main">
              <a:ext uri="{FF2B5EF4-FFF2-40B4-BE49-F238E27FC236}">
                <a16:creationId xmlns:a16="http://schemas.microsoft.com/office/drawing/2014/main" id="{1C288CA7-5935-4CFB-8874-5569F0A855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Diagnoza, która nazywa to, kim jesteś</a:t>
            </a:r>
            <a:endParaRPr sz="2800"/>
          </a:p>
        </p:txBody>
      </p:sp>
      <p:sp>
        <p:nvSpPr>
          <p:cNvPr id="2697" name="Google Shape;2697;p63">
            <a:extLst xmlns:a="http://schemas.openxmlformats.org/drawingml/2006/main">
              <a:ext uri="{FF2B5EF4-FFF2-40B4-BE49-F238E27FC236}">
                <a16:creationId xmlns:a16="http://schemas.microsoft.com/office/drawing/2014/main" id="{6532BB9D-7F8D-42AD-952B-773E5E4A1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Nazwij swoje cechy, talenty, motywatory, źródła napięć i inspiracji. Poznaj plusy i minusy każdej z tych cech.</a:t>
            </a:r>
            <a:endParaRPr sz="1550"/>
          </a:p>
        </p:txBody>
      </p:sp>
      <p:pic>
        <p:nvPicPr>
          <p:cNvPr id="2772" name="Google Shape;2698;p6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079999e900140c0">
            <a:alphaModFix/>
          </a:blip>
          <a:srcRect xmlns:a="http://schemas.openxmlformats.org/drawingml/2006/main" l="0" t="0" r="10" b="51272"/>
          <a:stretch xmlns:a="http://schemas.openxmlformats.org/drawingml/2006/main"/>
        </p:blipFill>
        <p:spPr>
          <a:xfrm xmlns:a="http://schemas.openxmlformats.org/drawingml/2006/main" flipH="0" flipV="0">
            <a:off x="6596000" y="2084825"/>
            <a:ext cx="5064901" cy="3730751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699" name="Google Shape;2699;p63">
            <a:extLst xmlns:a="http://schemas.openxmlformats.org/drawingml/2006/main">
              <a:ext uri="{FF2B5EF4-FFF2-40B4-BE49-F238E27FC236}">
                <a16:creationId xmlns:a16="http://schemas.microsoft.com/office/drawing/2014/main" id="{1D9535F7-AE8D-464D-9DC5-21AF263B1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55" y="2084832"/>
            <a:ext cx="5029200" cy="3730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00" name="Google Shape;2700;p63">
            <a:extLst xmlns:a="http://schemas.openxmlformats.org/drawingml/2006/main">
              <a:ext uri="{FF2B5EF4-FFF2-40B4-BE49-F238E27FC236}">
                <a16:creationId xmlns:a16="http://schemas.microsoft.com/office/drawing/2014/main" id="{D8ABDBF9-1033-4638-894F-3CED95BBF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55" y="5870448"/>
            <a:ext cx="502920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Widok użytkownika: talenty i naturalne predyspozycje. Pełny wynik należy do osoby, która wypełniła kwestionariusz.</a:t>
            </a:r>
            <a:endParaRPr sz="900"/>
          </a:p>
        </p:txBody>
      </p:sp>
      <p:sp>
        <p:nvSpPr>
          <p:cNvPr id="2701" name="Google Shape;2701;p63">
            <a:extLst xmlns:a="http://schemas.openxmlformats.org/drawingml/2006/main">
              <a:ext uri="{FF2B5EF4-FFF2-40B4-BE49-F238E27FC236}">
                <a16:creationId xmlns:a16="http://schemas.microsoft.com/office/drawing/2014/main" id="{D516E515-CB73-4FD7-AB66-6CDAFCC81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031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03" name="Google Shape;2703;p63">
            <a:extLst xmlns:a="http://schemas.openxmlformats.org/drawingml/2006/main">
              <a:ext uri="{FF2B5EF4-FFF2-40B4-BE49-F238E27FC236}">
                <a16:creationId xmlns:a16="http://schemas.microsoft.com/office/drawing/2014/main" id="{AA157DE2-8B2B-4BD0-8D3E-99F95C855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1214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Cechy bez ukrywania minusów</a:t>
            </a:r>
            <a:endParaRPr sz="1450"/>
          </a:p>
        </p:txBody>
      </p:sp>
      <p:sp>
        <p:nvSpPr>
          <p:cNvPr id="2704" name="Google Shape;2704;p63">
            <a:extLst xmlns:a="http://schemas.openxmlformats.org/drawingml/2006/main">
              <a:ext uri="{FF2B5EF4-FFF2-40B4-BE49-F238E27FC236}">
                <a16:creationId xmlns:a16="http://schemas.microsoft.com/office/drawing/2014/main" id="{3D1D3B2B-00EF-43F4-B90D-65A9B1E28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4688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Diagnoza pokazuje zalety i ryzyka każdej cechy.</a:t>
            </a:r>
            <a:endParaRPr sz="1250"/>
          </a:p>
        </p:txBody>
      </p:sp>
      <p:sp>
        <p:nvSpPr>
          <p:cNvPr id="2705" name="Google Shape;2705;p63">
            <a:extLst xmlns:a="http://schemas.openxmlformats.org/drawingml/2006/main">
              <a:ext uri="{FF2B5EF4-FFF2-40B4-BE49-F238E27FC236}">
                <a16:creationId xmlns:a16="http://schemas.microsoft.com/office/drawing/2014/main" id="{ED71859B-7DE4-47E7-91D0-4F371571B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07" name="Google Shape;2707;p63">
            <a:extLst xmlns:a="http://schemas.openxmlformats.org/drawingml/2006/main">
              <a:ext uri="{FF2B5EF4-FFF2-40B4-BE49-F238E27FC236}">
                <a16:creationId xmlns:a16="http://schemas.microsoft.com/office/drawing/2014/main" id="{2FC0FA3C-3D50-4135-9A9A-CD4A970F8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4930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Motywatory i napięcia</a:t>
            </a:r>
            <a:endParaRPr sz="1450"/>
          </a:p>
        </p:txBody>
      </p:sp>
      <p:sp>
        <p:nvSpPr>
          <p:cNvPr id="2708" name="Google Shape;2708;p63">
            <a:extLst xmlns:a="http://schemas.openxmlformats.org/drawingml/2006/main">
              <a:ext uri="{FF2B5EF4-FFF2-40B4-BE49-F238E27FC236}">
                <a16:creationId xmlns:a16="http://schemas.microsoft.com/office/drawing/2014/main" id="{FB25430F-3714-4ECB-BB45-B92137403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8404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Widać, co dodaje energii, co ją odbiera oraz jak osoba reaguje na stres, zmianę i sprzeczne oczekiwania.</a:t>
            </a:r>
            <a:endParaRPr sz="1250"/>
          </a:p>
        </p:txBody>
      </p:sp>
      <p:sp>
        <p:nvSpPr>
          <p:cNvPr id="2709" name="Google Shape;2709;p63">
            <a:extLst xmlns:a="http://schemas.openxmlformats.org/drawingml/2006/main">
              <a:ext uri="{FF2B5EF4-FFF2-40B4-BE49-F238E27FC236}">
                <a16:creationId xmlns:a16="http://schemas.microsoft.com/office/drawing/2014/main" id="{F6849520-0710-492A-9479-A660659FD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8463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11" name="Google Shape;2711;p63">
            <a:extLst xmlns:a="http://schemas.openxmlformats.org/drawingml/2006/main">
              <a:ext uri="{FF2B5EF4-FFF2-40B4-BE49-F238E27FC236}">
                <a16:creationId xmlns:a16="http://schemas.microsoft.com/office/drawing/2014/main" id="{1E43659B-9EB6-4E83-A240-F0A4BF15D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48646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Talenty i predyspozycje</a:t>
            </a:r>
            <a:endParaRPr sz="1450"/>
          </a:p>
        </p:txBody>
      </p:sp>
      <p:sp>
        <p:nvSpPr>
          <p:cNvPr id="2712" name="Google Shape;2712;p63">
            <a:extLst xmlns:a="http://schemas.openxmlformats.org/drawingml/2006/main">
              <a:ext uri="{FF2B5EF4-FFF2-40B4-BE49-F238E27FC236}">
                <a16:creationId xmlns:a16="http://schemas.microsoft.com/office/drawing/2014/main" id="{ACC42196-7ECA-4C49-984F-881012D38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52120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Nazwane talenty, słowa opisujące osobę i naturalny sposób przewodzenia pomagają świadomie korzystać z mocnych stron.</a:t>
            </a:r>
            <a:endParaRPr sz="1250"/>
          </a:p>
        </p:txBody>
      </p:sp>
      <p:pic>
        <p:nvPicPr>
          <p:cNvPr id="2784" name="Google Shape;2713;p6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d7ac057f1b2433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714" name="Google Shape;2714;p63">
            <a:extLst xmlns:a="http://schemas.openxmlformats.org/drawingml/2006/main">
              <a:ext uri="{FF2B5EF4-FFF2-40B4-BE49-F238E27FC236}">
                <a16:creationId xmlns:a16="http://schemas.microsoft.com/office/drawing/2014/main" id="{82B80A67-768C-4EBC-92D7-211F1B2F3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8138"/>
            <a:ext cx="8572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Jak to działa</a:t>
            </a:r>
            <a:endParaRPr/>
          </a:p>
        </p:txBody>
      </p:sp>
      <p:sp>
        <p:nvSpPr>
          <p:cNvPr id="2715" name="Google Shape;2715;p63">
            <a:extLst xmlns:a="http://schemas.openxmlformats.org/drawingml/2006/main">
              <a:ext uri="{FF2B5EF4-FFF2-40B4-BE49-F238E27FC236}">
                <a16:creationId xmlns:a16="http://schemas.microsoft.com/office/drawing/2014/main" id="{88A639F4-CF66-4120-9598-71DBEA6D5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16" name="Google Shape;2716;p63">
            <a:extLst xmlns:a="http://schemas.openxmlformats.org/drawingml/2006/main">
              <a:ext uri="{FF2B5EF4-FFF2-40B4-BE49-F238E27FC236}">
                <a16:creationId xmlns:a16="http://schemas.microsoft.com/office/drawing/2014/main" id="{C631B71B-42FF-4F59-8166-224F7C1B2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2717" name="Google Shape;2717;p63">
            <a:extLst xmlns:a="http://schemas.openxmlformats.org/drawingml/2006/main">
              <a:ext uri="{FF2B5EF4-FFF2-40B4-BE49-F238E27FC236}">
                <a16:creationId xmlns:a16="http://schemas.microsoft.com/office/drawing/2014/main" id="{35EF0157-19AF-44B8-8E13-4303DF4B7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718" name="Google Shape;2718;p63">
            <a:hlinkClick xmlns:r="http://schemas.openxmlformats.org/officeDocument/2006/relationships" xmlns:a="http://schemas.openxmlformats.org/drawingml/2006/main" r:id="Rd6f298e1ad254eea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78213C0-076C-485D-A721-216824A0C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19" name="Google Shape;2719;p63">
            <a:extLst xmlns:a="http://schemas.openxmlformats.org/drawingml/2006/main">
              <a:ext uri="{FF2B5EF4-FFF2-40B4-BE49-F238E27FC236}">
                <a16:creationId xmlns:a16="http://schemas.microsoft.com/office/drawing/2014/main" id="{235381A3-9395-421F-8B54-204BAED82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2720" name="Google Shape;2720;p63">
            <a:extLst xmlns:a="http://schemas.openxmlformats.org/drawingml/2006/main">
              <a:ext uri="{FF2B5EF4-FFF2-40B4-BE49-F238E27FC236}">
                <a16:creationId xmlns:a16="http://schemas.microsoft.com/office/drawing/2014/main" id="{2DFFAE95-5B4F-4703-94B8-EFE82A403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721" name="Google Shape;2721;p63">
            <a:hlinkClick xmlns:r="http://schemas.openxmlformats.org/officeDocument/2006/relationships" xmlns:a="http://schemas.openxmlformats.org/drawingml/2006/main" r:id="R678c7ba8eae3448c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B5A1D93-5670-4A7F-8E0C-34686D16E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22" name="Google Shape;2722;p63">
            <a:extLst xmlns:a="http://schemas.openxmlformats.org/drawingml/2006/main">
              <a:ext uri="{FF2B5EF4-FFF2-40B4-BE49-F238E27FC236}">
                <a16:creationId xmlns:a16="http://schemas.microsoft.com/office/drawing/2014/main" id="{3C349522-0DEA-44FB-9966-4806B14FA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2723" name="Google Shape;2723;p63">
            <a:extLst xmlns:a="http://schemas.openxmlformats.org/drawingml/2006/main">
              <a:ext uri="{FF2B5EF4-FFF2-40B4-BE49-F238E27FC236}">
                <a16:creationId xmlns:a16="http://schemas.microsoft.com/office/drawing/2014/main" id="{A1473136-7427-4611-9DBF-DD27D6408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724" name="Google Shape;2724;p63">
            <a:hlinkClick xmlns:r="http://schemas.openxmlformats.org/officeDocument/2006/relationships" xmlns:a="http://schemas.openxmlformats.org/drawingml/2006/main" r:id="Rf970c450750248de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6A7DBB6C-1CBA-4807-9250-19527EB99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25" name="Google Shape;2725;p63">
            <a:extLst xmlns:a="http://schemas.openxmlformats.org/drawingml/2006/main">
              <a:ext uri="{FF2B5EF4-FFF2-40B4-BE49-F238E27FC236}">
                <a16:creationId xmlns:a16="http://schemas.microsoft.com/office/drawing/2014/main" id="{D3ABECC7-2472-423B-8F71-FAAE157BA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265176"/>
            <a:ext cx="106984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26" name="Google Shape;2726;p63">
            <a:extLst xmlns:a="http://schemas.openxmlformats.org/drawingml/2006/main">
              <a:ext uri="{FF2B5EF4-FFF2-40B4-BE49-F238E27FC236}">
                <a16:creationId xmlns:a16="http://schemas.microsoft.com/office/drawing/2014/main" id="{A39CF9D8-EDC2-4077-9DF8-F45052B29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2727" name="Google Shape;2727;p63">
            <a:extLst xmlns:a="http://schemas.openxmlformats.org/drawingml/2006/main">
              <a:ext uri="{FF2B5EF4-FFF2-40B4-BE49-F238E27FC236}">
                <a16:creationId xmlns:a16="http://schemas.microsoft.com/office/drawing/2014/main" id="{74ADE4EE-C355-461C-B5A6-04E89FE31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728" name="Google Shape;2728;p63">
            <a:hlinkClick xmlns:r="http://schemas.openxmlformats.org/officeDocument/2006/relationships" xmlns:a="http://schemas.openxmlformats.org/drawingml/2006/main" r:id="R5fbd2eb39c0849a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1A4F82A-21FD-4EC3-B3E0-7350DBACB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29" name="Google Shape;2729;p63">
            <a:extLst xmlns:a="http://schemas.openxmlformats.org/drawingml/2006/main">
              <a:ext uri="{FF2B5EF4-FFF2-40B4-BE49-F238E27FC236}">
                <a16:creationId xmlns:a16="http://schemas.microsoft.com/office/drawing/2014/main" id="{BA8619A1-6405-446A-AC9D-AD283E17C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2730" name="Google Shape;2730;p63">
            <a:extLst xmlns:a="http://schemas.openxmlformats.org/drawingml/2006/main">
              <a:ext uri="{FF2B5EF4-FFF2-40B4-BE49-F238E27FC236}">
                <a16:creationId xmlns:a16="http://schemas.microsoft.com/office/drawing/2014/main" id="{9ADD5E4F-2DA4-42DD-9E06-C5963E489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731" name="Google Shape;2731;p63">
            <a:hlinkClick xmlns:r="http://schemas.openxmlformats.org/officeDocument/2006/relationships" xmlns:a="http://schemas.openxmlformats.org/drawingml/2006/main" r:id="R3aa0427b9b3d4eb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30DD4DC-8DA9-46C3-9E38-515B23699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32" name="Google Shape;2732;p63">
            <a:extLst xmlns:a="http://schemas.openxmlformats.org/drawingml/2006/main">
              <a:ext uri="{FF2B5EF4-FFF2-40B4-BE49-F238E27FC236}">
                <a16:creationId xmlns:a16="http://schemas.microsoft.com/office/drawing/2014/main" id="{67EB1444-3BCE-4599-B8E1-DA2A6D059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2733" name="Google Shape;2733;p63">
            <a:extLst xmlns:a="http://schemas.openxmlformats.org/drawingml/2006/main">
              <a:ext uri="{FF2B5EF4-FFF2-40B4-BE49-F238E27FC236}">
                <a16:creationId xmlns:a16="http://schemas.microsoft.com/office/drawing/2014/main" id="{36068F34-454F-48AF-BCB6-211FD3F1E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734" name="Google Shape;2734;p63">
            <a:hlinkClick xmlns:r="http://schemas.openxmlformats.org/officeDocument/2006/relationships" xmlns:a="http://schemas.openxmlformats.org/drawingml/2006/main" r:id="Rbb40ce77ed1e4a9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98B1D949-F028-4F92-BE5E-901DFEFBC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35" name="Google Shape;2735;p63">
            <a:extLst xmlns:a="http://schemas.openxmlformats.org/drawingml/2006/main">
              <a:ext uri="{FF2B5EF4-FFF2-40B4-BE49-F238E27FC236}">
                <a16:creationId xmlns:a16="http://schemas.microsoft.com/office/drawing/2014/main" id="{21FA8105-0812-4821-B97E-4A93054F6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2736" name="Google Shape;2736;p63">
            <a:extLst xmlns:a="http://schemas.openxmlformats.org/drawingml/2006/main">
              <a:ext uri="{FF2B5EF4-FFF2-40B4-BE49-F238E27FC236}">
                <a16:creationId xmlns:a16="http://schemas.microsoft.com/office/drawing/2014/main" id="{2B236EDD-B502-4CF0-B29C-CBDF4BF1F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737" name="Google Shape;2737;p63">
            <a:hlinkClick xmlns:r="http://schemas.openxmlformats.org/officeDocument/2006/relationships" xmlns:a="http://schemas.openxmlformats.org/drawingml/2006/main" r:id="R8eb2b108e26a4af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DA1901E-BED9-4F9E-B17F-BBF51BD02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38" name="Google Shape;2738;p63">
            <a:extLst xmlns:a="http://schemas.openxmlformats.org/drawingml/2006/main">
              <a:ext uri="{FF2B5EF4-FFF2-40B4-BE49-F238E27FC236}">
                <a16:creationId xmlns:a16="http://schemas.microsoft.com/office/drawing/2014/main" id="{FBA5E2E3-6781-4AED-AC3F-DC650B0D3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2739" name="Google Shape;2739;p63">
            <a:hlinkClick xmlns:r="http://schemas.openxmlformats.org/officeDocument/2006/relationships" xmlns:a="http://schemas.openxmlformats.org/drawingml/2006/main" r:id="Rb025743d275747d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9B07208-9EA5-405D-B69F-CBF6926A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2811" name="Google Shape;2702;p6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0b0d22f1d440a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21854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2812" name="Google Shape;2706;p6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b4b2baee5f4cf1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35570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2813" name="Google Shape;2710;p6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c8abfa793041ed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4928616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2745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68F840DA-0D0F-4AD3-AB4C-D7B9411E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46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F54E3F36-10EE-4C12-B263-9D4DFA27A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274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537E21F-8263-466E-AF90-A817EC094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48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34DDE25C-F871-4C9E-9057-1689C42B0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274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1082D52-E319-40F1-9950-F6BA3C0E4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50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BBD1F5FF-A76E-40AD-B0C8-6D06DC940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275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20BD25C-8FA8-4317-82A1-90ECD31E6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52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959B703B-4830-4CE4-A025-1FF69D94C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275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BBAD84E7-C0D1-43AC-8392-961C300A9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54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0747672A-7299-46D4-9414-0304761E3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275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B453A54A-09A5-45D4-A4C5-4846A5AE5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56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DA5E4751-A64C-4669-A5C6-24037E92B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275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D61DAB8-0DF0-440C-9038-E32510180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58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8EB6B246-5568-4419-BAF7-1390D0F6F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275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0F50BC27-69DE-4958-9780-9EF8215D6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60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3995F998-5870-46F9-B393-A50905545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276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A1F083C-E7FA-48F1-8B1D-D68D4231A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62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5795921B-06A8-49F3-81E3-F98A23844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5127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63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75857011-391A-49FE-8B4A-F4AE9169B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550770620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45" name="Google Shape;2745;p64">
            <a:extLst xmlns:a="http://schemas.openxmlformats.org/drawingml/2006/main">
              <a:ext uri="{FF2B5EF4-FFF2-40B4-BE49-F238E27FC236}">
                <a16:creationId xmlns:a16="http://schemas.microsoft.com/office/drawing/2014/main" id="{2DD1E6D1-4A92-441F-99CC-8E5D62FCE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2746" name="Google Shape;2746;p64">
            <a:extLst xmlns:a="http://schemas.openxmlformats.org/drawingml/2006/main">
              <a:ext uri="{FF2B5EF4-FFF2-40B4-BE49-F238E27FC236}">
                <a16:creationId xmlns:a16="http://schemas.microsoft.com/office/drawing/2014/main" id="{CBDD4D44-71D8-41D6-83A1-77055ED85CA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Diagnoza, która pokazuje Ciebie na tle organizacji</a:t>
            </a:r>
            <a:endParaRPr sz="2800"/>
          </a:p>
        </p:txBody>
      </p:sp>
      <p:sp>
        <p:nvSpPr>
          <p:cNvPr id="2747" name="Google Shape;2747;p64">
            <a:extLst xmlns:a="http://schemas.openxmlformats.org/drawingml/2006/main">
              <a:ext uri="{FF2B5EF4-FFF2-40B4-BE49-F238E27FC236}">
                <a16:creationId xmlns:a16="http://schemas.microsoft.com/office/drawing/2014/main" id="{200B1671-C438-45FD-9DC2-2DE1ECCC9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Zobacz siebie na tle zespołu, grupy projektowej, działu i całej firmy: podobieństwa, różnice i możliwe źródła napięć.</a:t>
            </a:r>
            <a:endParaRPr sz="1550"/>
          </a:p>
        </p:txBody>
      </p:sp>
      <p:pic>
        <p:nvPicPr>
          <p:cNvPr id="2822" name="Google Shape;2748;p6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059069ae6014397">
            <a:alphaModFix/>
          </a:blip>
          <a:stretch xmlns:a="http://schemas.openxmlformats.org/drawingml/2006/main"/>
        </p:blipFill>
        <p:spPr>
          <a:xfrm xmlns:a="http://schemas.openxmlformats.org/drawingml/2006/main" flipH="0" flipV="0">
            <a:off x="548650" y="2071475"/>
            <a:ext cx="4895532" cy="367164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749" name="Google Shape;2749;p64">
            <a:extLst xmlns:a="http://schemas.openxmlformats.org/drawingml/2006/main">
              <a:ext uri="{FF2B5EF4-FFF2-40B4-BE49-F238E27FC236}">
                <a16:creationId xmlns:a16="http://schemas.microsoft.com/office/drawing/2014/main" id="{183E0AC0-1E47-4D9D-8A86-9A13DF85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5029200" cy="3730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50" name="Google Shape;2750;p64">
            <a:extLst xmlns:a="http://schemas.openxmlformats.org/drawingml/2006/main">
              <a:ext uri="{FF2B5EF4-FFF2-40B4-BE49-F238E27FC236}">
                <a16:creationId xmlns:a16="http://schemas.microsoft.com/office/drawing/2014/main" id="{3F5769D3-9C60-44E4-85EA-835008741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870448"/>
            <a:ext cx="502920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Widok użytkownika: mapa podobieństw. Dane o grupach są zbiorcze i nie pokazują cudzych pełnych wyników.</a:t>
            </a:r>
            <a:endParaRPr sz="900"/>
          </a:p>
        </p:txBody>
      </p:sp>
      <p:sp>
        <p:nvSpPr>
          <p:cNvPr id="2751" name="Google Shape;2751;p64">
            <a:extLst xmlns:a="http://schemas.openxmlformats.org/drawingml/2006/main">
              <a:ext uri="{FF2B5EF4-FFF2-40B4-BE49-F238E27FC236}">
                <a16:creationId xmlns:a16="http://schemas.microsoft.com/office/drawing/2014/main" id="{086C970D-BE3D-413D-A152-C1F0E5325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21031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53" name="Google Shape;2753;p64">
            <a:extLst xmlns:a="http://schemas.openxmlformats.org/drawingml/2006/main">
              <a:ext uri="{FF2B5EF4-FFF2-40B4-BE49-F238E27FC236}">
                <a16:creationId xmlns:a16="http://schemas.microsoft.com/office/drawing/2014/main" id="{1683239E-0426-4BE9-836C-EFDD9EA76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21214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Ty na tle różnych grup</a:t>
            </a:r>
            <a:endParaRPr sz="1450"/>
          </a:p>
        </p:txBody>
      </p:sp>
      <p:sp>
        <p:nvSpPr>
          <p:cNvPr id="2754" name="Google Shape;2754;p64">
            <a:extLst xmlns:a="http://schemas.openxmlformats.org/drawingml/2006/main">
              <a:ext uri="{FF2B5EF4-FFF2-40B4-BE49-F238E27FC236}">
                <a16:creationId xmlns:a16="http://schemas.microsoft.com/office/drawing/2014/main" id="{055F8FCD-E4DF-4F61-A528-E6F021302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24688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Porównaj swój sposób pracy z zespołem, grupą projektową, działem albo całą organizacją.</a:t>
            </a:r>
            <a:endParaRPr sz="1250"/>
          </a:p>
        </p:txBody>
      </p:sp>
      <p:sp>
        <p:nvSpPr>
          <p:cNvPr id="2755" name="Google Shape;2755;p64">
            <a:extLst xmlns:a="http://schemas.openxmlformats.org/drawingml/2006/main">
              <a:ext uri="{FF2B5EF4-FFF2-40B4-BE49-F238E27FC236}">
                <a16:creationId xmlns:a16="http://schemas.microsoft.com/office/drawing/2014/main" id="{FCE1B635-0E17-424B-B220-D43293D0A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34747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57" name="Google Shape;2757;p64">
            <a:extLst xmlns:a="http://schemas.openxmlformats.org/drawingml/2006/main">
              <a:ext uri="{FF2B5EF4-FFF2-40B4-BE49-F238E27FC236}">
                <a16:creationId xmlns:a16="http://schemas.microsoft.com/office/drawing/2014/main" id="{53483C04-769E-49DC-8ACE-408987D59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34930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Mapa podobieństw i różnic</a:t>
            </a:r>
            <a:endParaRPr sz="1450"/>
          </a:p>
        </p:txBody>
      </p:sp>
      <p:sp>
        <p:nvSpPr>
          <p:cNvPr id="2758" name="Google Shape;2758;p64">
            <a:extLst xmlns:a="http://schemas.openxmlformats.org/drawingml/2006/main">
              <a:ext uri="{FF2B5EF4-FFF2-40B4-BE49-F238E27FC236}">
                <a16:creationId xmlns:a16="http://schemas.microsoft.com/office/drawing/2014/main" id="{1590C20E-5A8D-4D3B-A88D-E5949DFDF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38404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Widać, gdzie jesteś blisko innych, gdzie wyraźnie się różnisz i co to może znaczyć we współpracy.</a:t>
            </a:r>
            <a:endParaRPr sz="1250"/>
          </a:p>
        </p:txBody>
      </p:sp>
      <p:sp>
        <p:nvSpPr>
          <p:cNvPr id="2759" name="Google Shape;2759;p64">
            <a:extLst xmlns:a="http://schemas.openxmlformats.org/drawingml/2006/main">
              <a:ext uri="{FF2B5EF4-FFF2-40B4-BE49-F238E27FC236}">
                <a16:creationId xmlns:a16="http://schemas.microsoft.com/office/drawing/2014/main" id="{203DDF94-C6C0-47A5-9922-72A4A4924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48463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61" name="Google Shape;2761;p64">
            <a:extLst xmlns:a="http://schemas.openxmlformats.org/drawingml/2006/main">
              <a:ext uri="{FF2B5EF4-FFF2-40B4-BE49-F238E27FC236}">
                <a16:creationId xmlns:a16="http://schemas.microsoft.com/office/drawing/2014/main" id="{BBDBE34E-F360-45EA-9321-2D2157753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48646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Ten sam obraz dla wszystkich</a:t>
            </a:r>
            <a:endParaRPr sz="1450"/>
          </a:p>
        </p:txBody>
      </p:sp>
      <p:sp>
        <p:nvSpPr>
          <p:cNvPr id="2762" name="Google Shape;2762;p64">
            <a:extLst xmlns:a="http://schemas.openxmlformats.org/drawingml/2006/main">
              <a:ext uri="{FF2B5EF4-FFF2-40B4-BE49-F238E27FC236}">
                <a16:creationId xmlns:a16="http://schemas.microsoft.com/office/drawing/2014/main" id="{2007E4CC-1455-4561-A6E8-F175F244E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52120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Każdy użytkownik widzi te same dane zbiorcze. Rozmowy z Em i pełne wyniki poszczególnych osób pozostają prywatne.</a:t>
            </a:r>
            <a:endParaRPr sz="1250"/>
          </a:p>
        </p:txBody>
      </p:sp>
      <p:pic>
        <p:nvPicPr>
          <p:cNvPr id="2834" name="Google Shape;2763;p6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50c78eb9de849b5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764" name="Google Shape;2764;p64">
            <a:extLst xmlns:a="http://schemas.openxmlformats.org/drawingml/2006/main">
              <a:ext uri="{FF2B5EF4-FFF2-40B4-BE49-F238E27FC236}">
                <a16:creationId xmlns:a16="http://schemas.microsoft.com/office/drawing/2014/main" id="{800AC769-C361-4B1F-8C2E-14406E432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8138"/>
            <a:ext cx="8572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Jak to działa</a:t>
            </a:r>
            <a:endParaRPr/>
          </a:p>
        </p:txBody>
      </p:sp>
      <p:sp>
        <p:nvSpPr>
          <p:cNvPr id="2765" name="Google Shape;2765;p64">
            <a:extLst xmlns:a="http://schemas.openxmlformats.org/drawingml/2006/main">
              <a:ext uri="{FF2B5EF4-FFF2-40B4-BE49-F238E27FC236}">
                <a16:creationId xmlns:a16="http://schemas.microsoft.com/office/drawing/2014/main" id="{5AD4DE8D-040A-4AEB-B372-5E316AE3B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66" name="Google Shape;2766;p64">
            <a:extLst xmlns:a="http://schemas.openxmlformats.org/drawingml/2006/main">
              <a:ext uri="{FF2B5EF4-FFF2-40B4-BE49-F238E27FC236}">
                <a16:creationId xmlns:a16="http://schemas.microsoft.com/office/drawing/2014/main" id="{6B9E6373-4FC3-441D-B2E4-36877EB87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2767" name="Google Shape;2767;p64">
            <a:extLst xmlns:a="http://schemas.openxmlformats.org/drawingml/2006/main">
              <a:ext uri="{FF2B5EF4-FFF2-40B4-BE49-F238E27FC236}">
                <a16:creationId xmlns:a16="http://schemas.microsoft.com/office/drawing/2014/main" id="{6E7C0EA8-5FDF-4E68-8C59-A231F860B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768" name="Google Shape;2768;p64">
            <a:hlinkClick xmlns:r="http://schemas.openxmlformats.org/officeDocument/2006/relationships" xmlns:a="http://schemas.openxmlformats.org/drawingml/2006/main" r:id="R73c9cd51256d479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B5F0091-CF8D-4F53-87D8-FA2ED9E86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69" name="Google Shape;2769;p64">
            <a:extLst xmlns:a="http://schemas.openxmlformats.org/drawingml/2006/main">
              <a:ext uri="{FF2B5EF4-FFF2-40B4-BE49-F238E27FC236}">
                <a16:creationId xmlns:a16="http://schemas.microsoft.com/office/drawing/2014/main" id="{5D525868-CED5-4D7D-BA00-9687E0E5C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2770" name="Google Shape;2770;p64">
            <a:extLst xmlns:a="http://schemas.openxmlformats.org/drawingml/2006/main">
              <a:ext uri="{FF2B5EF4-FFF2-40B4-BE49-F238E27FC236}">
                <a16:creationId xmlns:a16="http://schemas.microsoft.com/office/drawing/2014/main" id="{61FDDDFB-07FE-420F-957A-FEB48C5DD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771" name="Google Shape;2771;p64">
            <a:hlinkClick xmlns:r="http://schemas.openxmlformats.org/officeDocument/2006/relationships" xmlns:a="http://schemas.openxmlformats.org/drawingml/2006/main" r:id="R1fdd7859926e410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E3AF072B-EFC7-482B-8819-E90CC9100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72" name="Google Shape;2772;p64">
            <a:extLst xmlns:a="http://schemas.openxmlformats.org/drawingml/2006/main">
              <a:ext uri="{FF2B5EF4-FFF2-40B4-BE49-F238E27FC236}">
                <a16:creationId xmlns:a16="http://schemas.microsoft.com/office/drawing/2014/main" id="{2BA7DC03-42D2-47DD-9C65-896A774DE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2773" name="Google Shape;2773;p64">
            <a:extLst xmlns:a="http://schemas.openxmlformats.org/drawingml/2006/main">
              <a:ext uri="{FF2B5EF4-FFF2-40B4-BE49-F238E27FC236}">
                <a16:creationId xmlns:a16="http://schemas.microsoft.com/office/drawing/2014/main" id="{96CCA1B9-5935-47AC-860A-6102D3198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774" name="Google Shape;2774;p64">
            <a:hlinkClick xmlns:r="http://schemas.openxmlformats.org/officeDocument/2006/relationships" xmlns:a="http://schemas.openxmlformats.org/drawingml/2006/main" r:id="R616746ec70304aea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B16368F-076E-4C81-AA42-ED7B6E6D5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75" name="Google Shape;2775;p64">
            <a:extLst xmlns:a="http://schemas.openxmlformats.org/drawingml/2006/main">
              <a:ext uri="{FF2B5EF4-FFF2-40B4-BE49-F238E27FC236}">
                <a16:creationId xmlns:a16="http://schemas.microsoft.com/office/drawing/2014/main" id="{BEBEA24F-9610-490D-836C-C0964F368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265176"/>
            <a:ext cx="106984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76" name="Google Shape;2776;p64">
            <a:extLst xmlns:a="http://schemas.openxmlformats.org/drawingml/2006/main">
              <a:ext uri="{FF2B5EF4-FFF2-40B4-BE49-F238E27FC236}">
                <a16:creationId xmlns:a16="http://schemas.microsoft.com/office/drawing/2014/main" id="{B64BC944-D032-4FDD-994C-A54334265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2777" name="Google Shape;2777;p64">
            <a:extLst xmlns:a="http://schemas.openxmlformats.org/drawingml/2006/main">
              <a:ext uri="{FF2B5EF4-FFF2-40B4-BE49-F238E27FC236}">
                <a16:creationId xmlns:a16="http://schemas.microsoft.com/office/drawing/2014/main" id="{C9553717-FFFE-4625-B8FB-A19EA455A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778" name="Google Shape;2778;p64">
            <a:hlinkClick xmlns:r="http://schemas.openxmlformats.org/officeDocument/2006/relationships" xmlns:a="http://schemas.openxmlformats.org/drawingml/2006/main" r:id="R773cb5a14334481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623709EF-6D40-4A15-B199-2EBB94EEF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79" name="Google Shape;2779;p64">
            <a:extLst xmlns:a="http://schemas.openxmlformats.org/drawingml/2006/main">
              <a:ext uri="{FF2B5EF4-FFF2-40B4-BE49-F238E27FC236}">
                <a16:creationId xmlns:a16="http://schemas.microsoft.com/office/drawing/2014/main" id="{D3669907-6EA7-4088-809A-EB8A3999F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2780" name="Google Shape;2780;p64">
            <a:extLst xmlns:a="http://schemas.openxmlformats.org/drawingml/2006/main">
              <a:ext uri="{FF2B5EF4-FFF2-40B4-BE49-F238E27FC236}">
                <a16:creationId xmlns:a16="http://schemas.microsoft.com/office/drawing/2014/main" id="{3603435D-D1D3-427C-995D-9F2BC35B2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781" name="Google Shape;2781;p64">
            <a:hlinkClick xmlns:r="http://schemas.openxmlformats.org/officeDocument/2006/relationships" xmlns:a="http://schemas.openxmlformats.org/drawingml/2006/main" r:id="Rb8bb926ffb7744c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C245460-8633-4BE1-8285-1B0822382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82" name="Google Shape;2782;p64">
            <a:extLst xmlns:a="http://schemas.openxmlformats.org/drawingml/2006/main">
              <a:ext uri="{FF2B5EF4-FFF2-40B4-BE49-F238E27FC236}">
                <a16:creationId xmlns:a16="http://schemas.microsoft.com/office/drawing/2014/main" id="{80E971CE-A416-40D2-B5C5-D0DBE30B0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2783" name="Google Shape;2783;p64">
            <a:extLst xmlns:a="http://schemas.openxmlformats.org/drawingml/2006/main">
              <a:ext uri="{FF2B5EF4-FFF2-40B4-BE49-F238E27FC236}">
                <a16:creationId xmlns:a16="http://schemas.microsoft.com/office/drawing/2014/main" id="{B5846193-196B-4487-968D-8F59B4895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784" name="Google Shape;2784;p64">
            <a:hlinkClick xmlns:r="http://schemas.openxmlformats.org/officeDocument/2006/relationships" xmlns:a="http://schemas.openxmlformats.org/drawingml/2006/main" r:id="Rcd31b425dd68495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BB7D298-8EC2-4E6F-A4AE-F0F64F6A0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85" name="Google Shape;2785;p64">
            <a:extLst xmlns:a="http://schemas.openxmlformats.org/drawingml/2006/main">
              <a:ext uri="{FF2B5EF4-FFF2-40B4-BE49-F238E27FC236}">
                <a16:creationId xmlns:a16="http://schemas.microsoft.com/office/drawing/2014/main" id="{37941589-98E8-445C-9970-E2CFB3556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2786" name="Google Shape;2786;p64">
            <a:extLst xmlns:a="http://schemas.openxmlformats.org/drawingml/2006/main">
              <a:ext uri="{FF2B5EF4-FFF2-40B4-BE49-F238E27FC236}">
                <a16:creationId xmlns:a16="http://schemas.microsoft.com/office/drawing/2014/main" id="{0D5D5AFF-E258-4A1E-B2C8-0AB7B2381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787" name="Google Shape;2787;p64">
            <a:hlinkClick xmlns:r="http://schemas.openxmlformats.org/officeDocument/2006/relationships" xmlns:a="http://schemas.openxmlformats.org/drawingml/2006/main" r:id="R3f2c873b58b34fb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2975E9A0-2215-4D32-8F48-A318D68FD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88" name="Google Shape;2788;p64">
            <a:extLst xmlns:a="http://schemas.openxmlformats.org/drawingml/2006/main">
              <a:ext uri="{FF2B5EF4-FFF2-40B4-BE49-F238E27FC236}">
                <a16:creationId xmlns:a16="http://schemas.microsoft.com/office/drawing/2014/main" id="{C66B9C8A-A49D-4B46-B8D6-68EEE9BDF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2789" name="Google Shape;2789;p64">
            <a:hlinkClick xmlns:r="http://schemas.openxmlformats.org/officeDocument/2006/relationships" xmlns:a="http://schemas.openxmlformats.org/drawingml/2006/main" r:id="Rf66211c5e7a048c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ADCDBA8-2CBD-4BDC-9976-C116A0E0F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2861" name="Google Shape;2752;p6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535586b12445c5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21854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2862" name="Google Shape;2756;p6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a56f9ae6de47eb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35570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2863" name="Google Shape;2760;p6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8d33b67aae4401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4928616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2795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125A3322-EA59-426E-B3D6-DDAC34353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96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A9DBFD6F-78CF-442A-9FAF-5F815FB3B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279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5F8C811-C7FB-464E-8DFB-F4C31D055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798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2925BA64-DEF2-4E94-BEB5-0DE7936FE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279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2EE6706-7D3D-499D-A3FC-E4C7CF59A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800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CF162A7F-0AC0-4EF4-8526-F0B106DA0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280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9746525-25E0-49B2-82DD-55AB2DCE7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802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B2EDBA8C-268E-4CF4-BB4C-CBF430A5C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280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EC52D5D-8AF0-4BAC-9B99-06130700A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804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975BF7C6-F303-4C94-ACCB-75C965EF2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280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5135A05-FF0A-400A-AA59-807581496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806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EF62BA36-8C43-4D1E-B420-EA4F30E7F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280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DE40325-C1B6-45EF-AFD4-1C8D10B0B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808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8EF33A3B-1CEE-4865-A14D-20532D25B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280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1E41AA8-8FAB-4ED7-B66B-25E798457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810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753C4564-8CB1-4792-B4C0-58B7359B8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281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D1BF432-3395-436F-AED4-1CC644A44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812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AA774D84-88A7-4063-9CD6-9F1E89BC4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5127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13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11B68759-9DE3-4190-9055-82BC98FD4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570610231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95" name="Google Shape;2795;p65">
            <a:extLst xmlns:a="http://schemas.openxmlformats.org/drawingml/2006/main">
              <a:ext uri="{FF2B5EF4-FFF2-40B4-BE49-F238E27FC236}">
                <a16:creationId xmlns:a16="http://schemas.microsoft.com/office/drawing/2014/main" id="{09E16E76-41B6-4DC9-A692-2BBB33D6F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Dlaczego problem wraca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Empatyzer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1" u="none">
                <a:solidFill>
                  <a:srgbClr val="FFFFFF"/>
                </a:solidFill>
              </a:rPr>
              <a:t>Jak to działa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Co się zmienia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Wdrożenie i prywatność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Dowody</a:t>
            </a:r>
            <a:r>
              <a:rPr sz="900" u="none">
                <a:solidFill>
                  <a:srgbClr val="B9A9C1"/>
                </a:solidFill>
              </a:rPr>
              <a:t>   ▸   </a:t>
            </a:r>
            <a:r>
              <a:rPr sz="900" b="0" u="none">
                <a:solidFill>
                  <a:srgbClr val="6E6873"/>
                </a:solidFill>
              </a:rPr>
              <a:t>Następny krok</a:t>
            </a:r>
            <a:endParaRPr/>
          </a:p>
        </p:txBody>
      </p:sp>
      <p:sp>
        <p:nvSpPr>
          <p:cNvPr id="2796" name="Google Shape;2796;p65">
            <a:extLst xmlns:a="http://schemas.openxmlformats.org/drawingml/2006/main">
              <a:ext uri="{FF2B5EF4-FFF2-40B4-BE49-F238E27FC236}">
                <a16:creationId xmlns:a16="http://schemas.microsoft.com/office/drawing/2014/main" id="{B44BE39C-5A60-416E-8E06-CE12916C1F3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Mikrolekcje dopasowane do osoby</a:t>
            </a:r>
            <a:endParaRPr sz="2800"/>
          </a:p>
        </p:txBody>
      </p:sp>
      <p:sp>
        <p:nvSpPr>
          <p:cNvPr id="2797" name="Google Shape;2797;p65">
            <a:extLst xmlns:a="http://schemas.openxmlformats.org/drawingml/2006/main">
              <a:ext uri="{FF2B5EF4-FFF2-40B4-BE49-F238E27FC236}">
                <a16:creationId xmlns:a16="http://schemas.microsoft.com/office/drawing/2014/main" id="{35A0A837-2AED-4078-8D1A-66CA44935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Dwie mikrolekcje w tygodniu. Treść wynika z diagnozy, roli i ludzi, z którymi użytkownik pracuje.</a:t>
            </a:r>
            <a:endParaRPr sz="1550"/>
          </a:p>
        </p:txBody>
      </p:sp>
      <p:pic>
        <p:nvPicPr>
          <p:cNvPr id="2872" name="Google Shape;2798;p6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f49bf1748a4477f">
            <a:alphaModFix/>
          </a:blip>
          <a:srcRect xmlns:a="http://schemas.openxmlformats.org/drawingml/2006/main" l="0" t="0" r="0" b="46780"/>
          <a:stretch xmlns:a="http://schemas.openxmlformats.org/drawingml/2006/main"/>
        </p:blipFill>
        <p:spPr>
          <a:xfrm xmlns:a="http://schemas.openxmlformats.org/drawingml/2006/main" flipH="0" flipV="0">
            <a:off x="6613855" y="2084832"/>
            <a:ext cx="5029199" cy="3730751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799" name="Google Shape;2799;p65">
            <a:extLst xmlns:a="http://schemas.openxmlformats.org/drawingml/2006/main">
              <a:ext uri="{FF2B5EF4-FFF2-40B4-BE49-F238E27FC236}">
                <a16:creationId xmlns:a16="http://schemas.microsoft.com/office/drawing/2014/main" id="{D57384E9-D470-422D-8A06-0F7272E08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55" y="2084832"/>
            <a:ext cx="5029200" cy="3730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00" name="Google Shape;2800;p65">
            <a:extLst xmlns:a="http://schemas.openxmlformats.org/drawingml/2006/main">
              <a:ext uri="{FF2B5EF4-FFF2-40B4-BE49-F238E27FC236}">
                <a16:creationId xmlns:a16="http://schemas.microsoft.com/office/drawing/2014/main" id="{10EABA80-7A32-4EB0-AAA9-A2ACCCB4F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55" y="5870448"/>
            <a:ext cx="502920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Pełny widok modułów. Kolejne lekcje odblokowują się stopniowo, a postęp widzi tylko użytkownik.</a:t>
            </a:r>
            <a:endParaRPr sz="900"/>
          </a:p>
        </p:txBody>
      </p:sp>
      <p:sp>
        <p:nvSpPr>
          <p:cNvPr id="2801" name="Google Shape;2801;p65">
            <a:extLst xmlns:a="http://schemas.openxmlformats.org/drawingml/2006/main">
              <a:ext uri="{FF2B5EF4-FFF2-40B4-BE49-F238E27FC236}">
                <a16:creationId xmlns:a16="http://schemas.microsoft.com/office/drawing/2014/main" id="{DA3273E1-BA5E-4234-8258-D70118358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031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03" name="Google Shape;2803;p65">
            <a:extLst xmlns:a="http://schemas.openxmlformats.org/drawingml/2006/main">
              <a:ext uri="{FF2B5EF4-FFF2-40B4-BE49-F238E27FC236}">
                <a16:creationId xmlns:a16="http://schemas.microsoft.com/office/drawing/2014/main" id="{A3113133-39B6-4B4B-9786-619602697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1214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Dwie minuty na telefonie</a:t>
            </a:r>
            <a:endParaRPr sz="1450"/>
          </a:p>
        </p:txBody>
      </p:sp>
      <p:sp>
        <p:nvSpPr>
          <p:cNvPr id="2804" name="Google Shape;2804;p65">
            <a:extLst xmlns:a="http://schemas.openxmlformats.org/drawingml/2006/main">
              <a:ext uri="{FF2B5EF4-FFF2-40B4-BE49-F238E27FC236}">
                <a16:creationId xmlns:a16="http://schemas.microsoft.com/office/drawing/2014/main" id="{2145B5BC-F9D6-4C1D-AD21-0A9EE99B7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4688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Krótki tekst i jedno pytanie sprawdzające. Lekcję można przeczytać między spotkaniami albo przed rozpoczęciem zmiany.</a:t>
            </a:r>
            <a:endParaRPr sz="1250"/>
          </a:p>
        </p:txBody>
      </p:sp>
      <p:sp>
        <p:nvSpPr>
          <p:cNvPr id="2805" name="Google Shape;2805;p65">
            <a:extLst xmlns:a="http://schemas.openxmlformats.org/drawingml/2006/main">
              <a:ext uri="{FF2B5EF4-FFF2-40B4-BE49-F238E27FC236}">
                <a16:creationId xmlns:a16="http://schemas.microsoft.com/office/drawing/2014/main" id="{7E11A858-6D7F-45CA-83A7-5B5CEECEF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07" name="Google Shape;2807;p65">
            <a:extLst xmlns:a="http://schemas.openxmlformats.org/drawingml/2006/main">
              <a:ext uri="{FF2B5EF4-FFF2-40B4-BE49-F238E27FC236}">
                <a16:creationId xmlns:a16="http://schemas.microsoft.com/office/drawing/2014/main" id="{2460C7BB-2903-485B-BA12-BE117B696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4930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Nauka rozłożona w czasie</a:t>
            </a:r>
            <a:endParaRPr sz="1450"/>
          </a:p>
        </p:txBody>
      </p:sp>
      <p:sp>
        <p:nvSpPr>
          <p:cNvPr id="2808" name="Google Shape;2808;p65">
            <a:extLst xmlns:a="http://schemas.openxmlformats.org/drawingml/2006/main">
              <a:ext uri="{FF2B5EF4-FFF2-40B4-BE49-F238E27FC236}">
                <a16:creationId xmlns:a16="http://schemas.microsoft.com/office/drawing/2014/main" id="{CD692192-0B82-4D1A-82CA-1FCE8E726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8404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Dwie lekcje tygodniowo przez wiele miesięcy pomagają wracać do wiedzy w codziennych sytuacjach.</a:t>
            </a:r>
            <a:endParaRPr sz="1250"/>
          </a:p>
        </p:txBody>
      </p:sp>
      <p:sp>
        <p:nvSpPr>
          <p:cNvPr id="2809" name="Google Shape;2809;p65">
            <a:extLst xmlns:a="http://schemas.openxmlformats.org/drawingml/2006/main">
              <a:ext uri="{FF2B5EF4-FFF2-40B4-BE49-F238E27FC236}">
                <a16:creationId xmlns:a16="http://schemas.microsoft.com/office/drawing/2014/main" id="{32512A70-2F6E-4777-99D6-BDCCCD100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8463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11" name="Google Shape;2811;p65">
            <a:extLst xmlns:a="http://schemas.openxmlformats.org/drawingml/2006/main">
              <a:ext uri="{FF2B5EF4-FFF2-40B4-BE49-F238E27FC236}">
                <a16:creationId xmlns:a16="http://schemas.microsoft.com/office/drawing/2014/main" id="{3807A305-2F90-481A-8E0B-033903B85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48646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Treść zmienia się z sytuacją</a:t>
            </a:r>
            <a:endParaRPr sz="1450"/>
          </a:p>
        </p:txBody>
      </p:sp>
      <p:sp>
        <p:nvSpPr>
          <p:cNvPr id="2812" name="Google Shape;2812;p65">
            <a:extLst xmlns:a="http://schemas.openxmlformats.org/drawingml/2006/main">
              <a:ext uri="{FF2B5EF4-FFF2-40B4-BE49-F238E27FC236}">
                <a16:creationId xmlns:a16="http://schemas.microsoft.com/office/drawing/2014/main" id="{48DD652E-615A-45F6-A2B1-E0AD42D49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52120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Nowy zespół, przełożony albo rola wpływa na dalsze lekcje. Nie jest to jeden katalog kursów dla wszystkich.</a:t>
            </a:r>
            <a:endParaRPr sz="1250"/>
          </a:p>
        </p:txBody>
      </p:sp>
      <p:pic>
        <p:nvPicPr>
          <p:cNvPr id="2884" name="Google Shape;2813;p6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e7238a92054436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814" name="Google Shape;2814;p65">
            <a:extLst xmlns:a="http://schemas.openxmlformats.org/drawingml/2006/main">
              <a:ext uri="{FF2B5EF4-FFF2-40B4-BE49-F238E27FC236}">
                <a16:creationId xmlns:a16="http://schemas.microsoft.com/office/drawing/2014/main" id="{795347A5-CAA0-4A4E-AB0A-08C8F3B7A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8138"/>
            <a:ext cx="8572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Jak to działa</a:t>
            </a:r>
            <a:endParaRPr/>
          </a:p>
        </p:txBody>
      </p:sp>
      <p:sp>
        <p:nvSpPr>
          <p:cNvPr id="2815" name="Google Shape;2815;p65">
            <a:extLst xmlns:a="http://schemas.openxmlformats.org/drawingml/2006/main">
              <a:ext uri="{FF2B5EF4-FFF2-40B4-BE49-F238E27FC236}">
                <a16:creationId xmlns:a16="http://schemas.microsoft.com/office/drawing/2014/main" id="{428C4D50-6B8F-4AE3-AC81-AD9EFE911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16" name="Google Shape;2816;p65">
            <a:extLst xmlns:a="http://schemas.openxmlformats.org/drawingml/2006/main">
              <a:ext uri="{FF2B5EF4-FFF2-40B4-BE49-F238E27FC236}">
                <a16:creationId xmlns:a16="http://schemas.microsoft.com/office/drawing/2014/main" id="{239B70DE-C9C3-4AA0-AAB2-DF8C42BB9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2817" name="Google Shape;2817;p65">
            <a:extLst xmlns:a="http://schemas.openxmlformats.org/drawingml/2006/main">
              <a:ext uri="{FF2B5EF4-FFF2-40B4-BE49-F238E27FC236}">
                <a16:creationId xmlns:a16="http://schemas.microsoft.com/office/drawing/2014/main" id="{7777343F-5231-4993-866C-516E180DA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818" name="Google Shape;2818;p65">
            <a:hlinkClick xmlns:r="http://schemas.openxmlformats.org/officeDocument/2006/relationships" xmlns:a="http://schemas.openxmlformats.org/drawingml/2006/main" r:id="Rc7911a01e0264be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9D26DEE-035B-4C06-ABDB-7E7E60546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19" name="Google Shape;2819;p65">
            <a:extLst xmlns:a="http://schemas.openxmlformats.org/drawingml/2006/main">
              <a:ext uri="{FF2B5EF4-FFF2-40B4-BE49-F238E27FC236}">
                <a16:creationId xmlns:a16="http://schemas.microsoft.com/office/drawing/2014/main" id="{00922CF8-81AD-4631-90A0-A786C379C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2820" name="Google Shape;2820;p65">
            <a:extLst xmlns:a="http://schemas.openxmlformats.org/drawingml/2006/main">
              <a:ext uri="{FF2B5EF4-FFF2-40B4-BE49-F238E27FC236}">
                <a16:creationId xmlns:a16="http://schemas.microsoft.com/office/drawing/2014/main" id="{92BF661F-1A4F-4663-829D-8A8D8F5EB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821" name="Google Shape;2821;p65">
            <a:hlinkClick xmlns:r="http://schemas.openxmlformats.org/officeDocument/2006/relationships" xmlns:a="http://schemas.openxmlformats.org/drawingml/2006/main" r:id="R34b693bb31524a2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4BED4B5-5A70-4CEC-9F0A-58B4250E2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22" name="Google Shape;2822;p65">
            <a:extLst xmlns:a="http://schemas.openxmlformats.org/drawingml/2006/main">
              <a:ext uri="{FF2B5EF4-FFF2-40B4-BE49-F238E27FC236}">
                <a16:creationId xmlns:a16="http://schemas.microsoft.com/office/drawing/2014/main" id="{404EEC2B-1814-4F3C-811D-30D725BF9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2823" name="Google Shape;2823;p65">
            <a:extLst xmlns:a="http://schemas.openxmlformats.org/drawingml/2006/main">
              <a:ext uri="{FF2B5EF4-FFF2-40B4-BE49-F238E27FC236}">
                <a16:creationId xmlns:a16="http://schemas.microsoft.com/office/drawing/2014/main" id="{7892B1D8-A7FD-4BE2-B394-2AD7FA450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824" name="Google Shape;2824;p65">
            <a:hlinkClick xmlns:r="http://schemas.openxmlformats.org/officeDocument/2006/relationships" xmlns:a="http://schemas.openxmlformats.org/drawingml/2006/main" r:id="R72ce300b48aa4342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77D3F05-06E5-404A-9707-781F3DE91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25" name="Google Shape;2825;p65">
            <a:extLst xmlns:a="http://schemas.openxmlformats.org/drawingml/2006/main">
              <a:ext uri="{FF2B5EF4-FFF2-40B4-BE49-F238E27FC236}">
                <a16:creationId xmlns:a16="http://schemas.microsoft.com/office/drawing/2014/main" id="{E564CE52-43C6-4E34-88C5-414B942B5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265176"/>
            <a:ext cx="106984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26" name="Google Shape;2826;p65">
            <a:extLst xmlns:a="http://schemas.openxmlformats.org/drawingml/2006/main">
              <a:ext uri="{FF2B5EF4-FFF2-40B4-BE49-F238E27FC236}">
                <a16:creationId xmlns:a16="http://schemas.microsoft.com/office/drawing/2014/main" id="{7D6F4E21-C8DF-482B-A391-85EBB898F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2827" name="Google Shape;2827;p65">
            <a:extLst xmlns:a="http://schemas.openxmlformats.org/drawingml/2006/main">
              <a:ext uri="{FF2B5EF4-FFF2-40B4-BE49-F238E27FC236}">
                <a16:creationId xmlns:a16="http://schemas.microsoft.com/office/drawing/2014/main" id="{04CBB1BA-FCA3-4D00-9F18-249E0DC96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828" name="Google Shape;2828;p65">
            <a:hlinkClick xmlns:r="http://schemas.openxmlformats.org/officeDocument/2006/relationships" xmlns:a="http://schemas.openxmlformats.org/drawingml/2006/main" r:id="Re9a46931e7864b8e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686B895-4AF0-4E71-8275-AA24F7BBD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29" name="Google Shape;2829;p65">
            <a:extLst xmlns:a="http://schemas.openxmlformats.org/drawingml/2006/main">
              <a:ext uri="{FF2B5EF4-FFF2-40B4-BE49-F238E27FC236}">
                <a16:creationId xmlns:a16="http://schemas.microsoft.com/office/drawing/2014/main" id="{EE4D037D-25A4-44D3-88D4-BDB522300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2830" name="Google Shape;2830;p65">
            <a:extLst xmlns:a="http://schemas.openxmlformats.org/drawingml/2006/main">
              <a:ext uri="{FF2B5EF4-FFF2-40B4-BE49-F238E27FC236}">
                <a16:creationId xmlns:a16="http://schemas.microsoft.com/office/drawing/2014/main" id="{2A3ABCD6-66C8-45EB-BC46-8D8DF388D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831" name="Google Shape;2831;p65">
            <a:hlinkClick xmlns:r="http://schemas.openxmlformats.org/officeDocument/2006/relationships" xmlns:a="http://schemas.openxmlformats.org/drawingml/2006/main" r:id="Rfdc4c026c8bc4132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59D9A05-3E3A-407B-964F-CC88357D1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32" name="Google Shape;2832;p65">
            <a:extLst xmlns:a="http://schemas.openxmlformats.org/drawingml/2006/main">
              <a:ext uri="{FF2B5EF4-FFF2-40B4-BE49-F238E27FC236}">
                <a16:creationId xmlns:a16="http://schemas.microsoft.com/office/drawing/2014/main" id="{765C2471-7E7D-4C4C-9626-1E3F7B8D8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2833" name="Google Shape;2833;p65">
            <a:extLst xmlns:a="http://schemas.openxmlformats.org/drawingml/2006/main">
              <a:ext uri="{FF2B5EF4-FFF2-40B4-BE49-F238E27FC236}">
                <a16:creationId xmlns:a16="http://schemas.microsoft.com/office/drawing/2014/main" id="{3D510075-A0E6-445C-9353-5766807AD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834" name="Google Shape;2834;p65">
            <a:hlinkClick xmlns:r="http://schemas.openxmlformats.org/officeDocument/2006/relationships" xmlns:a="http://schemas.openxmlformats.org/drawingml/2006/main" r:id="R11fc17a843374e1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63D3E6B-21C6-43D1-BFFD-CC8B8B369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35" name="Google Shape;2835;p65">
            <a:extLst xmlns:a="http://schemas.openxmlformats.org/drawingml/2006/main">
              <a:ext uri="{FF2B5EF4-FFF2-40B4-BE49-F238E27FC236}">
                <a16:creationId xmlns:a16="http://schemas.microsoft.com/office/drawing/2014/main" id="{94B53452-6369-43DC-9F4C-A46B62502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2836" name="Google Shape;2836;p65">
            <a:extLst xmlns:a="http://schemas.openxmlformats.org/drawingml/2006/main">
              <a:ext uri="{FF2B5EF4-FFF2-40B4-BE49-F238E27FC236}">
                <a16:creationId xmlns:a16="http://schemas.microsoft.com/office/drawing/2014/main" id="{9630FE88-66B6-4CAA-A98E-E7D1CA397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2837" name="Google Shape;2837;p65">
            <a:hlinkClick xmlns:r="http://schemas.openxmlformats.org/officeDocument/2006/relationships" xmlns:a="http://schemas.openxmlformats.org/drawingml/2006/main" r:id="Re9ceff4956754d9a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AB75B21-1E46-4600-988D-F9055EB76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838" name="Google Shape;2838;p65">
            <a:extLst xmlns:a="http://schemas.openxmlformats.org/drawingml/2006/main">
              <a:ext uri="{FF2B5EF4-FFF2-40B4-BE49-F238E27FC236}">
                <a16:creationId xmlns:a16="http://schemas.microsoft.com/office/drawing/2014/main" id="{83D1544D-8C82-46F1-83D3-E74C90482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2839" name="Google Shape;2839;p65">
            <a:hlinkClick xmlns:r="http://schemas.openxmlformats.org/officeDocument/2006/relationships" xmlns:a="http://schemas.openxmlformats.org/drawingml/2006/main" r:id="Rb84983de690047c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EF8599D-AD82-491C-A62D-EA974DAEB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2911" name="Google Shape;2802;p6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35d1b08ce1448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21854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2912" name="Google Shape;2806;p6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3746e073c84f7d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35570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2913" name="Google Shape;2810;p6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e869e36b78439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4928616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2845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C6D8CC87-863E-4192-BE54-7D96E3ACA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46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6547C0D5-3748-4DCD-8D82-B522AA411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284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1FFA090-3824-4E20-8B15-0AFA66964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848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48B6775B-54AE-4A7E-9942-DDFE3A6EF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284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F919578-9E70-4C72-94A9-A7D106803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850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B37D6F3E-8A7A-4667-B40F-BD334A772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285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442E682-1564-437E-A83F-FBFDE0382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852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F92BC7F3-C61E-4034-9427-4A6A99463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285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0D8085C-520B-4A94-8CB8-82B906849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854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EA803BD1-3DAB-4A92-B73F-BBF55EE7D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285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80981389-8D3C-468E-81BA-BDB8E596A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856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B43758B8-EC7F-4F71-9DE6-EDEF02259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285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82F31C01-3AFD-46F4-90B5-697379A3C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858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F6CDD679-E04A-4577-A9DF-684730E9A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285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8B8C835-D7DC-424E-9C8B-D8F81C4B5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860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C06CD939-553A-41A7-87DC-533365004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286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D95CD5B-6D28-4EE7-8634-AE9BE697E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2862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C18D8B3C-28EA-41D4-B12F-5BA7280AA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5127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63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CC2637F0-4F7D-421A-A92F-367757577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950442474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2026-09-02T12:11:14.5210000Z</dcterms:created>
  <dcterms:modified xsi:type="dcterms:W3CDTF">2026-09-02T12:11:14.5210000Z</dcterms:modified>
</coreProperties>
</file>