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1bb2eaf62f44895" /><Relationship Type="http://schemas.openxmlformats.org/officeDocument/2006/relationships/extended-properties" Target="/docProps/app.xml" Id="R074eda6786cf4cbd" /><Relationship Type="http://schemas.openxmlformats.org/officeDocument/2006/relationships/officeDocument" Target="/ppt/presentation.xml" Id="R0300f2527b8d4f6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ec7203f231142a1"/>
  </p:sldMasterIdLst>
  <p:notesMasterIdLst>
    <p:notesMasterId xmlns:r="http://schemas.openxmlformats.org/officeDocument/2006/relationships" r:id="Rd778f1c70a104aba"/>
  </p:notesMasterIdLst>
  <p:sldIdLst>
    <p:sldId xmlns:r="http://schemas.openxmlformats.org/officeDocument/2006/relationships" id="256" r:id="Rab4e96a010ff41c7"/>
    <p:sldId xmlns:r="http://schemas.openxmlformats.org/officeDocument/2006/relationships" id="257" r:id="R85136b4493b4451f"/>
    <p:sldId xmlns:r="http://schemas.openxmlformats.org/officeDocument/2006/relationships" id="258" r:id="Rbfe24ff909264ce2"/>
    <p:sldId xmlns:r="http://schemas.openxmlformats.org/officeDocument/2006/relationships" id="259" r:id="Rd1bd64fcd1024ac2"/>
    <p:sldId xmlns:r="http://schemas.openxmlformats.org/officeDocument/2006/relationships" id="260" r:id="R5c75cfda8d7541a4"/>
    <p:sldId xmlns:r="http://schemas.openxmlformats.org/officeDocument/2006/relationships" id="261" r:id="R10bafa9fb3404615"/>
    <p:sldId xmlns:r="http://schemas.openxmlformats.org/officeDocument/2006/relationships" id="262" r:id="Rf266655bb8344724"/>
    <p:sldId xmlns:r="http://schemas.openxmlformats.org/officeDocument/2006/relationships" id="263" r:id="Rfad3d5e901a24d93"/>
    <p:sldId xmlns:r="http://schemas.openxmlformats.org/officeDocument/2006/relationships" id="264" r:id="Rafe536a3fff64f75"/>
    <p:sldId xmlns:r="http://schemas.openxmlformats.org/officeDocument/2006/relationships" id="265" r:id="R43e386d2eb0746b9"/>
    <p:sldId xmlns:r="http://schemas.openxmlformats.org/officeDocument/2006/relationships" id="266" r:id="Rb9daba1bf13143a5"/>
    <p:sldId xmlns:r="http://schemas.openxmlformats.org/officeDocument/2006/relationships" id="267" r:id="R761799a4b97a4837"/>
    <p:sldId xmlns:r="http://schemas.openxmlformats.org/officeDocument/2006/relationships" id="268" r:id="R97550be594504d1a"/>
    <p:sldId xmlns:r="http://schemas.openxmlformats.org/officeDocument/2006/relationships" id="269" r:id="R0f75c1d8eeb4401b"/>
    <p:sldId xmlns:r="http://schemas.openxmlformats.org/officeDocument/2006/relationships" id="270" r:id="R39de9fcae9d7476e"/>
    <p:sldId xmlns:r="http://schemas.openxmlformats.org/officeDocument/2006/relationships" id="271" r:id="R9fdf645d03314be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1ac7a0df5584a54" /><Relationship Type="http://schemas.openxmlformats.org/officeDocument/2006/relationships/slideMaster" Target="/ppt/slideMasters/slideMaster1.xml" Id="R3ec7203f231142a1" /><Relationship Type="http://schemas.openxmlformats.org/officeDocument/2006/relationships/notesMaster" Target="/ppt/notesMasters/notesMaster1.xml" Id="Rd778f1c70a104aba" /><Relationship Type="http://schemas.openxmlformats.org/officeDocument/2006/relationships/presProps" Target="/ppt/presProps.xml" Id="R61947c552a1949ca" /><Relationship Type="http://schemas.openxmlformats.org/officeDocument/2006/relationships/tableStyles" Target="/ppt/tableStyles.xml" Id="R5462df46c17b414c" /><Relationship Type="http://schemas.openxmlformats.org/officeDocument/2006/relationships/slide" Target="/ppt/slides/slide1.xml" Id="Rab4e96a010ff41c7" /><Relationship Type="http://schemas.openxmlformats.org/officeDocument/2006/relationships/slide" Target="/ppt/slides/slide2.xml" Id="R85136b4493b4451f" /><Relationship Type="http://schemas.openxmlformats.org/officeDocument/2006/relationships/slide" Target="/ppt/slides/slide3.xml" Id="Rbfe24ff909264ce2" /><Relationship Type="http://schemas.openxmlformats.org/officeDocument/2006/relationships/slide" Target="/ppt/slides/slide4.xml" Id="Rd1bd64fcd1024ac2" /><Relationship Type="http://schemas.openxmlformats.org/officeDocument/2006/relationships/slide" Target="/ppt/slides/slide5.xml" Id="R5c75cfda8d7541a4" /><Relationship Type="http://schemas.openxmlformats.org/officeDocument/2006/relationships/slide" Target="/ppt/slides/slide6.xml" Id="R10bafa9fb3404615" /><Relationship Type="http://schemas.openxmlformats.org/officeDocument/2006/relationships/slide" Target="/ppt/slides/slide7.xml" Id="Rf266655bb8344724" /><Relationship Type="http://schemas.openxmlformats.org/officeDocument/2006/relationships/slide" Target="/ppt/slides/slide8.xml" Id="Rfad3d5e901a24d93" /><Relationship Type="http://schemas.openxmlformats.org/officeDocument/2006/relationships/slide" Target="/ppt/slides/slide9.xml" Id="Rafe536a3fff64f75" /><Relationship Type="http://schemas.openxmlformats.org/officeDocument/2006/relationships/slide" Target="/ppt/slides/slide10.xml" Id="R43e386d2eb0746b9" /><Relationship Type="http://schemas.openxmlformats.org/officeDocument/2006/relationships/slide" Target="/ppt/slides/slide11.xml" Id="Rb9daba1bf13143a5" /><Relationship Type="http://schemas.openxmlformats.org/officeDocument/2006/relationships/slide" Target="/ppt/slides/slide12.xml" Id="R761799a4b97a4837" /><Relationship Type="http://schemas.openxmlformats.org/officeDocument/2006/relationships/slide" Target="/ppt/slides/slide13.xml" Id="R97550be594504d1a" /><Relationship Type="http://schemas.openxmlformats.org/officeDocument/2006/relationships/slide" Target="/ppt/slides/slide14.xml" Id="R0f75c1d8eeb4401b" /><Relationship Type="http://schemas.openxmlformats.org/officeDocument/2006/relationships/slide" Target="/ppt/slides/slide15.xml" Id="R39de9fcae9d7476e" /><Relationship Type="http://schemas.openxmlformats.org/officeDocument/2006/relationships/slide" Target="/ppt/slides/slide16.xml" Id="R9fdf645d03314be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efecd07ce064c8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2e4462fffbe4538" /><Relationship Type="http://schemas.openxmlformats.org/officeDocument/2006/relationships/notesMaster" Target="/ppt/notesMasters/notesMaster1.xml" Id="R3a488adf261346d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2d6eaa15cc34960" /><Relationship Type="http://schemas.openxmlformats.org/officeDocument/2006/relationships/notesMaster" Target="/ppt/notesMasters/notesMaster1.xml" Id="Rd852bc528747428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e2726105c0f436a" /><Relationship Type="http://schemas.openxmlformats.org/officeDocument/2006/relationships/notesMaster" Target="/ppt/notesMasters/notesMaster1.xml" Id="R9f6096382d42427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be47243bcd6462e" /><Relationship Type="http://schemas.openxmlformats.org/officeDocument/2006/relationships/notesMaster" Target="/ppt/notesMasters/notesMaster1.xml" Id="Rfc7940c3d19a4a5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e08c7a0398b4aa6" /><Relationship Type="http://schemas.openxmlformats.org/officeDocument/2006/relationships/notesMaster" Target="/ppt/notesMasters/notesMaster1.xml" Id="R26ffb4af606641f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c765d13a9044c13" /><Relationship Type="http://schemas.openxmlformats.org/officeDocument/2006/relationships/notesMaster" Target="/ppt/notesMasters/notesMaster1.xml" Id="R2c5de51338e2458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b19aef1f484477c" /><Relationship Type="http://schemas.openxmlformats.org/officeDocument/2006/relationships/notesMaster" Target="/ppt/notesMasters/notesMaster1.xml" Id="Rdf692d770a904d8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fb15238ac394919" /><Relationship Type="http://schemas.openxmlformats.org/officeDocument/2006/relationships/notesMaster" Target="/ppt/notesMasters/notesMaster1.xml" Id="Re81ccab0b63845b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72bf182d67d4424" /><Relationship Type="http://schemas.openxmlformats.org/officeDocument/2006/relationships/notesMaster" Target="/ppt/notesMasters/notesMaster1.xml" Id="Rf7068e8ec5bb420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ac8c7d7b0bc4974" /><Relationship Type="http://schemas.openxmlformats.org/officeDocument/2006/relationships/notesMaster" Target="/ppt/notesMasters/notesMaster1.xml" Id="Rb7bd5a818dc34ac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bc1cf0b8a0648e0" /><Relationship Type="http://schemas.openxmlformats.org/officeDocument/2006/relationships/notesMaster" Target="/ppt/notesMasters/notesMaster1.xml" Id="R064fdb12aede477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9f55a89c9864e7e" /><Relationship Type="http://schemas.openxmlformats.org/officeDocument/2006/relationships/notesMaster" Target="/ppt/notesMasters/notesMaster1.xml" Id="Rd1b33b82ba2240b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d870d62848843e4" /><Relationship Type="http://schemas.openxmlformats.org/officeDocument/2006/relationships/notesMaster" Target="/ppt/notesMasters/notesMaster1.xml" Id="R59b2330792224c7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9a55fdc8d0e4e75" /><Relationship Type="http://schemas.openxmlformats.org/officeDocument/2006/relationships/notesMaster" Target="/ppt/notesMasters/notesMaster1.xml" Id="R45c31298cbc0454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a8cca9a460a4c44" /><Relationship Type="http://schemas.openxmlformats.org/officeDocument/2006/relationships/notesMaster" Target="/ppt/notesMasters/notesMaster1.xml" Id="Rf1a9e562e4a849c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729c0b7d7d84898" /><Relationship Type="http://schemas.openxmlformats.org/officeDocument/2006/relationships/notesMaster" Target="/ppt/notesMasters/notesMaster1.xml" Id="R3052f8298f1c461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Dzień dobry, dziękuję za spotkanie. Od razu powiem, o czym dziś nie będzie mowy: o pacjentach, o leczeniu ani o procedurach klinicznych. Jest o rozmowach między ludźmi, którzy pracują w szpitalu: między ordynatorem a lekarzem, między oddziałową a pielęgniarką, między dwoma oddziałami, które muszą się dogadać. To one decydują, czy spór zostaje na oddziale, czy trafia do dyrekcji, i czy ceniony specjalista zostaje, czy odchodzi. Pokażę, jak szpitale zapewniają kierownikom oddziałów pomoc w tych rozmowach bez zdejmowania ich z grafiku. Całość zajmuje około dwudziestu pięciu minut.</a:t>
            </a:r>
            <a:br/>
            <a:br/>
            <a:r>
              <a:rPr sz="1200"/>
              <a:t>Persona, do której jest ta wersja:</a:t>
            </a:r>
            <a:br/>
            <a:r>
              <a:rPr sz="1200"/>
              <a:t>Dyrektor szpitala, często lekarz z dyplomem MBA. Pod presją finansowania, braków kadrowych, związków zawodowych i rady społecznej. Ordynatorzy i oddziałowe to jego najważniejsi ludzie i najtrudniejsi partnerzy. Wszystko, co dotyczy danych, pacjentów i oceniania personelu, budzi jego czujność prawną i polityczną. Nie ma budżetu na projekty miękkie. Szuka rzeczy, które zmniejszą liczbę konfliktów i skarg, a nie obiecują cudów. Ceni referencje z innych szpitali oraz to, że nikogo nie trzeba zdejmować z dyżuru. Ma alergię na sugestię, że jego ordynatorzy nie umieją rozmawiać.</a:t>
            </a:r>
            <a:br/>
            <a:br/>
            <a:r>
              <a:rPr sz="1200"/>
              <a:t>Wskazówki dla prowadzącego: Cel: orientacja w 60 sekund. Powiedz, po co jest spotkanie: pokazać, jak szpitale dają kierownikom oddziałów pomoc w trudnych rozmowach bez zdejmowania ich z grafiku i bez angażowania dyrekcji w każdą sprawę.</a:t>
            </a:r>
            <a:br/>
            <a:r>
              <a:rPr sz="1200"/>
              <a:t>Od pierwszej minuty jasno: Empatyzer dotyczy rozmów wewnątrz szpitala, między pracownikami. Nie dotyczy pacjentów, leczenia ani decyzji klinicznych.</a:t>
            </a:r>
            <a:br/>
            <a:r>
              <a:rPr sz="1200"/>
              <a:t>Przed spotkaniem wpisz nazwę szpitala i datę.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W 2025 r. zaangażowanych było 20% pracowników na świecie, a zaangażowanie menedżerów spadło z 27% do 22%, najmocniej w historii pomiaru; Gallup szacuje koszt niskiego zaangażowania na ok. 10 bln USD rocznie. (Gallup, Harter i Pendell, „Global Employee Engagement Continues Decline” (State of the Global Workplace 2026), 2026). https://www.gallup.com/workplace/708071/global-employee-engagement-continues-decline.aspx Zastrzeżenie: 141 444 respondentów; self-report; koszt to model Gallupa.</a:t>
            </a:r>
            <a:br/>
            <a:r>
              <a:rPr sz="1200"/>
              <a:t>2. W Polsce zaangażowanych w pracę jest 7% pracowników, wobec 12% w Europie i 20% na świecie. (Gallup, „State of the Global Workplace: Poland Country-Level Data”, 2026). https://www.gallup.com/workplace/706802/state-global-workplace-poland-country-level-data.aspx Zastrzeżenie: Średnia z trzech lat sondaży (2023–2025), ok. 1000 respondentów rocznie.</a:t>
            </a:r>
            <a:br/>
            <a:r>
              <a:rPr sz="1200"/>
              <a:t>3. Menedżer odpowiada za co najmniej 70% różnic w zaangażowaniu między zespołami, a naturalny talent do zarządzania ma ok. 1 na 10 osób; firmy w 82% przypadków obsadzają to stanowisko osobą bez takiego talentu. (Gallup, Beck i Harter, „Why Great Managers Are So Rare”, 2014 (akt. 2026)). https://www.gallup.com/workplace/231593/why-great-managers-rare.aspx Zastrzeżenie: Dane Gallupa z zespołów w USA; 70% to wariancja między jednostkami, nie związek przyczynowy.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Jedno zdanie na początek. W szpitalu ludźmi kierują lekarze i pielęgniarki, którzy zostali kierownikami dlatego, że byli świetni w swoim zawodzie, a nie dlatego, że ktoś ich przygotował do feedbacku, delegowania i rozwiązywania konfliktów. Polskie badanie 285 szpitali pokazało dokładnie to: ordynatorzy i oddziałowe na co dzień oceniają ludzi, rozwiązują spory i wdrażają nowe osoby, a brak kompetencji menedżerskich jest jedną z głównych barier. Nie da się tego naprawić kolejnym dniem szkoleniowym, bo każdy taki dzień to dziura w grafiku. O tym jest ta prezentacja.</a:t>
            </a:r>
            <a:br/>
            <a:br/>
            <a:r>
              <a:rPr sz="1200"/>
              <a:t>Wskazówki dla prowadzącego: Jedno zdanie i pauza. Reszta jest w komentarzu, nie na slajdzie.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W badaniu 285 polskich szpitali (1425 respondentów) ordynatorzy i pielęgniarki oddziałowe regularnie zajmują się oceną pracowników, zespołem, konfliktami, szkoleniami i wdrażaniem nowych osób, a autorzy wskazują brak kompetencji menedżerskich jako główną barierę. (Buchelt, Frączkiewicz-Wronka i Dobrowolska, „The Organizational Aspect of Human Resource Management as a Determinant of the Potential of Polish Hospitals to Manage Medical Professionals in Healthcare 4.0”, Sustainability 12(12), 2020). https://www.mdpi.com/2071-1050/12/12/5118 Zastrzeżenie: Badanie z 2017 r.; self-report; 70% dyrektorów mówi o regularnym rozwoju menedżerskim, ale co piąty lekarz kierujący oddziałem mówi, że szkoleń nie ma lub są rzadkie.</a:t>
            </a:r>
            <a:br/>
            <a:r>
              <a:rPr sz="1200"/>
              <a:t>2. Wśród polskiego personelu medycznego tylko ok. 40% deklaruje, że dostaje od przełożonych pochwały za dobrą pracę, a co piąty (21,9%) zdecydowanie nie zgadza się ze stwierdzeniem, że kierownicy dają informację zwrotną po ocenie. (Pomaranik i Kludacz-Alessandri, „Talent management and job satisfaction of medical personnel in Polish healthcare entities”, Frontiers in Psychology 14, 2023). https://www.frontiersin.org/journals/psychology/articles/10.3389/fpsyg.2023.1146073/full Zastrzeżenie: N = 506, publiczne podmioty lecznicze; próba nielosowa.</a:t>
            </a:r>
            <a:br/>
            <a:r>
              <a:rPr sz="1200"/>
              <a:t>3. Klinicyści, którzy zostali kierownikami, opisują „wrzucenie” w rolę bez przygotowania, pod presją otoczenia, a nie z własnej ambicji menedżerskiej. (Spehar, Frich i Kjekshus, „Clinicians' experiences of becoming a clinical manager: a qualitative study”, BMC Health Services Research 12:421, 2012). https://bmchealthservres.biomedcentral.com/articles/10.1186/1472-6963-12-421 Zastrzeżenie: Badanie jakościowe (n = 30), Norwegia.</a:t>
            </a:r>
            <a:br/>
            <a:r>
              <a:rPr sz="1200"/>
              <a:t>4. Kierownicy-klinicyści („menedżerowie hybrydowi”) przedkładają pracę kliniczną nad menedżerską, co rodzi konflikt ról. (Kippist i Fitzgerald, „Organisational professional conflict and hybrid clinician managers”, Journal of Health Organization and Management 23(6), 2009). https://pubmed.ncbi.nlm.nih.gov/20020597/ Zastrzeżenie: Badanie jakościowe (n = 14), Australia.</a:t>
            </a:r>
            <a:br/>
            <a:r>
              <a:rPr sz="1200"/>
              <a:t>5. W 285 polskich szpitalach „dobra atmosfera w pracy” była najwyżej ocenianą cechą atrakcyjnego pracodawcy przez pielęgniarki (4,56/5) i, na równi z terminową wypłatą, przez lekarzy (4,54/5). (Buchelt, Ziębicki, Jończyk i Dzieńdziora, „The enhancement of the employer branding strategies of Polish hospitals…”, Human Resources for Health 19:77, 2021). https://link.springer.com/article/10.1186/s12960-021-00620-0 Zastrzeżenie: Skala 1–5; ta sama próba co Buchelt 2020.</a:t>
            </a:r>
            <a:br/>
            <a:r>
              <a:rPr sz="1200"/>
              <a:t>6. W Polsce zaangażowanych w pracę jest 7% pracowników, wobec 12% w Europie i 20% na świecie. (Gallup, „State of the Global Workplace: Poland Country-Level Data”, 2026). https://www.gallup.com/workplace/706802/state-global-workplace-poland-country-level-data.aspx Zastrzeżenie: Średnia z trzech lat sondaży (2023–2025), ok. 1000 respondentów rocznie.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Trzy sytuacje, które zna każdy dyrektor. Pierwsza: kierownik oddziału musi postawić granicę cenionemu specjaliście, bez którego oddział nie da sobie rady, więc odkłada rozmowę i problem rośnie. Druga: spór między lekarzami a pielęgniarkami albo między dwoma oddziałami, którego nikt nie zamknął na miejscu, więc zajmuje się nim dyrektor. Trzecia: świetny lekarz albo pielęgniarka, którzy zostali kierownikami z dnia na dzień. To zdanie pochodzi z badania 285 polskich szpitali i nie jest ocenianiem nikogo: po prostu tak jest zorganizowana praca w polskich szpitalach. Która z tych sytuacji trafiła do Państwa gabinetu w ostatnim kwartale?</a:t>
            </a:r>
            <a:br/>
            <a:br/>
            <a:r>
              <a:rPr sz="1200"/>
              <a:t>Wskazówki dla prowadzącego: Cel: dyrektor ma rozpoznać własny szpital w jednej z trzech sytuacji. Nie mów, że każdy problem szpitala to problem komunikacji; finansowanie, braki kadrowe i organizacja zostają poza Empatyzerem.</a:t>
            </a:r>
            <a:br/>
            <a:r>
              <a:rPr sz="1200"/>
              <a:t>Pytanie: „Która z tych sytuacji trafiła do Państwa gabinetu w ostatnim kwartale?”.</a:t>
            </a:r>
            <a:br/>
            <a:r>
              <a:rPr sz="1200"/>
              <a:t>Badanie 285 szpitali (2017, publikacja 2020) to dowód struktury problemu, nie aktualna statystyka. Nie mów, że „X procent ordynatorów nie umie zarządzać”.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W badaniu 285 polskich szpitali (1425 respondentów) ordynatorzy i pielęgniarki oddziałowe regularnie zajmują się oceną pracowników, zespołem, konfliktami, szkoleniami i wdrażaniem nowych osób, a autorzy wskazują brak kompetencji menedżerskich jako główną barierę. (Buchelt, Frączkiewicz-Wronka i Dobrowolska, „The Organizational Aspect of Human Resource Management as a Determinant of the Potential of Polish Hospitals to Manage Medical Professionals in Healthcare 4.0”, Sustainability 12(12), 2020). https://www.mdpi.com/2071-1050/12/12/5118 Zastrzeżenie: Badanie z 2017 r.; self-report; 70% dyrektorów mówi o regularnym rozwoju menedżerskim, ale co piąty lekarz kierujący oddziałem mówi, że szkoleń nie ma lub są rzadkie.</a:t>
            </a:r>
            <a:br/>
            <a:r>
              <a:rPr sz="1200"/>
              <a:t>2. Wśród polskiego personelu medycznego tylko ok. 40% deklaruje, że dostaje od przełożonych pochwały za dobrą pracę, a co piąty (21,9%) zdecydowanie nie zgadza się ze stwierdzeniem, że kierownicy dają informację zwrotną po ocenie. (Pomaranik i Kludacz-Alessandri, „Talent management and job satisfaction of medical personnel in Polish healthcare entities”, Frontiers in Psychology 14, 2023). https://www.frontiersin.org/journals/psychology/articles/10.3389/fpsyg.2023.1146073/full Zastrzeżenie: N = 506, publiczne podmioty lecznicze; próba nielosowa.</a:t>
            </a:r>
            <a:br/>
            <a:r>
              <a:rPr sz="1200"/>
              <a:t>3. Klinicyści, którzy zostali kierownikami, opisują „wrzucenie” w rolę bez przygotowania, pod presją otoczenia, a nie z własnej ambicji menedżerskiej. (Spehar, Frich i Kjekshus, „Clinicians' experiences of becoming a clinical manager: a qualitative study”, BMC Health Services Research 12:421, 2012). https://bmchealthservres.biomedcentral.com/articles/10.1186/1472-6963-12-421 Zastrzeżenie: Badanie jakościowe (n = 30), Norwegia.</a:t>
            </a:r>
            <a:br/>
            <a:r>
              <a:rPr sz="1200"/>
              <a:t>4. Kierownicy-klinicyści („menedżerowie hybrydowi”) przedkładają pracę kliniczną nad menedżerską, co rodzi konflikt ról. (Kippist i Fitzgerald, „Organisational professional conflict and hybrid clinician managers”, Journal of Health Organization and Management 23(6), 2009). https://pubmed.ncbi.nlm.nih.gov/20020597/ Zastrzeżenie: Badanie jakościowe (n = 14), Australia.</a:t>
            </a:r>
            <a:br/>
            <a:r>
              <a:rPr sz="1200"/>
              <a:t>5. W 285 polskich szpitalach „dobra atmosfera w pracy” była najwyżej ocenianą cechą atrakcyjnego pracodawcy przez pielęgniarki (4,56/5) i, na równi z terminową wypłatą, przez lekarzy (4,54/5). (Buchelt, Ziębicki, Jończyk i Dzieńdziora, „The enhancement of the employer branding strategies of Polish hospitals…”, Human Resources for Health 19:77, 2021). https://link.springer.com/article/10.1186/s12960-021-00620-0 Zastrzeżenie: Skala 1–5; ta sama próba co Buchelt 2020.</a:t>
            </a:r>
            <a:br/>
            <a:r>
              <a:rPr sz="1200"/>
              <a:t>6. W Polsce zaangażowanych w pracę jest 7% pracowników, wobec 12% w Europie i 20% na świecie. (Gallup, „State of the Global Workplace: Poland Country-Level Data”, 2026). https://www.gallup.com/workplace/706802/state-global-workplace-poland-country-level-data.aspx Zastrzeżenie: Średnia z trzech lat sondaży (2023–2025), ok. 1000 respondentów rocznie.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br/>
            <a:br/>
            <a:r>
              <a:rPr sz="1200"/>
              <a:t>[Sources]</a:t>
            </a:r>
            <a:br/>
            <a:r>
              <a:rPr sz="1200"/>
              <a:t>Buchelt, Frączkiewicz-Wronka, Dobrowolska — badanie 285 polskich szpitali: https://www.mdpi.com/2071-1050/12/12/5118</a:t>
            </a:r>
            <a:br/>
            <a:r>
              <a:rPr sz="1200"/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Najciekawsze zaczyna się wtedy, gdy dwie osoby z tego samego oddziału zadają Em to samo pytanie, a dostają różne odpowiedzi. Jedna mówi wprost i szybko, druga zaczyna od tła i źle znosi konfrontację. Em bierze pod uwagę, kto pyta, o kogo pyta i o jaką rozmowę chodzi, więc wskazówki są dopasowane także do pytającego. Dlatego ludzie do Em wracają: dostają dwa, trzy zdania, które da się powiedzieć jutro rano, zanim zacznie się dyżur. Em podpowiada w rozmowach między ludźmi. Nie dotyczy pacjentów, leczenia ani decyzji klinicznych. I rzecz najważniejsza: rozmowy z Em są prywatne, szpital nie czyta pytań ani odpowiedzi. Dzięki temu ludzie pytają o to, o co nigdy nie zapytaliby przy całym zespole na odprawie.</a:t>
            </a:r>
            <a:br/>
            <a:br/>
            <a:r>
              <a:rPr sz="1200"/>
              <a:t>Wskazówki dla prowadzącego: Najczęstsze pytanie brzmi: czym to się różni od zwykłego czatu ze sztuczną inteligencją. Odpowiedź: Em zna wyniki obu osób, więc odpowiada inaczej dwóm osobom pytającym o to samo. Jeśli jest internet, pokaż Em na żywo na koncie demonstracyjnym.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69% menedżerów przyznaje, że rozmowy z pracownikami sprawiają im trudność, a 37% boi się dawać bezpośredni krytyczny feedback. (Interact / Harris Poll, komunikat prasowy, 2016 (omówienie: Solomon, HBR, „Two-Thirds of Managers Are Uncomfortable Communicating with Employees”, 2016)). https://www.prnewswire.com/news-releases/come-in-and-shut-the-door--communication-breach-in-the-workplace-revealed-300218235.html Zastrzeżenie: USA, 2058 dorosłych, w tym 616 menedżerów; self-report. HBR: https://hbr.org/2016/03/two-thirds-of-managers-are-uncomfortable-communicating-with-employees</a:t>
            </a:r>
            <a:br/>
            <a:r>
              <a:rPr sz="1200"/>
              <a:t>2. 57% pracowników woli feedback korygujący od pochwał, a 72% uważa, że ich wyniki poprawiłyby się, gdyby menedżer częściej go dawał. (Zenger Folkman, komunikat prasowy, 2014 (omówienie: Zenger i Folkman, HBR, „Your Employees Want the Negative Feedback You Hate to Give”, 2014)). https://www.prnewswire.com/news-releases/zenger-folkman-data-reveals-what-feedback-employees-really-want-245981901.html Zastrzeżenie: Self-report; dane firmy doradczej. HBR: https://hbr.org/2014/01/your-employees-want-the-negative-feedback-you-hate-to-give</a:t>
            </a:r>
            <a:br/>
            <a:r>
              <a:rPr sz="1200"/>
              <a:t>3. 80% pracowników, którzy w ostatnim tygodniu dostali sensowny feedback, jest w pełni zaangażowanych, a codzienny feedback (wobec rocznego) daje 3,6 raza większą szansę na silną motywację do wybitnej pracy. (Gallup, McLain i Nelson, „How Effective Feedback Fuels Performance”, 2022 (akt. 2024)). https://www.gallup.com/workplace/357764/fast-feedback-fuels-performance.aspx Zastrzeżenie: USA, panel Gallupa; korelacja.</a:t>
            </a:r>
            <a:br/>
            <a:r>
              <a:rPr sz="1200"/>
              <a:t>4. Spotkania 1:1 stanowią ok. 47% wszystkich spotkań w firmach, a mimo to prawie nie były badane naukowo. (Flinchum, Kreamer, Rogelberg i Gooty, „One-on-one meetings between managers and direct reports”, Organizational Psychology Review, 2023). https://doi.org/10.1177/20413866221097570 Zastrzeżenie: Recenzowany artykuł przeglądowy; 47% to szacunek cytowany przez autorów.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W ochronie zdrowia mamy pisemne referencje od osób, które przeprowadziły wdrożenie u siebie, więc wiedzą, ile to kosztuje czasu i co oznacza dla grafiku. Pani dyrektor Walendowicz podkreśla, że rozwiązanie poprawia współpracę personelu bez wyłączania pracowników z codziennych obowiązków, i szczególnie docenia raport o organizacji, który pomaga rozpoznawać źródła napięć i budować silniejsze zespoły. Druga referencja pochodzi z kliniki, gdzie Empatyzer działa od początku jej istnienia. Do tego dochodzą wyniki badań użytkowników: trzech na czterech poleciłoby Empatyzer, a ponad połowa widzi u siebie wzrost kompetencji.</a:t>
            </a:r>
            <a:br/>
            <a:br/>
            <a:r>
              <a:rPr sz="1200"/>
              <a:t>Wskazówki dla prowadzącego: Referencje cytuj dosłownie i nie dopisuj efektów, których autorzy nie opisali. Zdanie o lojalności pacjentów pochodzi od klienta i jest jego oceną, nie obietnicą Empatyzera. Przy referencji Marty Jankowskiej uzupełnij nazwę placówki przed wysyłką. Ocena 5,0/5 pochodzi z opinii opublikowanych na Capterra w lutym i marcu 2026 r.; cytaty są tłumaczone z angielskiego. Przed spotkaniem sprawdź aktualną liczbę opinii i stan profili GetApp oraz Software Advice. Przy liczbach 77/73/59 uzupełnij próbę i rok badania.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W badaniu 285 polskich szpitali (1425 respondentów) ordynatorzy i pielęgniarki oddziałowe regularnie zajmują się oceną pracowników, zespołem, konfliktami, szkoleniami i wdrażaniem nowych osób, a autorzy wskazują brak kompetencji menedżerskich jako główną barierę. (Buchelt, Frączkiewicz-Wronka i Dobrowolska, „The Organizational Aspect of Human Resource Management as a Determinant of the Potential of Polish Hospitals to Manage Medical Professionals in Healthcare 4.0”, Sustainability 12(12), 2020). https://www.mdpi.com/2071-1050/12/12/5118 Zastrzeżenie: Badanie z 2017 r.; self-report; 70% dyrektorów mówi o regularnym rozwoju menedżerskim, ale co piąty lekarz kierujący oddziałem mówi, że szkoleń nie ma lub są rzadkie.</a:t>
            </a:r>
            <a:br/>
            <a:r>
              <a:rPr sz="1200"/>
              <a:t>2. W 285 polskich szpitalach „dobra atmosfera w pracy” była najwyżej ocenianą cechą atrakcyjnego pracodawcy przez pielęgniarki (4,56/5) i, na równi z terminową wypłatą, przez lekarzy (4,54/5). (Buchelt, Ziębicki, Jończyk i Dzieńdziora, „The enhancement of the employer branding strategies of Polish hospitals…”, Human Resources for Health 19:77, 2021). https://link.springer.com/article/10.1186/s12960-021-00620-0 Zastrzeżenie: Skala 1–5; ta sama próba co Buchelt 2020.</a:t>
            </a:r>
            <a:br/>
            <a:r>
              <a:rPr sz="1200"/>
              <a:t>3. Wśród polskiego personelu medycznego tylko ok. 40% deklaruje, że dostaje od przełożonych pochwały za dobrą pracę, a co piąty (21,9%) zdecydowanie nie zgadza się ze stwierdzeniem, że kierownicy dają informację zwrotną po ocenie. (Pomaranik i Kludacz-Alessandri, „Talent management and job satisfaction of medical personnel in Polish healthcare entities”, Frontiers in Psychology 14, 2023). https://www.frontiersin.org/journals/psychology/articles/10.3389/fpsyg.2023.1146073/full Zastrzeżenie: N = 506, publiczne podmioty lecznicze; próba nielosowa.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br/>
            <a:br/>
            <a:r>
              <a:rPr sz="1200"/>
              <a:t>[Sources]</a:t>
            </a:r>
            <a:br/>
            <a:r>
              <a:rPr sz="1200"/>
              <a:t>Wyniki badań użytkowników i referencje dostarczone przez Empatyzer.</a:t>
            </a:r>
            <a:br/>
            <a:r>
              <a:rPr sz="1200"/>
              <a:t>[/Sources]</a:t>
            </a:r>
            <a:endParaRPr/>
          </a:p>
          <a:p xmlns:a="http://schemas.openxmlformats.org/drawingml/2006/main">
            <a:r>
              <a:t>
- Empatyzer_Em_FAQ_prompt_baza_wiedzy_i_nawigacja_FINAL_BEZ_ZMIAN_V2.txt — pełne brzmienie referencji Marty Jankowskiej.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Najprościej opowiedzieć to na jednej sytuacji z oddziału. Ktoś ma jutro rano powiedzieć cenionemu specjaliście coś trudnego i wie, że zaraz potem będą razem na dyżurze. Otwiera Empatyzer w telefonie, wybiera tę osobę i pisze do Em zwykłym językiem, o co chodzi. Em wie już, jak pracuje pytający i jak pracuje ta druga osoba, bo obie osoby wypełniły wcześniej krótki kwestionariusz, w aplikacji nazywany diagnozą. Jeśli druga osoba go nie wypełniła, Em opiera się na tym, co pytający o niej napisze. W odpowiedzi przychodzi podpowiedź dopasowana do tego konkretnego człowieka: od czego zacząć, czego lepiej nie mówić, jak on to może odebrać. A przez kolejne miesiące wracają krótkie lekcje, żeby ta umiejętność rosła między jednym dyżurem a drugim.</a:t>
            </a:r>
            <a:br/>
            <a:br/>
            <a:r>
              <a:rPr sz="1200"/>
              <a:t>Wskazówki dla prowadzącego: Trzy warstwy, jedno zdanie o każdej. Zdanie zamykające uprzedza trzy skojarzenia: test, platforma szkoleniowa, narzędzie oceny. Jeśli padnie pytanie „co Em wie o osobie, która nie wypełniła kwestionariusza”: opiera się wtedy na tym, co napisze pytający, i mówi o tym wprost.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Menedżer odpowiada za co najmniej 70% różnic w zaangażowaniu między zespołami, a naturalny talent do zarządzania ma ok. 1 na 10 osób; firmy w 82% przypadków obsadzają to stanowisko osobą bez takiego talentu. (Gallup, Beck i Harter, „Why Great Managers Are So Rare”, 2014 (akt. 2026)). https://www.gallup.com/workplace/231593/why-great-managers-rare.aspx Zastrzeżenie: Dane Gallupa z zespołów w USA; 70% to wariancja między jednostkami, nie związek przyczynowy.</a:t>
            </a:r>
            <a:br/>
            <a:r>
              <a:rPr sz="1200"/>
              <a:t>2. Metaanaliza 335 prób: szkolenia przywódcze działają, ale istotnie lepiej, gdy są rozłożone na wiele sesji i zawierają praktykę oraz feedback, niż gdy są jednym skomasowanym blokiem. (Lacerenza, Reyes, Marlow, Joseph i Salas, „Leadership Training Design, Delivery, and Implementation: A Meta-Analysis”, Journal of Applied Psychology 102(12), 2017). https://doi.org/10.1037/apl0000241 Zastrzeżenie: Recenzowane; „rozłożone” oznacza wiele sesji, nie konkretną kadencję.</a:t>
            </a:r>
            <a:br/>
            <a:r>
              <a:rPr sz="1200"/>
              <a:t>3. Metaanaliza 317 eksperymentów: nauka rozłożona w czasie daje trwalsze zapamiętanie niż nauka w jednym bloku, a im dłużej wiedza ma się utrzymać, tym dłuższe powinny być odstępy między powtórkami. (Cepeda, Pashler, Vul, Wixted i Rohrer, „Distributed practice in verbal recall tasks”, Psychological Bulletin 132(3), 2006). https://doi.org/10.1037/0033-2909.132.3.354 Zastrzeżenie: Eksperymenty na materiale werbalnym.</a:t>
            </a:r>
            <a:br/>
            <a:r>
              <a:rPr sz="1200"/>
              <a:t>4. Tylko 23% pracowników w USA zdecydowanie ufa kierownictwu swojej organizacji, ale pracownicy, których menedżer zawsze wysłucha, 4,2 raza częściej ufają kierownictwu. (Gallup, „How to Build Trust in the Workplace”, 2022, oraz „Global Indicator: Leadership &amp; Management”, 2026). https://www.gallup.com/workplace/393401/trust-decline-rebuild.aspx Zastrzeżenie: Panel Gallupa, USA; korelacje. Wskaźnik: https://www.gallup.com/404252/indicator-leadership-management.aspx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Warto zejść na poziom trzech konkretnych grup, bo to one zdecydują, czy z tego coś będzie. Pierwsza to ordynatorzy i oddziałowe, czyli ludzie, którzy kierują zespołami między dyżurami i nigdy nie mieli na to przygotowania. Druga to kadry, które mediują w sporach, ale nie mają jak być przy rozmowie na oddziale o siódmej rano. Trzecia grupa to lekarze, pielęgniarki i personel wspierający, którzy inaczej rozumieją odpowiedzialność, a pracują przy jednym pacjencie. Empatyzer działa dlatego, że każda z tych grup dostaje coś dla siebie w tym samym narzędziu. Nikt nie dostaje wersji dla kierownictwa.</a:t>
            </a:r>
            <a:br/>
            <a:br/>
            <a:r>
              <a:rPr sz="1200"/>
              <a:t>Wskazówki dla prowadzącego: Nie sprzedawaj tu funkcji, tylko pokaż, że rozumiesz codzienność każdej z grup. Jeśli rozmówca zna kogoś takiego w firmie, sam to powie. Uwaga na pytanie o zakres licencji: sensowny start to menedżerowie i ich zespoły, bo Em porównuje dwie osoby.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Menedżer odpowiada za co najmniej 70% różnic w zaangażowaniu między zespołami, a naturalny talent do zarządzania ma ok. 1 na 10 osób; firmy w 82% przypadków obsadzają to stanowisko osobą bez takiego talentu. (Gallup, Beck i Harter, „Why Great Managers Are So Rare”, 2014 (akt. 2026)). https://www.gallup.com/workplace/231593/why-great-managers-rare.aspx Zastrzeżenie: Dane Gallupa z zespołów w USA; 70% to wariancja między jednostkami, nie związek przyczynowy.</a:t>
            </a:r>
            <a:br/>
            <a:r>
              <a:rPr sz="1200"/>
              <a:t>2. Zamiana słabego szefa (dolne 10%) na dobrego (górne 10%) podnosi wynik zespołu bardziej niż dodanie jednej osoby do dziewięcioosobowego zespołu. (Lazear, Shaw i Stanton, „The Value of Bosses”, Journal of Labor Economics 33(4), 2015). https://doi.org/10.1086/681097 Zastrzeżenie: Recenzowane; dane z jednej dużej firmy usługowej. Abstrakt: https://www.nber.org/papers/w18317</a:t>
            </a:r>
            <a:br/>
            <a:r>
              <a:rPr sz="1200"/>
              <a:t>3. 42% odchodzących uważa, że można było ich zatrzymać, a u 45% w ciągu trzech miesięcy przed odejściem żaden przełożony nie zainicjował rozmowy o ich satysfakcji, wynikach ani przyszłości. (Gallup, Tatel i Wigert, „42% of Employee Turnover Is Preventable but Often Ignored”, 2024 (akt. 2026)). https://www.gallup.com/workplace/646538/employee-turnover-preventable-often-ignored.aspx Zastrzeżenie: USA, panel Gallupa, osoby, które odeszły dobrowolnie.</a:t>
            </a:r>
            <a:br/>
            <a:r>
              <a:rPr sz="1200"/>
              <a:t>4. Menedżerowie średniego szczebla prawie połowę czasu spędzają na pracy niemenedżerskiej, a tylko 20% zdecydowanie zgadza się, że firma pomaga im być dobrymi menedżerami ludzi. (McKinsey, Field, Hancock, Mugayar-Baldocchi i Schaninger, „Stop wasting your most precious resource: Middle managers”, 2023). https://www.mckinsey.com/capabilities/people-and-organizational-performance/our-insights/stop-wasting-your-most-precious-resource-middle-managers Zastrzeżenie: 984 respondentów, w tym 706 menedżerów średniego szczebla; self-report.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Prywatność jest tu warunkiem, żeby całość w ogóle działała. Kiedy ktoś podejrzewa, że jego pytania czyta dyrekcja albo kadry, zapyta o coś bezpiecznego i narzędzie straci sens. Dlatego rozmów z Em nie widzi nikt poza pytającym, a pełny wynik kwestionariusza należy do osoby, która go wypełniła. Osoba, o którą ktoś pyta, nie widzi ani pytania, ani odpowiedzi. Em jest asystentem opartym na sztucznej inteligencji, dane są przechowywane w Unii Europejskiej i szyfrowane. Szpital dostaje obraz zbiorczy: kulturę, motywacje i to, ile osób korzysta, bez nazwisk i bez ocen pojedynczych ludzi. Pełny opis zabezpieczeń jest w osobnym dokumencie dla informatyków i inspektora ochrony danych. Udostępniamy go na życzenie.</a:t>
            </a:r>
            <a:br/>
            <a:br/>
            <a:r>
              <a:rPr sz="1200"/>
              <a:t>Wskazówki dla prowadzącego: Mów o warstwach zabezpieczeń i ograniczaniu ryzyka, nigdy o bezpieczeństwie absolutnym. Dla prawnika i inspektora ochrony danych przygotuj osobny pakiet: umowa powierzenia, dostawca modelu i podwykonawcy, region przetwarzania, retencja i usuwanie danych, podstawa prawna i dobrowolność [do uzupełnienia przez zespół produktowy]. W szpitalu dodaj: Em nie korzysta z danych pacjentów i nie wchodzi w systemy kliniczne.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81% dorosłych Amerykanów uważa, że przez monitorowanie z użyciem AI pracownicy poczują się nadmiernie obserwowani, a 71% sprzeciwia się ostatecznym decyzjom rekrutacyjnym podejmowanym przez AI. (Pew Research Center, „AI in Hiring and Evaluating Workers: What Americans Think”, 2023). https://www.pewresearch.org/internet/2023/04/20/ai-in-hiring-and-evaluating-workers-what-americans-think/ Zastrzeżenie: 11 004 dorosłych w USA, grudzień 2022.</a:t>
            </a:r>
            <a:br/>
            <a:r>
              <a:rPr sz="1200"/>
              <a:t>2. 86% kadry zarządzającej sądzi, że pracownicy wysoko ufają firmie, a deklaruje to tylko 67% pracowników; jedynie 60% pracowników uważa, że liderzy im ufają. (PwC, „2024 Trust Survey”, 2024). https://www.pwc.com/us/en/library/trust-in-business-survey.html Zastrzeżenie: USA, styczeń 2024; 548 menedżerów i 2039 pracowników.</a:t>
            </a:r>
            <a:br/>
            <a:r>
              <a:rPr sz="1200"/>
              <a:t>3. Tylko 23% pracowników w USA zdecydowanie ufa kierownictwu swojej organizacji, ale pracownicy, których menedżer zawsze wysłucha, 4,2 raza częściej ufają kierownictwu. (Gallup, „How to Build Trust in the Workplace”, 2022, oraz „Global Indicator: Leadership &amp; Management”, 2026). https://www.gallup.com/workplace/393401/trust-decline-rebuild.aspx Zastrzeżenie: Panel Gallupa, USA; korelacje. Wskaźnik: https://www.gallup.com/404252/indicator-leadership-management.aspx</a:t>
            </a:r>
            <a:br/>
            <a:r>
              <a:rPr sz="1200"/>
              <a:t>4. Tylko 37% pracowników jest bardzo pewnych, że ich organizacja odpowiedzialnie korzysta z danych o pracownikach, podczas gdy 78% pracodawców deklaruje zdalne monitorowanie pracowników. (Deloitte, „The transparency paradox”, 2024 Global Human Capital Trends, 2024). https://www.deloitte.com/us/en/insights/topics/talent/human-capital-trends/2024/transparency-in-the-workplace.html Zastrzeżenie: 14 000 liderów w 95 krajach plus ankiety pracowników; raport doradczy.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Nie proszę dziś o decyzję. Na tym etapie potrzebny jest jeden oddział, na którym kierownik ma przed sobą trudną rozmowę. Umówimy trzydzieści minut, pokażemy Em na tej sytuacji i zobaczą Państwo, co dostaje do ręki ordynator albo oddziałowa. Jeśli to ma sens, uruchamiamy pierwszą grupę kierowników i po kilku tygodniach wspólnie sprawdzamy, ilu z nich korzysta i co się zmieniło. Na pokazie dobrze, żeby był ktoś z kadr, dyrektor medyczny albo naczelna pielęgniarka i ten jeden kierownik. Do tego dołączamy krótką informację dla IT i inspektora ochrony danych.</a:t>
            </a:r>
            <a:br/>
            <a:br/>
            <a:r>
              <a:rPr sz="1200"/>
              <a:t>Wskazówki dla prowadzącego: Nie kończ na deklaracji „odezwiemy się”. Umów konkret: termin pokazu albo wysyłkę materiałów w ciągu doby. Jeśli rozmówca chce zacząć sam, wystarczy adres empatyzer.com; bezpłatna organizacja osobista obejmuje obecnie do trzech zaproszonych osób [zakres do potwierdzenia przed spotkaniem]. Warunki licencji i cenę raportu uzupełnij przed spotkaniem.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W 2025 r. zaangażowanych było 20% pracowników na świecie, a zaangażowanie menedżerów spadło z 27% do 22%, najmocniej w historii pomiaru; Gallup szacuje koszt niskiego zaangażowania na ok. 10 bln USD rocznie. (Gallup, Harter i Pendell, „Global Employee Engagement Continues Decline” (State of the Global Workplace 2026), 2026). https://www.gallup.com/workplace/708071/global-employee-engagement-continues-decline.aspx Zastrzeżenie: 141 444 respondentów; self-report; koszt to model Gallupa.</a:t>
            </a:r>
            <a:br/>
            <a:r>
              <a:rPr sz="1200"/>
              <a:t>2. W Polsce zaangażowanych w pracę jest 7% pracowników, wobec 12% w Europie i 20% na świecie. (Gallup, „State of the Global Workplace: Poland Country-Level Data”, 2026). https://www.gallup.com/workplace/706802/state-global-workplace-poland-country-level-data.aspx Zastrzeżenie: Średnia z trzech lat sondaży (2023–2025), ok. 1000 respondentów rocznie.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Jedno zdanie na początek. W szpitalu ludźmi kierują lekarze i pielęgniarki, którzy zostali kierownikami dlatego, że byli świetni w swoim zawodzie, a nie dlatego, że ktoś ich przygotował do feedbacku, delegowania i rozwiązywania konfliktów. Polskie badanie 285 szpitali pokazało dokładnie to: ordynatorzy i oddziałowe na co dzień oceniają ludzi, rozwiązują spory i wdrażają nowe osoby, a brak kompetencji menedżerskich jest jedną z głównych barier. Nie da się tego naprawić kolejnym dniem szkoleniowym, bo każdy taki dzień to dziura w grafiku. O tym jest ta prezentacja.</a:t>
            </a:r>
            <a:br/>
            <a:br/>
            <a:r>
              <a:rPr sz="1200"/>
              <a:t>Wskazówki dla prowadzącego: Jedno zdanie i pauza. Reszta jest w komentarzu, nie na slajdzie.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W badaniu 285 polskich szpitali (1425 respondentów) ordynatorzy i pielęgniarki oddziałowe regularnie zajmują się oceną pracowników, zespołem, konfliktami, szkoleniami i wdrażaniem nowych osób, a autorzy wskazują brak kompetencji menedżerskich jako główną barierę. (Buchelt, Frączkiewicz-Wronka i Dobrowolska, „The Organizational Aspect of Human Resource Management as a Determinant of the Potential of Polish Hospitals to Manage Medical Professionals in Healthcare 4.0”, Sustainability 12(12), 2020). https://www.mdpi.com/2071-1050/12/12/5118 Zastrzeżenie: Badanie z 2017 r.; self-report; 70% dyrektorów mówi o regularnym rozwoju menedżerskim, ale co piąty lekarz kierujący oddziałem mówi, że szkoleń nie ma lub są rzadkie.</a:t>
            </a:r>
            <a:br/>
            <a:r>
              <a:rPr sz="1200"/>
              <a:t>2. Wśród polskiego personelu medycznego tylko ok. 40% deklaruje, że dostaje od przełożonych pochwały za dobrą pracę, a co piąty (21,9%) zdecydowanie nie zgadza się ze stwierdzeniem, że kierownicy dają informację zwrotną po ocenie. (Pomaranik i Kludacz-Alessandri, „Talent management and job satisfaction of medical personnel in Polish healthcare entities”, Frontiers in Psychology 14, 2023). https://www.frontiersin.org/journals/psychology/articles/10.3389/fpsyg.2023.1146073/full Zastrzeżenie: N = 506, publiczne podmioty lecznicze; próba nielosowa.</a:t>
            </a:r>
            <a:br/>
            <a:r>
              <a:rPr sz="1200"/>
              <a:t>3. Klinicyści, którzy zostali kierownikami, opisują „wrzucenie” w rolę bez przygotowania, pod presją otoczenia, a nie z własnej ambicji menedżerskiej. (Spehar, Frich i Kjekshus, „Clinicians' experiences of becoming a clinical manager: a qualitative study”, BMC Health Services Research 12:421, 2012). https://bmchealthservres.biomedcentral.com/articles/10.1186/1472-6963-12-421 Zastrzeżenie: Badanie jakościowe (n = 30), Norwegia.</a:t>
            </a:r>
            <a:br/>
            <a:r>
              <a:rPr sz="1200"/>
              <a:t>4. Kierownicy-klinicyści („menedżerowie hybrydowi”) przedkładają pracę kliniczną nad menedżerską, co rodzi konflikt ról. (Kippist i Fitzgerald, „Organisational professional conflict and hybrid clinician managers”, Journal of Health Organization and Management 23(6), 2009). https://pubmed.ncbi.nlm.nih.gov/20020597/ Zastrzeżenie: Badanie jakościowe (n = 14), Australia.</a:t>
            </a:r>
            <a:br/>
            <a:r>
              <a:rPr sz="1200"/>
              <a:t>5. W 285 polskich szpitalach „dobra atmosfera w pracy” była najwyżej ocenianą cechą atrakcyjnego pracodawcy przez pielęgniarki (4,56/5) i, na równi z terminową wypłatą, przez lekarzy (4,54/5). (Buchelt, Ziębicki, Jończyk i Dzieńdziora, „The enhancement of the employer branding strategies of Polish hospitals…”, Human Resources for Health 19:77, 2021). https://link.springer.com/article/10.1186/s12960-021-00620-0 Zastrzeżenie: Skala 1–5; ta sama próba co Buchelt 2020.</a:t>
            </a:r>
            <a:br/>
            <a:r>
              <a:rPr sz="1200"/>
              <a:t>6. W Polsce zaangażowanych w pracę jest 7% pracowników, wobec 12% w Europie i 20% na świecie. (Gallup, „State of the Global Workplace: Poland Country-Level Data”, 2026). https://www.gallup.com/workplace/706802/state-global-workplace-poland-country-level-data.aspx Zastrzeżenie: Średnia z trzech lat sondaży (2023–2025), ok. 1000 respondentów rocznie.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Kiedy w organizacji jest już kilkadziesiąt albo kilkaset wypełnionych kwestionariuszy, można z nich zrobić raport o całości. Nie o pojedynczych ludziach, tylko o organizacji. Widać w nim na przykład, że dwa zespoły spierają się od lat nie dlatego, że ktoś ma złą wolę, tylko dlatego, że jeden potrzebuje jasnej procedury, a drugi swobody, i nikt tego nigdy nie nazwał. Widać też, gdzie kultura, której ludzie potrzebują, rozjeżdża się z tą, którą czują na co dzień. Raport kończy się listą priorytetów na pierwsze trzydzieści dni, żeby nie został ciekawostką w szufladzie. Zamawia się go osobno, poza licencją.</a:t>
            </a:r>
            <a:br/>
            <a:br/>
            <a:r>
              <a:rPr sz="1200"/>
              <a:t>Wskazówki dla prowadzącego: Raport nie jest oceną ludzi i nie służy do decyzji personalnych. Jeśli pojawi się pytanie, czy wymienia konkretne osoby: zakres raportu ustalamy przed zamówieniem, a sam raport nie służy do ocen ani decyzji personalnych. Szczegółowy zakres potwierdź w zespole produktowym przed złożeniem oferty. Cena i warunki: do uzupełnienia przed spotkaniem.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Gotowość pracowników do wspierania zmian w firmie spadła z 74% w 2016 r. do 38% w 2022 r., podczas gdy liczba planowanych zmian rocznie wzrosła z 2 do 10. (Gartner, „The Transformation Deficit”, Gartner Business Quarterly Q1 2023 (omówienie: O Morain i Aykens, HBR, „Employees Are Losing Patience with Change Initiatives”, 2023)). https://www.gartner.com/en/insights/gartner-business-quarterly/q1-2023 Zastrzeżenie: Gartner podaje 38% (GBQ) i 43% (HBR); brak opisu próby. HBR: https://hbr.org/2023/05/employees-are-losing-patience-with-change-initiatives</a:t>
            </a:r>
            <a:br/>
            <a:r>
              <a:rPr sz="1200"/>
              <a:t>2. Przy wysokim zmęczeniu zmianą tylko 43% pracowników zamierza zostać w firmie (wobec 74% przy niskim), a włączanie pracowników w proces zmiany obniża ryzyko zmęczenia o 29 punktów procentowych. (Gartner, komunikat prasowy, 12.10.2022). https://www.gartner.com/en/newsroom/press-releases/2022-10-12-gartner-survey-reveals-leader-and-manager-effectiveness-tops-hr-leaders-list-of-priorities-for-2023 Zastrzeżenie: 860 liderów HR, lipiec 2022; korelacje.</a:t>
            </a:r>
            <a:br/>
            <a:r>
              <a:rPr sz="1200"/>
              <a:t>3. Metaanaliza 116 badań (8880 zespołów): konflikty relacyjne i procesowe mają stabilnie negatywny związek z wynikami zespołów. (de Wit, Greer i Jehn, „The paradox of intragroup conflict: A meta-analysis”, Journal of Applied Psychology 97(2), 2012). https://doi.org/10.1037/a0024844 Zastrzeżenie: Korelacje metaanalityczne.</a:t>
            </a:r>
            <a:br/>
            <a:r>
              <a:rPr sz="1200"/>
              <a:t>4. W badaniu 180 zespołów Google bezpieczeństwo psychologiczne było najważniejszym z pięciu czynników skutecznego zespołu. (Google re:Work, „Understand team effectiveness” (Project Aristotle)). https://rework.withgoogle.com/intl/en/guides/understand-team-effectiveness Zastrzeżenie: Badanie wewnętrzne jednej firmy, bez recenzji naukowej.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br/>
            <a:br/>
            <a:r>
              <a:rPr sz="1200"/>
              <a:t>[Sources]</a:t>
            </a:r>
            <a:br/>
            <a:r>
              <a:rPr sz="1200"/>
              <a:t>Zrzut ekranu dostarczony przez Empatyzer — widok kultury organizacyjnej.</a:t>
            </a:r>
            <a:br/>
            <a:r>
              <a:rPr sz="1200"/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Ludzie często pytają, ile pracy zostaje po ich stronie. Ktoś zakłada konto organizacji i zaprasza pozostałych mailem albo linkiem. Każdy siada raz, odpowiada na pytania i od razu widzi swój wynik, więc ma z tego coś dla siebie od pierwszego dnia. Ten kwestionariusz wypełnia się raz w życiu, nie powtarza się go co roku. Potem przychodzi pierwsze pytanie do Em i zwykle dotyczy osoby, z którą rozmowa idzie najgorzej. Z każdą kolejną osobą pojawiają się porównania w parach i na tle zespołu, więc obraz oddziału robi się pełniejszy. Lekcje ruszają same, nikt ich nie musi uruchamiać. Licencja jest roczna, na określoną liczbę osób, a w trakcie roku można dołączać kolejne osoby.</a:t>
            </a:r>
            <a:br/>
            <a:br/>
            <a:r>
              <a:rPr sz="1200"/>
              <a:t>Wskazówki dla prowadzącego: Czasu wypełniania kwestionariusza nie podawaj bez potwierdzenia aktualnej wersji: dokumentacja produktowa mówi o 25–35 minutach przy wypełnianiu bez przerw, nowsze materiały o krótszym czasie. Zaproszenie może iść na adres prywatny, jeśli organizacja nie wymaga zweryfikowanej domeny, więc osoba bez służbowej poczty też dołączy. Nakład po stronie klienta: założenie kont, ustawienie struktury i przypomnienie o kwestionariuszu.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Mniej niż połowa menedżerów na świecie (44%) deklaruje, że przeszła jakiekolwiek szkolenie menedżerskie; wśród przeszkolonych aktywnie niezaangażowanych jest o połowę mniej. (Gallup, „State of the Global Workplace: 2025 Report”, 2025, s. 12–13). https://www.gallup.com/file/workplace/659528/state-of-the-global-workplace-2025-download.pdf Zastrzeżenie: Self-report, Gallup World Poll; zależność korelacyjna.</a:t>
            </a:r>
            <a:br/>
            <a:r>
              <a:rPr sz="1200"/>
              <a:t>2. Menedżerowie poświęcają tylko 13% czasu na rozwój ludzi, a prawie 40% na gaszenie bieżących problemów i administrację; 36% uważa, że nie przygotowano ich wystarczająco do zarządzania ludźmi. (Deloitte, „2025 Global Human Capital Trends”, komunikat prasowy, 24.03.2025). https://www.deloitte.com/us/en/about/press-room/deloitte-report-aims-to-help-leaders-navigate-complex-workplace-tensions.html Zastrzeżenie: Ok. 10 000 liderów w 93 krajach plus badanie menedżerów; self-report.</a:t>
            </a:r>
            <a:br/>
            <a:r>
              <a:rPr sz="1200"/>
              <a:t>3. Ponad trzy czwarte liderów i menedżerów używa generatywnej AI kilka razy w tygodniu, a wsparcie przełożonego podnosi odsetek pracowników pozytywnie nastawionych do AI z 15% do 55%. (BCG, „AI at Work 2025: Momentum Builds, but Gaps Remain”, 2025). https://www.bcg.com/publications/2025/ai-at-work-momentum-builds-but-gaps-remain Zastrzeżenie: 10 600+ respondentów w 11 krajach; self-report.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Szpitale robią, co mogą, ale koszt czasu jest tu inny niż w biurze. Żeby wysłać kierownika na dzień szkolenia, trzeba go zdjąć z grafiku, a to znaczy, że ktoś inny bierze jego dyżur albo oddział pracuje w mniejszej obsadzie. Dlatego szkolenia odbywają się rzadko, coaching dostaje kilka osób z dyrekcji, a kadry prowadzą sprawy formalne i nie zdążą być przy każdej trudnej rozmowie na oddziale. W efekcie ordynator wraca ze szkolenia z ogólnymi zasadami i sam musi wymyślić, jak je przełożyć na rozmowę z konkretnym lekarzem, z którym jutro znów ma dyżur. Pytanie nie brzmi więc „czy szkolić”, tylko „co kierownik ma pod ręką na oddziale”.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Wskazówki dla prowadzącego: Cel: pokazać, że problem wynika z odległości między szkoleniem a rozmową oraz z kosztu czasu w organizacji pracującej całą dobę.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Pytanie: „Ile dni szkoleniowych w roku może Państwa szpital zdjąć z grafiku dla ordynatorów i oddziałowych?”.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Nie krytykuj szkoleń ani kadr; Empatyzer działa między szkoleniem a rozmową na oddziale.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Dane i źródła (każdy link sprawdzony 29.08.2026):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1. W badaniu 285 polskich szpitali (1425 respondentów) ordynatorzy i pielęgniarki oddziałowe regularnie zajmują się oceną pracowników, zespołem, konfliktami, szkoleniami i wdrażaniem nowych osób, a autorzy wskazują brak kompetencji menedżerskich jako główną barierę. (Buchelt, Frączkiewicz-Wronka i Dobrowolska, „The Organizational Aspect of Human Resource Management as a Determinant of the Potential of Polish Hospitals to Manage Medical Professionals in Healthcare 4.0”, Sustainability 12(12), 2020). https://www.mdpi.com/2071-1050/12/12/5118 Zastrzeżenie: Badanie z 2017 r.; self-report; 70% dyrektorów mówi o regularnym rozwoju menedżerskim, ale co piąty lekarz kierujący oddziałem mówi, że szkoleń nie ma lub są rzadkie.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2. Nową wiedzę ze szkolenia stosuje w pracy 62% pracowników zaraz po szkoleniu, 44% po pół roku i tylko 34% po roku (szacunki specjalistów ds. szkoleń ze 150 organizacji). (Saks i Belcourt, „An investigation of training activities and transfer of training in organizations”, Human Resource Management 45(4), 2006). https://doi.org/10.1002/hrm.20135 Zastrzeżenie: Kanada, 2006; szacunek specjalistów, nie obserwacja.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3. Metaanaliza 335 prób: szkolenia przywódcze działają, ale istotnie lepiej, gdy są rozłożone na wiele sesji i zawierają praktykę oraz feedback, niż gdy są jednym skomasowanym blokiem. (Lacerenza, Reyes, Marlow, Joseph i Salas, „Leadership Training Design, Delivery, and Implementation: A Meta-Analysis”, Journal of Applied Psychology 102(12), 2017). https://doi.org/10.1037/apl0000241 Zastrzeżenie: Recenzowane; „rozłożone” oznacza wiele sesji, nie konkretną kadencję.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4. W próbie 17 000 uczestników programów rozwoju przywództwa średni wiek wynosił 42 lata, a tylko 10% miało mniej niż 30 lat; typowy przełożony kieruje ludźmi ok. 10 lat, zanim dostanie pierwsze szkolenie. (Zenger Folkman, komunikat prasowy, 2013 (omówienie: Zenger, HBR, „We Wait Too Long to Train Our Leaders”, 2012)). https://www.prnewswire.com/news-releases/zenger-folkman-study--for-some-companies-leadership-development-is-too-little-too-late-190812391.html Zastrzeżenie: Dane firmy szkoleniowej, głównie USA. HBR: https://hbr.org/2012/12/why-do-we-wait-so-long-to-trai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5. Mniej niż połowa menedżerów na świecie (44%) deklaruje, że przeszła jakiekolwiek szkolenie menedżerskie; wśród przeszkolonych aktywnie niezaangażowanych jest o połowę mniej. (Gallup, „State of the Global Workplace: 2025 Report”, 2025, s. 12–13). https://www.gallup.com/file/workplace/659528/state-of-the-global-workplace-2025-download.pdf Zastrzeżenie: Self-report, Gallup World Poll; zależność korelacyjna.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6. W 2015 r. firmy wydały na szkolenia ok. 160 mld USD w USA i ok. 356 mld USD na świecie, a mimo to uczestnicy szybko wracają do starych nawyków, bo po szkoleniu nie zmienia się środowisko pracy. (Beer, Finnström i Schrader, „Why Leadership Training Fails—and What to Do About It”, Harvard Business Review, 2016). https://hbr.org/2016/10/why-leadership-training-fails-and-what-to-do-about-it Zastrzeżenie: Kwoty to szacunki branżowe; teza jakościowa autorów z HBS.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Skąd Em to wszystko wie? Z kwestionariusza, który każdy wypełnia raz, na początku, i który w aplikacji nazywa się diagnozą. Nikt go nie ocenia i nie ma w nim dobrych ani złych odpowiedzi. To opis własnego sposobu pracy: jak podejmuję decyzje, jak reaguję na krytykę, czy wolę powiedzieć coś wprost, czy najpierw przygotować grunt. Wynik należy do mnie. Druga osoba widzi tylko to, co pomaga nam razem pracować, a ja widzę o niej dokładnie tyle samo. Z zestawienia dwóch takich opisów bierze się podpowiedź Em: ktoś mówi szybko i konkretnie, a pielęgniarka oddziałowa, z którą ma jutro rozmawiać, potrzebuje chwili, żeby wszystko przemyśleć, więc lepiej zacząć od pytania. W praktyce to zmienia przebieg całej rozmowy.</a:t>
            </a:r>
            <a:br/>
            <a:br/>
            <a:r>
              <a:rPr sz="1200"/>
              <a:t>Wskazówki dla prowadzącego: Kwestionariusz wypełnia się raz w życiu i działa też po zmianie organizacji. Wskazówki są symetryczne: obie osoby widzą o sobie to samo. Pytanie o rzetelność: opisuje styl pracy, komunikacji i motywacje, korzysta z uznanych modeli psychologii pracy, nie jest testem klinicznym; opis metody udostępniamy na życzenie. Czasu wypełniania nie podawaj bez potwierdzenia aktualnej wersji.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Ludzie systematycznie nie doceniają, jak bardzo inni chcą dostać konstruktywny feedback, i dlatego go nie dają (pięć eksperymentów, N = 1984). (Abi-Esber, Abel, Schroeder i Gino, „Underestimating others' desire for constructive feedback”, Journal of Personality and Social Psychology, 2022). https://doi.org/10.1037/pspi0000393 Zastrzeżenie: Recenzowane; eksperymenty online, USA.</a:t>
            </a:r>
            <a:br/>
            <a:r>
              <a:rPr sz="1200"/>
              <a:t>2. Metaanaliza 116 badań (8880 zespołów): konflikty relacyjne i procesowe mają stabilnie negatywny związek z wynikami zespołów. (de Wit, Greer i Jehn, „The paradox of intragroup conflict: A meta-analysis”, Journal of Applied Psychology 97(2), 2012). https://doi.org/10.1037/a0024844 Zastrzeżenie: Korelacje metaanalityczne.</a:t>
            </a:r>
            <a:br/>
            <a:r>
              <a:rPr sz="1200"/>
              <a:t>3. Sumienność jest najsilniejszą pozapoznawczą cechą przewidującą wyniki w pracy (92 metaanalizy, ponad 1,1 mln osób). (Wilmot i Ones, „A century of research on conscientiousness at work”, PNAS 116(46), 2019). https://doi.org/10.1073/pnas.1908430116 Zastrzeżenie: Metaanaliza metaanaliz; korelacje.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br/>
            <a:br/>
            <a:r>
              <a:rPr sz="1200"/>
              <a:t>[Sources]</a:t>
            </a:r>
            <a:br/>
            <a:r>
              <a:rPr sz="1200"/>
              <a:t>Zrzut ekranu dostarczony przez Empatyzer — widok talentów użytkownika.</a:t>
            </a:r>
            <a:br/>
            <a:r>
              <a:rPr sz="1200"/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W Empatyzerze wszyscy mają ten sam widok. Osobnego panelu dla dyrekcji tu nie ma. Każdy może zobaczyć siebie na tle swojego zespołu, swojego oddziału i całej placówki. Każdy może też zobaczyć kulturę organizacji i to, co ludzi w niej napędza. Ordynator, pielęgniarka, kierownik komórki i osoba z personelu wspierającego widzą dokładnie to samo. To ma znaczenie, bo wtedy nikt nie czuje się prześwietlany. Ludzie sami do tych widoków wracają, żeby zrozumieć, dlaczego lekarze i pielęgniarki na jednym oddziale inaczej rozumieją, kto za co odpowiada, albo dlaczego z jedną osobą dogadują się od pierwszego dyżuru, a z inną nigdy. Pytania do Em i pełne wyniki kwestionariusza zostają prywatne u każdego.</a:t>
            </a:r>
            <a:br/>
            <a:br/>
            <a:r>
              <a:rPr sz="1200"/>
              <a:t>Wskazówki dla prowadzącego: Nie mów o „widoku dla zarządu”. Narzędzie jest demokratyczne: te same dane dla każdego, różni się tylko to, kogo co interesuje. Jeśli padnie pytanie o małe zespoły: minimalną liczbę osób, od której pokazuje się widok zespołu, potwierdź w zespole produktowym przed spotkaniem. Dobry przykład różnicy: lekarze i pielęgniarki inaczej rozumieją odpowiedzialność.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W badaniu 180 zespołów Google bezpieczeństwo psychologiczne było najważniejszym z pięciu czynników skutecznego zespołu. (Google re:Work, „Understand team effectiveness” (Project Aristotle)). https://rework.withgoogle.com/intl/en/guides/understand-team-effectiveness Zastrzeżenie: Badanie wewnętrzne jednej firmy, bez recenzji naukowej.</a:t>
            </a:r>
            <a:br/>
            <a:r>
              <a:rPr sz="1200"/>
              <a:t>2. W badaniu 51 zespołów bezpieczeństwo psychologiczne wiązało się z zachowaniami uczenia się (zgłaszanie błędów, pytania, prośby o feedback), które pośredniczyły w związku z wynikami zespołu. (Edmondson, „Psychological Safety and Learning Behavior in Work Teams”, Administrative Science Quarterly 44(2), 1999). https://journals.sagepub.com/doi/10.2307/2666999 Zastrzeżenie: Jedna firma produkcyjna, USA; badanie przekrojowe.</a:t>
            </a:r>
            <a:br/>
            <a:r>
              <a:rPr sz="1200"/>
              <a:t>3. Tylko 3 na 10 pracowników w USA zdecydowanie zgadza się, że ich opinie liczą się w pracy; Gallup szacuje, że gdyby ten odsetek wzrósł do 6 na 10, rotacja byłaby o 27% niższa, a produktywność o 12% wyższa. (Gallup, Herway, „How to Create a Culture of Psychological Safety”, 2017). https://www.gallup.com/workplace/236198/create-culture-psychological-safety.aspx Zastrzeżenie: USA; skutki to model Gallupa, nie eksperyment.</a:t>
            </a:r>
            <a:br/>
            <a:r>
              <a:rPr sz="1200"/>
              <a:t>4. Przy niskim bezpieczeństwie psychologicznym 12% pracowników planuje odejść w ciągu roku, przy wysokim tylko 3%; kluczowym czynnikiem jest empatyczne przywództwo. (BCG, „Psychological Safety Levels the Playing Field for Employees”, 2024). https://www.bcg.com/publications/2024/psychological-safety-levels-playing-field-for-employees Zastrzeżenie: Ok. 28 000 pracowników w 16 krajach (bez Polski); deklarowany zamiar odejścia.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br/>
            <a:br/>
            <a:r>
              <a:rPr sz="1200"/>
              <a:t>[Sources]</a:t>
            </a:r>
            <a:br/>
            <a:r>
              <a:rPr sz="1200"/>
              <a:t>Zrzut ekranu dostarczony przez Empatyzer — mapa podobieństw.</a:t>
            </a:r>
            <a:br/>
            <a:r>
              <a:rPr sz="1200"/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Każdy był na szkoleniu, z którego po miesiącu zostało jedno zdanie. Tak działa pamięć, więc w Empatyzerze nauka idzie dalej, poza kwestionariusz i pierwsze pytanie do Em. Dwa razy w tygodniu przychodzi krótka lekcja, każda na dwie minuty, i tak przez wiele miesięcy. Czyta się je w telefonie między jednym dyżurem a drugim, w dyżurce albo w drodze do domu. Kolejne odblokowują się stopniowo, więc nikt nie dostaje wszystkiego naraz. Treść jest dobrana do tego, jak ktoś pracuje i z jakim zespołem, więc dotyczy tego, co w jego rozmowach najczęściej zgrzyta. Kadry nie muszą tego rozsyłać ani o tym przypominać, bo lekcje przychodzą same.</a:t>
            </a:r>
            <a:br/>
            <a:br/>
            <a:r>
              <a:rPr sz="1200"/>
              <a:t>Wskazówki dla prowadzącego: Nie używaj słowa „mikrolekcje” ani „microlearning”. Liczby, które wolno podać: dwie lekcje tygodniowo, około dwóch minut lektury, moduły zwykle po osiem lekcji, cały plan rozłożony na wiele miesięcy. Nikt w organizacji nie sprawdza, czy dana osoba otworzyła lekcję.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Metaanaliza 317 eksperymentów: nauka rozłożona w czasie daje trwalsze zapamiętanie niż nauka w jednym bloku, a im dłużej wiedza ma się utrzymać, tym dłuższe powinny być odstępy między powtórkami. (Cepeda, Pashler, Vul, Wixted i Rohrer, „Distributed practice in verbal recall tasks”, Psychological Bulletin 132(3), 2006). https://doi.org/10.1037/0033-2909.132.3.354 Zastrzeżenie: Eksperymenty na materiale werbalnym.</a:t>
            </a:r>
            <a:br/>
            <a:r>
              <a:rPr sz="1200"/>
              <a:t>2. W badaniu ponad 1350 osób wiedza, która ma zostać na rok, była najlepiej pamiętana, gdy powtórka przyszła po kilku tygodniach, a nie zaraz po nauce. (Cepeda, Vul, Rohrer, Wixted i Pashler, „Spacing Effects in Learning: A Temporal Ridgeline of Optimal Retention”, Psychological Science 19(11), 2008). https://doi.org/10.1111/j.1467-9280.2008.02209.x Zastrzeżenie: Uczenie się faktów; przełożenie na umiejętności menedżerskie to ekstrapolacja.</a:t>
            </a:r>
            <a:br/>
            <a:r>
              <a:rPr sz="1200"/>
              <a:t>3. Krzywa zapominania Ebbinghausa została zreplikowana w 2015 r.: bez powtórek największa utrata następuje w pierwszych godzinach i dniach po nauce. (Murre i Dros, „Replication and Analysis of Ebbinghaus' Forgetting Curve”, PLOS ONE 10(7), 2015). https://doi.org/10.1371/journal.pone.0120644 Zastrzeżenie: Replikacja na jednej osobie; nie cytować konkretnych odsetków.</a:t>
            </a:r>
            <a:br/>
            <a:r>
              <a:rPr sz="1200"/>
              <a:t>4. Nową wiedzę ze szkolenia stosuje w pracy 62% pracowników zaraz po szkoleniu, 44% po pół roku i tylko 34% po roku (szacunki specjalistów ds. szkoleń ze 150 organizacji). (Saks i Belcourt, „An investigation of training activities and transfer of training in organizations”, Human Resource Management 45(4), 2006). https://doi.org/10.1002/hrm.20135 Zastrzeżenie: Kanada, 2006; szacunek specjalistów, nie obserwacja.</a:t>
            </a:r>
            <a:br/>
            <a:r>
              <a:rPr sz="1200"/>
              <a:t>5. W 2015 r. firmy wydały na szkolenia ok. 160 mld USD w USA i ok. 356 mld USD na świecie, a mimo to uczestnicy szybko wracają do starych nawyków, bo po szkoleniu nie zmienia się środowisko pracy. (Beer, Finnström i Schrader, „Why Leadership Training Fails—and What to Do About It”, Harvard Business Review, 2016). https://hbr.org/2016/10/why-leadership-training-fails-and-what-to-do-about-it Zastrzeżenie: Kwoty to szacunki branżowe; teza jakościowa autorów z HBS.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br/>
            <a:br/>
            <a:r>
              <a:rPr sz="1200"/>
              <a:t>[Sources]</a:t>
            </a:r>
            <a:br/>
            <a:r>
              <a:rPr sz="1200"/>
              <a:t>Zrzut ekranu dostarczony przez Empatyzer — widok modułów i postępu.</a:t>
            </a:r>
            <a:br/>
            <a:r>
              <a:rPr sz="1200"/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eb669fdee7e451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bc6b98989b04cb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2fd3b27343e416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464a34bee0e41c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ecce1b86c624e3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4345e7b52da47bf" /></Relationships>
</file>

<file path=ppt/slideLayouts/slideLayout1.xml><?xml version="1.0" encoding="utf-8"?>
<p:sldLayout xmlns:p="http://schemas.openxmlformats.org/presentationml/2006/main" matchingName="CONTENT">
  <p:cSld name="CONTENT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Google Shape;11;p2">
            <a:extLst xmlns:a="http://schemas.openxmlformats.org/drawingml/2006/main">
              <a:ext uri="{FF2B5EF4-FFF2-40B4-BE49-F238E27FC236}">
                <a16:creationId xmlns:a16="http://schemas.microsoft.com/office/drawing/2014/main" id="{C4A6F79E-D5B3-4E80-A607-6C0C87CE5E5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48640" y="713232"/>
            <a:ext cx="1109441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>
            <a:lvl1pPr marR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2800"/>
              <a:buFont typeface="Calibri"/>
              <a:buNone/>
              <a:defRPr sz="2800" b="1" i="0" u="none" cap="none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 matchingName="COVER">
  <p:cSld name="COVER">
    <p:bg>
      <p:bgPr>
        <a:solidFill xmlns:a="http://schemas.openxmlformats.org/drawingml/2006/main">
          <a:srgbClr val="3B1C4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Google Shape;13;p3">
            <a:extLst xmlns:a="http://schemas.openxmlformats.org/drawingml/2006/main">
              <a:ext uri="{FF2B5EF4-FFF2-40B4-BE49-F238E27FC236}">
                <a16:creationId xmlns:a16="http://schemas.microsoft.com/office/drawing/2014/main" id="{9D18EC9C-A920-4D79-AED8-8E38CF78159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31520" y="4187952"/>
            <a:ext cx="969264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>
            <a:lvl1pPr marR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Calibri"/>
              <a:buNone/>
              <a:defRPr sz="3800" b="1" i="0" u="none" cap="none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 matchingName="INSIGHT">
  <p:cSld name="INSIGHT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Google Shape;15;p4">
            <a:extLst xmlns:a="http://schemas.openxmlformats.org/drawingml/2006/main">
              <a:ext uri="{FF2B5EF4-FFF2-40B4-BE49-F238E27FC236}">
                <a16:creationId xmlns:a16="http://schemas.microsoft.com/office/drawing/2014/main" id="{1B3A9F8A-F91E-4FEE-B3A7-13411152D37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68680" y="2103120"/>
            <a:ext cx="10424160" cy="2194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>
            <a:lvl1pPr marR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3400"/>
              <a:buFont typeface="Calibri"/>
              <a:buNone/>
              <a:defRPr sz="3400" b="1" i="0" u="none" cap="none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 matchingName="CTA">
  <p:cSld name="CTA">
    <p:bg>
      <p:bgPr>
        <a:solidFill xmlns:a="http://schemas.openxmlformats.org/drawingml/2006/main">
          <a:srgbClr val="4F285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Google Shape;17;p5">
            <a:extLst xmlns:a="http://schemas.openxmlformats.org/drawingml/2006/main">
              <a:ext uri="{FF2B5EF4-FFF2-40B4-BE49-F238E27FC236}">
                <a16:creationId xmlns:a16="http://schemas.microsoft.com/office/drawing/2014/main" id="{D9838801-458C-426D-A3E9-B607E947164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31520" y="1481328"/>
            <a:ext cx="100584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>
            <a:lvl1pPr marR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Calibri"/>
              <a:buNone/>
              <a:defRPr sz="4000" b="1" i="0" u="none" cap="none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 matchingName="DEFAULT">
  <p:cSld name="DEFAULT">
    <p:bg>
      <p:bgPr>
        <a:solidFill xmlns:a="http://schemas.openxmlformats.org/drawingml/2006/main">
          <a:schemeClr val="lt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6.xml><?xml version="1.0" encoding="utf-8"?>
<p:sldLayout xmlns:p="http://schemas.openxmlformats.org/presentationml/2006/main" matchingName="MAP">
  <p:cSld name="MAP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Google Shape;20;p7">
            <a:extLst xmlns:a="http://schemas.openxmlformats.org/drawingml/2006/main">
              <a:ext uri="{FF2B5EF4-FFF2-40B4-BE49-F238E27FC236}">
                <a16:creationId xmlns:a16="http://schemas.microsoft.com/office/drawing/2014/main" id="{AA427E88-07B5-48E6-98D9-4FB32B41B5A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329184"/>
            <a:ext cx="6400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>
            <a:lvl1pPr marR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2400"/>
              <a:buFont typeface="Calibri"/>
              <a:buNone/>
              <a:defRPr sz="2400" b="1" i="0" u="none" cap="none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 xmlns:a="http://schemas.openxmlformats.org/drawingml/2006/main"/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ee796672ff248a1" /><Relationship Type="http://schemas.openxmlformats.org/officeDocument/2006/relationships/slideLayout" Target="/ppt/slideLayouts/slideLayout1.xml" Id="R8c21e352dee645dc" /><Relationship Type="http://schemas.openxmlformats.org/officeDocument/2006/relationships/slideLayout" Target="/ppt/slideLayouts/slideLayout2.xml" Id="R2bea3fd706be41e2" /><Relationship Type="http://schemas.openxmlformats.org/officeDocument/2006/relationships/slideLayout" Target="/ppt/slideLayouts/slideLayout3.xml" Id="Rd6e255cac2e14bae" /><Relationship Type="http://schemas.openxmlformats.org/officeDocument/2006/relationships/slideLayout" Target="/ppt/slideLayouts/slideLayout4.xml" Id="Rff4a9f0124b04d42" /><Relationship Type="http://schemas.openxmlformats.org/officeDocument/2006/relationships/slideLayout" Target="/ppt/slideLayouts/slideLayout5.xml" Id="R773485f1fb874771" /><Relationship Type="http://schemas.openxmlformats.org/officeDocument/2006/relationships/slideLayout" Target="/ppt/slideLayouts/slideLayout6.xml" Id="Rbbe2e4b9bc904166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c21e352dee645dc"/>
    <p:sldLayoutId xmlns:r="http://schemas.openxmlformats.org/officeDocument/2006/relationships" id="2147483650" r:id="R2bea3fd706be41e2"/>
    <p:sldLayoutId xmlns:r="http://schemas.openxmlformats.org/officeDocument/2006/relationships" id="2147483651" r:id="Rd6e255cac2e14bae"/>
    <p:sldLayoutId xmlns:r="http://schemas.openxmlformats.org/officeDocument/2006/relationships" id="2147483652" r:id="Rff4a9f0124b04d42"/>
    <p:sldLayoutId xmlns:r="http://schemas.openxmlformats.org/officeDocument/2006/relationships" id="2147483653" r:id="R773485f1fb874771"/>
    <p:sldLayoutId xmlns:r="http://schemas.openxmlformats.org/officeDocument/2006/relationships" id="2147483654" r:id="Rbbe2e4b9bc904166"/>
  </p:sldLayoutIdLst>
  <p:hf sldNum="0" hdr="0" ftr="0" dt="0"/>
  <p:txStyles>
    <p:title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3b3018de69448d" /><Relationship Type="http://schemas.openxmlformats.org/officeDocument/2006/relationships/image" Target="/ppt/media/image.png" Id="Rddc86092f0984cf3" /><Relationship Type="http://schemas.openxmlformats.org/officeDocument/2006/relationships/image" Target="/ppt/media/image2.png" Id="Rcf3d8bc5d86f448b" /><Relationship Type="http://schemas.openxmlformats.org/officeDocument/2006/relationships/image" Target="/ppt/media/image3.png" Id="Rcc016659b8c54e62" /><Relationship Type="http://schemas.openxmlformats.org/officeDocument/2006/relationships/notesSlide" Target="/ppt/notesSlides/notesSlide1.xml" Id="Rfad89c08814f4ad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4912a987aaac45fc" /><Relationship Type="http://schemas.openxmlformats.org/officeDocument/2006/relationships/image" Target="/ppt/media/image3.png" Id="R2f24c77df8324c52" /><Relationship Type="http://schemas.openxmlformats.org/officeDocument/2006/relationships/hyperlink" Target="/ppt/slides/slide2.xml" Id="Ra57e638d1d6b472b" /><Relationship Type="http://schemas.openxmlformats.org/officeDocument/2006/relationships/hyperlink" Target="/ppt/slides/slide4.xml" Id="R1c0eff15d72b4d44" /><Relationship Type="http://schemas.openxmlformats.org/officeDocument/2006/relationships/hyperlink" Target="/ppt/slides/slide5.xml" Id="R71848c8b23ba40d4" /><Relationship Type="http://schemas.openxmlformats.org/officeDocument/2006/relationships/hyperlink" Target="/ppt/slides/slide6.xml" Id="R95c508f5f3714b8f" /><Relationship Type="http://schemas.openxmlformats.org/officeDocument/2006/relationships/hyperlink" Target="/ppt/slides/slide11.xml" Id="R4f6e02d97c584f01" /><Relationship Type="http://schemas.openxmlformats.org/officeDocument/2006/relationships/hyperlink" Target="/ppt/slides/slide13.xml" Id="Rd86baca5795f4dc0" /><Relationship Type="http://schemas.openxmlformats.org/officeDocument/2006/relationships/hyperlink" Target="/ppt/slides/slide15.xml" Id="Rd2e1c047f7fa4ba8" /><Relationship Type="http://schemas.openxmlformats.org/officeDocument/2006/relationships/hyperlink" Target="/ppt/slides/slide16.xml" Id="R4ba51d439ea14a82" /><Relationship Type="http://schemas.openxmlformats.org/officeDocument/2006/relationships/notesSlide" Target="/ppt/notesSlides/notesSlide2.xml" Id="R37aa234c227944a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edbd8f7e364173" /><Relationship Type="http://schemas.openxmlformats.org/officeDocument/2006/relationships/image" Target="/ppt/media/image3.png" Id="R1b9c4e176e714b79" /><Relationship Type="http://schemas.openxmlformats.org/officeDocument/2006/relationships/hyperlink" Target="/ppt/slides/slide2.xml" Id="R640ea88c2a5c4a4c" /><Relationship Type="http://schemas.openxmlformats.org/officeDocument/2006/relationships/hyperlink" Target="/ppt/slides/slide4.xml" Id="Reec9958e410c4035" /><Relationship Type="http://schemas.openxmlformats.org/officeDocument/2006/relationships/hyperlink" Target="/ppt/slides/slide5.xml" Id="R17b3aa9a997d4a50" /><Relationship Type="http://schemas.openxmlformats.org/officeDocument/2006/relationships/hyperlink" Target="/ppt/slides/slide6.xml" Id="R08c3471d175c48d5" /><Relationship Type="http://schemas.openxmlformats.org/officeDocument/2006/relationships/hyperlink" Target="/ppt/slides/slide11.xml" Id="Ra602e757d29941e6" /><Relationship Type="http://schemas.openxmlformats.org/officeDocument/2006/relationships/hyperlink" Target="/ppt/slides/slide13.xml" Id="R234d813d6f914369" /><Relationship Type="http://schemas.openxmlformats.org/officeDocument/2006/relationships/hyperlink" Target="/ppt/slides/slide15.xml" Id="R460d48b01a664444" /><Relationship Type="http://schemas.openxmlformats.org/officeDocument/2006/relationships/hyperlink" Target="/ppt/slides/slide16.xml" Id="R07ac742b7f3945a9" /><Relationship Type="http://schemas.openxmlformats.org/officeDocument/2006/relationships/image" Target="/ppt/media/image4.png" Id="R22f7122ea4d64116" /><Relationship Type="http://schemas.openxmlformats.org/officeDocument/2006/relationships/image" Target="/ppt/media/image5.png" Id="R17cff8229dfa4ce3" /><Relationship Type="http://schemas.openxmlformats.org/officeDocument/2006/relationships/image" Target="/ppt/media/image6.png" Id="R503d0490750e44af" /><Relationship Type="http://schemas.openxmlformats.org/officeDocument/2006/relationships/image" Target="/ppt/media/image7.png" Id="R2969d47d1dd145a2" /><Relationship Type="http://schemas.openxmlformats.org/officeDocument/2006/relationships/notesSlide" Target="/ppt/notesSlides/notesSlide3.xml" Id="R5b29d8bfb04a4f2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f52e3a146643db" /><Relationship Type="http://schemas.openxmlformats.org/officeDocument/2006/relationships/image" Target="/ppt/media/image3.png" Id="R60fe70eebd334603" /><Relationship Type="http://schemas.openxmlformats.org/officeDocument/2006/relationships/hyperlink" Target="/ppt/slides/slide2.xml" Id="R81dffbb657854e04" /><Relationship Type="http://schemas.openxmlformats.org/officeDocument/2006/relationships/hyperlink" Target="/ppt/slides/slide4.xml" Id="R8b0d8b13993c4975" /><Relationship Type="http://schemas.openxmlformats.org/officeDocument/2006/relationships/hyperlink" Target="/ppt/slides/slide5.xml" Id="R542f9a5834c14e5c" /><Relationship Type="http://schemas.openxmlformats.org/officeDocument/2006/relationships/hyperlink" Target="/ppt/slides/slide6.xml" Id="R14f877fc687e4fec" /><Relationship Type="http://schemas.openxmlformats.org/officeDocument/2006/relationships/hyperlink" Target="/ppt/slides/slide11.xml" Id="Rb968b8e8a6a147e3" /><Relationship Type="http://schemas.openxmlformats.org/officeDocument/2006/relationships/hyperlink" Target="/ppt/slides/slide13.xml" Id="Rfabc99ebe6584c51" /><Relationship Type="http://schemas.openxmlformats.org/officeDocument/2006/relationships/hyperlink" Target="/ppt/slides/slide15.xml" Id="Rad3ead9c54464de2" /><Relationship Type="http://schemas.openxmlformats.org/officeDocument/2006/relationships/hyperlink" Target="/ppt/slides/slide16.xml" Id="Rf519e727977f4017" /><Relationship Type="http://schemas.openxmlformats.org/officeDocument/2006/relationships/image" Target="/ppt/media/image8.png" Id="R2f3dba5da7f74b5f" /><Relationship Type="http://schemas.openxmlformats.org/officeDocument/2006/relationships/image" Target="/ppt/media/image9.png" Id="R9b82abbc932742c6" /><Relationship Type="http://schemas.openxmlformats.org/officeDocument/2006/relationships/image" Target="/ppt/media/image10.png" Id="Refa21e9abf9f443d" /><Relationship Type="http://schemas.openxmlformats.org/officeDocument/2006/relationships/image" Target="/ppt/media/image11.png" Id="R3577a89541b14f6b" /><Relationship Type="http://schemas.openxmlformats.org/officeDocument/2006/relationships/notesSlide" Target="/ppt/notesSlides/notesSlide4.xml" Id="Re947a30ea8d6484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1103b451dc4a30" /><Relationship Type="http://schemas.openxmlformats.org/officeDocument/2006/relationships/image" Target="/ppt/media/image12.png" Id="R25bf384fbacf4534" /><Relationship Type="http://schemas.openxmlformats.org/officeDocument/2006/relationships/image" Target="/ppt/media/image13.png" Id="R41d58369d0284f7c" /><Relationship Type="http://schemas.openxmlformats.org/officeDocument/2006/relationships/image" Target="/ppt/media/image14.png" Id="Rbff1a7830381442b" /><Relationship Type="http://schemas.openxmlformats.org/officeDocument/2006/relationships/image" Target="/ppt/media/image15.png" Id="Rcaa02f7295d34be0" /><Relationship Type="http://schemas.openxmlformats.org/officeDocument/2006/relationships/image" Target="/ppt/media/image16.png" Id="R2df415e712c542bf" /><Relationship Type="http://schemas.openxmlformats.org/officeDocument/2006/relationships/image" Target="/ppt/media/image17.png" Id="R3bc1bad7fa534b0b" /><Relationship Type="http://schemas.openxmlformats.org/officeDocument/2006/relationships/image" Target="/ppt/media/image18.png" Id="Rf6b1fd32cdba49d0" /><Relationship Type="http://schemas.openxmlformats.org/officeDocument/2006/relationships/image" Target="/ppt/media/image3.png" Id="Rb0d23134dde945e8" /><Relationship Type="http://schemas.openxmlformats.org/officeDocument/2006/relationships/hyperlink" Target="/ppt/slides/slide2.xml" Id="R082d36706ace40d4" /><Relationship Type="http://schemas.openxmlformats.org/officeDocument/2006/relationships/hyperlink" Target="/ppt/slides/slide4.xml" Id="R4d4d98c2e19f49e5" /><Relationship Type="http://schemas.openxmlformats.org/officeDocument/2006/relationships/hyperlink" Target="/ppt/slides/slide5.xml" Id="Rf047372045bd4ba6" /><Relationship Type="http://schemas.openxmlformats.org/officeDocument/2006/relationships/hyperlink" Target="/ppt/slides/slide6.xml" Id="R0b4eeb182de34ca0" /><Relationship Type="http://schemas.openxmlformats.org/officeDocument/2006/relationships/hyperlink" Target="/ppt/slides/slide11.xml" Id="R0ab740fb8b7f4f10" /><Relationship Type="http://schemas.openxmlformats.org/officeDocument/2006/relationships/hyperlink" Target="/ppt/slides/slide13.xml" Id="Rf132084c43d3474a" /><Relationship Type="http://schemas.openxmlformats.org/officeDocument/2006/relationships/hyperlink" Target="/ppt/slides/slide15.xml" Id="R160bd455dc184aad" /><Relationship Type="http://schemas.openxmlformats.org/officeDocument/2006/relationships/hyperlink" Target="/ppt/slides/slide16.xml" Id="R56bbbfce2c1a4dcd" /><Relationship Type="http://schemas.openxmlformats.org/officeDocument/2006/relationships/notesSlide" Target="/ppt/notesSlides/notesSlide5.xml" Id="Rf97faa6f0439472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8169c85ef14001" /><Relationship Type="http://schemas.openxmlformats.org/officeDocument/2006/relationships/image" Target="/ppt/media/image3.png" Id="R8bee7ca87c4e4479" /><Relationship Type="http://schemas.openxmlformats.org/officeDocument/2006/relationships/hyperlink" Target="/ppt/slides/slide2.xml" Id="R4e152028883a4497" /><Relationship Type="http://schemas.openxmlformats.org/officeDocument/2006/relationships/hyperlink" Target="/ppt/slides/slide4.xml" Id="R684c31ef0dda4b51" /><Relationship Type="http://schemas.openxmlformats.org/officeDocument/2006/relationships/hyperlink" Target="/ppt/slides/slide5.xml" Id="R0fb13d4cae7d422b" /><Relationship Type="http://schemas.openxmlformats.org/officeDocument/2006/relationships/hyperlink" Target="/ppt/slides/slide6.xml" Id="R10255e9354654ab6" /><Relationship Type="http://schemas.openxmlformats.org/officeDocument/2006/relationships/hyperlink" Target="/ppt/slides/slide11.xml" Id="Rcd43f2a251dc4530" /><Relationship Type="http://schemas.openxmlformats.org/officeDocument/2006/relationships/hyperlink" Target="/ppt/slides/slide13.xml" Id="R22090213ccfc437f" /><Relationship Type="http://schemas.openxmlformats.org/officeDocument/2006/relationships/hyperlink" Target="/ppt/slides/slide15.xml" Id="Rcbc2ff87bf324e40" /><Relationship Type="http://schemas.openxmlformats.org/officeDocument/2006/relationships/hyperlink" Target="/ppt/slides/slide16.xml" Id="R69d80c4279034c84" /><Relationship Type="http://schemas.openxmlformats.org/officeDocument/2006/relationships/image" Target="/ppt/media/image19.png" Id="Rcd61cc08a5f04cb3" /><Relationship Type="http://schemas.openxmlformats.org/officeDocument/2006/relationships/image" Target="/ppt/media/image20.png" Id="Re14ca1feb1774b06" /><Relationship Type="http://schemas.openxmlformats.org/officeDocument/2006/relationships/image" Target="/ppt/media/image21.png" Id="Ra5f3e96473ef4fa7" /><Relationship Type="http://schemas.openxmlformats.org/officeDocument/2006/relationships/notesSlide" Target="/ppt/notesSlides/notesSlide6.xml" Id="R8361de4ed4ae451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e2f7af6478481b" /><Relationship Type="http://schemas.openxmlformats.org/officeDocument/2006/relationships/image" Target="/ppt/media/image3.png" Id="Re0521c421a5d454a" /><Relationship Type="http://schemas.openxmlformats.org/officeDocument/2006/relationships/hyperlink" Target="/ppt/slides/slide2.xml" Id="Rd8550023197d43ba" /><Relationship Type="http://schemas.openxmlformats.org/officeDocument/2006/relationships/hyperlink" Target="/ppt/slides/slide4.xml" Id="R2e3401f6e70a4a18" /><Relationship Type="http://schemas.openxmlformats.org/officeDocument/2006/relationships/hyperlink" Target="/ppt/slides/slide5.xml" Id="R1937f17de7e64b85" /><Relationship Type="http://schemas.openxmlformats.org/officeDocument/2006/relationships/hyperlink" Target="/ppt/slides/slide6.xml" Id="R3dece47f709f47be" /><Relationship Type="http://schemas.openxmlformats.org/officeDocument/2006/relationships/hyperlink" Target="/ppt/slides/slide11.xml" Id="R5685acdc39c6459f" /><Relationship Type="http://schemas.openxmlformats.org/officeDocument/2006/relationships/hyperlink" Target="/ppt/slides/slide13.xml" Id="Rbfd8a0fb57754ddc" /><Relationship Type="http://schemas.openxmlformats.org/officeDocument/2006/relationships/hyperlink" Target="/ppt/slides/slide15.xml" Id="R8ac7622a730d4c25" /><Relationship Type="http://schemas.openxmlformats.org/officeDocument/2006/relationships/hyperlink" Target="/ppt/slides/slide16.xml" Id="R0c0fb7ce47194720" /><Relationship Type="http://schemas.openxmlformats.org/officeDocument/2006/relationships/image" Target="/ppt/media/image22.png" Id="Rec785e9675074bb2" /><Relationship Type="http://schemas.openxmlformats.org/officeDocument/2006/relationships/image" Target="/ppt/media/image23.png" Id="R8bf173a0b52646cf" /><Relationship Type="http://schemas.openxmlformats.org/officeDocument/2006/relationships/image" Target="/ppt/media/image24.png" Id="R03ef3e25d1ff4397" /><Relationship Type="http://schemas.openxmlformats.org/officeDocument/2006/relationships/image" Target="/ppt/media/image25.png" Id="Rd3dcf0f34ea64044" /><Relationship Type="http://schemas.openxmlformats.org/officeDocument/2006/relationships/notesSlide" Target="/ppt/notesSlides/notesSlide7.xml" Id="R0198f476165f4a8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d3c5e5d0c34563" /><Relationship Type="http://schemas.openxmlformats.org/officeDocument/2006/relationships/image" Target="/ppt/media/image.jpeg" Id="R918c0b2ae72d45b0" /><Relationship Type="http://schemas.openxmlformats.org/officeDocument/2006/relationships/image" Target="/ppt/media/image3.png" Id="R937c576ef6004944" /><Relationship Type="http://schemas.openxmlformats.org/officeDocument/2006/relationships/hyperlink" Target="/ppt/slides/slide2.xml" Id="R32f5bfb6e3ca45a9" /><Relationship Type="http://schemas.openxmlformats.org/officeDocument/2006/relationships/hyperlink" Target="/ppt/slides/slide4.xml" Id="R45fd6edf95694b5c" /><Relationship Type="http://schemas.openxmlformats.org/officeDocument/2006/relationships/hyperlink" Target="/ppt/slides/slide5.xml" Id="R46526aece74a4a2f" /><Relationship Type="http://schemas.openxmlformats.org/officeDocument/2006/relationships/hyperlink" Target="/ppt/slides/slide6.xml" Id="R47d914fc33564dd0" /><Relationship Type="http://schemas.openxmlformats.org/officeDocument/2006/relationships/hyperlink" Target="/ppt/slides/slide11.xml" Id="R68199521c6b24d4c" /><Relationship Type="http://schemas.openxmlformats.org/officeDocument/2006/relationships/hyperlink" Target="/ppt/slides/slide13.xml" Id="R91a9b475b3de4141" /><Relationship Type="http://schemas.openxmlformats.org/officeDocument/2006/relationships/hyperlink" Target="/ppt/slides/slide15.xml" Id="R9164ef423c9543dc" /><Relationship Type="http://schemas.openxmlformats.org/officeDocument/2006/relationships/hyperlink" Target="/ppt/slides/slide16.xml" Id="R8acfe55600fc4188" /><Relationship Type="http://schemas.openxmlformats.org/officeDocument/2006/relationships/image" Target="/ppt/media/image26.png" Id="R1fc7d6dffef84d67" /><Relationship Type="http://schemas.openxmlformats.org/officeDocument/2006/relationships/image" Target="/ppt/media/image27.png" Id="Rc90b523db9ab42d5" /><Relationship Type="http://schemas.openxmlformats.org/officeDocument/2006/relationships/image" Target="/ppt/media/image28.png" Id="Rbf74d40a0e1f422e" /><Relationship Type="http://schemas.openxmlformats.org/officeDocument/2006/relationships/notesSlide" Target="/ppt/notesSlides/notesSlide8.xml" Id="Rd142f322031348b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07b52915556a4cfb" /><Relationship Type="http://schemas.openxmlformats.org/officeDocument/2006/relationships/image" Target="/ppt/media/image3.png" Id="Rf2981c759fa04f43" /><Relationship Type="http://schemas.openxmlformats.org/officeDocument/2006/relationships/hyperlink" Target="/ppt/slides/slide1.xml" Id="Rbeb884104a964c1e" /><Relationship Type="http://schemas.openxmlformats.org/officeDocument/2006/relationships/image" Target="/ppt/media/image29.png" Id="R83fdfade9d5c428a" /><Relationship Type="http://schemas.openxmlformats.org/officeDocument/2006/relationships/image" Target="/ppt/media/image30.png" Id="R7f2ec250383c42e5" /><Relationship Type="http://schemas.openxmlformats.org/officeDocument/2006/relationships/image" Target="/ppt/media/image31.png" Id="R6cd42fdbf6c94f7a" /><Relationship Type="http://schemas.openxmlformats.org/officeDocument/2006/relationships/notesSlide" Target="/ppt/notesSlides/notesSlide9.xml" Id="R3c7bfee16ba04ba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5ace36dbc3144fdb" /><Relationship Type="http://schemas.openxmlformats.org/officeDocument/2006/relationships/image" Target="/ppt/media/image3.png" Id="R0e107527bd594cfc" /><Relationship Type="http://schemas.openxmlformats.org/officeDocument/2006/relationships/hyperlink" Target="/ppt/slides/slide2.xml" Id="R5911cd36422d43b2" /><Relationship Type="http://schemas.openxmlformats.org/officeDocument/2006/relationships/hyperlink" Target="/ppt/slides/slide4.xml" Id="R888c4d1c880245e8" /><Relationship Type="http://schemas.openxmlformats.org/officeDocument/2006/relationships/hyperlink" Target="/ppt/slides/slide5.xml" Id="R59dcfb9bf29f4884" /><Relationship Type="http://schemas.openxmlformats.org/officeDocument/2006/relationships/hyperlink" Target="/ppt/slides/slide6.xml" Id="Rcfb1e8060d14477a" /><Relationship Type="http://schemas.openxmlformats.org/officeDocument/2006/relationships/hyperlink" Target="/ppt/slides/slide11.xml" Id="R8957c742494b4597" /><Relationship Type="http://schemas.openxmlformats.org/officeDocument/2006/relationships/hyperlink" Target="/ppt/slides/slide13.xml" Id="Rfb9329a5b4484194" /><Relationship Type="http://schemas.openxmlformats.org/officeDocument/2006/relationships/hyperlink" Target="/ppt/slides/slide15.xml" Id="Rd26e016769d3401a" /><Relationship Type="http://schemas.openxmlformats.org/officeDocument/2006/relationships/hyperlink" Target="/ppt/slides/slide16.xml" Id="R46aa3ccbbdd84af3" /><Relationship Type="http://schemas.openxmlformats.org/officeDocument/2006/relationships/notesSlide" Target="/ppt/notesSlides/notesSlide10.xml" Id="R18396acd2ca4495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fb253077bd409a" /><Relationship Type="http://schemas.openxmlformats.org/officeDocument/2006/relationships/image" Target="/ppt/media/image32.png" Id="R7b2bce1a73384680" /><Relationship Type="http://schemas.openxmlformats.org/officeDocument/2006/relationships/image" Target="/ppt/media/image3.png" Id="R8e964a90479b4074" /><Relationship Type="http://schemas.openxmlformats.org/officeDocument/2006/relationships/hyperlink" Target="/ppt/slides/slide2.xml" Id="R2c8350e2aee94395" /><Relationship Type="http://schemas.openxmlformats.org/officeDocument/2006/relationships/hyperlink" Target="/ppt/slides/slide4.xml" Id="R2c7e95c397044905" /><Relationship Type="http://schemas.openxmlformats.org/officeDocument/2006/relationships/hyperlink" Target="/ppt/slides/slide5.xml" Id="R5239dec29e2a49b0" /><Relationship Type="http://schemas.openxmlformats.org/officeDocument/2006/relationships/hyperlink" Target="/ppt/slides/slide6.xml" Id="R1431c4bdd1074914" /><Relationship Type="http://schemas.openxmlformats.org/officeDocument/2006/relationships/hyperlink" Target="/ppt/slides/slide11.xml" Id="R1f4b1f90726a42c4" /><Relationship Type="http://schemas.openxmlformats.org/officeDocument/2006/relationships/hyperlink" Target="/ppt/slides/slide13.xml" Id="Rb762086787914d53" /><Relationship Type="http://schemas.openxmlformats.org/officeDocument/2006/relationships/hyperlink" Target="/ppt/slides/slide15.xml" Id="R536fae56b8e0479e" /><Relationship Type="http://schemas.openxmlformats.org/officeDocument/2006/relationships/hyperlink" Target="/ppt/slides/slide16.xml" Id="R70712c719f8c4646" /><Relationship Type="http://schemas.openxmlformats.org/officeDocument/2006/relationships/image" Target="/ppt/media/image33.png" Id="Rb97fad3a3d984945" /><Relationship Type="http://schemas.openxmlformats.org/officeDocument/2006/relationships/image" Target="/ppt/media/image34.png" Id="R2d77effc613d4cf3" /><Relationship Type="http://schemas.openxmlformats.org/officeDocument/2006/relationships/image" Target="/ppt/media/image35.png" Id="Rf2e1020186a54755" /><Relationship Type="http://schemas.openxmlformats.org/officeDocument/2006/relationships/image" Target="/ppt/media/image36.png" Id="R7855da57645c4a07" /><Relationship Type="http://schemas.openxmlformats.org/officeDocument/2006/relationships/image" Target="/ppt/media/image37.png" Id="Rdef2c2639fdb494f" /><Relationship Type="http://schemas.openxmlformats.org/officeDocument/2006/relationships/notesSlide" Target="/ppt/notesSlides/notesSlide11.xml" Id="R7cb18478d70f46b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1f12ee416e4357" /><Relationship Type="http://schemas.openxmlformats.org/officeDocument/2006/relationships/image" Target="/ppt/media/image3.png" Id="R560937fa00b74b21" /><Relationship Type="http://schemas.openxmlformats.org/officeDocument/2006/relationships/hyperlink" Target="/ppt/slides/slide2.xml" Id="R36257eca88b74569" /><Relationship Type="http://schemas.openxmlformats.org/officeDocument/2006/relationships/hyperlink" Target="/ppt/slides/slide4.xml" Id="R9432550bc2584fb6" /><Relationship Type="http://schemas.openxmlformats.org/officeDocument/2006/relationships/hyperlink" Target="/ppt/slides/slide5.xml" Id="R5779c20f7ac948c3" /><Relationship Type="http://schemas.openxmlformats.org/officeDocument/2006/relationships/hyperlink" Target="/ppt/slides/slide6.xml" Id="R78b63e74697b4d37" /><Relationship Type="http://schemas.openxmlformats.org/officeDocument/2006/relationships/hyperlink" Target="/ppt/slides/slide11.xml" Id="Rb7504d8573f94a0c" /><Relationship Type="http://schemas.openxmlformats.org/officeDocument/2006/relationships/hyperlink" Target="/ppt/slides/slide13.xml" Id="R831692d2d30d49b9" /><Relationship Type="http://schemas.openxmlformats.org/officeDocument/2006/relationships/hyperlink" Target="/ppt/slides/slide15.xml" Id="R51b56315e9a14c86" /><Relationship Type="http://schemas.openxmlformats.org/officeDocument/2006/relationships/hyperlink" Target="/ppt/slides/slide16.xml" Id="Ra7f5532536ec4f31" /><Relationship Type="http://schemas.openxmlformats.org/officeDocument/2006/relationships/image" Target="/ppt/media/image38.png" Id="R66e5ab25bc0441af" /><Relationship Type="http://schemas.openxmlformats.org/officeDocument/2006/relationships/notesSlide" Target="/ppt/notesSlides/notesSlide12.xml" Id="Rad31a9337946410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8d120624564533" /><Relationship Type="http://schemas.openxmlformats.org/officeDocument/2006/relationships/image" Target="/ppt/media/image3.png" Id="R4d76512556394df8" /><Relationship Type="http://schemas.openxmlformats.org/officeDocument/2006/relationships/hyperlink" Target="/ppt/slides/slide2.xml" Id="R5d79d7b3ac5c48cf" /><Relationship Type="http://schemas.openxmlformats.org/officeDocument/2006/relationships/hyperlink" Target="/ppt/slides/slide4.xml" Id="R138fb70dfc1f448d" /><Relationship Type="http://schemas.openxmlformats.org/officeDocument/2006/relationships/hyperlink" Target="/ppt/slides/slide5.xml" Id="R3d8e8e7c1bb84eb3" /><Relationship Type="http://schemas.openxmlformats.org/officeDocument/2006/relationships/hyperlink" Target="/ppt/slides/slide6.xml" Id="R35c89d5d71444ce2" /><Relationship Type="http://schemas.openxmlformats.org/officeDocument/2006/relationships/hyperlink" Target="/ppt/slides/slide11.xml" Id="R8e851c3f562b4443" /><Relationship Type="http://schemas.openxmlformats.org/officeDocument/2006/relationships/hyperlink" Target="/ppt/slides/slide13.xml" Id="R458fafba4501493a" /><Relationship Type="http://schemas.openxmlformats.org/officeDocument/2006/relationships/hyperlink" Target="/ppt/slides/slide15.xml" Id="Recc20a76a615476c" /><Relationship Type="http://schemas.openxmlformats.org/officeDocument/2006/relationships/hyperlink" Target="/ppt/slides/slide16.xml" Id="Rffb885bbe52c4fae" /><Relationship Type="http://schemas.openxmlformats.org/officeDocument/2006/relationships/image" Target="/ppt/media/image39.png" Id="Rabcb070bd5374a5b" /><Relationship Type="http://schemas.openxmlformats.org/officeDocument/2006/relationships/notesSlide" Target="/ppt/notesSlides/notesSlide13.xml" Id="R730012ad39da42d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d01680dccb401c" /><Relationship Type="http://schemas.openxmlformats.org/officeDocument/2006/relationships/image" Target="/ppt/media/image2.jpeg" Id="R8c16361246ff48cd" /><Relationship Type="http://schemas.openxmlformats.org/officeDocument/2006/relationships/image" Target="/ppt/media/image3.png" Id="R0fd4601df0244dea" /><Relationship Type="http://schemas.openxmlformats.org/officeDocument/2006/relationships/hyperlink" Target="/ppt/slides/slide2.xml" Id="R5240f97af07043f1" /><Relationship Type="http://schemas.openxmlformats.org/officeDocument/2006/relationships/hyperlink" Target="/ppt/slides/slide4.xml" Id="R43fc11b1f2b144a3" /><Relationship Type="http://schemas.openxmlformats.org/officeDocument/2006/relationships/hyperlink" Target="/ppt/slides/slide5.xml" Id="Rfd618d3e18854141" /><Relationship Type="http://schemas.openxmlformats.org/officeDocument/2006/relationships/hyperlink" Target="/ppt/slides/slide6.xml" Id="R92bae22b9ef04a58" /><Relationship Type="http://schemas.openxmlformats.org/officeDocument/2006/relationships/hyperlink" Target="/ppt/slides/slide11.xml" Id="R1b2b4971efd64df8" /><Relationship Type="http://schemas.openxmlformats.org/officeDocument/2006/relationships/hyperlink" Target="/ppt/slides/slide13.xml" Id="Rfd1a073725a447ab" /><Relationship Type="http://schemas.openxmlformats.org/officeDocument/2006/relationships/hyperlink" Target="/ppt/slides/slide15.xml" Id="R441344cd2c4844bb" /><Relationship Type="http://schemas.openxmlformats.org/officeDocument/2006/relationships/hyperlink" Target="/ppt/slides/slide16.xml" Id="Re3d1de11c4634348" /><Relationship Type="http://schemas.openxmlformats.org/officeDocument/2006/relationships/image" Target="/ppt/media/image40.png" Id="R923b6cf53f524277" /><Relationship Type="http://schemas.openxmlformats.org/officeDocument/2006/relationships/image" Target="/ppt/media/image41.png" Id="R8cbe807f4a5c4a50" /><Relationship Type="http://schemas.openxmlformats.org/officeDocument/2006/relationships/image" Target="/ppt/media/image42.png" Id="R403349ce0ee94fba" /><Relationship Type="http://schemas.openxmlformats.org/officeDocument/2006/relationships/notesSlide" Target="/ppt/notesSlides/notesSlide14.xml" Id="Rb26db53d24d74cf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602af68e664251" /><Relationship Type="http://schemas.openxmlformats.org/officeDocument/2006/relationships/image" Target="/ppt/media/image43.png" Id="R17a55f27b2e84784" /><Relationship Type="http://schemas.openxmlformats.org/officeDocument/2006/relationships/image" Target="/ppt/media/image3.png" Id="R9f719f8bb7ab4cda" /><Relationship Type="http://schemas.openxmlformats.org/officeDocument/2006/relationships/hyperlink" Target="/ppt/slides/slide2.xml" Id="R82b8ef87b06742b8" /><Relationship Type="http://schemas.openxmlformats.org/officeDocument/2006/relationships/hyperlink" Target="/ppt/slides/slide4.xml" Id="Rb71782a12fd547a8" /><Relationship Type="http://schemas.openxmlformats.org/officeDocument/2006/relationships/hyperlink" Target="/ppt/slides/slide5.xml" Id="Ra48cd7f6987340d7" /><Relationship Type="http://schemas.openxmlformats.org/officeDocument/2006/relationships/hyperlink" Target="/ppt/slides/slide6.xml" Id="Rad4f1ef269b14bfa" /><Relationship Type="http://schemas.openxmlformats.org/officeDocument/2006/relationships/hyperlink" Target="/ppt/slides/slide11.xml" Id="R88407a4d6fa543f1" /><Relationship Type="http://schemas.openxmlformats.org/officeDocument/2006/relationships/hyperlink" Target="/ppt/slides/slide13.xml" Id="R107eebcea32e4857" /><Relationship Type="http://schemas.openxmlformats.org/officeDocument/2006/relationships/hyperlink" Target="/ppt/slides/slide15.xml" Id="Re6d8af6301e84215" /><Relationship Type="http://schemas.openxmlformats.org/officeDocument/2006/relationships/hyperlink" Target="/ppt/slides/slide16.xml" Id="R854f4bb269ab46e7" /><Relationship Type="http://schemas.openxmlformats.org/officeDocument/2006/relationships/image" Target="/ppt/media/image44.png" Id="Rf7ae4343510f40a8" /><Relationship Type="http://schemas.openxmlformats.org/officeDocument/2006/relationships/image" Target="/ppt/media/image45.png" Id="Rf94bd17d52ef45f9" /><Relationship Type="http://schemas.openxmlformats.org/officeDocument/2006/relationships/image" Target="/ppt/media/image46.png" Id="Ra1a15cf7d9aa4b4b" /><Relationship Type="http://schemas.openxmlformats.org/officeDocument/2006/relationships/notesSlide" Target="/ppt/notesSlides/notesSlide15.xml" Id="R63764c91292e4ba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21f6e32b7a4011" /><Relationship Type="http://schemas.openxmlformats.org/officeDocument/2006/relationships/image" Target="/ppt/media/image47.png" Id="Rea4a90f0cecc4007" /><Relationship Type="http://schemas.openxmlformats.org/officeDocument/2006/relationships/image" Target="/ppt/media/image3.png" Id="R422a0a082f724afc" /><Relationship Type="http://schemas.openxmlformats.org/officeDocument/2006/relationships/hyperlink" Target="/ppt/slides/slide2.xml" Id="Rd73ef83142b4455f" /><Relationship Type="http://schemas.openxmlformats.org/officeDocument/2006/relationships/hyperlink" Target="/ppt/slides/slide4.xml" Id="Re8d42d01877949ff" /><Relationship Type="http://schemas.openxmlformats.org/officeDocument/2006/relationships/hyperlink" Target="/ppt/slides/slide5.xml" Id="Reacc8f9c62f5453e" /><Relationship Type="http://schemas.openxmlformats.org/officeDocument/2006/relationships/hyperlink" Target="/ppt/slides/slide6.xml" Id="R37512766f8224729" /><Relationship Type="http://schemas.openxmlformats.org/officeDocument/2006/relationships/hyperlink" Target="/ppt/slides/slide11.xml" Id="R4a8a279cbbec4b41" /><Relationship Type="http://schemas.openxmlformats.org/officeDocument/2006/relationships/hyperlink" Target="/ppt/slides/slide13.xml" Id="R064125db2ded4c2f" /><Relationship Type="http://schemas.openxmlformats.org/officeDocument/2006/relationships/hyperlink" Target="/ppt/slides/slide15.xml" Id="R9638592b4cd242c2" /><Relationship Type="http://schemas.openxmlformats.org/officeDocument/2006/relationships/hyperlink" Target="/ppt/slides/slide16.xml" Id="R39df0b7d5f9d4457" /><Relationship Type="http://schemas.openxmlformats.org/officeDocument/2006/relationships/image" Target="/ppt/media/image48.png" Id="Rc215b782d9f543e1" /><Relationship Type="http://schemas.openxmlformats.org/officeDocument/2006/relationships/image" Target="/ppt/media/image49.png" Id="R579c38373226442f" /><Relationship Type="http://schemas.openxmlformats.org/officeDocument/2006/relationships/image" Target="/ppt/media/image50.png" Id="Rec6399fbb3aa408c" /><Relationship Type="http://schemas.openxmlformats.org/officeDocument/2006/relationships/notesSlide" Target="/ppt/notesSlides/notesSlide16.xml" Id="R40fe95377a6c46c0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66" name="Google Shape;855;p2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ddc86092f0984cf3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867" name="Google Shape;856;p2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cf3d8bc5d86f448b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857" name="Google Shape;857;p25">
            <a:extLst xmlns:a="http://schemas.openxmlformats.org/drawingml/2006/main">
              <a:ext uri="{FF2B5EF4-FFF2-40B4-BE49-F238E27FC236}">
                <a16:creationId xmlns:a16="http://schemas.microsoft.com/office/drawing/2014/main" id="{6CD884B2-F39F-4554-9FDA-029D8A75C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4224528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"/>
              <a:buFont typeface="Calibri"/>
              <a:buNone/>
            </a:pPr>
            <a:r>
              <a:rPr sz="8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EMPATYZER · DLA DYREKCJI PLACÓWKI MEDYCZNEJ</a:t>
            </a:r>
            <a:endParaRPr sz="1000"/>
          </a:p>
        </p:txBody>
      </p:sp>
      <p:sp>
        <p:nvSpPr>
          <p:cNvPr id="858" name="Google Shape;858;p25">
            <a:extLst xmlns:a="http://schemas.openxmlformats.org/drawingml/2006/main">
              <a:ext uri="{FF2B5EF4-FFF2-40B4-BE49-F238E27FC236}">
                <a16:creationId xmlns:a16="http://schemas.microsoft.com/office/drawing/2014/main" id="{87562E6C-A84E-4E8E-952E-6E22CBF6AE3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31520" y="4462272"/>
            <a:ext cx="9692640" cy="987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Calibri"/>
              <a:buNone/>
            </a:pPr>
            <a:r>
              <a:rPr sz="380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Ważnych rozmów w pracy</a:t>
            </a:r>
            <a:endParaRPr sz="3800"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Calibri"/>
              <a:buNone/>
            </a:pPr>
            <a:r>
              <a:rPr sz="380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nie prowadzi się na wyczucie.</a:t>
            </a:r>
            <a:endParaRPr sz="3800"/>
          </a:p>
        </p:txBody>
      </p:sp>
      <p:sp>
        <p:nvSpPr>
          <p:cNvPr id="859" name="Google Shape;859;p25">
            <a:extLst xmlns:a="http://schemas.openxmlformats.org/drawingml/2006/main">
              <a:ext uri="{FF2B5EF4-FFF2-40B4-BE49-F238E27FC236}">
                <a16:creationId xmlns:a16="http://schemas.microsoft.com/office/drawing/2014/main" id="{4478D70F-E042-453B-B3AD-AAF35E62E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5841793"/>
            <a:ext cx="8778300" cy="47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E2D6E8"/>
              </a:buClr>
              <a:buSzPts val="1600"/>
              <a:buFont typeface="Calibri"/>
              <a:buNone/>
            </a:pPr>
            <a:r>
              <a:rPr sz="1600" u="none">
                <a:solidFill>
                  <a:srgbClr val="E2D6E8"/>
                </a:solidFill>
                <a:latin typeface="Calibri"/>
                <a:ea typeface="Calibri"/>
                <a:cs typeface="Calibri"/>
              </a:rPr>
              <a:t>Empatyzer pomaga ordynatorom, oddziałowym i kierownikom przygotować trudną rozmowę z konkretną osobą.</a:t>
            </a:r>
            <a:endParaRPr sz="1600"/>
          </a:p>
        </p:txBody>
      </p:sp>
      <p:sp>
        <p:nvSpPr>
          <p:cNvPr id="860" name="Google Shape;860;p25">
            <a:extLst xmlns:a="http://schemas.openxmlformats.org/drawingml/2006/main">
              <a:ext uri="{FF2B5EF4-FFF2-40B4-BE49-F238E27FC236}">
                <a16:creationId xmlns:a16="http://schemas.microsoft.com/office/drawing/2014/main" id="{3C970D16-A0BE-4FF2-A7B2-7281A0155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6236208"/>
            <a:ext cx="8778240" cy="2926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050"/>
              <a:buFont typeface="Calibri"/>
              <a:buNone/>
            </a:pPr>
            <a:r>
              <a:t/>
            </a:r>
            <a:endParaRPr sz="1050"/>
          </a:p>
        </p:txBody>
      </p:sp>
      <p:pic>
        <p:nvPicPr>
          <p:cNvPr id="872" name="Google Shape;861;p2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cc016659b8c54e62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905695" y="6144768"/>
            <a:ext cx="1554480" cy="264899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862" name="Google Shape;862;p25">
            <a:extLst xmlns:a="http://schemas.openxmlformats.org/drawingml/2006/main">
              <a:ext uri="{FF2B5EF4-FFF2-40B4-BE49-F238E27FC236}">
                <a16:creationId xmlns:a16="http://schemas.microsoft.com/office/drawing/2014/main" id="{AF788E74-0945-4FD8-BBCB-BE24C23BC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4078224"/>
            <a:ext cx="76200" cy="1691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DA698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1582184595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68" name="Google Shape;868;p26">
            <a:extLst xmlns:a="http://schemas.openxmlformats.org/drawingml/2006/main">
              <a:ext uri="{FF2B5EF4-FFF2-40B4-BE49-F238E27FC236}">
                <a16:creationId xmlns:a16="http://schemas.microsoft.com/office/drawing/2014/main" id="{0F8C6579-F13E-45BD-8D16-70EBD8AAD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4048"/>
            <a:ext cx="11094415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1" u="none">
                <a:solidFill>
                  <a:srgbClr val="FFFFFF"/>
                </a:solidFill>
              </a:rPr>
              <a:t>Problem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Dlaczego problem wraca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Empatyzer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Jak to działa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Co się zmienia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Wdrożenie i prywatność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Dowody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Następny krok</a:t>
            </a:r>
            <a:endParaRPr/>
          </a:p>
        </p:txBody>
      </p:sp>
      <p:sp>
        <p:nvSpPr>
          <p:cNvPr id="869" name="Google Shape;869;p26">
            <a:extLst xmlns:a="http://schemas.openxmlformats.org/drawingml/2006/main">
              <a:ext uri="{FF2B5EF4-FFF2-40B4-BE49-F238E27FC236}">
                <a16:creationId xmlns:a16="http://schemas.microsoft.com/office/drawing/2014/main" id="{D5258F81-D46F-47A6-8376-4F52B6CD9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148840"/>
            <a:ext cx="82296" cy="21031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9886"/>
          </a:solidFill>
          <a:ln xmlns:a="http://schemas.openxmlformats.org/drawingml/2006/main" w="9525" cmpd="sng">
            <a:solidFill>
              <a:srgbClr val="239886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870" name="Google Shape;870;p26">
            <a:extLst xmlns:a="http://schemas.openxmlformats.org/drawingml/2006/main">
              <a:ext uri="{FF2B5EF4-FFF2-40B4-BE49-F238E27FC236}">
                <a16:creationId xmlns:a16="http://schemas.microsoft.com/office/drawing/2014/main" id="{CFAABF30-210E-4D49-A205-D0AB552F180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68680" y="2103120"/>
            <a:ext cx="10424160" cy="2194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3400"/>
              <a:buFont typeface="Calibri"/>
              <a:buNone/>
              <a:defRPr b="1">
                <a:solidFill>
                  <a:srgbClr val="4F2854"/>
                </a:solidFill>
                <a:latin typeface="Calibri"/>
                <a:ea typeface="Calibri"/>
                <a:cs typeface="Calibri"/>
              </a:defRPr>
            </a:pPr>
            <a:r>
              <a:rPr sz="34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Najtrudniejsze rozmowy w szpitalu prowadzą ordynatorzy i oddziałowe, sami i między dyżurami.</a:t>
            </a:r>
            <a:endParaRPr sz="3400"/>
          </a:p>
        </p:txBody>
      </p:sp>
      <p:pic>
        <p:nvPicPr>
          <p:cNvPr id="922" name="Google Shape;871;p2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f24c77df8324c52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872" name="Google Shape;872;p26">
            <a:extLst xmlns:a="http://schemas.openxmlformats.org/drawingml/2006/main">
              <a:ext uri="{FF2B5EF4-FFF2-40B4-BE49-F238E27FC236}">
                <a16:creationId xmlns:a16="http://schemas.microsoft.com/office/drawing/2014/main" id="{553091DB-B6AB-4F11-9B6D-33FFB0A47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8138"/>
            <a:ext cx="666750" cy="2952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788" b="1" u="none">
                <a:solidFill>
                  <a:srgbClr val="FFFFFF"/>
                </a:solidFill>
              </a:rPr>
              <a:t>Problem</a:t>
            </a:r>
            <a:endParaRPr/>
          </a:p>
        </p:txBody>
      </p:sp>
      <p:sp>
        <p:nvSpPr>
          <p:cNvPr id="873" name="Google Shape;873;p26">
            <a:extLst xmlns:a="http://schemas.openxmlformats.org/drawingml/2006/main">
              <a:ext uri="{FF2B5EF4-FFF2-40B4-BE49-F238E27FC236}">
                <a16:creationId xmlns:a16="http://schemas.microsoft.com/office/drawing/2014/main" id="{EF2E605A-C53E-4C01-B1FD-E0E0C7AA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874" name="Google Shape;874;p26">
            <a:extLst xmlns:a="http://schemas.openxmlformats.org/drawingml/2006/main">
              <a:ext uri="{FF2B5EF4-FFF2-40B4-BE49-F238E27FC236}">
                <a16:creationId xmlns:a16="http://schemas.microsoft.com/office/drawing/2014/main" id="{EFFB1228-FE4F-4C7F-976A-1E73E38D4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776" y="265176"/>
            <a:ext cx="795528" cy="292608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2DA698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875" name="Google Shape;875;p26">
            <a:extLst xmlns:a="http://schemas.openxmlformats.org/drawingml/2006/main">
              <a:ext uri="{FF2B5EF4-FFF2-40B4-BE49-F238E27FC236}">
                <a16:creationId xmlns:a16="http://schemas.microsoft.com/office/drawing/2014/main" id="{B71079DC-4F2B-4472-8D2D-93048DA6C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4612"/>
            <a:ext cx="6858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Problem</a:t>
            </a:r>
            <a:endParaRPr/>
          </a:p>
        </p:txBody>
      </p:sp>
      <p:sp>
        <p:nvSpPr>
          <p:cNvPr id="876" name="Google Shape;876;p26">
            <a:extLst xmlns:a="http://schemas.openxmlformats.org/drawingml/2006/main">
              <a:ext uri="{FF2B5EF4-FFF2-40B4-BE49-F238E27FC236}">
                <a16:creationId xmlns:a16="http://schemas.microsoft.com/office/drawing/2014/main" id="{05C8B219-D57E-496B-8D2A-8BEB613B9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2DA69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877" name="Google Shape;877;p26">
            <a:hlinkClick xmlns:r="http://schemas.openxmlformats.org/officeDocument/2006/relationships" xmlns:a="http://schemas.openxmlformats.org/drawingml/2006/main" r:id="Ra57e638d1d6b472b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C4552D4D-FEF1-4C85-BBC4-A2E38C3C2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19" y="265176"/>
            <a:ext cx="77724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878" name="Google Shape;878;p26">
            <a:extLst xmlns:a="http://schemas.openxmlformats.org/drawingml/2006/main">
              <a:ext uri="{FF2B5EF4-FFF2-40B4-BE49-F238E27FC236}">
                <a16:creationId xmlns:a16="http://schemas.microsoft.com/office/drawing/2014/main" id="{187F8AF0-6EE4-478C-A188-496B69FEE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324612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Dlaczego problem wraca</a:t>
            </a:r>
            <a:endParaRPr/>
          </a:p>
        </p:txBody>
      </p:sp>
      <p:sp>
        <p:nvSpPr>
          <p:cNvPr id="879" name="Google Shape;879;p26">
            <a:extLst xmlns:a="http://schemas.openxmlformats.org/drawingml/2006/main">
              <a:ext uri="{FF2B5EF4-FFF2-40B4-BE49-F238E27FC236}">
                <a16:creationId xmlns:a16="http://schemas.microsoft.com/office/drawing/2014/main" id="{D65BEF85-30EF-4E62-9580-D41534E72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7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880" name="Google Shape;880;p26">
            <a:hlinkClick xmlns:r="http://schemas.openxmlformats.org/officeDocument/2006/relationships" xmlns:a="http://schemas.openxmlformats.org/drawingml/2006/main" r:id="R1c0eff15d72b4d44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B06F11ED-D6DF-41B5-8DDE-EC5383C55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265176"/>
            <a:ext cx="157276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881" name="Google Shape;881;p26">
            <a:extLst xmlns:a="http://schemas.openxmlformats.org/drawingml/2006/main">
              <a:ext uri="{FF2B5EF4-FFF2-40B4-BE49-F238E27FC236}">
                <a16:creationId xmlns:a16="http://schemas.microsoft.com/office/drawing/2014/main" id="{818672AB-DBB3-4EA9-B39C-D772331F5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9232" y="324612"/>
            <a:ext cx="74980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Empatyzer</a:t>
            </a:r>
            <a:endParaRPr/>
          </a:p>
        </p:txBody>
      </p:sp>
      <p:sp>
        <p:nvSpPr>
          <p:cNvPr id="882" name="Google Shape;882;p26">
            <a:extLst xmlns:a="http://schemas.openxmlformats.org/drawingml/2006/main">
              <a:ext uri="{FF2B5EF4-FFF2-40B4-BE49-F238E27FC236}">
                <a16:creationId xmlns:a16="http://schemas.microsoft.com/office/drawing/2014/main" id="{8A0F651A-B0A3-4DB6-BBCC-F69B362A3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883" name="Google Shape;883;p26">
            <a:hlinkClick xmlns:r="http://schemas.openxmlformats.org/officeDocument/2006/relationships" xmlns:a="http://schemas.openxmlformats.org/drawingml/2006/main" r:id="R71848c8b23ba40d4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AD666ECC-BEFD-4BC6-9F6D-3EBC3BD77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512" y="265176"/>
            <a:ext cx="841247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884" name="Google Shape;884;p26">
            <a:extLst xmlns:a="http://schemas.openxmlformats.org/drawingml/2006/main">
              <a:ext uri="{FF2B5EF4-FFF2-40B4-BE49-F238E27FC236}">
                <a16:creationId xmlns:a16="http://schemas.microsoft.com/office/drawing/2014/main" id="{41ECB7CE-0FA5-462F-9FC3-DA9230E4C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324612"/>
            <a:ext cx="960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Jak to działa</a:t>
            </a:r>
            <a:endParaRPr/>
          </a:p>
        </p:txBody>
      </p:sp>
      <p:sp>
        <p:nvSpPr>
          <p:cNvPr id="885" name="Google Shape;885;p26">
            <a:extLst xmlns:a="http://schemas.openxmlformats.org/drawingml/2006/main">
              <a:ext uri="{FF2B5EF4-FFF2-40B4-BE49-F238E27FC236}">
                <a16:creationId xmlns:a16="http://schemas.microsoft.com/office/drawing/2014/main" id="{C589BF82-F4FD-4A60-9141-BB97D5CA9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886" name="Google Shape;886;p26">
            <a:hlinkClick xmlns:r="http://schemas.openxmlformats.org/officeDocument/2006/relationships" xmlns:a="http://schemas.openxmlformats.org/drawingml/2006/main" r:id="R95c508f5f3714b8f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F4079BBE-15A7-4555-A5B2-47FD667F1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48" y="265176"/>
            <a:ext cx="105156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887" name="Google Shape;887;p26">
            <a:extLst xmlns:a="http://schemas.openxmlformats.org/drawingml/2006/main">
              <a:ext uri="{FF2B5EF4-FFF2-40B4-BE49-F238E27FC236}">
                <a16:creationId xmlns:a16="http://schemas.microsoft.com/office/drawing/2014/main" id="{87511B30-1596-4AA5-90D7-F005BEAEC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324612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Co się zmienia</a:t>
            </a:r>
            <a:endParaRPr/>
          </a:p>
        </p:txBody>
      </p:sp>
      <p:sp>
        <p:nvSpPr>
          <p:cNvPr id="888" name="Google Shape;888;p26">
            <a:extLst xmlns:a="http://schemas.openxmlformats.org/drawingml/2006/main">
              <a:ext uri="{FF2B5EF4-FFF2-40B4-BE49-F238E27FC236}">
                <a16:creationId xmlns:a16="http://schemas.microsoft.com/office/drawing/2014/main" id="{8FBF558F-1B1A-4B76-9DDD-0905A9233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624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889" name="Google Shape;889;p26">
            <a:hlinkClick xmlns:r="http://schemas.openxmlformats.org/officeDocument/2006/relationships" xmlns:a="http://schemas.openxmlformats.org/drawingml/2006/main" r:id="R4f6e02d97c584f01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D39B28FF-FBF0-4808-A99A-3A20C1836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9472" y="265176"/>
            <a:ext cx="118872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890" name="Google Shape;890;p26">
            <a:extLst xmlns:a="http://schemas.openxmlformats.org/drawingml/2006/main">
              <a:ext uri="{FF2B5EF4-FFF2-40B4-BE49-F238E27FC236}">
                <a16:creationId xmlns:a16="http://schemas.microsoft.com/office/drawing/2014/main" id="{8313967A-5015-458E-956C-111ED7DA0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9632" y="324612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Wdrożenie i prywatność</a:t>
            </a:r>
            <a:endParaRPr/>
          </a:p>
        </p:txBody>
      </p:sp>
      <p:sp>
        <p:nvSpPr>
          <p:cNvPr id="891" name="Google Shape;891;p26">
            <a:extLst xmlns:a="http://schemas.openxmlformats.org/drawingml/2006/main">
              <a:ext uri="{FF2B5EF4-FFF2-40B4-BE49-F238E27FC236}">
                <a16:creationId xmlns:a16="http://schemas.microsoft.com/office/drawing/2014/main" id="{A4D46C34-65E7-4779-8DE2-43105E00C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555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892" name="Google Shape;892;p26">
            <a:hlinkClick xmlns:r="http://schemas.openxmlformats.org/officeDocument/2006/relationships" xmlns:a="http://schemas.openxmlformats.org/drawingml/2006/main" r:id="Rd86baca5795f4dc0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2D532C01-E0F0-4205-A4E8-26D5826F0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912" y="265176"/>
            <a:ext cx="166420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893" name="Google Shape;893;p26">
            <a:extLst xmlns:a="http://schemas.openxmlformats.org/drawingml/2006/main">
              <a:ext uri="{FF2B5EF4-FFF2-40B4-BE49-F238E27FC236}">
                <a16:creationId xmlns:a16="http://schemas.microsoft.com/office/drawing/2014/main" id="{11BEB0CC-7044-4A88-9530-61CA0D085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79" y="324612"/>
            <a:ext cx="69494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Dowody</a:t>
            </a:r>
            <a:endParaRPr/>
          </a:p>
        </p:txBody>
      </p:sp>
      <p:sp>
        <p:nvSpPr>
          <p:cNvPr id="894" name="Google Shape;894;p26">
            <a:extLst xmlns:a="http://schemas.openxmlformats.org/drawingml/2006/main">
              <a:ext uri="{FF2B5EF4-FFF2-40B4-BE49-F238E27FC236}">
                <a16:creationId xmlns:a16="http://schemas.microsoft.com/office/drawing/2014/main" id="{2284CDBC-47A9-4BB9-A6F0-F8529976D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3376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895" name="Google Shape;895;p26">
            <a:hlinkClick xmlns:r="http://schemas.openxmlformats.org/officeDocument/2006/relationships" xmlns:a="http://schemas.openxmlformats.org/drawingml/2006/main" r:id="Rd2e1c047f7fa4ba8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8EEC57A7-B127-488F-8729-D4336B979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59" y="265176"/>
            <a:ext cx="786384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896" name="Google Shape;896;p26">
            <a:extLst xmlns:a="http://schemas.openxmlformats.org/drawingml/2006/main">
              <a:ext uri="{FF2B5EF4-FFF2-40B4-BE49-F238E27FC236}">
                <a16:creationId xmlns:a16="http://schemas.microsoft.com/office/drawing/2014/main" id="{430E85C9-67B2-4FDD-9C51-F7A0A896A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960" y="324612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Następny krok</a:t>
            </a:r>
            <a:endParaRPr/>
          </a:p>
        </p:txBody>
      </p:sp>
      <p:sp>
        <p:nvSpPr>
          <p:cNvPr id="897" name="Google Shape;897;p26">
            <a:hlinkClick xmlns:r="http://schemas.openxmlformats.org/officeDocument/2006/relationships" xmlns:a="http://schemas.openxmlformats.org/drawingml/2006/main" r:id="R4ba51d439ea14a82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811EF314-FEBD-4056-97A5-2C502E6B2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265176"/>
            <a:ext cx="109728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899" name="Empatyzer SHORT — tło menu finalne">
            <a:extLst xmlns:a="http://schemas.openxmlformats.org/drawingml/2006/main">
              <a:ext uri="{FF2B5EF4-FFF2-40B4-BE49-F238E27FC236}">
                <a16:creationId xmlns:a16="http://schemas.microsoft.com/office/drawing/2014/main" id="{6C85935C-58F6-4561-8050-FCD24F908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37160"/>
            <a:ext cx="11475720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00" name="Empatyzer SHORT — aktywna sekcja finalna Problem">
            <a:extLst xmlns:a="http://schemas.openxmlformats.org/drawingml/2006/main">
              <a:ext uri="{FF2B5EF4-FFF2-40B4-BE49-F238E27FC236}">
                <a16:creationId xmlns:a16="http://schemas.microsoft.com/office/drawing/2014/main" id="{8D5F25CA-A6C7-496C-B92C-11D9B7875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60604"/>
            <a:ext cx="68580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27AA9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01" name="Empatyzer SHORT — menu finalne Problem">
            <a:extLst xmlns:a="http://schemas.openxmlformats.org/drawingml/2006/main">
              <a:ext uri="{FF2B5EF4-FFF2-40B4-BE49-F238E27FC236}">
                <a16:creationId xmlns:a16="http://schemas.microsoft.com/office/drawing/2014/main" id="{21C90B88-2196-440C-9D22-DB1A731F9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1">
                <a:solidFill>
                  <a:srgbClr val="FFFFFF"/>
                </a:solidFill>
              </a:defRPr>
            </a:pPr>
            <a:r>
              <a:rPr sz="615" b="1">
                <a:solidFill>
                  <a:srgbClr val="FFFFFF"/>
                </a:solidFill>
              </a:rPr>
              <a:t>Problem</a:t>
            </a:r>
          </a:p>
        </p:txBody>
      </p:sp>
      <p:sp>
        <p:nvSpPr>
          <p:cNvPr id="902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BE9320D1-640D-4A45-8DC7-A5C4444A5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903" name="Empatyzer SHORT — menu finalne Przykłady">
            <a:extLst xmlns:a="http://schemas.openxmlformats.org/drawingml/2006/main">
              <a:ext uri="{FF2B5EF4-FFF2-40B4-BE49-F238E27FC236}">
                <a16:creationId xmlns:a16="http://schemas.microsoft.com/office/drawing/2014/main" id="{123D360C-A3B1-4279-8EA9-697564E36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904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17053F0C-9E93-4145-B03D-E4D410630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905" name="Empatyzer SHORT — menu finalne Rozmowa z Em">
            <a:extLst xmlns:a="http://schemas.openxmlformats.org/drawingml/2006/main">
              <a:ext uri="{FF2B5EF4-FFF2-40B4-BE49-F238E27FC236}">
                <a16:creationId xmlns:a16="http://schemas.microsoft.com/office/drawing/2014/main" id="{81A499DD-ACC8-4707-BD47-5286C9B20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906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46D82C0A-EF36-424A-96DC-C663D10DB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907" name="Empatyzer SHORT — menu finalne Dowody">
            <a:extLst xmlns:a="http://schemas.openxmlformats.org/drawingml/2006/main">
              <a:ext uri="{FF2B5EF4-FFF2-40B4-BE49-F238E27FC236}">
                <a16:creationId xmlns:a16="http://schemas.microsoft.com/office/drawing/2014/main" id="{F99ADCB8-5FB5-4FAE-8C79-7D1C29B1E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908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D5C2C745-49FD-490D-88AD-A38D296A3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909" name="Empatyzer SHORT — menu finalne Empatyzer">
            <a:extLst xmlns:a="http://schemas.openxmlformats.org/drawingml/2006/main">
              <a:ext uri="{FF2B5EF4-FFF2-40B4-BE49-F238E27FC236}">
                <a16:creationId xmlns:a16="http://schemas.microsoft.com/office/drawing/2014/main" id="{8A0A5669-627E-4354-99D1-90499DD81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910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900D830F-FB48-4B65-A1D3-961BE2ECC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911" name="Empatyzer SHORT — menu finalne Co się zmienia">
            <a:extLst xmlns:a="http://schemas.openxmlformats.org/drawingml/2006/main">
              <a:ext uri="{FF2B5EF4-FFF2-40B4-BE49-F238E27FC236}">
                <a16:creationId xmlns:a16="http://schemas.microsoft.com/office/drawing/2014/main" id="{065C34B2-E700-4632-9F00-63DB7CC7F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Co się zmienia</a:t>
            </a:r>
          </a:p>
        </p:txBody>
      </p:sp>
      <p:sp>
        <p:nvSpPr>
          <p:cNvPr id="912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BAEB9EAA-DDF3-4803-9A90-8A3482D42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913" name="Empatyzer SHORT — menu finalne Prywatność">
            <a:extLst xmlns:a="http://schemas.openxmlformats.org/drawingml/2006/main">
              <a:ext uri="{FF2B5EF4-FFF2-40B4-BE49-F238E27FC236}">
                <a16:creationId xmlns:a16="http://schemas.microsoft.com/office/drawing/2014/main" id="{8A6A764C-4013-4BCF-8D54-33951F7DC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914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09F8B3E0-18A4-4D6F-9F7F-813AB71BA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915" name="Empatyzer SHORT — menu finalne Następny krok">
            <a:extLst xmlns:a="http://schemas.openxmlformats.org/drawingml/2006/main">
              <a:ext uri="{FF2B5EF4-FFF2-40B4-BE49-F238E27FC236}">
                <a16:creationId xmlns:a16="http://schemas.microsoft.com/office/drawing/2014/main" id="{B03761B7-4198-41AD-8381-8B5754DA7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916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760AA8AD-8178-432A-B5D5-0CF24A49A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917" name="Empatyzer SHORT — menu finalne Appendix">
            <a:extLst xmlns:a="http://schemas.openxmlformats.org/drawingml/2006/main">
              <a:ext uri="{FF2B5EF4-FFF2-40B4-BE49-F238E27FC236}">
                <a16:creationId xmlns:a16="http://schemas.microsoft.com/office/drawing/2014/main" id="{D3BD76DF-A2EB-4F90-8C6C-D34C37656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708352396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03" name="Google Shape;903;p27">
            <a:extLst xmlns:a="http://schemas.openxmlformats.org/drawingml/2006/main">
              <a:ext uri="{FF2B5EF4-FFF2-40B4-BE49-F238E27FC236}">
                <a16:creationId xmlns:a16="http://schemas.microsoft.com/office/drawing/2014/main" id="{CEB3E520-3F0B-4EFD-BE33-B530BC722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4048"/>
            <a:ext cx="11094415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1" u="none">
                <a:solidFill>
                  <a:srgbClr val="FFFFFF"/>
                </a:solidFill>
              </a:rPr>
              <a:t>Problem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Dlaczego problem wraca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Empatyzer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Jak to działa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Co się zmienia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Wdrożenie i prywatność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Dowody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Następny krok</a:t>
            </a:r>
            <a:endParaRPr/>
          </a:p>
        </p:txBody>
      </p:sp>
      <p:sp>
        <p:nvSpPr>
          <p:cNvPr id="904" name="Google Shape;904;p27">
            <a:extLst xmlns:a="http://schemas.openxmlformats.org/drawingml/2006/main">
              <a:ext uri="{FF2B5EF4-FFF2-40B4-BE49-F238E27FC236}">
                <a16:creationId xmlns:a16="http://schemas.microsoft.com/office/drawing/2014/main" id="{98735B27-EFB3-4607-8DA0-21814D03327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48640" y="713232"/>
            <a:ext cx="11094434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2800"/>
              <a:buFont typeface="Calibri"/>
              <a:buNone/>
              <a:defRPr sz="2500" b="1">
                <a:solidFill>
                  <a:srgbClr val="4F2854"/>
                </a:solidFill>
                <a:latin typeface="Calibri"/>
                <a:ea typeface="Calibri"/>
                <a:cs typeface="Calibri"/>
              </a:defRPr>
            </a:pPr>
            <a:r>
              <a:rPr sz="25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Przykłady problemów</a:t>
            </a:r>
            <a:endParaRPr sz="2800"/>
          </a:p>
        </p:txBody>
      </p:sp>
      <p:sp>
        <p:nvSpPr>
          <p:cNvPr id="905" name="Google Shape;905;p27">
            <a:extLst xmlns:a="http://schemas.openxmlformats.org/drawingml/2006/main">
              <a:ext uri="{FF2B5EF4-FFF2-40B4-BE49-F238E27FC236}">
                <a16:creationId xmlns:a16="http://schemas.microsoft.com/office/drawing/2014/main" id="{DD97D5D8-752E-4424-9DEA-8E54D5B41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50"/>
              <a:buFont typeface="Calibri"/>
              <a:buNone/>
              <a:defRPr sz="140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4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Trzy sytuacje, które jeśli nie zostaną rozwiązane na oddziale, wracają do dyrekcji.</a:t>
            </a:r>
            <a:endParaRPr sz="1550"/>
          </a:p>
        </p:txBody>
      </p:sp>
      <p:sp>
        <p:nvSpPr>
          <p:cNvPr id="906" name="Google Shape;906;p27">
            <a:extLst xmlns:a="http://schemas.openxmlformats.org/drawingml/2006/main">
              <a:ext uri="{FF2B5EF4-FFF2-40B4-BE49-F238E27FC236}">
                <a16:creationId xmlns:a16="http://schemas.microsoft.com/office/drawing/2014/main" id="{77EA3147-7EB6-43F5-B050-FF4BDEBDA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084832"/>
            <a:ext cx="3539642" cy="3008376"/>
          </a:xfrm>
          <a:prstGeom xmlns:a="http://schemas.openxmlformats.org/drawingml/2006/main" prst="roundRect">
            <a:avLst>
              <a:gd name="adj" fmla="val 304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12700" cmpd="sng">
            <a:solidFill>
              <a:srgbClr val="F6F2F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907" name="Google Shape;907;p27">
            <a:extLst xmlns:a="http://schemas.openxmlformats.org/drawingml/2006/main">
              <a:ext uri="{FF2B5EF4-FFF2-40B4-BE49-F238E27FC236}">
                <a16:creationId xmlns:a16="http://schemas.microsoft.com/office/drawing/2014/main" id="{CB64A40D-757F-48A2-9E8C-C504F353A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359152"/>
            <a:ext cx="420624" cy="4206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909" name="Google Shape;909;p27">
            <a:extLst xmlns:a="http://schemas.openxmlformats.org/drawingml/2006/main">
              <a:ext uri="{FF2B5EF4-FFF2-40B4-BE49-F238E27FC236}">
                <a16:creationId xmlns:a16="http://schemas.microsoft.com/office/drawing/2014/main" id="{775793C3-F5C4-4D8E-875C-9ABBF0F1B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962656"/>
            <a:ext cx="2991002" cy="5196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00"/>
              <a:buFont typeface="Calibri"/>
              <a:buNone/>
            </a:pPr>
            <a:r>
              <a:rPr sz="15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Ceniony specjalista</a:t>
            </a:r>
            <a:endParaRPr sz="1500"/>
          </a:p>
        </p:txBody>
      </p:sp>
      <p:sp>
        <p:nvSpPr>
          <p:cNvPr id="910" name="Google Shape;910;p27">
            <a:extLst xmlns:a="http://schemas.openxmlformats.org/drawingml/2006/main">
              <a:ext uri="{FF2B5EF4-FFF2-40B4-BE49-F238E27FC236}">
                <a16:creationId xmlns:a16="http://schemas.microsoft.com/office/drawing/2014/main" id="{1B7D5F9C-CA79-4164-8AD0-343EFDE68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555492"/>
            <a:ext cx="2991002" cy="13731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Trzeba postawić granicę osobie, bez której trudno zabezpieczyć pracę oddziału. Rozmowa jest odkładana, a problem rośnie.</a:t>
            </a:r>
            <a:endParaRPr sz="1250"/>
          </a:p>
        </p:txBody>
      </p:sp>
      <p:sp>
        <p:nvSpPr>
          <p:cNvPr id="911" name="Google Shape;911;p27">
            <a:extLst xmlns:a="http://schemas.openxmlformats.org/drawingml/2006/main">
              <a:ext uri="{FF2B5EF4-FFF2-40B4-BE49-F238E27FC236}">
                <a16:creationId xmlns:a16="http://schemas.microsoft.com/office/drawing/2014/main" id="{07A95F6C-E2CF-4D34-BF42-67F848AE3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6026" y="2084832"/>
            <a:ext cx="3539642" cy="3008376"/>
          </a:xfrm>
          <a:prstGeom xmlns:a="http://schemas.openxmlformats.org/drawingml/2006/main" prst="roundRect">
            <a:avLst>
              <a:gd name="adj" fmla="val 3040"/>
            </a:avLst>
          </a:prstGeom>
          <a:solidFill xmlns:a="http://schemas.openxmlformats.org/drawingml/2006/main">
            <a:srgbClr val="EAF5F3"/>
          </a:solidFill>
          <a:ln xmlns:a="http://schemas.openxmlformats.org/drawingml/2006/main" w="12700" cmpd="sng">
            <a:solidFill>
              <a:srgbClr val="EAF5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912" name="Google Shape;912;p27">
            <a:extLst xmlns:a="http://schemas.openxmlformats.org/drawingml/2006/main">
              <a:ext uri="{FF2B5EF4-FFF2-40B4-BE49-F238E27FC236}">
                <a16:creationId xmlns:a16="http://schemas.microsoft.com/office/drawing/2014/main" id="{B988997D-58DD-4816-A28C-3C7F17644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346" y="2359152"/>
            <a:ext cx="420624" cy="4206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914" name="Google Shape;914;p27">
            <a:extLst xmlns:a="http://schemas.openxmlformats.org/drawingml/2006/main">
              <a:ext uri="{FF2B5EF4-FFF2-40B4-BE49-F238E27FC236}">
                <a16:creationId xmlns:a16="http://schemas.microsoft.com/office/drawing/2014/main" id="{7169D5CA-1066-489F-B20B-DB1E7396D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346" y="2962656"/>
            <a:ext cx="2991002" cy="2872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00"/>
              <a:buFont typeface="Calibri"/>
              <a:buNone/>
            </a:pPr>
            <a:r>
              <a:rPr sz="15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Spór między oddziałami</a:t>
            </a:r>
            <a:endParaRPr sz="1500"/>
          </a:p>
        </p:txBody>
      </p:sp>
      <p:sp>
        <p:nvSpPr>
          <p:cNvPr id="915" name="Google Shape;915;p27">
            <a:extLst xmlns:a="http://schemas.openxmlformats.org/drawingml/2006/main">
              <a:ext uri="{FF2B5EF4-FFF2-40B4-BE49-F238E27FC236}">
                <a16:creationId xmlns:a16="http://schemas.microsoft.com/office/drawing/2014/main" id="{80767373-DCFC-4A56-A6BF-1BDE3A381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346" y="3323082"/>
            <a:ext cx="2991002" cy="16055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Lekarze, pielęgniarki albo dwie komórki nie zamykają sprawy między sobą. Spór trafia do dyrekcji.</a:t>
            </a:r>
            <a:endParaRPr sz="1250"/>
          </a:p>
        </p:txBody>
      </p:sp>
      <p:sp>
        <p:nvSpPr>
          <p:cNvPr id="916" name="Google Shape;916;p27">
            <a:extLst xmlns:a="http://schemas.openxmlformats.org/drawingml/2006/main">
              <a:ext uri="{FF2B5EF4-FFF2-40B4-BE49-F238E27FC236}">
                <a16:creationId xmlns:a16="http://schemas.microsoft.com/office/drawing/2014/main" id="{F0F8DE05-3EDF-4D6B-A636-95443F616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3413" y="2084832"/>
            <a:ext cx="3539642" cy="3008376"/>
          </a:xfrm>
          <a:prstGeom xmlns:a="http://schemas.openxmlformats.org/drawingml/2006/main" prst="roundRect">
            <a:avLst>
              <a:gd name="adj" fmla="val 3040"/>
            </a:avLst>
          </a:prstGeom>
          <a:solidFill xmlns:a="http://schemas.openxmlformats.org/drawingml/2006/main">
            <a:srgbClr val="EFEEF7"/>
          </a:solidFill>
          <a:ln xmlns:a="http://schemas.openxmlformats.org/drawingml/2006/main" w="12700" cmpd="sng">
            <a:solidFill>
              <a:srgbClr val="EFEEF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917" name="Google Shape;917;p27">
            <a:extLst xmlns:a="http://schemas.openxmlformats.org/drawingml/2006/main">
              <a:ext uri="{FF2B5EF4-FFF2-40B4-BE49-F238E27FC236}">
                <a16:creationId xmlns:a16="http://schemas.microsoft.com/office/drawing/2014/main" id="{C2D39498-C979-4414-A7A8-C8CD42E3D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7733" y="2359152"/>
            <a:ext cx="420624" cy="4206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919" name="Google Shape;919;p27">
            <a:extLst xmlns:a="http://schemas.openxmlformats.org/drawingml/2006/main">
              <a:ext uri="{FF2B5EF4-FFF2-40B4-BE49-F238E27FC236}">
                <a16:creationId xmlns:a16="http://schemas.microsoft.com/office/drawing/2014/main" id="{364C16E9-0AD4-4184-938E-971717F85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7733" y="2962656"/>
            <a:ext cx="2991002" cy="5196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00"/>
              <a:buFont typeface="Calibri"/>
              <a:buNone/>
            </a:pPr>
            <a:r>
              <a:rPr sz="15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Specjalista, który zaczął kierować ludźmi</a:t>
            </a:r>
            <a:endParaRPr sz="1500"/>
          </a:p>
        </p:txBody>
      </p:sp>
      <p:sp>
        <p:nvSpPr>
          <p:cNvPr id="920" name="Google Shape;920;p27">
            <a:extLst xmlns:a="http://schemas.openxmlformats.org/drawingml/2006/main">
              <a:ext uri="{FF2B5EF4-FFF2-40B4-BE49-F238E27FC236}">
                <a16:creationId xmlns:a16="http://schemas.microsoft.com/office/drawing/2014/main" id="{4962171E-4143-4841-AE03-B18C5FBCC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7733" y="3555492"/>
            <a:ext cx="2991002" cy="13731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Zna pracę kliniczną, ale feedbacku, delegowania i rozwiązywania konfliktów uczy się już w trakcie kierowania zespołem, na własnych błędach.</a:t>
            </a:r>
            <a:endParaRPr sz="1250"/>
          </a:p>
        </p:txBody>
      </p:sp>
      <p:sp>
        <p:nvSpPr>
          <p:cNvPr id="921" name="Google Shape;921;p27">
            <a:extLst xmlns:a="http://schemas.openxmlformats.org/drawingml/2006/main">
              <a:ext uri="{FF2B5EF4-FFF2-40B4-BE49-F238E27FC236}">
                <a16:creationId xmlns:a16="http://schemas.microsoft.com/office/drawing/2014/main" id="{78DD12B2-9865-4DC8-9AA1-2697C7C71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330952"/>
            <a:ext cx="11094415" cy="86868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EFE8F2"/>
          </a:solidFill>
          <a:ln xmlns:a="http://schemas.openxmlformats.org/drawingml/2006/main" w="12700" cmpd="sng">
            <a:solidFill>
              <a:srgbClr val="EFE8F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923" name="Google Shape;923;p27">
            <a:extLst xmlns:a="http://schemas.openxmlformats.org/drawingml/2006/main">
              <a:ext uri="{FF2B5EF4-FFF2-40B4-BE49-F238E27FC236}">
                <a16:creationId xmlns:a16="http://schemas.microsoft.com/office/drawing/2014/main" id="{B695EA5E-904C-48D8-A74B-FF229DEB5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6464" y="5330952"/>
            <a:ext cx="9905695" cy="868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350"/>
              <a:buFont typeface="Calibri"/>
              <a:buNone/>
            </a:pPr>
            <a:r>
              <a:rPr sz="13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Badanie 285 polskich szpitali: ordynatorzy i oddziałowe łączą pracę kliniczną z zarządzaniem ludźmi.</a:t>
            </a:r>
            <a:endParaRPr sz="1350"/>
          </a:p>
          <a:p xmlns:a="http://schemas.openxmlformats.org/drawingml/2006/main">
            <a:pPr marL="0" marR="0" lvl="0" indent="0" algn="l">
              <a:spcBef>
                <a:spcPts val="300"/>
              </a:spcBef>
              <a:spcAft>
                <a:spcPts val="0"/>
              </a:spcAft>
              <a:buClr>
                <a:srgbClr val="6E6873"/>
              </a:buClr>
              <a:buSzPts val="900"/>
              <a:buFont typeface="Calibri"/>
              <a:buNone/>
            </a:pPr>
            <a:r>
              <a:rPr sz="90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Badanie z 2017 r.; publikacja z 2020 r.</a:t>
            </a:r>
            <a:endParaRPr sz="1350"/>
          </a:p>
        </p:txBody>
      </p:sp>
      <p:pic>
        <p:nvPicPr>
          <p:cNvPr id="997" name="Google Shape;924;p2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b9c4e176e714b79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925" name="Google Shape;925;p27">
            <a:extLst xmlns:a="http://schemas.openxmlformats.org/drawingml/2006/main">
              <a:ext uri="{FF2B5EF4-FFF2-40B4-BE49-F238E27FC236}">
                <a16:creationId xmlns:a16="http://schemas.microsoft.com/office/drawing/2014/main" id="{841C58D7-12EC-40E9-86DE-A73392E17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8138"/>
            <a:ext cx="666750" cy="2952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788" b="1" u="none">
                <a:solidFill>
                  <a:srgbClr val="FFFFFF"/>
                </a:solidFill>
              </a:rPr>
              <a:t>Problem</a:t>
            </a:r>
            <a:endParaRPr/>
          </a:p>
        </p:txBody>
      </p:sp>
      <p:sp>
        <p:nvSpPr>
          <p:cNvPr id="926" name="Google Shape;926;p27">
            <a:extLst xmlns:a="http://schemas.openxmlformats.org/drawingml/2006/main">
              <a:ext uri="{FF2B5EF4-FFF2-40B4-BE49-F238E27FC236}">
                <a16:creationId xmlns:a16="http://schemas.microsoft.com/office/drawing/2014/main" id="{87B50BF7-AD68-4654-8987-3215E8CC0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927" name="Google Shape;927;p27">
            <a:extLst xmlns:a="http://schemas.openxmlformats.org/drawingml/2006/main">
              <a:ext uri="{FF2B5EF4-FFF2-40B4-BE49-F238E27FC236}">
                <a16:creationId xmlns:a16="http://schemas.microsoft.com/office/drawing/2014/main" id="{670AC280-AF52-4EC4-AA4F-395DEAA37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776" y="265176"/>
            <a:ext cx="795528" cy="292608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2DA698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928" name="Google Shape;928;p27">
            <a:extLst xmlns:a="http://schemas.openxmlformats.org/drawingml/2006/main">
              <a:ext uri="{FF2B5EF4-FFF2-40B4-BE49-F238E27FC236}">
                <a16:creationId xmlns:a16="http://schemas.microsoft.com/office/drawing/2014/main" id="{9F61E5F7-99ED-4DCE-BBDC-BCEE79CED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4612"/>
            <a:ext cx="6858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Problem</a:t>
            </a:r>
            <a:endParaRPr/>
          </a:p>
        </p:txBody>
      </p:sp>
      <p:sp>
        <p:nvSpPr>
          <p:cNvPr id="929" name="Google Shape;929;p27">
            <a:extLst xmlns:a="http://schemas.openxmlformats.org/drawingml/2006/main">
              <a:ext uri="{FF2B5EF4-FFF2-40B4-BE49-F238E27FC236}">
                <a16:creationId xmlns:a16="http://schemas.microsoft.com/office/drawing/2014/main" id="{804A2A71-637E-4312-B1FD-5154187EE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2DA69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930" name="Google Shape;930;p27">
            <a:hlinkClick xmlns:r="http://schemas.openxmlformats.org/officeDocument/2006/relationships" xmlns:a="http://schemas.openxmlformats.org/drawingml/2006/main" r:id="R640ea88c2a5c4a4c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353109A4-2532-4AFF-940C-846E24624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19" y="265176"/>
            <a:ext cx="77724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931" name="Google Shape;931;p27">
            <a:extLst xmlns:a="http://schemas.openxmlformats.org/drawingml/2006/main">
              <a:ext uri="{FF2B5EF4-FFF2-40B4-BE49-F238E27FC236}">
                <a16:creationId xmlns:a16="http://schemas.microsoft.com/office/drawing/2014/main" id="{81240708-9F9B-4386-A01B-D3572944F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324612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Dlaczego problem wraca</a:t>
            </a:r>
            <a:endParaRPr/>
          </a:p>
        </p:txBody>
      </p:sp>
      <p:sp>
        <p:nvSpPr>
          <p:cNvPr id="932" name="Google Shape;932;p27">
            <a:extLst xmlns:a="http://schemas.openxmlformats.org/drawingml/2006/main">
              <a:ext uri="{FF2B5EF4-FFF2-40B4-BE49-F238E27FC236}">
                <a16:creationId xmlns:a16="http://schemas.microsoft.com/office/drawing/2014/main" id="{AC45C95E-8123-48CF-B0D3-8C4037EF9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7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933" name="Google Shape;933;p27">
            <a:hlinkClick xmlns:r="http://schemas.openxmlformats.org/officeDocument/2006/relationships" xmlns:a="http://schemas.openxmlformats.org/drawingml/2006/main" r:id="Reec9958e410c4035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3DB2B843-08E8-4AAB-B12C-4F8D9594E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265176"/>
            <a:ext cx="157276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934" name="Google Shape;934;p27">
            <a:extLst xmlns:a="http://schemas.openxmlformats.org/drawingml/2006/main">
              <a:ext uri="{FF2B5EF4-FFF2-40B4-BE49-F238E27FC236}">
                <a16:creationId xmlns:a16="http://schemas.microsoft.com/office/drawing/2014/main" id="{EBE99D45-7D1E-4FCB-9E9F-FD47179F5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9232" y="324612"/>
            <a:ext cx="74980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Empatyzer</a:t>
            </a:r>
            <a:endParaRPr/>
          </a:p>
        </p:txBody>
      </p:sp>
      <p:sp>
        <p:nvSpPr>
          <p:cNvPr id="935" name="Google Shape;935;p27">
            <a:extLst xmlns:a="http://schemas.openxmlformats.org/drawingml/2006/main">
              <a:ext uri="{FF2B5EF4-FFF2-40B4-BE49-F238E27FC236}">
                <a16:creationId xmlns:a16="http://schemas.microsoft.com/office/drawing/2014/main" id="{868CDF5D-F948-4B62-86C9-4E6C100ED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936" name="Google Shape;936;p27">
            <a:hlinkClick xmlns:r="http://schemas.openxmlformats.org/officeDocument/2006/relationships" xmlns:a="http://schemas.openxmlformats.org/drawingml/2006/main" r:id="R17b3aa9a997d4a50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C22640EC-638F-49BA-84DD-22D3D0DAF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512" y="265176"/>
            <a:ext cx="841247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937" name="Google Shape;937;p27">
            <a:extLst xmlns:a="http://schemas.openxmlformats.org/drawingml/2006/main">
              <a:ext uri="{FF2B5EF4-FFF2-40B4-BE49-F238E27FC236}">
                <a16:creationId xmlns:a16="http://schemas.microsoft.com/office/drawing/2014/main" id="{8E1058C2-D1CD-477C-A387-901EFB696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324612"/>
            <a:ext cx="960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Jak to działa</a:t>
            </a:r>
            <a:endParaRPr/>
          </a:p>
        </p:txBody>
      </p:sp>
      <p:sp>
        <p:nvSpPr>
          <p:cNvPr id="938" name="Google Shape;938;p27">
            <a:extLst xmlns:a="http://schemas.openxmlformats.org/drawingml/2006/main">
              <a:ext uri="{FF2B5EF4-FFF2-40B4-BE49-F238E27FC236}">
                <a16:creationId xmlns:a16="http://schemas.microsoft.com/office/drawing/2014/main" id="{8AD980CD-726F-4559-9384-9F21277A9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939" name="Google Shape;939;p27">
            <a:hlinkClick xmlns:r="http://schemas.openxmlformats.org/officeDocument/2006/relationships" xmlns:a="http://schemas.openxmlformats.org/drawingml/2006/main" r:id="R08c3471d175c48d5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09F1C929-0FF1-4F2C-B771-B9424678B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48" y="265176"/>
            <a:ext cx="105156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940" name="Google Shape;940;p27">
            <a:extLst xmlns:a="http://schemas.openxmlformats.org/drawingml/2006/main">
              <a:ext uri="{FF2B5EF4-FFF2-40B4-BE49-F238E27FC236}">
                <a16:creationId xmlns:a16="http://schemas.microsoft.com/office/drawing/2014/main" id="{7294114E-4F47-45CD-A811-D01CC7FED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324612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Co się zmienia</a:t>
            </a:r>
            <a:endParaRPr/>
          </a:p>
        </p:txBody>
      </p:sp>
      <p:sp>
        <p:nvSpPr>
          <p:cNvPr id="941" name="Google Shape;941;p27">
            <a:extLst xmlns:a="http://schemas.openxmlformats.org/drawingml/2006/main">
              <a:ext uri="{FF2B5EF4-FFF2-40B4-BE49-F238E27FC236}">
                <a16:creationId xmlns:a16="http://schemas.microsoft.com/office/drawing/2014/main" id="{288FC0D8-3BEB-4210-9695-55F0CD4E7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624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942" name="Google Shape;942;p27">
            <a:hlinkClick xmlns:r="http://schemas.openxmlformats.org/officeDocument/2006/relationships" xmlns:a="http://schemas.openxmlformats.org/drawingml/2006/main" r:id="Ra602e757d29941e6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F89B04E9-8B34-45CF-B2B5-B4EDEB685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9472" y="265176"/>
            <a:ext cx="118872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943" name="Google Shape;943;p27">
            <a:extLst xmlns:a="http://schemas.openxmlformats.org/drawingml/2006/main">
              <a:ext uri="{FF2B5EF4-FFF2-40B4-BE49-F238E27FC236}">
                <a16:creationId xmlns:a16="http://schemas.microsoft.com/office/drawing/2014/main" id="{08E68FE7-9656-45A4-9F71-8DE3305EA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9632" y="324612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Wdrożenie i prywatność</a:t>
            </a:r>
            <a:endParaRPr/>
          </a:p>
        </p:txBody>
      </p:sp>
      <p:sp>
        <p:nvSpPr>
          <p:cNvPr id="944" name="Google Shape;944;p27">
            <a:extLst xmlns:a="http://schemas.openxmlformats.org/drawingml/2006/main">
              <a:ext uri="{FF2B5EF4-FFF2-40B4-BE49-F238E27FC236}">
                <a16:creationId xmlns:a16="http://schemas.microsoft.com/office/drawing/2014/main" id="{24BD3FDF-A6FE-4368-A763-23065EFA0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555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945" name="Google Shape;945;p27">
            <a:hlinkClick xmlns:r="http://schemas.openxmlformats.org/officeDocument/2006/relationships" xmlns:a="http://schemas.openxmlformats.org/drawingml/2006/main" r:id="R234d813d6f914369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540CC3CA-4739-499C-9930-FC1D0C9E8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912" y="265176"/>
            <a:ext cx="166420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946" name="Google Shape;946;p27">
            <a:extLst xmlns:a="http://schemas.openxmlformats.org/drawingml/2006/main">
              <a:ext uri="{FF2B5EF4-FFF2-40B4-BE49-F238E27FC236}">
                <a16:creationId xmlns:a16="http://schemas.microsoft.com/office/drawing/2014/main" id="{EE8C33A3-6EFF-40AB-AD4C-B62969675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79" y="324612"/>
            <a:ext cx="69494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Dowody</a:t>
            </a:r>
            <a:endParaRPr/>
          </a:p>
        </p:txBody>
      </p:sp>
      <p:sp>
        <p:nvSpPr>
          <p:cNvPr id="947" name="Google Shape;947;p27">
            <a:extLst xmlns:a="http://schemas.openxmlformats.org/drawingml/2006/main">
              <a:ext uri="{FF2B5EF4-FFF2-40B4-BE49-F238E27FC236}">
                <a16:creationId xmlns:a16="http://schemas.microsoft.com/office/drawing/2014/main" id="{662C47F9-FCCA-4F4E-880B-656818AA5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3376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948" name="Google Shape;948;p27">
            <a:hlinkClick xmlns:r="http://schemas.openxmlformats.org/officeDocument/2006/relationships" xmlns:a="http://schemas.openxmlformats.org/drawingml/2006/main" r:id="R460d48b01a664444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F300BD33-0F9A-41BA-AA52-0EF94F5D9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59" y="265176"/>
            <a:ext cx="786384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949" name="Google Shape;949;p27">
            <a:extLst xmlns:a="http://schemas.openxmlformats.org/drawingml/2006/main">
              <a:ext uri="{FF2B5EF4-FFF2-40B4-BE49-F238E27FC236}">
                <a16:creationId xmlns:a16="http://schemas.microsoft.com/office/drawing/2014/main" id="{D010428A-F77D-4CDE-A92F-058CAFBB0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960" y="324612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Następny krok</a:t>
            </a:r>
            <a:endParaRPr/>
          </a:p>
        </p:txBody>
      </p:sp>
      <p:sp>
        <p:nvSpPr>
          <p:cNvPr id="950" name="Google Shape;950;p27">
            <a:hlinkClick xmlns:r="http://schemas.openxmlformats.org/officeDocument/2006/relationships" xmlns:a="http://schemas.openxmlformats.org/drawingml/2006/main" r:id="R07ac742b7f3945a9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BDB09841-5B39-4EDC-90DE-710AECD86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265176"/>
            <a:ext cx="109728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1024" name="Google Shape;908;p2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f7122ea4d64116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23544" y="2459736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1025" name="Google Shape;913;p2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cff8229dfa4ce3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700930" y="2459736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1026" name="Google Shape;918;p2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3d0490750e44af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478317" y="2459736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1027" name="Google Shape;922;p2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69d47d1dd145a2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41248" y="5600700"/>
            <a:ext cx="329184" cy="329184"/>
          </a:xfrm>
          <a:prstGeom xmlns:a="http://schemas.openxmlformats.org/drawingml/2006/main" prst="rect">
            <a:avLst/>
          </a:prstGeom>
        </p:spPr>
      </p:pic>
      <p:sp>
        <p:nvSpPr>
          <p:cNvPr id="956" name="Empatyzer SHORT — tło menu finalne">
            <a:extLst xmlns:a="http://schemas.openxmlformats.org/drawingml/2006/main">
              <a:ext uri="{FF2B5EF4-FFF2-40B4-BE49-F238E27FC236}">
                <a16:creationId xmlns:a16="http://schemas.microsoft.com/office/drawing/2014/main" id="{54EA20E8-FAB4-4073-A683-37183D058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37160"/>
            <a:ext cx="11475720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57" name="Empatyzer SHORT — menu finalne Problem">
            <a:extLst xmlns:a="http://schemas.openxmlformats.org/drawingml/2006/main">
              <a:ext uri="{FF2B5EF4-FFF2-40B4-BE49-F238E27FC236}">
                <a16:creationId xmlns:a16="http://schemas.microsoft.com/office/drawing/2014/main" id="{0B40E4F2-4392-408F-8303-48E9C245D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958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2C53B0FB-46C9-4537-B8CD-D53486C06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959" name="Empatyzer SHORT — aktywna sekcja finalna Przykłady">
            <a:extLst xmlns:a="http://schemas.openxmlformats.org/drawingml/2006/main">
              <a:ext uri="{FF2B5EF4-FFF2-40B4-BE49-F238E27FC236}">
                <a16:creationId xmlns:a16="http://schemas.microsoft.com/office/drawing/2014/main" id="{2FDC9613-2E19-4CDE-9A37-4D6CFAD8E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260604"/>
            <a:ext cx="7429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27AA9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60" name="Empatyzer SHORT — menu finalne Przykłady">
            <a:extLst xmlns:a="http://schemas.openxmlformats.org/drawingml/2006/main">
              <a:ext uri="{FF2B5EF4-FFF2-40B4-BE49-F238E27FC236}">
                <a16:creationId xmlns:a16="http://schemas.microsoft.com/office/drawing/2014/main" id="{3873DDEB-72F2-454B-BBC6-E0019027E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1">
                <a:solidFill>
                  <a:srgbClr val="FFFFFF"/>
                </a:solidFill>
              </a:defRPr>
            </a:pPr>
            <a:r>
              <a:rPr sz="615" b="1">
                <a:solidFill>
                  <a:srgbClr val="FFFFFF"/>
                </a:solidFill>
              </a:rPr>
              <a:t>Przykłady</a:t>
            </a:r>
          </a:p>
        </p:txBody>
      </p:sp>
      <p:sp>
        <p:nvSpPr>
          <p:cNvPr id="961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972CDDCC-D312-4C86-8142-CAC489455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962" name="Empatyzer SHORT — menu finalne Rozmowa z Em">
            <a:extLst xmlns:a="http://schemas.openxmlformats.org/drawingml/2006/main">
              <a:ext uri="{FF2B5EF4-FFF2-40B4-BE49-F238E27FC236}">
                <a16:creationId xmlns:a16="http://schemas.microsoft.com/office/drawing/2014/main" id="{DEB8466F-B1B7-4559-855C-1DFB657D5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963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7E9E8740-C363-4B1D-96E0-1908BF773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964" name="Empatyzer SHORT — menu finalne Dowody">
            <a:extLst xmlns:a="http://schemas.openxmlformats.org/drawingml/2006/main">
              <a:ext uri="{FF2B5EF4-FFF2-40B4-BE49-F238E27FC236}">
                <a16:creationId xmlns:a16="http://schemas.microsoft.com/office/drawing/2014/main" id="{5C25A385-4CCC-4CC0-A2CF-A82C4C083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965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B10833BA-1969-48B7-A5A0-DEAFE7084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966" name="Empatyzer SHORT — menu finalne Empatyzer">
            <a:extLst xmlns:a="http://schemas.openxmlformats.org/drawingml/2006/main">
              <a:ext uri="{FF2B5EF4-FFF2-40B4-BE49-F238E27FC236}">
                <a16:creationId xmlns:a16="http://schemas.microsoft.com/office/drawing/2014/main" id="{6573CE53-59E8-4D13-8030-AB6EDE08D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967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13EA6E73-5D8A-4B6A-AD28-0B40796CC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968" name="Empatyzer SHORT — menu finalne Co się zmienia">
            <a:extLst xmlns:a="http://schemas.openxmlformats.org/drawingml/2006/main">
              <a:ext uri="{FF2B5EF4-FFF2-40B4-BE49-F238E27FC236}">
                <a16:creationId xmlns:a16="http://schemas.microsoft.com/office/drawing/2014/main" id="{781E9644-F818-48C0-B1D9-F1FF94AFF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Co się zmienia</a:t>
            </a:r>
          </a:p>
        </p:txBody>
      </p:sp>
      <p:sp>
        <p:nvSpPr>
          <p:cNvPr id="969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C4E310E0-68EE-4033-AD7A-0C61032F7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970" name="Empatyzer SHORT — menu finalne Prywatność">
            <a:extLst xmlns:a="http://schemas.openxmlformats.org/drawingml/2006/main">
              <a:ext uri="{FF2B5EF4-FFF2-40B4-BE49-F238E27FC236}">
                <a16:creationId xmlns:a16="http://schemas.microsoft.com/office/drawing/2014/main" id="{1782472A-E764-4AED-B5F9-B6CFE21CC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971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3EA27955-FD6D-4105-BA91-B1C5D52E8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972" name="Empatyzer SHORT — menu finalne Następny krok">
            <a:extLst xmlns:a="http://schemas.openxmlformats.org/drawingml/2006/main">
              <a:ext uri="{FF2B5EF4-FFF2-40B4-BE49-F238E27FC236}">
                <a16:creationId xmlns:a16="http://schemas.microsoft.com/office/drawing/2014/main" id="{1F206388-053C-4B15-A3EA-CA8DDD4E2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973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17240A56-464C-4A91-B22A-469E1AEE0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974" name="Empatyzer SHORT — menu finalne Appendix">
            <a:extLst xmlns:a="http://schemas.openxmlformats.org/drawingml/2006/main">
              <a:ext uri="{FF2B5EF4-FFF2-40B4-BE49-F238E27FC236}">
                <a16:creationId xmlns:a16="http://schemas.microsoft.com/office/drawing/2014/main" id="{097E984D-30BB-4615-B7FD-FDD8C2FAA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951491225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64" name="Google Shape;1064;p30">
            <a:extLst xmlns:a="http://schemas.openxmlformats.org/drawingml/2006/main">
              <a:ext uri="{FF2B5EF4-FFF2-40B4-BE49-F238E27FC236}">
                <a16:creationId xmlns:a16="http://schemas.microsoft.com/office/drawing/2014/main" id="{7889F17F-67FA-414B-9B4E-00CB21CA0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4048"/>
            <a:ext cx="11094415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u="none">
                <a:solidFill>
                  <a:srgbClr val="6E6873"/>
                </a:solidFill>
              </a:rPr>
              <a:t>Problem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Dlaczego problem wraca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Empatyzer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1" u="none">
                <a:solidFill>
                  <a:srgbClr val="FFFFFF"/>
                </a:solidFill>
              </a:rPr>
              <a:t>Jak to działa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Co się zmienia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Wdrożenie i prywatność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Dowody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Następny krok</a:t>
            </a:r>
            <a:endParaRPr/>
          </a:p>
        </p:txBody>
      </p:sp>
      <p:sp>
        <p:nvSpPr>
          <p:cNvPr id="1065" name="Google Shape;1065;p30">
            <a:extLst xmlns:a="http://schemas.openxmlformats.org/drawingml/2006/main">
              <a:ext uri="{FF2B5EF4-FFF2-40B4-BE49-F238E27FC236}">
                <a16:creationId xmlns:a16="http://schemas.microsoft.com/office/drawing/2014/main" id="{319FFFED-97B2-4AC7-9F86-447A6DF9096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48640" y="713232"/>
            <a:ext cx="11094434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2500"/>
              <a:buFont typeface="Calibri"/>
              <a:buNone/>
              <a:defRPr sz="2500" b="1">
                <a:solidFill>
                  <a:srgbClr val="4F2854"/>
                </a:solidFill>
                <a:latin typeface="Calibri"/>
                <a:ea typeface="Calibri"/>
                <a:cs typeface="Calibri"/>
              </a:defRPr>
            </a:pPr>
            <a:r>
              <a:rPr sz="25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Rozmowa z osobistym coach’Em</a:t>
            </a:r>
            <a:endParaRPr sz="2800"/>
          </a:p>
        </p:txBody>
      </p:sp>
      <p:sp>
        <p:nvSpPr>
          <p:cNvPr id="1066" name="Google Shape;1066;p30">
            <a:extLst xmlns:a="http://schemas.openxmlformats.org/drawingml/2006/main">
              <a:ext uri="{FF2B5EF4-FFF2-40B4-BE49-F238E27FC236}">
                <a16:creationId xmlns:a16="http://schemas.microsoft.com/office/drawing/2014/main" id="{F80C6533-F146-4306-BC64-EA5FDD908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50"/>
              <a:buFont typeface="Calibri"/>
              <a:buNone/>
              <a:defRPr sz="140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4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Em pomaga przygotować rozmowę z konkretną osobą — wtedy, gdy naprawdę trzeba ją przeprowadzić.</a:t>
            </a:r>
            <a:endParaRPr sz="1550"/>
          </a:p>
        </p:txBody>
      </p:sp>
      <p:sp>
        <p:nvSpPr>
          <p:cNvPr id="1067" name="Google Shape;1067;p30">
            <a:extLst xmlns:a="http://schemas.openxmlformats.org/drawingml/2006/main">
              <a:ext uri="{FF2B5EF4-FFF2-40B4-BE49-F238E27FC236}">
                <a16:creationId xmlns:a16="http://schemas.microsoft.com/office/drawing/2014/main" id="{537865BA-C15F-4BC9-B67F-A9C4D1402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847088"/>
            <a:ext cx="5029200" cy="4352544"/>
          </a:xfrm>
          <a:prstGeom xmlns:a="http://schemas.openxmlformats.org/drawingml/2006/main" prst="roundRect">
            <a:avLst>
              <a:gd name="adj" fmla="val 210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068" name="Google Shape;1068;p30">
            <a:extLst xmlns:a="http://schemas.openxmlformats.org/drawingml/2006/main">
              <a:ext uri="{FF2B5EF4-FFF2-40B4-BE49-F238E27FC236}">
                <a16:creationId xmlns:a16="http://schemas.microsoft.com/office/drawing/2014/main" id="{F3235DCA-E27F-41A8-B8CF-C097803E5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847088"/>
            <a:ext cx="5029200" cy="4352544"/>
          </a:xfrm>
          <a:prstGeom xmlns:a="http://schemas.openxmlformats.org/drawingml/2006/main" prst="roundRect">
            <a:avLst>
              <a:gd name="adj" fmla="val 210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4DE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069" name="Google Shape;1069;p30">
            <a:extLst xmlns:a="http://schemas.openxmlformats.org/drawingml/2006/main">
              <a:ext uri="{FF2B5EF4-FFF2-40B4-BE49-F238E27FC236}">
                <a16:creationId xmlns:a16="http://schemas.microsoft.com/office/drawing/2014/main" id="{C9FA904B-1A25-4A75-AE92-D40C476A2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847088"/>
            <a:ext cx="5029200" cy="4754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2700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071" name="Google Shape;1071;p30">
            <a:extLst xmlns:a="http://schemas.openxmlformats.org/drawingml/2006/main">
              <a:ext uri="{FF2B5EF4-FFF2-40B4-BE49-F238E27FC236}">
                <a16:creationId xmlns:a16="http://schemas.microsoft.com/office/drawing/2014/main" id="{C93E191D-6788-4E78-808E-203FC1531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1847088"/>
            <a:ext cx="4206240" cy="4754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sz="120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Porozmawiaj z Em</a:t>
            </a:r>
            <a:endParaRPr sz="1200"/>
          </a:p>
        </p:txBody>
      </p:sp>
      <p:sp>
        <p:nvSpPr>
          <p:cNvPr id="1072" name="Google Shape;1072;p30">
            <a:extLst xmlns:a="http://schemas.openxmlformats.org/drawingml/2006/main">
              <a:ext uri="{FF2B5EF4-FFF2-40B4-BE49-F238E27FC236}">
                <a16:creationId xmlns:a16="http://schemas.microsoft.com/office/drawing/2014/main" id="{F8D09354-4D71-4A1B-9EAA-42645FCDA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2532888"/>
            <a:ext cx="4087463" cy="628841"/>
          </a:xfrm>
          <a:prstGeom xmlns:a="http://schemas.openxmlformats.org/drawingml/2006/main" prst="roundRect">
            <a:avLst>
              <a:gd name="adj" fmla="val 11628"/>
            </a:avLst>
          </a:prstGeom>
          <a:solidFill xmlns:a="http://schemas.openxmlformats.org/drawingml/2006/main">
            <a:srgbClr val="EFE8F2"/>
          </a:solidFill>
          <a:ln xmlns:a="http://schemas.openxmlformats.org/drawingml/2006/main" w="12700" cmpd="sng">
            <a:solidFill>
              <a:srgbClr val="EFE8F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54850" tIns="45700" rIns="54850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2D2D2D"/>
                </a:solidFill>
                <a:latin typeface="Calibri"/>
                <a:ea typeface="Calibri"/>
                <a:cs typeface="Calibri"/>
              </a:defRPr>
            </a:pPr>
            <a:r>
              <a:rPr sz="900" b="0" i="1" u="none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Ordynator znowu zrobił po swojemu mimo ustaleń. Muszę z nim porozmawiać. Jak wejść w ten temat?</a:t>
            </a:r>
            <a:endParaRPr/>
          </a:p>
        </p:txBody>
      </p:sp>
      <p:sp>
        <p:nvSpPr>
          <p:cNvPr id="1073" name="Google Shape;1073;p30">
            <a:extLst xmlns:a="http://schemas.openxmlformats.org/drawingml/2006/main">
              <a:ext uri="{FF2B5EF4-FFF2-40B4-BE49-F238E27FC236}">
                <a16:creationId xmlns:a16="http://schemas.microsoft.com/office/drawing/2014/main" id="{4A6600CA-67CA-495C-85A0-5CE6075C2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264" y="2532888"/>
            <a:ext cx="41719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850"/>
              <a:buFont typeface="Calibri"/>
              <a:buNone/>
            </a:pPr>
            <a:r>
              <a:rPr sz="850" u="none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/>
            </a:r>
            <a:endParaRPr sz="1150"/>
          </a:p>
        </p:txBody>
      </p:sp>
      <p:sp>
        <p:nvSpPr>
          <p:cNvPr id="1074" name="Google Shape;1074;p30">
            <a:extLst xmlns:a="http://schemas.openxmlformats.org/drawingml/2006/main">
              <a:ext uri="{FF2B5EF4-FFF2-40B4-BE49-F238E27FC236}">
                <a16:creationId xmlns:a16="http://schemas.microsoft.com/office/drawing/2014/main" id="{BBF50254-A5DF-4FF0-AB54-D52DB6365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" y="3337560"/>
            <a:ext cx="4023265" cy="2571750"/>
          </a:xfrm>
          <a:prstGeom xmlns:a="http://schemas.openxmlformats.org/drawingml/2006/main" prst="roundRect">
            <a:avLst>
              <a:gd name="adj" fmla="val 4785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12700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73150" tIns="45700" rIns="73150" bIns="36575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 sz="848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848" b="0" i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Tu uważałabym na Twój odruch, żeby szybko przywrócić porządek i przypomnieć, kto odpowiada za całość placówki. Dla Ciebie to ochrona wspólnych ustaleń. Ordynator, który mocno opiera zawodową tożsamość na samodzielności i eksperckości, może usłyszeć podważenie kompetencji. Wtedy zamiast rozmawiać o skutkach, zacznie bronić swojej pozycji i decyzji klinicznych.
Najpierw uznaj zakres jego odpowiedzialności, ale wyraźnie oddziel go od zasad współpracy między oddziałami. Nazwij konkretną sytuację i jej organizacyjny skutek. Potem zapytaj, co sprawiło, że wybrał inną drogę. Dopiero wtedy postaw jasną granicę na przyszłość.
Możesz powiedzieć: „Szanuję, że odpowiadasz za oddział i czasem musisz decydować szybko. W tej sytuacji odejście od ustalenia zablokowało pracę dwóch zespołów. Co sprawiło, że uznałeś ten tryb za lepszy? Chcę ustalić, kiedy masz pełną autonomię, a kiedy decyzja musi być wspólna.”</a:t>
            </a:r>
            <a:endParaRPr/>
          </a:p>
        </p:txBody>
      </p:sp>
      <p:sp>
        <p:nvSpPr>
          <p:cNvPr id="1075" name="Google Shape;1075;p30">
            <a:extLst xmlns:a="http://schemas.openxmlformats.org/drawingml/2006/main">
              <a:ext uri="{FF2B5EF4-FFF2-40B4-BE49-F238E27FC236}">
                <a16:creationId xmlns:a16="http://schemas.microsoft.com/office/drawing/2014/main" id="{D2CDB7B3-4008-4149-BA3D-9E9F13F99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907024"/>
            <a:ext cx="5029200" cy="274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900"/>
              <a:buFont typeface="Calibri"/>
              <a:buNone/>
            </a:pPr>
            <a:r>
              <a:rPr sz="90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/>
            </a:r>
            <a:endParaRPr sz="900"/>
          </a:p>
        </p:txBody>
      </p:sp>
      <p:sp>
        <p:nvSpPr>
          <p:cNvPr id="1076" name="Google Shape;1076;p30">
            <a:extLst xmlns:a="http://schemas.openxmlformats.org/drawingml/2006/main">
              <a:ext uri="{FF2B5EF4-FFF2-40B4-BE49-F238E27FC236}">
                <a16:creationId xmlns:a16="http://schemas.microsoft.com/office/drawing/2014/main" id="{1A7EF2D2-952C-4158-94E6-00C4B62F9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0760" y="1865376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F2F8"/>
          </a:solidFill>
          <a:ln xmlns:a="http://schemas.openxmlformats.org/drawingml/2006/main" w="12700" cmpd="sng">
            <a:solidFill>
              <a:srgbClr val="F6F2F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078" name="Google Shape;1078;p30">
            <a:extLst xmlns:a="http://schemas.openxmlformats.org/drawingml/2006/main">
              <a:ext uri="{FF2B5EF4-FFF2-40B4-BE49-F238E27FC236}">
                <a16:creationId xmlns:a16="http://schemas.microsoft.com/office/drawing/2014/main" id="{B129FD43-95B7-4837-8B8D-5A620F421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1883664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Rozumie Ciebie i sytuację</a:t>
            </a:r>
            <a:endParaRPr sz="1450"/>
          </a:p>
        </p:txBody>
      </p:sp>
      <p:sp>
        <p:nvSpPr>
          <p:cNvPr id="1079" name="Google Shape;1079;p30">
            <a:extLst xmlns:a="http://schemas.openxmlformats.org/drawingml/2006/main">
              <a:ext uri="{FF2B5EF4-FFF2-40B4-BE49-F238E27FC236}">
                <a16:creationId xmlns:a16="http://schemas.microsoft.com/office/drawing/2014/main" id="{4D0BFDE3-3431-49D9-8752-B3C12BA29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2231136"/>
            <a:ext cx="4995367" cy="8656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Em rozpoznaje Twój naturalny sposób działania, cel rozmowy i napięcie, które może się pojawić.</a:t>
            </a:r>
            <a:endParaRPr sz="1250"/>
          </a:p>
        </p:txBody>
      </p:sp>
      <p:sp>
        <p:nvSpPr>
          <p:cNvPr id="1080" name="Google Shape;1080;p30">
            <a:extLst xmlns:a="http://schemas.openxmlformats.org/drawingml/2006/main">
              <a:ext uri="{FF2B5EF4-FFF2-40B4-BE49-F238E27FC236}">
                <a16:creationId xmlns:a16="http://schemas.microsoft.com/office/drawing/2014/main" id="{FF9ECC63-1CE6-4B8F-9587-AEDA2AB55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0760" y="3133344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3"/>
          </a:solidFill>
          <a:ln xmlns:a="http://schemas.openxmlformats.org/drawingml/2006/main" w="12700" cmpd="sng">
            <a:solidFill>
              <a:srgbClr val="EAF5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082" name="Google Shape;1082;p30">
            <a:extLst xmlns:a="http://schemas.openxmlformats.org/drawingml/2006/main">
              <a:ext uri="{FF2B5EF4-FFF2-40B4-BE49-F238E27FC236}">
                <a16:creationId xmlns:a16="http://schemas.microsoft.com/office/drawing/2014/main" id="{4A78BF1B-6B74-48A2-9127-3814BC2F8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3151632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Uwzględnia konkretną osobę</a:t>
            </a:r>
            <a:endParaRPr sz="1450"/>
          </a:p>
        </p:txBody>
      </p:sp>
      <p:sp>
        <p:nvSpPr>
          <p:cNvPr id="1083" name="Google Shape;1083;p30">
            <a:extLst xmlns:a="http://schemas.openxmlformats.org/drawingml/2006/main">
              <a:ext uri="{FF2B5EF4-FFF2-40B4-BE49-F238E27FC236}">
                <a16:creationId xmlns:a16="http://schemas.microsoft.com/office/drawing/2014/main" id="{DAEE7544-0B88-417F-A36A-87D8DCBFD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3499104"/>
            <a:ext cx="4995367" cy="8656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Wyjaśnia, dlaczego pierwszy odruch może nie zadziałać właśnie w rozmowie z tą osobą.</a:t>
            </a:r>
            <a:endParaRPr sz="1250"/>
          </a:p>
        </p:txBody>
      </p:sp>
      <p:sp>
        <p:nvSpPr>
          <p:cNvPr id="1084" name="Google Shape;1084;p30">
            <a:extLst xmlns:a="http://schemas.openxmlformats.org/drawingml/2006/main">
              <a:ext uri="{FF2B5EF4-FFF2-40B4-BE49-F238E27FC236}">
                <a16:creationId xmlns:a16="http://schemas.microsoft.com/office/drawing/2014/main" id="{23982FEE-E37A-4626-A5F0-8965881D0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0760" y="4401312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EF7"/>
          </a:solidFill>
          <a:ln xmlns:a="http://schemas.openxmlformats.org/drawingml/2006/main" w="12700" cmpd="sng">
            <a:solidFill>
              <a:srgbClr val="EFEEF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086" name="Google Shape;1086;p30">
            <a:extLst xmlns:a="http://schemas.openxmlformats.org/drawingml/2006/main">
              <a:ext uri="{FF2B5EF4-FFF2-40B4-BE49-F238E27FC236}">
                <a16:creationId xmlns:a16="http://schemas.microsoft.com/office/drawing/2014/main" id="{A9E56F53-AA61-44F8-87DC-2DD312B31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4419600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Podaje sposób i słowa</a:t>
            </a:r>
            <a:endParaRPr sz="1450"/>
          </a:p>
        </p:txBody>
      </p:sp>
      <p:sp>
        <p:nvSpPr>
          <p:cNvPr id="1087" name="Google Shape;1087;p30">
            <a:extLst xmlns:a="http://schemas.openxmlformats.org/drawingml/2006/main">
              <a:ext uri="{FF2B5EF4-FFF2-40B4-BE49-F238E27FC236}">
                <a16:creationId xmlns:a16="http://schemas.microsoft.com/office/drawing/2014/main" id="{7647B700-0C39-4D9F-8827-370C55C0C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4767072"/>
            <a:ext cx="4995367" cy="8656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Proponuje przebieg rozmowy i zdanie, od którego można zacząć. Ostateczną decyzję podejmuje człowiek.</a:t>
            </a:r>
            <a:endParaRPr sz="1250"/>
          </a:p>
        </p:txBody>
      </p:sp>
      <p:sp>
        <p:nvSpPr>
          <p:cNvPr id="1088" name="Google Shape;1088;p30">
            <a:extLst xmlns:a="http://schemas.openxmlformats.org/drawingml/2006/main">
              <a:ext uri="{FF2B5EF4-FFF2-40B4-BE49-F238E27FC236}">
                <a16:creationId xmlns:a16="http://schemas.microsoft.com/office/drawing/2014/main" id="{B4FE8FD6-2C95-412C-A55A-1C67F0E08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0760" y="5724144"/>
            <a:ext cx="5562295" cy="411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4F2854"/>
              </a:buClr>
              <a:buSzPts val="1800"/>
              <a:buFont typeface="Calibri"/>
              <a:buNone/>
            </a:pPr>
            <a:r>
              <a:rPr sz="18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Nie zgaduj. Pytaj Em.</a:t>
            </a:r>
            <a:endParaRPr sz="1800"/>
          </a:p>
        </p:txBody>
      </p:sp>
      <p:pic>
        <p:nvPicPr>
          <p:cNvPr id="1166" name="Google Shape;1089;p30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60fe70eebd334603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090" name="Google Shape;1090;p30">
            <a:extLst xmlns:a="http://schemas.openxmlformats.org/drawingml/2006/main">
              <a:ext uri="{FF2B5EF4-FFF2-40B4-BE49-F238E27FC236}">
                <a16:creationId xmlns:a16="http://schemas.microsoft.com/office/drawing/2014/main" id="{9BC38B30-2675-4710-AE85-3B4D28629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38138"/>
            <a:ext cx="857250" cy="2952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788" b="1" u="none">
                <a:solidFill>
                  <a:srgbClr val="FFFFFF"/>
                </a:solidFill>
              </a:rPr>
              <a:t>Jak to działa</a:t>
            </a:r>
            <a:endParaRPr/>
          </a:p>
        </p:txBody>
      </p:sp>
      <p:sp>
        <p:nvSpPr>
          <p:cNvPr id="1091" name="Google Shape;1091;p30">
            <a:extLst xmlns:a="http://schemas.openxmlformats.org/drawingml/2006/main">
              <a:ext uri="{FF2B5EF4-FFF2-40B4-BE49-F238E27FC236}">
                <a16:creationId xmlns:a16="http://schemas.microsoft.com/office/drawing/2014/main" id="{6071BE4D-C13B-498A-9EC5-26907F5C2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092" name="Google Shape;1092;p30">
            <a:extLst xmlns:a="http://schemas.openxmlformats.org/drawingml/2006/main">
              <a:ext uri="{FF2B5EF4-FFF2-40B4-BE49-F238E27FC236}">
                <a16:creationId xmlns:a16="http://schemas.microsoft.com/office/drawing/2014/main" id="{A177FA19-8683-424B-A216-0EA660AEC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4612"/>
            <a:ext cx="6858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Problem</a:t>
            </a:r>
            <a:endParaRPr/>
          </a:p>
        </p:txBody>
      </p:sp>
      <p:sp>
        <p:nvSpPr>
          <p:cNvPr id="1093" name="Google Shape;1093;p30">
            <a:extLst xmlns:a="http://schemas.openxmlformats.org/drawingml/2006/main">
              <a:ext uri="{FF2B5EF4-FFF2-40B4-BE49-F238E27FC236}">
                <a16:creationId xmlns:a16="http://schemas.microsoft.com/office/drawing/2014/main" id="{FF17ED17-EB07-48BC-8F3E-32CEFB459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094" name="Google Shape;1094;p30">
            <a:hlinkClick xmlns:r="http://schemas.openxmlformats.org/officeDocument/2006/relationships" xmlns:a="http://schemas.openxmlformats.org/drawingml/2006/main" r:id="R81dffbb657854e04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A44614B5-07E9-47C3-B99E-210D9B7E5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19" y="265176"/>
            <a:ext cx="77724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095" name="Google Shape;1095;p30">
            <a:extLst xmlns:a="http://schemas.openxmlformats.org/drawingml/2006/main">
              <a:ext uri="{FF2B5EF4-FFF2-40B4-BE49-F238E27FC236}">
                <a16:creationId xmlns:a16="http://schemas.microsoft.com/office/drawing/2014/main" id="{6D165A72-708B-4E78-99E2-7412430AF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324612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Dlaczego problem wraca</a:t>
            </a:r>
            <a:endParaRPr/>
          </a:p>
        </p:txBody>
      </p:sp>
      <p:sp>
        <p:nvSpPr>
          <p:cNvPr id="1096" name="Google Shape;1096;p30">
            <a:extLst xmlns:a="http://schemas.openxmlformats.org/drawingml/2006/main">
              <a:ext uri="{FF2B5EF4-FFF2-40B4-BE49-F238E27FC236}">
                <a16:creationId xmlns:a16="http://schemas.microsoft.com/office/drawing/2014/main" id="{F545D207-A859-4D8B-8C57-1D98BA2C5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7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097" name="Google Shape;1097;p30">
            <a:hlinkClick xmlns:r="http://schemas.openxmlformats.org/officeDocument/2006/relationships" xmlns:a="http://schemas.openxmlformats.org/drawingml/2006/main" r:id="R8b0d8b13993c4975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6AF94360-B3F7-4C5B-B4EB-C774A34AC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265176"/>
            <a:ext cx="157276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098" name="Google Shape;1098;p30">
            <a:extLst xmlns:a="http://schemas.openxmlformats.org/drawingml/2006/main">
              <a:ext uri="{FF2B5EF4-FFF2-40B4-BE49-F238E27FC236}">
                <a16:creationId xmlns:a16="http://schemas.microsoft.com/office/drawing/2014/main" id="{79A55EFE-50F6-4107-9B59-C63605D69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9232" y="324612"/>
            <a:ext cx="74980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Empatyzer</a:t>
            </a:r>
            <a:endParaRPr/>
          </a:p>
        </p:txBody>
      </p:sp>
      <p:sp>
        <p:nvSpPr>
          <p:cNvPr id="1099" name="Google Shape;1099;p30">
            <a:extLst xmlns:a="http://schemas.openxmlformats.org/drawingml/2006/main">
              <a:ext uri="{FF2B5EF4-FFF2-40B4-BE49-F238E27FC236}">
                <a16:creationId xmlns:a16="http://schemas.microsoft.com/office/drawing/2014/main" id="{601446DB-4639-4FC7-8F18-23FB1E47A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100" name="Google Shape;1100;p30">
            <a:hlinkClick xmlns:r="http://schemas.openxmlformats.org/officeDocument/2006/relationships" xmlns:a="http://schemas.openxmlformats.org/drawingml/2006/main" r:id="R542f9a5834c14e5c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A8E4B1FD-3DB7-4500-A17B-8F09493BF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512" y="265176"/>
            <a:ext cx="841247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101" name="Google Shape;1101;p30">
            <a:extLst xmlns:a="http://schemas.openxmlformats.org/drawingml/2006/main">
              <a:ext uri="{FF2B5EF4-FFF2-40B4-BE49-F238E27FC236}">
                <a16:creationId xmlns:a16="http://schemas.microsoft.com/office/drawing/2014/main" id="{37CFCFDB-0F9D-40CE-BF86-8DF2912CA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265176"/>
            <a:ext cx="1069848" cy="292608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2DA698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102" name="Google Shape;1102;p30">
            <a:extLst xmlns:a="http://schemas.openxmlformats.org/drawingml/2006/main">
              <a:ext uri="{FF2B5EF4-FFF2-40B4-BE49-F238E27FC236}">
                <a16:creationId xmlns:a16="http://schemas.microsoft.com/office/drawing/2014/main" id="{9EB72C98-1DD4-4FAB-BCFF-5E89C88D3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324612"/>
            <a:ext cx="960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Jak to działa</a:t>
            </a:r>
            <a:endParaRPr/>
          </a:p>
        </p:txBody>
      </p:sp>
      <p:sp>
        <p:nvSpPr>
          <p:cNvPr id="1103" name="Google Shape;1103;p30">
            <a:extLst xmlns:a="http://schemas.openxmlformats.org/drawingml/2006/main">
              <a:ext uri="{FF2B5EF4-FFF2-40B4-BE49-F238E27FC236}">
                <a16:creationId xmlns:a16="http://schemas.microsoft.com/office/drawing/2014/main" id="{55D52E41-170C-4231-AD46-E23243BF0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2DA69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104" name="Google Shape;1104;p30">
            <a:hlinkClick xmlns:r="http://schemas.openxmlformats.org/officeDocument/2006/relationships" xmlns:a="http://schemas.openxmlformats.org/drawingml/2006/main" r:id="R14f877fc687e4fec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01E34A13-456D-455B-874A-A170EDF36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48" y="265176"/>
            <a:ext cx="105156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105" name="Google Shape;1105;p30">
            <a:extLst xmlns:a="http://schemas.openxmlformats.org/drawingml/2006/main">
              <a:ext uri="{FF2B5EF4-FFF2-40B4-BE49-F238E27FC236}">
                <a16:creationId xmlns:a16="http://schemas.microsoft.com/office/drawing/2014/main" id="{128CC79E-678B-4C0D-850B-28536EC31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324612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Co się zmienia</a:t>
            </a:r>
            <a:endParaRPr/>
          </a:p>
        </p:txBody>
      </p:sp>
      <p:sp>
        <p:nvSpPr>
          <p:cNvPr id="1106" name="Google Shape;1106;p30">
            <a:extLst xmlns:a="http://schemas.openxmlformats.org/drawingml/2006/main">
              <a:ext uri="{FF2B5EF4-FFF2-40B4-BE49-F238E27FC236}">
                <a16:creationId xmlns:a16="http://schemas.microsoft.com/office/drawing/2014/main" id="{173AA707-9814-42C5-B400-78E2CC9D0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624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107" name="Google Shape;1107;p30">
            <a:hlinkClick xmlns:r="http://schemas.openxmlformats.org/officeDocument/2006/relationships" xmlns:a="http://schemas.openxmlformats.org/drawingml/2006/main" r:id="Rb968b8e8a6a147e3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AECE360C-F135-4DE0-A0FA-DCEA9A1B9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9472" y="265176"/>
            <a:ext cx="118872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108" name="Google Shape;1108;p30">
            <a:extLst xmlns:a="http://schemas.openxmlformats.org/drawingml/2006/main">
              <a:ext uri="{FF2B5EF4-FFF2-40B4-BE49-F238E27FC236}">
                <a16:creationId xmlns:a16="http://schemas.microsoft.com/office/drawing/2014/main" id="{EC684839-E35F-4819-A32A-E59964E77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9632" y="324612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Wdrożenie i prywatność</a:t>
            </a:r>
            <a:endParaRPr/>
          </a:p>
        </p:txBody>
      </p:sp>
      <p:sp>
        <p:nvSpPr>
          <p:cNvPr id="1109" name="Google Shape;1109;p30">
            <a:extLst xmlns:a="http://schemas.openxmlformats.org/drawingml/2006/main">
              <a:ext uri="{FF2B5EF4-FFF2-40B4-BE49-F238E27FC236}">
                <a16:creationId xmlns:a16="http://schemas.microsoft.com/office/drawing/2014/main" id="{2AF2F3C3-8DC6-4B61-9602-43A97FF07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555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110" name="Google Shape;1110;p30">
            <a:hlinkClick xmlns:r="http://schemas.openxmlformats.org/officeDocument/2006/relationships" xmlns:a="http://schemas.openxmlformats.org/drawingml/2006/main" r:id="Rfabc99ebe6584c51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3CD4AEAD-95FA-4A28-BCCF-045F2F800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912" y="265176"/>
            <a:ext cx="166420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111" name="Google Shape;1111;p30">
            <a:extLst xmlns:a="http://schemas.openxmlformats.org/drawingml/2006/main">
              <a:ext uri="{FF2B5EF4-FFF2-40B4-BE49-F238E27FC236}">
                <a16:creationId xmlns:a16="http://schemas.microsoft.com/office/drawing/2014/main" id="{277351D1-1EA8-4254-A2EE-AE9C8DF72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79" y="324612"/>
            <a:ext cx="69494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Dowody</a:t>
            </a:r>
            <a:endParaRPr/>
          </a:p>
        </p:txBody>
      </p:sp>
      <p:sp>
        <p:nvSpPr>
          <p:cNvPr id="1112" name="Google Shape;1112;p30">
            <a:extLst xmlns:a="http://schemas.openxmlformats.org/drawingml/2006/main">
              <a:ext uri="{FF2B5EF4-FFF2-40B4-BE49-F238E27FC236}">
                <a16:creationId xmlns:a16="http://schemas.microsoft.com/office/drawing/2014/main" id="{4AE32368-86EA-42B6-A8D9-2CAE36ED1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3376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113" name="Google Shape;1113;p30">
            <a:hlinkClick xmlns:r="http://schemas.openxmlformats.org/officeDocument/2006/relationships" xmlns:a="http://schemas.openxmlformats.org/drawingml/2006/main" r:id="Rad3ead9c54464de2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70941748-C9FF-4404-A0A7-11C5A78E4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59" y="265176"/>
            <a:ext cx="786384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114" name="Google Shape;1114;p30">
            <a:extLst xmlns:a="http://schemas.openxmlformats.org/drawingml/2006/main">
              <a:ext uri="{FF2B5EF4-FFF2-40B4-BE49-F238E27FC236}">
                <a16:creationId xmlns:a16="http://schemas.microsoft.com/office/drawing/2014/main" id="{A8385071-D516-4C3B-A2BB-28D5FB34A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960" y="324612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Następny krok</a:t>
            </a:r>
            <a:endParaRPr/>
          </a:p>
        </p:txBody>
      </p:sp>
      <p:sp>
        <p:nvSpPr>
          <p:cNvPr id="1115" name="Google Shape;1115;p30">
            <a:hlinkClick xmlns:r="http://schemas.openxmlformats.org/officeDocument/2006/relationships" xmlns:a="http://schemas.openxmlformats.org/drawingml/2006/main" r:id="Rf519e727977f4017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883310DC-BA19-43A9-B391-724B25D98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265176"/>
            <a:ext cx="109728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1193" name="Google Shape;1070;p3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3dba5da7f74b5f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49808" y="1965960"/>
            <a:ext cx="237744" cy="237744"/>
          </a:xfrm>
          <a:prstGeom xmlns:a="http://schemas.openxmlformats.org/drawingml/2006/main" prst="rect">
            <a:avLst/>
          </a:prstGeom>
        </p:spPr>
      </p:pic>
      <p:pic>
        <p:nvPicPr>
          <p:cNvPr id="1194" name="Google Shape;1077;p3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82abbc932742c6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63056" y="1947672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1195" name="Google Shape;1081;p3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a21e9abf9f443d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63056" y="3215640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1196" name="Google Shape;1085;p3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77a89541b14f6b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63056" y="4483608"/>
            <a:ext cx="219456" cy="219456"/>
          </a:xfrm>
          <a:prstGeom xmlns:a="http://schemas.openxmlformats.org/drawingml/2006/main" prst="rect">
            <a:avLst/>
          </a:prstGeom>
        </p:spPr>
      </p:pic>
      <p:sp>
        <p:nvSpPr>
          <p:cNvPr id="1121" name="Empatyzer SHORT — tło menu finalne">
            <a:extLst xmlns:a="http://schemas.openxmlformats.org/drawingml/2006/main">
              <a:ext uri="{FF2B5EF4-FFF2-40B4-BE49-F238E27FC236}">
                <a16:creationId xmlns:a16="http://schemas.microsoft.com/office/drawing/2014/main" id="{1CE2886F-12BD-4678-9A9B-B16BF74F4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37160"/>
            <a:ext cx="11475720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22" name="Empatyzer SHORT — menu finalne Problem">
            <a:extLst xmlns:a="http://schemas.openxmlformats.org/drawingml/2006/main">
              <a:ext uri="{FF2B5EF4-FFF2-40B4-BE49-F238E27FC236}">
                <a16:creationId xmlns:a16="http://schemas.microsoft.com/office/drawing/2014/main" id="{55D1A3E5-D2C4-4952-B3FD-812CBC6AC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1123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D7A8D261-5878-433C-850F-B6C906821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124" name="Empatyzer SHORT — menu finalne Przykłady">
            <a:extLst xmlns:a="http://schemas.openxmlformats.org/drawingml/2006/main">
              <a:ext uri="{FF2B5EF4-FFF2-40B4-BE49-F238E27FC236}">
                <a16:creationId xmlns:a16="http://schemas.microsoft.com/office/drawing/2014/main" id="{11D1C1A0-EBFA-4362-BF95-1E6BB6190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1125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DE5DB8BD-FA9A-4ED5-8828-80D1E083E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126" name="Empatyzer SHORT — aktywna sekcja finalna Rozmowa z Em">
            <a:extLst xmlns:a="http://schemas.openxmlformats.org/drawingml/2006/main">
              <a:ext uri="{FF2B5EF4-FFF2-40B4-BE49-F238E27FC236}">
                <a16:creationId xmlns:a16="http://schemas.microsoft.com/office/drawing/2014/main" id="{4A1D431D-1664-4C1B-A023-C5802C8C3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0854" y="260604"/>
            <a:ext cx="106680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27AA9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27" name="Empatyzer SHORT — menu finalne Rozmowa z Em">
            <a:extLst xmlns:a="http://schemas.openxmlformats.org/drawingml/2006/main">
              <a:ext uri="{FF2B5EF4-FFF2-40B4-BE49-F238E27FC236}">
                <a16:creationId xmlns:a16="http://schemas.microsoft.com/office/drawing/2014/main" id="{1FDB7070-2233-4AA8-90DA-DB5CFD76A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1">
                <a:solidFill>
                  <a:srgbClr val="FFFFFF"/>
                </a:solidFill>
              </a:defRPr>
            </a:pPr>
            <a:r>
              <a:rPr sz="615" b="1">
                <a:solidFill>
                  <a:srgbClr val="FFFFFF"/>
                </a:solidFill>
              </a:rPr>
              <a:t>Rozmowa z Em</a:t>
            </a:r>
          </a:p>
        </p:txBody>
      </p:sp>
      <p:sp>
        <p:nvSpPr>
          <p:cNvPr id="1128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CDAD5DEB-2626-4AD2-9B6B-97821ED6A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129" name="Empatyzer SHORT — menu finalne Dowody">
            <a:extLst xmlns:a="http://schemas.openxmlformats.org/drawingml/2006/main">
              <a:ext uri="{FF2B5EF4-FFF2-40B4-BE49-F238E27FC236}">
                <a16:creationId xmlns:a16="http://schemas.microsoft.com/office/drawing/2014/main" id="{1044AD77-5C4E-478F-9547-295C8ED21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1130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98DD2FC8-3DF7-4266-A640-CE8A17E64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131" name="Empatyzer SHORT — menu finalne Empatyzer">
            <a:extLst xmlns:a="http://schemas.openxmlformats.org/drawingml/2006/main">
              <a:ext uri="{FF2B5EF4-FFF2-40B4-BE49-F238E27FC236}">
                <a16:creationId xmlns:a16="http://schemas.microsoft.com/office/drawing/2014/main" id="{8739FD75-BBAD-4D8B-82D6-2A87BFB95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1132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BAA555A2-CB17-49BF-A038-D48EC246A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133" name="Empatyzer SHORT — menu finalne Co się zmienia">
            <a:extLst xmlns:a="http://schemas.openxmlformats.org/drawingml/2006/main">
              <a:ext uri="{FF2B5EF4-FFF2-40B4-BE49-F238E27FC236}">
                <a16:creationId xmlns:a16="http://schemas.microsoft.com/office/drawing/2014/main" id="{C692093F-F772-48A3-B449-06926CA41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Co się zmienia</a:t>
            </a:r>
          </a:p>
        </p:txBody>
      </p:sp>
      <p:sp>
        <p:nvSpPr>
          <p:cNvPr id="1134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A4404165-C01F-409C-9997-E1E6E16D3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135" name="Empatyzer SHORT — menu finalne Prywatność">
            <a:extLst xmlns:a="http://schemas.openxmlformats.org/drawingml/2006/main">
              <a:ext uri="{FF2B5EF4-FFF2-40B4-BE49-F238E27FC236}">
                <a16:creationId xmlns:a16="http://schemas.microsoft.com/office/drawing/2014/main" id="{A26E86C6-5A6C-4ADC-973D-782EFD77F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1136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33911A73-44AC-48D2-A255-26EF8CCCC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137" name="Empatyzer SHORT — menu finalne Następny krok">
            <a:extLst xmlns:a="http://schemas.openxmlformats.org/drawingml/2006/main">
              <a:ext uri="{FF2B5EF4-FFF2-40B4-BE49-F238E27FC236}">
                <a16:creationId xmlns:a16="http://schemas.microsoft.com/office/drawing/2014/main" id="{4B1BBA3B-B09D-41B8-9ED3-4F55A9FA2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1138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15688D90-7314-4F01-98E1-D36A2AB2B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139" name="Empatyzer SHORT — menu finalne Appendix">
            <a:extLst xmlns:a="http://schemas.openxmlformats.org/drawingml/2006/main">
              <a:ext uri="{FF2B5EF4-FFF2-40B4-BE49-F238E27FC236}">
                <a16:creationId xmlns:a16="http://schemas.microsoft.com/office/drawing/2014/main" id="{FE57C1EE-3F2B-4318-A8A5-05257A27C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155353742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50" name="Google Shape;1550;p39">
            <a:extLst xmlns:a="http://schemas.openxmlformats.org/drawingml/2006/main">
              <a:ext uri="{FF2B5EF4-FFF2-40B4-BE49-F238E27FC236}">
                <a16:creationId xmlns:a16="http://schemas.microsoft.com/office/drawing/2014/main" id="{1FF6D668-4E5E-4FDE-B26F-45F4FFAD4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4048"/>
            <a:ext cx="11094415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u="none">
                <a:solidFill>
                  <a:srgbClr val="6E6873"/>
                </a:solidFill>
              </a:rPr>
              <a:t>Problem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Dlaczego problem wraca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Empatyzer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Jak to działa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Co się zmienia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Wdrożenie i prywatność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1" u="none">
                <a:solidFill>
                  <a:srgbClr val="FFFFFF"/>
                </a:solidFill>
              </a:rPr>
              <a:t>Dowody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Następny krok</a:t>
            </a:r>
            <a:endParaRPr/>
          </a:p>
        </p:txBody>
      </p:sp>
      <p:sp>
        <p:nvSpPr>
          <p:cNvPr id="1551" name="Google Shape;1551;p39">
            <a:extLst xmlns:a="http://schemas.openxmlformats.org/drawingml/2006/main">
              <a:ext uri="{FF2B5EF4-FFF2-40B4-BE49-F238E27FC236}">
                <a16:creationId xmlns:a16="http://schemas.microsoft.com/office/drawing/2014/main" id="{E3D73D72-E918-4FA8-8E18-87F20E1CBD2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48640" y="713232"/>
            <a:ext cx="11094434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2800"/>
              <a:buFont typeface="Calibri"/>
              <a:buNone/>
              <a:defRPr sz="2500" b="1">
                <a:solidFill>
                  <a:srgbClr val="4F2854"/>
                </a:solidFill>
                <a:latin typeface="Calibri"/>
                <a:ea typeface="Calibri"/>
                <a:cs typeface="Calibri"/>
              </a:defRPr>
            </a:pPr>
            <a:r>
              <a:rPr sz="25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Dowody</a:t>
            </a:r>
            <a:endParaRPr sz="2800"/>
          </a:p>
        </p:txBody>
      </p:sp>
      <p:sp>
        <p:nvSpPr>
          <p:cNvPr id="1552" name="Google Shape;1552;p39">
            <a:extLst xmlns:a="http://schemas.openxmlformats.org/drawingml/2006/main">
              <a:ext uri="{FF2B5EF4-FFF2-40B4-BE49-F238E27FC236}">
                <a16:creationId xmlns:a16="http://schemas.microsoft.com/office/drawing/2014/main" id="{01EC965F-1323-4332-843C-7498FD0C4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50"/>
              <a:buFont typeface="Calibri"/>
              <a:buNone/>
              <a:defRPr sz="140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4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Tak oceniają Empatyzer użytkownicy w badaniach oraz liderzy ochrony zdrowia w pisemnych referencjach.</a:t>
            </a:r>
            <a:endParaRPr sz="1550"/>
          </a:p>
        </p:txBody>
      </p:sp>
      <p:sp>
        <p:nvSpPr>
          <p:cNvPr id="1553" name="Google Shape;1553;p39">
            <a:extLst xmlns:a="http://schemas.openxmlformats.org/drawingml/2006/main">
              <a:ext uri="{FF2B5EF4-FFF2-40B4-BE49-F238E27FC236}">
                <a16:creationId xmlns:a16="http://schemas.microsoft.com/office/drawing/2014/main" id="{4F76001D-1557-4CBD-95EB-D3A2501C1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975104"/>
            <a:ext cx="2103120" cy="640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4F2854"/>
              </a:buClr>
              <a:buSzPts val="3400"/>
              <a:buFont typeface="Calibri"/>
              <a:buNone/>
            </a:pPr>
            <a:r>
              <a:rPr sz="34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77%</a:t>
            </a:r>
            <a:endParaRPr sz="3400"/>
          </a:p>
        </p:txBody>
      </p:sp>
      <p:sp>
        <p:nvSpPr>
          <p:cNvPr id="1554" name="Google Shape;1554;p39">
            <a:extLst xmlns:a="http://schemas.openxmlformats.org/drawingml/2006/main">
              <a:ext uri="{FF2B5EF4-FFF2-40B4-BE49-F238E27FC236}">
                <a16:creationId xmlns:a16="http://schemas.microsoft.com/office/drawing/2014/main" id="{91426A29-ABAC-4AA0-90AC-344C3E0A4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651760"/>
            <a:ext cx="2103120" cy="548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00"/>
              <a:buFont typeface="Calibri"/>
              <a:buNone/>
            </a:pPr>
            <a:r>
              <a:rPr sz="12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użytkowników poleciłoby Empatyzer</a:t>
            </a:r>
            <a:endParaRPr sz="1200"/>
          </a:p>
        </p:txBody>
      </p:sp>
      <p:sp>
        <p:nvSpPr>
          <p:cNvPr id="1555" name="Google Shape;1555;p39">
            <a:extLst xmlns:a="http://schemas.openxmlformats.org/drawingml/2006/main">
              <a:ext uri="{FF2B5EF4-FFF2-40B4-BE49-F238E27FC236}">
                <a16:creationId xmlns:a16="http://schemas.microsoft.com/office/drawing/2014/main" id="{713A023C-D151-4F46-BAE7-BE7CA499C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6352" y="1975104"/>
            <a:ext cx="2103120" cy="640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39886"/>
              </a:buClr>
              <a:buSzPts val="3400"/>
              <a:buFont typeface="Calibri"/>
              <a:buNone/>
            </a:pPr>
            <a:r>
              <a:rPr sz="3400" b="1" u="none">
                <a:solidFill>
                  <a:srgbClr val="239886"/>
                </a:solidFill>
                <a:latin typeface="Calibri"/>
                <a:ea typeface="Calibri"/>
                <a:cs typeface="Calibri"/>
              </a:rPr>
              <a:t>73%</a:t>
            </a:r>
            <a:endParaRPr sz="3400"/>
          </a:p>
        </p:txBody>
      </p:sp>
      <p:sp>
        <p:nvSpPr>
          <p:cNvPr id="1556" name="Google Shape;1556;p39">
            <a:extLst xmlns:a="http://schemas.openxmlformats.org/drawingml/2006/main">
              <a:ext uri="{FF2B5EF4-FFF2-40B4-BE49-F238E27FC236}">
                <a16:creationId xmlns:a16="http://schemas.microsoft.com/office/drawing/2014/main" id="{5F67715E-44AC-4F98-A50A-E81120BA5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6352" y="2651760"/>
            <a:ext cx="2103120" cy="548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00"/>
              <a:buFont typeface="Calibri"/>
              <a:buNone/>
            </a:pPr>
            <a:r>
              <a:rPr sz="12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użytkowników jest zadowolonych z wdrożenia</a:t>
            </a:r>
            <a:endParaRPr sz="1200"/>
          </a:p>
        </p:txBody>
      </p:sp>
      <p:sp>
        <p:nvSpPr>
          <p:cNvPr id="1557" name="Google Shape;1557;p39">
            <a:extLst xmlns:a="http://schemas.openxmlformats.org/drawingml/2006/main">
              <a:ext uri="{FF2B5EF4-FFF2-40B4-BE49-F238E27FC236}">
                <a16:creationId xmlns:a16="http://schemas.microsoft.com/office/drawing/2014/main" id="{5167C870-BEBE-4EDC-86C1-3CE4E8CF3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4064" y="1975104"/>
            <a:ext cx="2103120" cy="640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4E458B"/>
              </a:buClr>
              <a:buSzPts val="3400"/>
              <a:buFont typeface="Calibri"/>
              <a:buNone/>
            </a:pPr>
            <a:r>
              <a:rPr sz="3400" b="1" u="none">
                <a:solidFill>
                  <a:srgbClr val="4E458B"/>
                </a:solidFill>
                <a:latin typeface="Calibri"/>
                <a:ea typeface="Calibri"/>
                <a:cs typeface="Calibri"/>
              </a:rPr>
              <a:t>59%</a:t>
            </a:r>
            <a:endParaRPr sz="3400"/>
          </a:p>
        </p:txBody>
      </p:sp>
      <p:sp>
        <p:nvSpPr>
          <p:cNvPr id="1558" name="Google Shape;1558;p39">
            <a:extLst xmlns:a="http://schemas.openxmlformats.org/drawingml/2006/main">
              <a:ext uri="{FF2B5EF4-FFF2-40B4-BE49-F238E27FC236}">
                <a16:creationId xmlns:a16="http://schemas.microsoft.com/office/drawing/2014/main" id="{AF340A6C-1EA8-42FE-9292-4F6605070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4064" y="2651760"/>
            <a:ext cx="2103120" cy="548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00"/>
              <a:buFont typeface="Calibri"/>
              <a:buNone/>
            </a:pPr>
            <a:r>
              <a:rPr sz="12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użytkowników zauważyło wzrost kompetencji</a:t>
            </a:r>
            <a:endParaRPr sz="1200"/>
          </a:p>
        </p:txBody>
      </p:sp>
      <p:sp>
        <p:nvSpPr>
          <p:cNvPr id="1559" name="Google Shape;1559;p39">
            <a:extLst xmlns:a="http://schemas.openxmlformats.org/drawingml/2006/main">
              <a:ext uri="{FF2B5EF4-FFF2-40B4-BE49-F238E27FC236}">
                <a16:creationId xmlns:a16="http://schemas.microsoft.com/office/drawing/2014/main" id="{1C085855-4A2B-4C6C-B12B-FF19E80C2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163824"/>
            <a:ext cx="65836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900"/>
              <a:buFont typeface="Calibri"/>
              <a:buNone/>
            </a:pPr>
            <a:r>
              <a:rPr sz="90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Badania użytkowników i wdrożeń Empatyzera</a:t>
            </a:r>
            <a:endParaRPr sz="900"/>
          </a:p>
        </p:txBody>
      </p:sp>
      <p:sp>
        <p:nvSpPr>
          <p:cNvPr id="1560" name="Google Shape;1560;p39">
            <a:extLst xmlns:a="http://schemas.openxmlformats.org/drawingml/2006/main">
              <a:ext uri="{FF2B5EF4-FFF2-40B4-BE49-F238E27FC236}">
                <a16:creationId xmlns:a16="http://schemas.microsoft.com/office/drawing/2014/main" id="{7E8F6300-CCDA-4FB4-9859-399BDB815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6096" y="1975104"/>
            <a:ext cx="4016959" cy="128016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8E0"/>
          </a:solidFill>
          <a:ln xmlns:a="http://schemas.openxmlformats.org/drawingml/2006/main" w="12700" cmpd="sng">
            <a:solidFill>
              <a:srgbClr val="FFF8E0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561" name="Google Shape;1561;p39">
            <a:extLst xmlns:a="http://schemas.openxmlformats.org/drawingml/2006/main">
              <a:ext uri="{FF2B5EF4-FFF2-40B4-BE49-F238E27FC236}">
                <a16:creationId xmlns:a16="http://schemas.microsoft.com/office/drawing/2014/main" id="{D11539EA-0494-4143-8C99-7BEA7929F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2128" y="1975104"/>
            <a:ext cx="1371600" cy="1280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4F2854"/>
              </a:buClr>
              <a:buSzPts val="2800"/>
              <a:buFont typeface="Calibri"/>
              <a:buNone/>
            </a:pPr>
            <a:r>
              <a:rPr sz="28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5,0/5</a:t>
            </a:r>
            <a:endParaRPr sz="2800"/>
          </a:p>
        </p:txBody>
      </p:sp>
      <p:pic>
        <p:nvPicPr>
          <p:cNvPr id="1670" name="Google Shape;1562;p3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5bf384fbacf4534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272016" y="2276856"/>
            <a:ext cx="173736" cy="17373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1671" name="Google Shape;1563;p3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5bf384fbacf4534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491472" y="2276856"/>
            <a:ext cx="173736" cy="17373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1672" name="Google Shape;1564;p3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5bf384fbacf4534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710928" y="2276856"/>
            <a:ext cx="173736" cy="17373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1673" name="Google Shape;1565;p3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5bf384fbacf4534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930384" y="2276856"/>
            <a:ext cx="173736" cy="17373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1674" name="Google Shape;1566;p3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5bf384fbacf4534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149840" y="2276856"/>
            <a:ext cx="173736" cy="17373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567" name="Google Shape;1567;p39">
            <a:extLst xmlns:a="http://schemas.openxmlformats.org/drawingml/2006/main">
              <a:ext uri="{FF2B5EF4-FFF2-40B4-BE49-F238E27FC236}">
                <a16:creationId xmlns:a16="http://schemas.microsoft.com/office/drawing/2014/main" id="{5E9875C1-3847-45BA-A7A6-FC7DFD8CC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2016" y="2523744"/>
            <a:ext cx="2188159" cy="2560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150"/>
              <a:buFont typeface="Calibri"/>
              <a:buNone/>
            </a:pPr>
            <a:r>
              <a:rPr sz="11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w opiniach na Capterra</a:t>
            </a:r>
            <a:endParaRPr sz="1150"/>
          </a:p>
        </p:txBody>
      </p:sp>
      <p:sp>
        <p:nvSpPr>
          <p:cNvPr id="1568" name="Google Shape;1568;p39">
            <a:extLst xmlns:a="http://schemas.openxmlformats.org/drawingml/2006/main">
              <a:ext uri="{FF2B5EF4-FFF2-40B4-BE49-F238E27FC236}">
                <a16:creationId xmlns:a16="http://schemas.microsoft.com/office/drawing/2014/main" id="{2C35EC72-36C9-4E3F-9A89-E7597189C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2016" y="2779776"/>
            <a:ext cx="2188159" cy="2377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900"/>
              <a:buFont typeface="Calibri"/>
              <a:buNone/>
            </a:pPr>
            <a:r>
              <a:rPr sz="90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opinie z 2026 r.</a:t>
            </a:r>
            <a:endParaRPr sz="900"/>
          </a:p>
        </p:txBody>
      </p:sp>
      <p:sp>
        <p:nvSpPr>
          <p:cNvPr id="1569" name="Google Shape;1569;p39">
            <a:extLst xmlns:a="http://schemas.openxmlformats.org/drawingml/2006/main">
              <a:ext uri="{FF2B5EF4-FFF2-40B4-BE49-F238E27FC236}">
                <a16:creationId xmlns:a16="http://schemas.microsoft.com/office/drawing/2014/main" id="{D7383352-31CD-4F3C-AF59-C34247480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383280"/>
            <a:ext cx="3576257" cy="1938528"/>
          </a:xfrm>
          <a:prstGeom xmlns:a="http://schemas.openxmlformats.org/drawingml/2006/main" prst="roundRect">
            <a:avLst>
              <a:gd name="adj" fmla="val 4717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12700" cmpd="sng">
            <a:solidFill>
              <a:srgbClr val="F6F2F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570" name="Google Shape;1570;p39">
            <a:extLst xmlns:a="http://schemas.openxmlformats.org/drawingml/2006/main">
              <a:ext uri="{FF2B5EF4-FFF2-40B4-BE49-F238E27FC236}">
                <a16:creationId xmlns:a16="http://schemas.microsoft.com/office/drawing/2014/main" id="{8A350B0D-36BC-4F4A-A9EF-806D34832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" y="3571875"/>
            <a:ext cx="3157157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00"/>
              <a:buFont typeface="Calibri"/>
              <a:buNone/>
            </a:pPr>
            <a:r>
              <a:rPr sz="1035" b="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„Empatyzer to praktyczne rozwiązanie dla szpitali, które chcą rozwijać empatyczną komunikację i wzmacniać współpracę między zespołami w całej organizacji. Z pełnym przekonaniem mogę polecić je wszystkim dyrektorom szpitali.”</a:t>
            </a:r>
            <a:endParaRPr sz="1200"/>
          </a:p>
        </p:txBody>
      </p:sp>
      <p:sp>
        <p:nvSpPr>
          <p:cNvPr id="1571" name="Google Shape;1571;p39">
            <a:extLst xmlns:a="http://schemas.openxmlformats.org/drawingml/2006/main">
              <a:ext uri="{FF2B5EF4-FFF2-40B4-BE49-F238E27FC236}">
                <a16:creationId xmlns:a16="http://schemas.microsoft.com/office/drawing/2014/main" id="{B99B5D19-6720-4C8F-B822-977222E8A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" y="4743450"/>
            <a:ext cx="3157157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4F2854"/>
              </a:buClr>
              <a:buSzPts val="950"/>
              <a:buFont typeface="Calibri"/>
              <a:buNone/>
            </a:pPr>
            <a:r>
              <a:rPr sz="788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Krystyna Walendowicz, dyrektor Wojewódzkiego Szpitala Rehabilitacyjnego im. dr. S. Jasińskiego w Zakopanem, referencje z 6 lipca 2026 r.</a:t>
            </a:r>
            <a:endParaRPr sz="950"/>
          </a:p>
        </p:txBody>
      </p:sp>
      <p:sp>
        <p:nvSpPr>
          <p:cNvPr id="1572" name="Google Shape;1572;p39">
            <a:extLst xmlns:a="http://schemas.openxmlformats.org/drawingml/2006/main">
              <a:ext uri="{FF2B5EF4-FFF2-40B4-BE49-F238E27FC236}">
                <a16:creationId xmlns:a16="http://schemas.microsoft.com/office/drawing/2014/main" id="{60E9D60A-B177-43B0-8C61-2C70495A7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7872" y="3383280"/>
            <a:ext cx="3576257" cy="1938528"/>
          </a:xfrm>
          <a:prstGeom xmlns:a="http://schemas.openxmlformats.org/drawingml/2006/main" prst="roundRect">
            <a:avLst>
              <a:gd name="adj" fmla="val 4717"/>
            </a:avLst>
          </a:prstGeom>
          <a:solidFill xmlns:a="http://schemas.openxmlformats.org/drawingml/2006/main">
            <a:srgbClr val="EAF5F3"/>
          </a:solidFill>
          <a:ln xmlns:a="http://schemas.openxmlformats.org/drawingml/2006/main" w="12700" cmpd="sng">
            <a:solidFill>
              <a:srgbClr val="EAF5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573" name="Google Shape;1573;p39">
            <a:extLst xmlns:a="http://schemas.openxmlformats.org/drawingml/2006/main">
              <a:ext uri="{FF2B5EF4-FFF2-40B4-BE49-F238E27FC236}">
                <a16:creationId xmlns:a16="http://schemas.microsoft.com/office/drawing/2014/main" id="{4E2EC295-782F-4EB4-AAFC-738AAF901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7422" y="3571875"/>
            <a:ext cx="3157157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00"/>
              <a:buFont typeface="Calibri"/>
              <a:buNone/>
            </a:pPr>
            <a:r>
              <a:rPr sz="1035" b="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„Z Empatyzera korzystamy od samego początku. Ułatwia onboarding, zespół lepiej się rozumie, ale najważniejsze jest to, że zwiększyła się lojalność pacjentów.”</a:t>
            </a:r>
            <a:endParaRPr sz="1200"/>
          </a:p>
        </p:txBody>
      </p:sp>
      <p:sp>
        <p:nvSpPr>
          <p:cNvPr id="1575" name="Google Shape;1575;p39">
            <a:extLst xmlns:a="http://schemas.openxmlformats.org/drawingml/2006/main">
              <a:ext uri="{FF2B5EF4-FFF2-40B4-BE49-F238E27FC236}">
                <a16:creationId xmlns:a16="http://schemas.microsoft.com/office/drawing/2014/main" id="{3F63BCAB-2C77-4EBD-AE94-42FC4BC82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7422" y="4743450"/>
            <a:ext cx="3157157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39886"/>
              </a:buClr>
              <a:buSzPts val="950"/>
              <a:buFont typeface="Calibri"/>
              <a:buNone/>
            </a:pPr>
            <a:r>
              <a:rPr sz="788" b="1" u="none">
                <a:solidFill>
                  <a:srgbClr val="239886"/>
                </a:solidFill>
                <a:latin typeface="Calibri"/>
                <a:ea typeface="Calibri"/>
                <a:cs typeface="Calibri"/>
              </a:rPr>
              <a:t>Adrian Kozłowski, CEO, Go On Clinic</a:t>
            </a:r>
            <a:endParaRPr sz="950"/>
          </a:p>
        </p:txBody>
      </p:sp>
      <p:sp>
        <p:nvSpPr>
          <p:cNvPr id="1576" name="Google Shape;1576;p39">
            <a:extLst xmlns:a="http://schemas.openxmlformats.org/drawingml/2006/main">
              <a:ext uri="{FF2B5EF4-FFF2-40B4-BE49-F238E27FC236}">
                <a16:creationId xmlns:a16="http://schemas.microsoft.com/office/drawing/2014/main" id="{F4DAE7AC-A927-4DCA-80AC-AFC37036A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559552"/>
            <a:ext cx="1463040" cy="274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800"/>
              <a:buFont typeface="Calibri"/>
              <a:buNone/>
            </a:pPr>
            <a:r>
              <a:rPr sz="800" b="1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ZAUFALI NAM</a:t>
            </a:r>
            <a:endParaRPr sz="800"/>
          </a:p>
        </p:txBody>
      </p:sp>
      <p:pic>
        <p:nvPicPr>
          <p:cNvPr id="1684" name="Google Shape;1577;p3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41d58369d0284f7c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2011680" y="5541264"/>
            <a:ext cx="322737" cy="35149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1685" name="Google Shape;1578;p3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bff1a7830381442b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3467260" y="5541264"/>
            <a:ext cx="380254" cy="35149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1686" name="Google Shape;1579;p3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caa02f7295d34be0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980357" y="5595948"/>
            <a:ext cx="1122586" cy="24212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1687" name="Google Shape;1580;p3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df415e712c542bf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235787" y="5541264"/>
            <a:ext cx="234863" cy="35149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1688" name="Google Shape;1581;p3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3bc1bad7fa534b0b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603493" y="5565006"/>
            <a:ext cx="894070" cy="304012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1689" name="Google Shape;1582;p3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6b1fd32cdba49d0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30407" y="5582805"/>
            <a:ext cx="1012648" cy="268413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1690" name="Google Shape;1583;p3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b0d23134dde945e8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584" name="Google Shape;1584;p39">
            <a:extLst xmlns:a="http://schemas.openxmlformats.org/drawingml/2006/main">
              <a:ext uri="{FF2B5EF4-FFF2-40B4-BE49-F238E27FC236}">
                <a16:creationId xmlns:a16="http://schemas.microsoft.com/office/drawing/2014/main" id="{3C145EF1-06BF-4623-AE1F-B9FD73383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48475" y="338138"/>
            <a:ext cx="666750" cy="2952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788" b="1" u="none">
                <a:solidFill>
                  <a:srgbClr val="FFFFFF"/>
                </a:solidFill>
              </a:rPr>
              <a:t>Dowody</a:t>
            </a:r>
            <a:endParaRPr/>
          </a:p>
        </p:txBody>
      </p:sp>
      <p:sp>
        <p:nvSpPr>
          <p:cNvPr id="1585" name="Google Shape;1585;p39">
            <a:extLst xmlns:a="http://schemas.openxmlformats.org/drawingml/2006/main">
              <a:ext uri="{FF2B5EF4-FFF2-40B4-BE49-F238E27FC236}">
                <a16:creationId xmlns:a16="http://schemas.microsoft.com/office/drawing/2014/main" id="{215260DC-2091-4A96-88F0-0DF666933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586" name="Google Shape;1586;p39">
            <a:extLst xmlns:a="http://schemas.openxmlformats.org/drawingml/2006/main">
              <a:ext uri="{FF2B5EF4-FFF2-40B4-BE49-F238E27FC236}">
                <a16:creationId xmlns:a16="http://schemas.microsoft.com/office/drawing/2014/main" id="{EBCA6A86-348A-4951-B4F5-3EE93F9F9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4612"/>
            <a:ext cx="6858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Problem</a:t>
            </a:r>
            <a:endParaRPr/>
          </a:p>
        </p:txBody>
      </p:sp>
      <p:sp>
        <p:nvSpPr>
          <p:cNvPr id="1587" name="Google Shape;1587;p39">
            <a:extLst xmlns:a="http://schemas.openxmlformats.org/drawingml/2006/main">
              <a:ext uri="{FF2B5EF4-FFF2-40B4-BE49-F238E27FC236}">
                <a16:creationId xmlns:a16="http://schemas.microsoft.com/office/drawing/2014/main" id="{698DB3D5-06DB-4EC2-BF14-86504B784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588" name="Google Shape;1588;p39">
            <a:hlinkClick xmlns:r="http://schemas.openxmlformats.org/officeDocument/2006/relationships" xmlns:a="http://schemas.openxmlformats.org/drawingml/2006/main" r:id="R082d36706ace40d4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8EDAFC94-57C0-4429-83A2-3FC257DAB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19" y="265176"/>
            <a:ext cx="77724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589" name="Google Shape;1589;p39">
            <a:extLst xmlns:a="http://schemas.openxmlformats.org/drawingml/2006/main">
              <a:ext uri="{FF2B5EF4-FFF2-40B4-BE49-F238E27FC236}">
                <a16:creationId xmlns:a16="http://schemas.microsoft.com/office/drawing/2014/main" id="{EA2F0497-E4AE-4F68-B4B8-90D658FFE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324612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Dlaczego problem wraca</a:t>
            </a:r>
            <a:endParaRPr/>
          </a:p>
        </p:txBody>
      </p:sp>
      <p:sp>
        <p:nvSpPr>
          <p:cNvPr id="1590" name="Google Shape;1590;p39">
            <a:extLst xmlns:a="http://schemas.openxmlformats.org/drawingml/2006/main">
              <a:ext uri="{FF2B5EF4-FFF2-40B4-BE49-F238E27FC236}">
                <a16:creationId xmlns:a16="http://schemas.microsoft.com/office/drawing/2014/main" id="{922204F4-61BF-4CA3-9BF0-5D1617427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7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591" name="Google Shape;1591;p39">
            <a:hlinkClick xmlns:r="http://schemas.openxmlformats.org/officeDocument/2006/relationships" xmlns:a="http://schemas.openxmlformats.org/drawingml/2006/main" r:id="R4d4d98c2e19f49e5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0493BF2B-BD38-40F2-A23E-9821E27C3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265176"/>
            <a:ext cx="157276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592" name="Google Shape;1592;p39">
            <a:extLst xmlns:a="http://schemas.openxmlformats.org/drawingml/2006/main">
              <a:ext uri="{FF2B5EF4-FFF2-40B4-BE49-F238E27FC236}">
                <a16:creationId xmlns:a16="http://schemas.microsoft.com/office/drawing/2014/main" id="{96DFFE5D-0665-4928-A1A2-D3ED9E7B1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9232" y="324612"/>
            <a:ext cx="74980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Empatyzer</a:t>
            </a:r>
            <a:endParaRPr/>
          </a:p>
        </p:txBody>
      </p:sp>
      <p:sp>
        <p:nvSpPr>
          <p:cNvPr id="1593" name="Google Shape;1593;p39">
            <a:extLst xmlns:a="http://schemas.openxmlformats.org/drawingml/2006/main">
              <a:ext uri="{FF2B5EF4-FFF2-40B4-BE49-F238E27FC236}">
                <a16:creationId xmlns:a16="http://schemas.microsoft.com/office/drawing/2014/main" id="{4D368218-D900-47DE-BFB7-09E0B6D54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594" name="Google Shape;1594;p39">
            <a:hlinkClick xmlns:r="http://schemas.openxmlformats.org/officeDocument/2006/relationships" xmlns:a="http://schemas.openxmlformats.org/drawingml/2006/main" r:id="Rf047372045bd4ba6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8C143BD8-DF24-4744-AFFC-DA89682B3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512" y="265176"/>
            <a:ext cx="841247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595" name="Google Shape;1595;p39">
            <a:extLst xmlns:a="http://schemas.openxmlformats.org/drawingml/2006/main">
              <a:ext uri="{FF2B5EF4-FFF2-40B4-BE49-F238E27FC236}">
                <a16:creationId xmlns:a16="http://schemas.microsoft.com/office/drawing/2014/main" id="{E4B71680-78D4-4EB3-8944-C6CDF60BB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324612"/>
            <a:ext cx="960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Jak to działa</a:t>
            </a:r>
            <a:endParaRPr/>
          </a:p>
        </p:txBody>
      </p:sp>
      <p:sp>
        <p:nvSpPr>
          <p:cNvPr id="1596" name="Google Shape;1596;p39">
            <a:extLst xmlns:a="http://schemas.openxmlformats.org/drawingml/2006/main">
              <a:ext uri="{FF2B5EF4-FFF2-40B4-BE49-F238E27FC236}">
                <a16:creationId xmlns:a16="http://schemas.microsoft.com/office/drawing/2014/main" id="{93C908E8-EBEA-4F4E-A279-57964002D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597" name="Google Shape;1597;p39">
            <a:hlinkClick xmlns:r="http://schemas.openxmlformats.org/officeDocument/2006/relationships" xmlns:a="http://schemas.openxmlformats.org/drawingml/2006/main" r:id="R0b4eeb182de34ca0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802E5FFE-5280-4243-B4AF-C3E7A4933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48" y="265176"/>
            <a:ext cx="105156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598" name="Google Shape;1598;p39">
            <a:extLst xmlns:a="http://schemas.openxmlformats.org/drawingml/2006/main">
              <a:ext uri="{FF2B5EF4-FFF2-40B4-BE49-F238E27FC236}">
                <a16:creationId xmlns:a16="http://schemas.microsoft.com/office/drawing/2014/main" id="{9B00A285-4752-4F22-BB0C-7320D140A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324612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Co się zmienia</a:t>
            </a:r>
            <a:endParaRPr/>
          </a:p>
        </p:txBody>
      </p:sp>
      <p:sp>
        <p:nvSpPr>
          <p:cNvPr id="1599" name="Google Shape;1599;p39">
            <a:extLst xmlns:a="http://schemas.openxmlformats.org/drawingml/2006/main">
              <a:ext uri="{FF2B5EF4-FFF2-40B4-BE49-F238E27FC236}">
                <a16:creationId xmlns:a16="http://schemas.microsoft.com/office/drawing/2014/main" id="{3B99A01F-E7C6-4F9C-B5EF-4D2231931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624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600" name="Google Shape;1600;p39">
            <a:hlinkClick xmlns:r="http://schemas.openxmlformats.org/officeDocument/2006/relationships" xmlns:a="http://schemas.openxmlformats.org/drawingml/2006/main" r:id="R0ab740fb8b7f4f10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D3B876E0-D982-4C7C-9F4E-1005DBF4C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9472" y="265176"/>
            <a:ext cx="118872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601" name="Google Shape;1601;p39">
            <a:extLst xmlns:a="http://schemas.openxmlformats.org/drawingml/2006/main">
              <a:ext uri="{FF2B5EF4-FFF2-40B4-BE49-F238E27FC236}">
                <a16:creationId xmlns:a16="http://schemas.microsoft.com/office/drawing/2014/main" id="{7E234182-8BE9-4EB6-8CC4-82A864961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9632" y="324612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Wdrożenie i prywatność</a:t>
            </a:r>
            <a:endParaRPr/>
          </a:p>
        </p:txBody>
      </p:sp>
      <p:sp>
        <p:nvSpPr>
          <p:cNvPr id="1602" name="Google Shape;1602;p39">
            <a:extLst xmlns:a="http://schemas.openxmlformats.org/drawingml/2006/main">
              <a:ext uri="{FF2B5EF4-FFF2-40B4-BE49-F238E27FC236}">
                <a16:creationId xmlns:a16="http://schemas.microsoft.com/office/drawing/2014/main" id="{1144DF44-D5B0-406A-8FC6-CFD9F9C90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555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603" name="Google Shape;1603;p39">
            <a:hlinkClick xmlns:r="http://schemas.openxmlformats.org/officeDocument/2006/relationships" xmlns:a="http://schemas.openxmlformats.org/drawingml/2006/main" r:id="Rf132084c43d3474a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338F38F2-ABFE-4FFD-BF9C-8A4017C59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912" y="265176"/>
            <a:ext cx="166420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604" name="Google Shape;1604;p39">
            <a:extLst xmlns:a="http://schemas.openxmlformats.org/drawingml/2006/main">
              <a:ext uri="{FF2B5EF4-FFF2-40B4-BE49-F238E27FC236}">
                <a16:creationId xmlns:a16="http://schemas.microsoft.com/office/drawing/2014/main" id="{D9BE3A2B-B7C8-4389-B07B-2FB66FD6E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0415" y="265176"/>
            <a:ext cx="804672" cy="292608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2DA698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605" name="Google Shape;1605;p39">
            <a:extLst xmlns:a="http://schemas.openxmlformats.org/drawingml/2006/main">
              <a:ext uri="{FF2B5EF4-FFF2-40B4-BE49-F238E27FC236}">
                <a16:creationId xmlns:a16="http://schemas.microsoft.com/office/drawing/2014/main" id="{34984B8F-F164-440C-BF26-6538583DA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79" y="324612"/>
            <a:ext cx="69494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Dowody</a:t>
            </a:r>
            <a:endParaRPr/>
          </a:p>
        </p:txBody>
      </p:sp>
      <p:sp>
        <p:nvSpPr>
          <p:cNvPr id="1606" name="Google Shape;1606;p39">
            <a:extLst xmlns:a="http://schemas.openxmlformats.org/drawingml/2006/main">
              <a:ext uri="{FF2B5EF4-FFF2-40B4-BE49-F238E27FC236}">
                <a16:creationId xmlns:a16="http://schemas.microsoft.com/office/drawing/2014/main" id="{9AA5CA17-5A99-4197-BE2A-484282BFD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3376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2DA69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607" name="Google Shape;1607;p39">
            <a:hlinkClick xmlns:r="http://schemas.openxmlformats.org/officeDocument/2006/relationships" xmlns:a="http://schemas.openxmlformats.org/drawingml/2006/main" r:id="R160bd455dc184aad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8704D51A-EDDC-40B9-8B1C-4FB06AD34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59" y="265176"/>
            <a:ext cx="786384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608" name="Google Shape;1608;p39">
            <a:extLst xmlns:a="http://schemas.openxmlformats.org/drawingml/2006/main">
              <a:ext uri="{FF2B5EF4-FFF2-40B4-BE49-F238E27FC236}">
                <a16:creationId xmlns:a16="http://schemas.microsoft.com/office/drawing/2014/main" id="{791A7563-77E6-4EF1-BC9A-B429C9B76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960" y="324612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Następny krok</a:t>
            </a:r>
            <a:endParaRPr/>
          </a:p>
        </p:txBody>
      </p:sp>
      <p:sp>
        <p:nvSpPr>
          <p:cNvPr id="1609" name="Google Shape;1609;p39">
            <a:hlinkClick xmlns:r="http://schemas.openxmlformats.org/officeDocument/2006/relationships" xmlns:a="http://schemas.openxmlformats.org/drawingml/2006/main" r:id="R56bbbfce2c1a4dcd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1BD264A8-AB42-4219-BFAF-F89D4BE02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265176"/>
            <a:ext cx="109728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623" name="Empatyzer SHORT — tło menu finalne">
            <a:extLst xmlns:a="http://schemas.openxmlformats.org/drawingml/2006/main">
              <a:ext uri="{FF2B5EF4-FFF2-40B4-BE49-F238E27FC236}">
                <a16:creationId xmlns:a16="http://schemas.microsoft.com/office/drawing/2014/main" id="{509C5984-833D-477D-9D4D-B26DA7B62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37160"/>
            <a:ext cx="11475720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24" name="Empatyzer SHORT — menu finalne Problem">
            <a:extLst xmlns:a="http://schemas.openxmlformats.org/drawingml/2006/main">
              <a:ext uri="{FF2B5EF4-FFF2-40B4-BE49-F238E27FC236}">
                <a16:creationId xmlns:a16="http://schemas.microsoft.com/office/drawing/2014/main" id="{741FF632-C885-4970-9D98-5F3B1C4CB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1625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EE92F004-BFB1-460F-92EB-F242548CF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626" name="Empatyzer SHORT — menu finalne Przykłady">
            <a:extLst xmlns:a="http://schemas.openxmlformats.org/drawingml/2006/main">
              <a:ext uri="{FF2B5EF4-FFF2-40B4-BE49-F238E27FC236}">
                <a16:creationId xmlns:a16="http://schemas.microsoft.com/office/drawing/2014/main" id="{C94A1639-9E32-497B-BA64-60DAE1EEA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1627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8D339EEA-6679-4F34-9F31-6A0E5279A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628" name="Empatyzer SHORT — menu finalne Rozmowa z Em">
            <a:extLst xmlns:a="http://schemas.openxmlformats.org/drawingml/2006/main">
              <a:ext uri="{FF2B5EF4-FFF2-40B4-BE49-F238E27FC236}">
                <a16:creationId xmlns:a16="http://schemas.microsoft.com/office/drawing/2014/main" id="{38E1D618-DA26-4D9D-AC0F-4CC580FA5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1629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9C9A26F6-7B50-4FB4-94E8-06226D289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630" name="Empatyzer SHORT — aktywna sekcja finalna Dowody">
            <a:extLst xmlns:a="http://schemas.openxmlformats.org/drawingml/2006/main">
              <a:ext uri="{FF2B5EF4-FFF2-40B4-BE49-F238E27FC236}">
                <a16:creationId xmlns:a16="http://schemas.microsoft.com/office/drawing/2014/main" id="{794831A1-8A84-4128-B75F-90A34CA10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2246" y="260604"/>
            <a:ext cx="6286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27AA9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31" name="Empatyzer SHORT — menu finalne Dowody">
            <a:extLst xmlns:a="http://schemas.openxmlformats.org/drawingml/2006/main">
              <a:ext uri="{FF2B5EF4-FFF2-40B4-BE49-F238E27FC236}">
                <a16:creationId xmlns:a16="http://schemas.microsoft.com/office/drawing/2014/main" id="{409A55E1-AAE6-4F58-93C3-B5130BC04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1">
                <a:solidFill>
                  <a:srgbClr val="FFFFFF"/>
                </a:solidFill>
              </a:defRPr>
            </a:pPr>
            <a:r>
              <a:rPr sz="615" b="1">
                <a:solidFill>
                  <a:srgbClr val="FFFFFF"/>
                </a:solidFill>
              </a:rPr>
              <a:t>Dowody</a:t>
            </a:r>
          </a:p>
        </p:txBody>
      </p:sp>
      <p:sp>
        <p:nvSpPr>
          <p:cNvPr id="1632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FC6DE80B-FBA4-45EF-BE85-24AE5F4DB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633" name="Empatyzer SHORT — menu finalne Empatyzer">
            <a:extLst xmlns:a="http://schemas.openxmlformats.org/drawingml/2006/main">
              <a:ext uri="{FF2B5EF4-FFF2-40B4-BE49-F238E27FC236}">
                <a16:creationId xmlns:a16="http://schemas.microsoft.com/office/drawing/2014/main" id="{71879713-AB30-4665-8B6F-DC9CFF1A3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1634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B293A3A7-A1E9-4D6E-843F-3C89BDCFA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635" name="Empatyzer SHORT — menu finalne Co się zmienia">
            <a:extLst xmlns:a="http://schemas.openxmlformats.org/drawingml/2006/main">
              <a:ext uri="{FF2B5EF4-FFF2-40B4-BE49-F238E27FC236}">
                <a16:creationId xmlns:a16="http://schemas.microsoft.com/office/drawing/2014/main" id="{28531862-1FE8-46EF-8778-2FC452E2D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Co się zmienia</a:t>
            </a:r>
          </a:p>
        </p:txBody>
      </p:sp>
      <p:sp>
        <p:nvSpPr>
          <p:cNvPr id="1636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9960376E-1AD9-4E61-9FA9-E04B5E03D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637" name="Empatyzer SHORT — menu finalne Prywatność">
            <a:extLst xmlns:a="http://schemas.openxmlformats.org/drawingml/2006/main">
              <a:ext uri="{FF2B5EF4-FFF2-40B4-BE49-F238E27FC236}">
                <a16:creationId xmlns:a16="http://schemas.microsoft.com/office/drawing/2014/main" id="{4CDD256D-1A27-4B6F-B28E-77B382493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1638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361B5B4D-D0AB-42C0-AE94-85EA76B39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639" name="Empatyzer SHORT — menu finalne Następny krok">
            <a:extLst xmlns:a="http://schemas.openxmlformats.org/drawingml/2006/main">
              <a:ext uri="{FF2B5EF4-FFF2-40B4-BE49-F238E27FC236}">
                <a16:creationId xmlns:a16="http://schemas.microsoft.com/office/drawing/2014/main" id="{20B15CED-2720-4C92-A3E4-221E68C60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1640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3C712370-BBEF-498B-97F7-B34BB6B1E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641" name="Empatyzer SHORT — menu finalne Appendix">
            <a:extLst xmlns:a="http://schemas.openxmlformats.org/drawingml/2006/main">
              <a:ext uri="{FF2B5EF4-FFF2-40B4-BE49-F238E27FC236}">
                <a16:creationId xmlns:a16="http://schemas.microsoft.com/office/drawing/2014/main" id="{5597A30E-3DD1-4EF1-9AFF-E84EAAD76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Appendix</a:t>
            </a:r>
          </a:p>
        </p:txBody>
      </p:sp>
      <p:sp>
        <p:nvSpPr>
          <p:cNvPr id="1655" name="Dowody — karta Marty Jankowskiej">
            <a:extLst xmlns:a="http://schemas.openxmlformats.org/drawingml/2006/main">
              <a:ext uri="{FF2B5EF4-FFF2-40B4-BE49-F238E27FC236}">
                <a16:creationId xmlns:a16="http://schemas.microsoft.com/office/drawing/2014/main" id="{E9DB0C35-0452-4F73-A76A-474F062B6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104" y="3383280"/>
            <a:ext cx="3576257" cy="1938528"/>
          </a:xfrm>
          <a:prstGeom xmlns:a="http://schemas.openxmlformats.org/drawingml/2006/main" prst="roundRect">
            <a:avLst>
              <a:gd name="adj" fmla="val 5896"/>
            </a:avLst>
          </a:prstGeom>
          <a:solidFill xmlns:a="http://schemas.openxmlformats.org/drawingml/2006/main">
            <a:srgbClr val="F0EF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56" name="Dowody — cytat Marty Jankowskiej">
            <a:extLst xmlns:a="http://schemas.openxmlformats.org/drawingml/2006/main">
              <a:ext uri="{FF2B5EF4-FFF2-40B4-BE49-F238E27FC236}">
                <a16:creationId xmlns:a16="http://schemas.microsoft.com/office/drawing/2014/main" id="{D2164821-79D8-4896-9CD1-7E0A38FBD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6654" y="3571875"/>
            <a:ext cx="3157157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35" b="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035" b="0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„Empatyzer pomaga HR-owi i menedżerom lepiej rozumieć różnice między ludźmi i skuteczniej zarządzać napięciami w organizacji, co w środowisku medycznym, przy wysokim tempie pracy i dużej odpowiedzialności, ma szczególną wartość”.</a:t>
            </a:r>
          </a:p>
        </p:txBody>
      </p:sp>
      <p:sp>
        <p:nvSpPr>
          <p:cNvPr id="1657" name="Dowody — atrybucja Marty Jankowskiej">
            <a:extLst xmlns:a="http://schemas.openxmlformats.org/drawingml/2006/main">
              <a:ext uri="{FF2B5EF4-FFF2-40B4-BE49-F238E27FC236}">
                <a16:creationId xmlns:a16="http://schemas.microsoft.com/office/drawing/2014/main" id="{A3D6D93E-65A2-4C82-B440-2839879DA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6654" y="4743450"/>
            <a:ext cx="3157157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788" b="1">
                <a:solidFill>
                  <a:srgbClr val="4E458B"/>
                </a:solidFill>
                <a:latin typeface="Calibri"/>
                <a:ea typeface="Calibri"/>
                <a:cs typeface="Calibri"/>
              </a:defRPr>
            </a:pPr>
            <a:r>
              <a:rPr sz="788" b="1">
                <a:solidFill>
                  <a:srgbClr val="4E458B"/>
                </a:solidFill>
                <a:latin typeface="Calibri"/>
                <a:ea typeface="Calibri"/>
                <a:cs typeface="Calibri"/>
              </a:rPr>
              <a:t>Marta Jankowska, Dyrektor Pionu HR i Komunikacji, Salve Medica</a:t>
            </a:r>
          </a:p>
        </p:txBody>
      </p:sp>
    </p:spTree>
    <p:extLst>
      <p:ext uri="{BB962C8B-B14F-4D97-AF65-F5344CB8AC3E}">
        <p14:creationId xmlns:p14="http://schemas.microsoft.com/office/powerpoint/2010/main" val="1107745757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05" name="Google Shape;1005;p29">
            <a:extLst xmlns:a="http://schemas.openxmlformats.org/drawingml/2006/main">
              <a:ext uri="{FF2B5EF4-FFF2-40B4-BE49-F238E27FC236}">
                <a16:creationId xmlns:a16="http://schemas.microsoft.com/office/drawing/2014/main" id="{7FBFC98B-0731-44B1-BE59-CFB3AE470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4048"/>
            <a:ext cx="11094415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u="none">
                <a:solidFill>
                  <a:srgbClr val="6E6873"/>
                </a:solidFill>
              </a:rPr>
              <a:t>Problem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Dlaczego problem wraca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1" u="none">
                <a:solidFill>
                  <a:srgbClr val="FFFFFF"/>
                </a:solidFill>
              </a:rPr>
              <a:t>Empatyzer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Jak to działa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Co się zmienia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Wdrożenie i prywatność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Dowody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Następny krok</a:t>
            </a:r>
            <a:endParaRPr/>
          </a:p>
        </p:txBody>
      </p:sp>
      <p:sp>
        <p:nvSpPr>
          <p:cNvPr id="1006" name="Google Shape;1006;p29">
            <a:extLst xmlns:a="http://schemas.openxmlformats.org/drawingml/2006/main">
              <a:ext uri="{FF2B5EF4-FFF2-40B4-BE49-F238E27FC236}">
                <a16:creationId xmlns:a16="http://schemas.microsoft.com/office/drawing/2014/main" id="{D4FAE016-EF14-48D2-8485-5B18C69B302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48640" y="713232"/>
            <a:ext cx="11094434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2800"/>
              <a:buFont typeface="Calibri"/>
              <a:buNone/>
              <a:defRPr sz="2500" b="1">
                <a:solidFill>
                  <a:srgbClr val="4F2854"/>
                </a:solidFill>
                <a:latin typeface="Calibri"/>
                <a:ea typeface="Calibri"/>
                <a:cs typeface="Calibri"/>
              </a:defRPr>
            </a:pPr>
            <a:r>
              <a:rPr sz="25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Trzy kluczowe cechy Empatyzera</a:t>
            </a:r>
            <a:endParaRPr sz="2800"/>
          </a:p>
        </p:txBody>
      </p:sp>
      <p:sp>
        <p:nvSpPr>
          <p:cNvPr id="1007" name="Google Shape;1007;p29">
            <a:extLst xmlns:a="http://schemas.openxmlformats.org/drawingml/2006/main">
              <a:ext uri="{FF2B5EF4-FFF2-40B4-BE49-F238E27FC236}">
                <a16:creationId xmlns:a16="http://schemas.microsoft.com/office/drawing/2014/main" id="{7A093F1B-B97B-44EE-A826-FCDCD76D8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50"/>
              <a:buFont typeface="Calibri"/>
              <a:buNone/>
            </a:pPr>
            <a:r>
              <a:rPr sz="15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/>
            </a:r>
            <a:endParaRPr sz="1550"/>
          </a:p>
        </p:txBody>
      </p:sp>
      <p:sp>
        <p:nvSpPr>
          <p:cNvPr id="1008" name="Google Shape;1008;p29">
            <a:extLst xmlns:a="http://schemas.openxmlformats.org/drawingml/2006/main">
              <a:ext uri="{FF2B5EF4-FFF2-40B4-BE49-F238E27FC236}">
                <a16:creationId xmlns:a16="http://schemas.microsoft.com/office/drawing/2014/main" id="{27D88F9A-0121-40FF-B99D-41FDD2557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084832"/>
            <a:ext cx="3539642" cy="2578608"/>
          </a:xfrm>
          <a:prstGeom xmlns:a="http://schemas.openxmlformats.org/drawingml/2006/main" prst="roundRect">
            <a:avLst>
              <a:gd name="adj" fmla="val 3546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12700" cmpd="sng">
            <a:solidFill>
              <a:srgbClr val="F6F2F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009" name="Google Shape;1009;p29">
            <a:extLst xmlns:a="http://schemas.openxmlformats.org/drawingml/2006/main">
              <a:ext uri="{FF2B5EF4-FFF2-40B4-BE49-F238E27FC236}">
                <a16:creationId xmlns:a16="http://schemas.microsoft.com/office/drawing/2014/main" id="{7CEB5C5E-C93F-4C56-94D5-997E51A41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359152"/>
            <a:ext cx="420624" cy="4206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011" name="Google Shape;1011;p29">
            <a:extLst xmlns:a="http://schemas.openxmlformats.org/drawingml/2006/main">
              <a:ext uri="{FF2B5EF4-FFF2-40B4-BE49-F238E27FC236}">
                <a16:creationId xmlns:a16="http://schemas.microsoft.com/office/drawing/2014/main" id="{8F21FF59-2907-432F-884C-61405F303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2404872"/>
            <a:ext cx="2442362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4F2854"/>
              </a:buClr>
              <a:buSzPts val="850"/>
              <a:buFont typeface="Calibri"/>
              <a:buNone/>
            </a:pPr>
            <a:r>
              <a:rPr sz="8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KROK 1</a:t>
            </a:r>
            <a:endParaRPr sz="850"/>
          </a:p>
        </p:txBody>
      </p:sp>
      <p:sp>
        <p:nvSpPr>
          <p:cNvPr id="1012" name="Google Shape;1012;p29">
            <a:extLst xmlns:a="http://schemas.openxmlformats.org/drawingml/2006/main">
              <a:ext uri="{FF2B5EF4-FFF2-40B4-BE49-F238E27FC236}">
                <a16:creationId xmlns:a16="http://schemas.microsoft.com/office/drawing/2014/main" id="{DF69AD73-4373-4B11-A774-AE968CDC8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962656"/>
            <a:ext cx="2991002" cy="3027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600"/>
              <a:buFont typeface="Calibri"/>
              <a:buNone/>
            </a:pPr>
            <a:r>
              <a:rPr sz="16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Diagnoza</a:t>
            </a:r>
            <a:endParaRPr sz="1600"/>
          </a:p>
        </p:txBody>
      </p:sp>
      <p:sp>
        <p:nvSpPr>
          <p:cNvPr id="1013" name="Google Shape;1013;p29">
            <a:extLst xmlns:a="http://schemas.openxmlformats.org/drawingml/2006/main">
              <a:ext uri="{FF2B5EF4-FFF2-40B4-BE49-F238E27FC236}">
                <a16:creationId xmlns:a16="http://schemas.microsoft.com/office/drawing/2014/main" id="{91A95294-DAF0-4186-A22E-9568B3DB3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8576"/>
            <a:ext cx="2991002" cy="11602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Kwestionariusz opisuje cechy, talenty, motywatory i napięcia. Dzięki temu Em nie udziela każdemu takiej samej ogólnej rady.</a:t>
            </a:r>
            <a:endParaRPr sz="1250"/>
          </a:p>
        </p:txBody>
      </p:sp>
      <p:sp>
        <p:nvSpPr>
          <p:cNvPr id="1014" name="Google Shape;1014;p29">
            <a:extLst xmlns:a="http://schemas.openxmlformats.org/drawingml/2006/main">
              <a:ext uri="{FF2B5EF4-FFF2-40B4-BE49-F238E27FC236}">
                <a16:creationId xmlns:a16="http://schemas.microsoft.com/office/drawing/2014/main" id="{5AC7299E-7547-43FC-A2B8-F9E517347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6026" y="2084832"/>
            <a:ext cx="3539642" cy="2578608"/>
          </a:xfrm>
          <a:prstGeom xmlns:a="http://schemas.openxmlformats.org/drawingml/2006/main" prst="roundRect">
            <a:avLst>
              <a:gd name="adj" fmla="val 3546"/>
            </a:avLst>
          </a:prstGeom>
          <a:solidFill xmlns:a="http://schemas.openxmlformats.org/drawingml/2006/main">
            <a:srgbClr val="EAF5F3"/>
          </a:solidFill>
          <a:ln xmlns:a="http://schemas.openxmlformats.org/drawingml/2006/main" w="12700" cmpd="sng">
            <a:solidFill>
              <a:srgbClr val="EAF5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015" name="Google Shape;1015;p29">
            <a:extLst xmlns:a="http://schemas.openxmlformats.org/drawingml/2006/main">
              <a:ext uri="{FF2B5EF4-FFF2-40B4-BE49-F238E27FC236}">
                <a16:creationId xmlns:a16="http://schemas.microsoft.com/office/drawing/2014/main" id="{1971C47A-EE90-4A8B-A3BF-2577EEC8E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346" y="2359152"/>
            <a:ext cx="420624" cy="4206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017" name="Google Shape;1017;p29">
            <a:extLst xmlns:a="http://schemas.openxmlformats.org/drawingml/2006/main">
              <a:ext uri="{FF2B5EF4-FFF2-40B4-BE49-F238E27FC236}">
                <a16:creationId xmlns:a16="http://schemas.microsoft.com/office/drawing/2014/main" id="{08AC01E9-D27E-46DA-BD6C-7B0675D6B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8986" y="2404872"/>
            <a:ext cx="2442362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39886"/>
              </a:buClr>
              <a:buSzPts val="850"/>
              <a:buFont typeface="Calibri"/>
              <a:buNone/>
            </a:pPr>
            <a:r>
              <a:rPr sz="850" b="1" u="none">
                <a:solidFill>
                  <a:srgbClr val="239886"/>
                </a:solidFill>
                <a:latin typeface="Calibri"/>
                <a:ea typeface="Calibri"/>
                <a:cs typeface="Calibri"/>
              </a:rPr>
              <a:t>KROK 2</a:t>
            </a:r>
            <a:endParaRPr sz="850"/>
          </a:p>
        </p:txBody>
      </p:sp>
      <p:sp>
        <p:nvSpPr>
          <p:cNvPr id="1018" name="Google Shape;1018;p29">
            <a:extLst xmlns:a="http://schemas.openxmlformats.org/drawingml/2006/main">
              <a:ext uri="{FF2B5EF4-FFF2-40B4-BE49-F238E27FC236}">
                <a16:creationId xmlns:a16="http://schemas.microsoft.com/office/drawing/2014/main" id="{32F563A2-F26E-4C41-8A21-6A9F2AD84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346" y="2962656"/>
            <a:ext cx="2991002" cy="3027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600"/>
              <a:buFont typeface="Calibri"/>
              <a:buNone/>
            </a:pPr>
            <a:r>
              <a:rPr sz="16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Rozmowa z Em</a:t>
            </a:r>
            <a:endParaRPr sz="1600"/>
          </a:p>
        </p:txBody>
      </p:sp>
      <p:sp>
        <p:nvSpPr>
          <p:cNvPr id="1019" name="Google Shape;1019;p29">
            <a:extLst xmlns:a="http://schemas.openxmlformats.org/drawingml/2006/main">
              <a:ext uri="{FF2B5EF4-FFF2-40B4-BE49-F238E27FC236}">
                <a16:creationId xmlns:a16="http://schemas.microsoft.com/office/drawing/2014/main" id="{5E55571A-7220-4414-8646-416D31887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346" y="3338576"/>
            <a:ext cx="2991002" cy="11602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Em pomaga przygotować rozmowę z konkretną osobą, zespołem albo oddziałem dokładnie wtedy, gdy pojawia się potrzeba.</a:t>
            </a:r>
            <a:endParaRPr sz="1250"/>
          </a:p>
        </p:txBody>
      </p:sp>
      <p:sp>
        <p:nvSpPr>
          <p:cNvPr id="1020" name="Google Shape;1020;p29">
            <a:extLst xmlns:a="http://schemas.openxmlformats.org/drawingml/2006/main">
              <a:ext uri="{FF2B5EF4-FFF2-40B4-BE49-F238E27FC236}">
                <a16:creationId xmlns:a16="http://schemas.microsoft.com/office/drawing/2014/main" id="{48FA01B9-646A-4531-B8E0-3F3FF7A15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3413" y="2084832"/>
            <a:ext cx="3539642" cy="2578608"/>
          </a:xfrm>
          <a:prstGeom xmlns:a="http://schemas.openxmlformats.org/drawingml/2006/main" prst="roundRect">
            <a:avLst>
              <a:gd name="adj" fmla="val 3546"/>
            </a:avLst>
          </a:prstGeom>
          <a:solidFill xmlns:a="http://schemas.openxmlformats.org/drawingml/2006/main">
            <a:srgbClr val="EFEEF7"/>
          </a:solidFill>
          <a:ln xmlns:a="http://schemas.openxmlformats.org/drawingml/2006/main" w="12700" cmpd="sng">
            <a:solidFill>
              <a:srgbClr val="EFEEF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021" name="Google Shape;1021;p29">
            <a:extLst xmlns:a="http://schemas.openxmlformats.org/drawingml/2006/main">
              <a:ext uri="{FF2B5EF4-FFF2-40B4-BE49-F238E27FC236}">
                <a16:creationId xmlns:a16="http://schemas.microsoft.com/office/drawing/2014/main" id="{BB69BDF5-652C-4C09-9C89-E76168D69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7733" y="2359152"/>
            <a:ext cx="420624" cy="4206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023" name="Google Shape;1023;p29">
            <a:extLst xmlns:a="http://schemas.openxmlformats.org/drawingml/2006/main">
              <a:ext uri="{FF2B5EF4-FFF2-40B4-BE49-F238E27FC236}">
                <a16:creationId xmlns:a16="http://schemas.microsoft.com/office/drawing/2014/main" id="{41536744-990F-41D7-B678-792F39371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6373" y="2404872"/>
            <a:ext cx="2442362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4E458B"/>
              </a:buClr>
              <a:buSzPts val="850"/>
              <a:buFont typeface="Calibri"/>
              <a:buNone/>
            </a:pPr>
            <a:r>
              <a:rPr sz="850" b="1" u="none">
                <a:solidFill>
                  <a:srgbClr val="4E458B"/>
                </a:solidFill>
                <a:latin typeface="Calibri"/>
                <a:ea typeface="Calibri"/>
                <a:cs typeface="Calibri"/>
              </a:rPr>
              <a:t>KROK 3</a:t>
            </a:r>
            <a:endParaRPr sz="850"/>
          </a:p>
        </p:txBody>
      </p:sp>
      <p:sp>
        <p:nvSpPr>
          <p:cNvPr id="1024" name="Google Shape;1024;p29">
            <a:extLst xmlns:a="http://schemas.openxmlformats.org/drawingml/2006/main">
              <a:ext uri="{FF2B5EF4-FFF2-40B4-BE49-F238E27FC236}">
                <a16:creationId xmlns:a16="http://schemas.microsoft.com/office/drawing/2014/main" id="{6EB87CAC-3C34-4703-8682-5DA53B93A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7733" y="2962656"/>
            <a:ext cx="2991002" cy="3027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600"/>
              <a:buFont typeface="Calibri"/>
              <a:buNone/>
            </a:pPr>
            <a:r>
              <a:rPr sz="16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Mikrolekcje</a:t>
            </a:r>
            <a:endParaRPr sz="1600"/>
          </a:p>
        </p:txBody>
      </p:sp>
      <p:sp>
        <p:nvSpPr>
          <p:cNvPr id="1025" name="Google Shape;1025;p29">
            <a:extLst xmlns:a="http://schemas.openxmlformats.org/drawingml/2006/main">
              <a:ext uri="{FF2B5EF4-FFF2-40B4-BE49-F238E27FC236}">
                <a16:creationId xmlns:a16="http://schemas.microsoft.com/office/drawing/2014/main" id="{A1FE2549-3B98-4F40-9002-D9BB49E86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7733" y="3338576"/>
            <a:ext cx="2991002" cy="11602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Dwie krótkie lekcje w tygodniu, dobrane do osoby, jej roli i ludzi, z którymi pracuje.</a:t>
            </a:r>
            <a:endParaRPr sz="1250"/>
          </a:p>
        </p:txBody>
      </p:sp>
      <p:sp>
        <p:nvSpPr>
          <p:cNvPr id="1026" name="Google Shape;1026;p29">
            <a:extLst xmlns:a="http://schemas.openxmlformats.org/drawingml/2006/main">
              <a:ext uri="{FF2B5EF4-FFF2-40B4-BE49-F238E27FC236}">
                <a16:creationId xmlns:a16="http://schemas.microsoft.com/office/drawing/2014/main" id="{0491C700-8CA8-4108-BDF3-2BABE9C0E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4882896"/>
            <a:ext cx="11094415" cy="786384"/>
          </a:xfrm>
          <a:prstGeom xmlns:a="http://schemas.openxmlformats.org/drawingml/2006/main" prst="roundRect">
            <a:avLst>
              <a:gd name="adj" fmla="val 11628"/>
            </a:avLst>
          </a:prstGeom>
          <a:solidFill xmlns:a="http://schemas.openxmlformats.org/drawingml/2006/main">
            <a:srgbClr val="EFE8F2"/>
          </a:solidFill>
          <a:ln xmlns:a="http://schemas.openxmlformats.org/drawingml/2006/main" w="12700" cmpd="sng">
            <a:solidFill>
              <a:srgbClr val="EFE8F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027" name="Google Shape;1027;p29">
            <a:extLst xmlns:a="http://schemas.openxmlformats.org/drawingml/2006/main">
              <a:ext uri="{FF2B5EF4-FFF2-40B4-BE49-F238E27FC236}">
                <a16:creationId xmlns:a16="http://schemas.microsoft.com/office/drawing/2014/main" id="{4722A4AE-AE3F-4EED-8463-C939203B5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4882896"/>
            <a:ext cx="9978847" cy="7863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300"/>
              <a:buFont typeface="Calibri"/>
              <a:buNone/>
            </a:pPr>
            <a:r>
              <a:rPr sz="13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Każdy widzi własną diagnozę oraz siebie na tle zespołu, działu i organizacji. Rozmowy z Em pozostają prywatne. Mikrolekcje są spersonalizowane.</a:t>
            </a:r>
            <a:endParaRPr sz="1300"/>
          </a:p>
        </p:txBody>
      </p:sp>
      <p:sp>
        <p:nvSpPr>
          <p:cNvPr id="1028" name="Google Shape;1028;p29">
            <a:extLst xmlns:a="http://schemas.openxmlformats.org/drawingml/2006/main">
              <a:ext uri="{FF2B5EF4-FFF2-40B4-BE49-F238E27FC236}">
                <a16:creationId xmlns:a16="http://schemas.microsoft.com/office/drawing/2014/main" id="{07B80607-CA1F-4E12-8F34-8EE51FC5E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815584"/>
            <a:ext cx="11094415" cy="384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1200"/>
              <a:buFont typeface="Calibri"/>
              <a:buNone/>
            </a:pPr>
            <a:r>
              <a:rPr sz="120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Empatyzer nie służy do oceny ani rekrutacji pracowników. Pomaga przygotować się do ważnych rozmów.</a:t>
            </a:r>
            <a:endParaRPr sz="1200"/>
          </a:p>
        </p:txBody>
      </p:sp>
      <p:pic>
        <p:nvPicPr>
          <p:cNvPr id="1107" name="Google Shape;1029;p2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8bee7ca87c4e4479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030" name="Google Shape;1030;p29">
            <a:extLst xmlns:a="http://schemas.openxmlformats.org/drawingml/2006/main">
              <a:ext uri="{FF2B5EF4-FFF2-40B4-BE49-F238E27FC236}">
                <a16:creationId xmlns:a16="http://schemas.microsoft.com/office/drawing/2014/main" id="{668B8FCA-6178-4496-BFE0-3BA4E1C51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338138"/>
            <a:ext cx="714375" cy="2952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788" b="1" u="none">
                <a:solidFill>
                  <a:srgbClr val="FFFFFF"/>
                </a:solidFill>
              </a:rPr>
              <a:t>Empatyzer</a:t>
            </a:r>
            <a:endParaRPr/>
          </a:p>
        </p:txBody>
      </p:sp>
      <p:sp>
        <p:nvSpPr>
          <p:cNvPr id="1031" name="Google Shape;1031;p29">
            <a:extLst xmlns:a="http://schemas.openxmlformats.org/drawingml/2006/main">
              <a:ext uri="{FF2B5EF4-FFF2-40B4-BE49-F238E27FC236}">
                <a16:creationId xmlns:a16="http://schemas.microsoft.com/office/drawing/2014/main" id="{9C2B57D1-6EC3-401D-8850-67DCDD363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032" name="Google Shape;1032;p29">
            <a:extLst xmlns:a="http://schemas.openxmlformats.org/drawingml/2006/main">
              <a:ext uri="{FF2B5EF4-FFF2-40B4-BE49-F238E27FC236}">
                <a16:creationId xmlns:a16="http://schemas.microsoft.com/office/drawing/2014/main" id="{DA7691FE-06D4-4530-9D03-BB9C9D5C2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4612"/>
            <a:ext cx="6858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Problem</a:t>
            </a:r>
            <a:endParaRPr/>
          </a:p>
        </p:txBody>
      </p:sp>
      <p:sp>
        <p:nvSpPr>
          <p:cNvPr id="1033" name="Google Shape;1033;p29">
            <a:extLst xmlns:a="http://schemas.openxmlformats.org/drawingml/2006/main">
              <a:ext uri="{FF2B5EF4-FFF2-40B4-BE49-F238E27FC236}">
                <a16:creationId xmlns:a16="http://schemas.microsoft.com/office/drawing/2014/main" id="{FD48FEDD-7861-4F4F-BD23-797C64DD3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034" name="Google Shape;1034;p29">
            <a:hlinkClick xmlns:r="http://schemas.openxmlformats.org/officeDocument/2006/relationships" xmlns:a="http://schemas.openxmlformats.org/drawingml/2006/main" r:id="R4e152028883a4497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8853E255-32E2-4157-88A0-149EB17B9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19" y="265176"/>
            <a:ext cx="77724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035" name="Google Shape;1035;p29">
            <a:extLst xmlns:a="http://schemas.openxmlformats.org/drawingml/2006/main">
              <a:ext uri="{FF2B5EF4-FFF2-40B4-BE49-F238E27FC236}">
                <a16:creationId xmlns:a16="http://schemas.microsoft.com/office/drawing/2014/main" id="{482BDBB2-EF3B-4636-8DAE-986C7AD24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324612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Dlaczego problem wraca</a:t>
            </a:r>
            <a:endParaRPr/>
          </a:p>
        </p:txBody>
      </p:sp>
      <p:sp>
        <p:nvSpPr>
          <p:cNvPr id="1036" name="Google Shape;1036;p29">
            <a:extLst xmlns:a="http://schemas.openxmlformats.org/drawingml/2006/main">
              <a:ext uri="{FF2B5EF4-FFF2-40B4-BE49-F238E27FC236}">
                <a16:creationId xmlns:a16="http://schemas.microsoft.com/office/drawing/2014/main" id="{96A98B48-2B58-494E-83AE-911EEE4CE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7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037" name="Google Shape;1037;p29">
            <a:hlinkClick xmlns:r="http://schemas.openxmlformats.org/officeDocument/2006/relationships" xmlns:a="http://schemas.openxmlformats.org/drawingml/2006/main" r:id="R684c31ef0dda4b51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8BD7B4A5-4EB0-44CE-A2CC-DB948ACEC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265176"/>
            <a:ext cx="157276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038" name="Google Shape;1038;p29">
            <a:extLst xmlns:a="http://schemas.openxmlformats.org/drawingml/2006/main">
              <a:ext uri="{FF2B5EF4-FFF2-40B4-BE49-F238E27FC236}">
                <a16:creationId xmlns:a16="http://schemas.microsoft.com/office/drawing/2014/main" id="{42B228A7-DA4F-4B17-A967-C29CCAC66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4368" y="265176"/>
            <a:ext cx="859536" cy="292608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2DA698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039" name="Google Shape;1039;p29">
            <a:extLst xmlns:a="http://schemas.openxmlformats.org/drawingml/2006/main">
              <a:ext uri="{FF2B5EF4-FFF2-40B4-BE49-F238E27FC236}">
                <a16:creationId xmlns:a16="http://schemas.microsoft.com/office/drawing/2014/main" id="{3B3BFA09-501E-4928-9BDE-5D57821FF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9232" y="324612"/>
            <a:ext cx="74980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Empatyzer</a:t>
            </a:r>
            <a:endParaRPr/>
          </a:p>
        </p:txBody>
      </p:sp>
      <p:sp>
        <p:nvSpPr>
          <p:cNvPr id="1040" name="Google Shape;1040;p29">
            <a:extLst xmlns:a="http://schemas.openxmlformats.org/drawingml/2006/main">
              <a:ext uri="{FF2B5EF4-FFF2-40B4-BE49-F238E27FC236}">
                <a16:creationId xmlns:a16="http://schemas.microsoft.com/office/drawing/2014/main" id="{AB400E47-56C2-4241-BE51-DDD1D3E68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2DA69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041" name="Google Shape;1041;p29">
            <a:hlinkClick xmlns:r="http://schemas.openxmlformats.org/officeDocument/2006/relationships" xmlns:a="http://schemas.openxmlformats.org/drawingml/2006/main" r:id="R0fb13d4cae7d422b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522E8631-E5FF-40F8-956C-67A9977F6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512" y="265176"/>
            <a:ext cx="841247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042" name="Google Shape;1042;p29">
            <a:extLst xmlns:a="http://schemas.openxmlformats.org/drawingml/2006/main">
              <a:ext uri="{FF2B5EF4-FFF2-40B4-BE49-F238E27FC236}">
                <a16:creationId xmlns:a16="http://schemas.microsoft.com/office/drawing/2014/main" id="{F87C7E29-23F2-435B-B867-CE2AA84E1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324612"/>
            <a:ext cx="960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Jak to działa</a:t>
            </a:r>
            <a:endParaRPr/>
          </a:p>
        </p:txBody>
      </p:sp>
      <p:sp>
        <p:nvSpPr>
          <p:cNvPr id="1043" name="Google Shape;1043;p29">
            <a:extLst xmlns:a="http://schemas.openxmlformats.org/drawingml/2006/main">
              <a:ext uri="{FF2B5EF4-FFF2-40B4-BE49-F238E27FC236}">
                <a16:creationId xmlns:a16="http://schemas.microsoft.com/office/drawing/2014/main" id="{F0C84103-AA91-40D8-A1FC-FB4E9FB8F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044" name="Google Shape;1044;p29">
            <a:hlinkClick xmlns:r="http://schemas.openxmlformats.org/officeDocument/2006/relationships" xmlns:a="http://schemas.openxmlformats.org/drawingml/2006/main" r:id="R10255e9354654ab6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55E65924-C3AA-4693-8160-9894FE559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48" y="265176"/>
            <a:ext cx="105156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045" name="Google Shape;1045;p29">
            <a:extLst xmlns:a="http://schemas.openxmlformats.org/drawingml/2006/main">
              <a:ext uri="{FF2B5EF4-FFF2-40B4-BE49-F238E27FC236}">
                <a16:creationId xmlns:a16="http://schemas.microsoft.com/office/drawing/2014/main" id="{8E341239-D1F1-426F-8BC2-1D8604C1C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324612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Co się zmienia</a:t>
            </a:r>
            <a:endParaRPr/>
          </a:p>
        </p:txBody>
      </p:sp>
      <p:sp>
        <p:nvSpPr>
          <p:cNvPr id="1046" name="Google Shape;1046;p29">
            <a:extLst xmlns:a="http://schemas.openxmlformats.org/drawingml/2006/main">
              <a:ext uri="{FF2B5EF4-FFF2-40B4-BE49-F238E27FC236}">
                <a16:creationId xmlns:a16="http://schemas.microsoft.com/office/drawing/2014/main" id="{B979DC2A-2780-4527-97E0-4A696E44E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624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047" name="Google Shape;1047;p29">
            <a:hlinkClick xmlns:r="http://schemas.openxmlformats.org/officeDocument/2006/relationships" xmlns:a="http://schemas.openxmlformats.org/drawingml/2006/main" r:id="Rcd43f2a251dc4530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B430D056-B771-4D1A-AAB1-B8FE70C91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9472" y="265176"/>
            <a:ext cx="118872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048" name="Google Shape;1048;p29">
            <a:extLst xmlns:a="http://schemas.openxmlformats.org/drawingml/2006/main">
              <a:ext uri="{FF2B5EF4-FFF2-40B4-BE49-F238E27FC236}">
                <a16:creationId xmlns:a16="http://schemas.microsoft.com/office/drawing/2014/main" id="{FD0661B0-77F9-4D6A-8A4D-71B20EDEE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9632" y="324612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Wdrożenie i prywatność</a:t>
            </a:r>
            <a:endParaRPr/>
          </a:p>
        </p:txBody>
      </p:sp>
      <p:sp>
        <p:nvSpPr>
          <p:cNvPr id="1049" name="Google Shape;1049;p29">
            <a:extLst xmlns:a="http://schemas.openxmlformats.org/drawingml/2006/main">
              <a:ext uri="{FF2B5EF4-FFF2-40B4-BE49-F238E27FC236}">
                <a16:creationId xmlns:a16="http://schemas.microsoft.com/office/drawing/2014/main" id="{D27AD651-0DCB-4218-BF5E-5ABE8D65E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555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050" name="Google Shape;1050;p29">
            <a:hlinkClick xmlns:r="http://schemas.openxmlformats.org/officeDocument/2006/relationships" xmlns:a="http://schemas.openxmlformats.org/drawingml/2006/main" r:id="R22090213ccfc437f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E60A76DA-F818-4E69-99A1-BC039CAB5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912" y="265176"/>
            <a:ext cx="166420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051" name="Google Shape;1051;p29">
            <a:extLst xmlns:a="http://schemas.openxmlformats.org/drawingml/2006/main">
              <a:ext uri="{FF2B5EF4-FFF2-40B4-BE49-F238E27FC236}">
                <a16:creationId xmlns:a16="http://schemas.microsoft.com/office/drawing/2014/main" id="{53A00700-5729-48EC-A039-F9201F4A8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79" y="324612"/>
            <a:ext cx="69494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Dowody</a:t>
            </a:r>
            <a:endParaRPr/>
          </a:p>
        </p:txBody>
      </p:sp>
      <p:sp>
        <p:nvSpPr>
          <p:cNvPr id="1052" name="Google Shape;1052;p29">
            <a:extLst xmlns:a="http://schemas.openxmlformats.org/drawingml/2006/main">
              <a:ext uri="{FF2B5EF4-FFF2-40B4-BE49-F238E27FC236}">
                <a16:creationId xmlns:a16="http://schemas.microsoft.com/office/drawing/2014/main" id="{F47002B4-12EB-43F3-BA43-2F858D895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3376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053" name="Google Shape;1053;p29">
            <a:hlinkClick xmlns:r="http://schemas.openxmlformats.org/officeDocument/2006/relationships" xmlns:a="http://schemas.openxmlformats.org/drawingml/2006/main" r:id="Rcbc2ff87bf324e40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AAA44465-DFB5-405B-90A1-2036A8593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59" y="265176"/>
            <a:ext cx="786384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054" name="Google Shape;1054;p29">
            <a:extLst xmlns:a="http://schemas.openxmlformats.org/drawingml/2006/main">
              <a:ext uri="{FF2B5EF4-FFF2-40B4-BE49-F238E27FC236}">
                <a16:creationId xmlns:a16="http://schemas.microsoft.com/office/drawing/2014/main" id="{83E9F13A-AEDD-4E63-B61B-EAEF5EE32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960" y="324612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Następny krok</a:t>
            </a:r>
            <a:endParaRPr/>
          </a:p>
        </p:txBody>
      </p:sp>
      <p:sp>
        <p:nvSpPr>
          <p:cNvPr id="1055" name="Google Shape;1055;p29">
            <a:hlinkClick xmlns:r="http://schemas.openxmlformats.org/officeDocument/2006/relationships" xmlns:a="http://schemas.openxmlformats.org/drawingml/2006/main" r:id="R69d80c4279034c84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B845B63B-AF2E-4969-A60C-25EFBE7E4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265176"/>
            <a:ext cx="109728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056" name="Google Shape;1056;p29">
            <a:extLst xmlns:a="http://schemas.openxmlformats.org/drawingml/2006/main">
              <a:ext uri="{FF2B5EF4-FFF2-40B4-BE49-F238E27FC236}">
                <a16:creationId xmlns:a16="http://schemas.microsoft.com/office/drawing/2014/main" id="{2FF30D6B-B638-4E01-8F88-203421A58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" y="5257799"/>
            <a:ext cx="41148" cy="1463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A698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057" name="Google Shape;1057;p29">
            <a:extLst xmlns:a="http://schemas.openxmlformats.org/drawingml/2006/main">
              <a:ext uri="{FF2B5EF4-FFF2-40B4-BE49-F238E27FC236}">
                <a16:creationId xmlns:a16="http://schemas.microsoft.com/office/drawing/2014/main" id="{B81FFB3E-FB7C-4B9F-952A-6D7BD11A0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688" y="5184647"/>
            <a:ext cx="41148" cy="21945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A698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058" name="Google Shape;1058;p29">
            <a:extLst xmlns:a="http://schemas.openxmlformats.org/drawingml/2006/main">
              <a:ext uri="{FF2B5EF4-FFF2-40B4-BE49-F238E27FC236}">
                <a16:creationId xmlns:a16="http://schemas.microsoft.com/office/drawing/2014/main" id="{00CD20BB-9188-4339-AC33-ED6435232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39" y="5120640"/>
            <a:ext cx="41148" cy="2834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A698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1137" name="Google Shape;1010;p2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61cc08a5f04cb3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23544" y="2459736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1138" name="Google Shape;1016;p2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4ca1feb1774b06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700930" y="2459736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1139" name="Google Shape;1022;p2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f3e96473ef4fa7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478317" y="2459736"/>
            <a:ext cx="219456" cy="219456"/>
          </a:xfrm>
          <a:prstGeom xmlns:a="http://schemas.openxmlformats.org/drawingml/2006/main" prst="rect">
            <a:avLst/>
          </a:prstGeom>
        </p:spPr>
      </p:pic>
      <p:sp>
        <p:nvSpPr>
          <p:cNvPr id="1063" name="Empatyzer SHORT — tło menu finalne">
            <a:extLst xmlns:a="http://schemas.openxmlformats.org/drawingml/2006/main">
              <a:ext uri="{FF2B5EF4-FFF2-40B4-BE49-F238E27FC236}">
                <a16:creationId xmlns:a16="http://schemas.microsoft.com/office/drawing/2014/main" id="{73160441-C12B-493C-BABB-31D8DDE5D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37160"/>
            <a:ext cx="11475720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64" name="Empatyzer SHORT — menu finalne Problem">
            <a:extLst xmlns:a="http://schemas.openxmlformats.org/drawingml/2006/main">
              <a:ext uri="{FF2B5EF4-FFF2-40B4-BE49-F238E27FC236}">
                <a16:creationId xmlns:a16="http://schemas.microsoft.com/office/drawing/2014/main" id="{CFFBE8CE-5B64-4595-A12F-AD81EE699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1065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8CEADC64-6F4A-4B41-ABCA-4907A20CB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066" name="Empatyzer SHORT — menu finalne Przykłady">
            <a:extLst xmlns:a="http://schemas.openxmlformats.org/drawingml/2006/main">
              <a:ext uri="{FF2B5EF4-FFF2-40B4-BE49-F238E27FC236}">
                <a16:creationId xmlns:a16="http://schemas.microsoft.com/office/drawing/2014/main" id="{370E62B9-91B5-465B-A26E-5F748B231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1067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C03D346F-0152-4492-B96A-F3907F30C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068" name="Empatyzer SHORT — menu finalne Rozmowa z Em">
            <a:extLst xmlns:a="http://schemas.openxmlformats.org/drawingml/2006/main">
              <a:ext uri="{FF2B5EF4-FFF2-40B4-BE49-F238E27FC236}">
                <a16:creationId xmlns:a16="http://schemas.microsoft.com/office/drawing/2014/main" id="{3B98A840-5B72-453A-8DBB-26C488FE2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1069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138826C5-2FB3-4F52-8371-412E1136F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070" name="Empatyzer SHORT — menu finalne Dowody">
            <a:extLst xmlns:a="http://schemas.openxmlformats.org/drawingml/2006/main">
              <a:ext uri="{FF2B5EF4-FFF2-40B4-BE49-F238E27FC236}">
                <a16:creationId xmlns:a16="http://schemas.microsoft.com/office/drawing/2014/main" id="{2932AE05-D6AF-4617-9CFA-20EBD1F9E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1071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9D76E989-843E-4988-BE61-1362D0B34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072" name="Empatyzer SHORT — aktywna sekcja finalna Empatyzer">
            <a:extLst xmlns:a="http://schemas.openxmlformats.org/drawingml/2006/main">
              <a:ext uri="{FF2B5EF4-FFF2-40B4-BE49-F238E27FC236}">
                <a16:creationId xmlns:a16="http://schemas.microsoft.com/office/drawing/2014/main" id="{428B3EB7-8E02-4CC0-850E-0D4E8D1BB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5488" y="260604"/>
            <a:ext cx="7810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27AA9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73" name="Empatyzer SHORT — menu finalne Empatyzer">
            <a:extLst xmlns:a="http://schemas.openxmlformats.org/drawingml/2006/main">
              <a:ext uri="{FF2B5EF4-FFF2-40B4-BE49-F238E27FC236}">
                <a16:creationId xmlns:a16="http://schemas.microsoft.com/office/drawing/2014/main" id="{0D62868D-EA16-4503-A9ED-FF4E22CDC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1">
                <a:solidFill>
                  <a:srgbClr val="FFFFFF"/>
                </a:solidFill>
              </a:defRPr>
            </a:pPr>
            <a:r>
              <a:rPr sz="615" b="1">
                <a:solidFill>
                  <a:srgbClr val="FFFFFF"/>
                </a:solidFill>
              </a:rPr>
              <a:t>Empatyzer</a:t>
            </a:r>
          </a:p>
        </p:txBody>
      </p:sp>
      <p:sp>
        <p:nvSpPr>
          <p:cNvPr id="1074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5EA51C2A-66EB-46E8-A96A-ACE5805A6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075" name="Empatyzer SHORT — menu finalne Co się zmienia">
            <a:extLst xmlns:a="http://schemas.openxmlformats.org/drawingml/2006/main">
              <a:ext uri="{FF2B5EF4-FFF2-40B4-BE49-F238E27FC236}">
                <a16:creationId xmlns:a16="http://schemas.microsoft.com/office/drawing/2014/main" id="{336DEA24-39D2-499A-A4C5-0D4690ED7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Co się zmienia</a:t>
            </a:r>
          </a:p>
        </p:txBody>
      </p:sp>
      <p:sp>
        <p:nvSpPr>
          <p:cNvPr id="1076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51C81C77-A36E-47FC-92D6-CF765D7DB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077" name="Empatyzer SHORT — menu finalne Prywatność">
            <a:extLst xmlns:a="http://schemas.openxmlformats.org/drawingml/2006/main">
              <a:ext uri="{FF2B5EF4-FFF2-40B4-BE49-F238E27FC236}">
                <a16:creationId xmlns:a16="http://schemas.microsoft.com/office/drawing/2014/main" id="{8B58F7C9-11B2-4B83-83A8-8E7C7D16D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1078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46B7F47A-304E-4C14-973B-045CBEEDE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079" name="Empatyzer SHORT — menu finalne Następny krok">
            <a:extLst xmlns:a="http://schemas.openxmlformats.org/drawingml/2006/main">
              <a:ext uri="{FF2B5EF4-FFF2-40B4-BE49-F238E27FC236}">
                <a16:creationId xmlns:a16="http://schemas.microsoft.com/office/drawing/2014/main" id="{CBC0DA11-42EF-483F-B2D4-33292849D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1080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01EC2358-9706-4C91-B9FC-273F8C264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081" name="Empatyzer SHORT — menu finalne Appendix">
            <a:extLst xmlns:a="http://schemas.openxmlformats.org/drawingml/2006/main">
              <a:ext uri="{FF2B5EF4-FFF2-40B4-BE49-F238E27FC236}">
                <a16:creationId xmlns:a16="http://schemas.microsoft.com/office/drawing/2014/main" id="{135D7405-CD26-4C30-B861-E68522C39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1091699436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74" name="Google Shape;1374;p36">
            <a:extLst xmlns:a="http://schemas.openxmlformats.org/drawingml/2006/main">
              <a:ext uri="{FF2B5EF4-FFF2-40B4-BE49-F238E27FC236}">
                <a16:creationId xmlns:a16="http://schemas.microsoft.com/office/drawing/2014/main" id="{11B11F38-AEFD-4586-93F0-3F4B8A3EE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4048"/>
            <a:ext cx="11094415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u="none">
                <a:solidFill>
                  <a:srgbClr val="6E6873"/>
                </a:solidFill>
              </a:rPr>
              <a:t>Problem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Dlaczego problem wraca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Empatyzer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Jak to działa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1" u="none">
                <a:solidFill>
                  <a:srgbClr val="FFFFFF"/>
                </a:solidFill>
              </a:rPr>
              <a:t>Co się zmienia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Wdrożenie i prywatność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Dowody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Następny krok</a:t>
            </a:r>
            <a:endParaRPr/>
          </a:p>
        </p:txBody>
      </p:sp>
      <p:sp>
        <p:nvSpPr>
          <p:cNvPr id="1375" name="Google Shape;1375;p36">
            <a:extLst xmlns:a="http://schemas.openxmlformats.org/drawingml/2006/main">
              <a:ext uri="{FF2B5EF4-FFF2-40B4-BE49-F238E27FC236}">
                <a16:creationId xmlns:a16="http://schemas.microsoft.com/office/drawing/2014/main" id="{AF3FD788-6138-4AFB-947E-F15B52B2C2D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48640" y="713232"/>
            <a:ext cx="11094434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2500"/>
              <a:buFont typeface="Calibri"/>
              <a:buNone/>
              <a:defRPr sz="2500" b="1">
                <a:solidFill>
                  <a:srgbClr val="4F2854"/>
                </a:solidFill>
                <a:latin typeface="Calibri"/>
                <a:ea typeface="Calibri"/>
                <a:cs typeface="Calibri"/>
              </a:defRPr>
            </a:pPr>
            <a:r>
              <a:rPr sz="25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Co Empatyzer zmienia w szpitalu?</a:t>
            </a:r>
            <a:endParaRPr sz="2800"/>
          </a:p>
        </p:txBody>
      </p:sp>
      <p:sp>
        <p:nvSpPr>
          <p:cNvPr id="1376" name="Google Shape;1376;p36">
            <a:extLst xmlns:a="http://schemas.openxmlformats.org/drawingml/2006/main">
              <a:ext uri="{FF2B5EF4-FFF2-40B4-BE49-F238E27FC236}">
                <a16:creationId xmlns:a16="http://schemas.microsoft.com/office/drawing/2014/main" id="{E5394FD1-8F2F-4F11-A175-9CA1CF24D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350"/>
              <a:buFont typeface="Calibri"/>
              <a:buNone/>
              <a:defRPr sz="140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4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Kierownik dostaje pomoc wcześniej, zanim problem trafi do kadr albo dyrekcji.</a:t>
            </a:r>
            <a:endParaRPr sz="1550"/>
          </a:p>
        </p:txBody>
      </p:sp>
      <p:sp>
        <p:nvSpPr>
          <p:cNvPr id="1377" name="Google Shape;1377;p36">
            <a:extLst xmlns:a="http://schemas.openxmlformats.org/drawingml/2006/main">
              <a:ext uri="{FF2B5EF4-FFF2-40B4-BE49-F238E27FC236}">
                <a16:creationId xmlns:a16="http://schemas.microsoft.com/office/drawing/2014/main" id="{C6D41782-E269-4165-AA68-8068159B9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084832"/>
            <a:ext cx="3527450" cy="3145536"/>
          </a:xfrm>
          <a:prstGeom xmlns:a="http://schemas.openxmlformats.org/drawingml/2006/main" prst="roundRect">
            <a:avLst>
              <a:gd name="adj" fmla="val 2907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12700" cmpd="sng">
            <a:solidFill>
              <a:srgbClr val="F6F2F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378" name="Google Shape;1378;p36">
            <a:extLst xmlns:a="http://schemas.openxmlformats.org/drawingml/2006/main">
              <a:ext uri="{FF2B5EF4-FFF2-40B4-BE49-F238E27FC236}">
                <a16:creationId xmlns:a16="http://schemas.microsoft.com/office/drawing/2014/main" id="{E61853B2-D2D2-4B63-B8D4-EE86600ED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359152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380" name="Google Shape;1380;p36">
            <a:extLst xmlns:a="http://schemas.openxmlformats.org/drawingml/2006/main">
              <a:ext uri="{FF2B5EF4-FFF2-40B4-BE49-F238E27FC236}">
                <a16:creationId xmlns:a16="http://schemas.microsoft.com/office/drawing/2014/main" id="{41255E67-1949-40B2-AB00-5B1B5A042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8176" y="2404872"/>
            <a:ext cx="2393594" cy="365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4F2854"/>
              </a:buClr>
              <a:buSzPts val="850"/>
              <a:buFont typeface="Calibri"/>
              <a:buNone/>
            </a:pPr>
            <a:r>
              <a:rPr sz="8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ORDYNATOR I ODDZIAŁOWA</a:t>
            </a:r>
            <a:endParaRPr sz="850"/>
          </a:p>
        </p:txBody>
      </p:sp>
      <p:sp>
        <p:nvSpPr>
          <p:cNvPr id="1381" name="Google Shape;1381;p36">
            <a:extLst xmlns:a="http://schemas.openxmlformats.org/drawingml/2006/main">
              <a:ext uri="{FF2B5EF4-FFF2-40B4-BE49-F238E27FC236}">
                <a16:creationId xmlns:a16="http://schemas.microsoft.com/office/drawing/2014/main" id="{F6540A64-10F1-4BD9-918D-7C5520773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980944"/>
            <a:ext cx="2978810" cy="2872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00"/>
              <a:buFont typeface="Calibri"/>
              <a:buNone/>
            </a:pPr>
            <a:r>
              <a:rPr sz="15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Kierownik obok pracy klinicznej</a:t>
            </a:r>
            <a:endParaRPr sz="1500"/>
          </a:p>
        </p:txBody>
      </p:sp>
      <p:sp>
        <p:nvSpPr>
          <p:cNvPr id="1382" name="Google Shape;1382;p36">
            <a:extLst xmlns:a="http://schemas.openxmlformats.org/drawingml/2006/main">
              <a:ext uri="{FF2B5EF4-FFF2-40B4-BE49-F238E27FC236}">
                <a16:creationId xmlns:a16="http://schemas.microsoft.com/office/drawing/2014/main" id="{CDBF09F3-04B5-4FFD-B164-64406D3EA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41370"/>
            <a:ext cx="2978810" cy="797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1150"/>
              <a:buFont typeface="Calibri"/>
              <a:buNone/>
            </a:pPr>
            <a:r>
              <a:rPr sz="115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Kieruje kilkudziesięcioma osobami między dyżurami. Nikt go nie uczył prowadzenia trudnych rozmów, a rozmawia z ludźmi, z którymi jutro znowu ma dyżur.</a:t>
            </a:r>
            <a:endParaRPr sz="1150"/>
          </a:p>
        </p:txBody>
      </p:sp>
      <p:cxnSp>
        <p:nvCxnSpPr>
          <p:cNvPr id="1815" name="Google Shape;1383;p36"/>
          <p:cNvCxnSpPr/>
          <p:nvPr/>
        </p:nvCxnSpPr>
        <p:spPr>
          <a:xfrm xmlns:a="http://schemas.openxmlformats.org/drawingml/2006/main">
            <a:off x="822960" y="4297680"/>
            <a:ext cx="2978810" cy="9144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E2D6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84" name="Google Shape;1384;p36">
            <a:extLst xmlns:a="http://schemas.openxmlformats.org/drawingml/2006/main">
              <a:ext uri="{FF2B5EF4-FFF2-40B4-BE49-F238E27FC236}">
                <a16:creationId xmlns:a16="http://schemas.microsoft.com/office/drawing/2014/main" id="{458DDA6B-A8B8-484E-A935-2E9E229A3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434840"/>
            <a:ext cx="2978810" cy="6583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DA698"/>
              </a:buClr>
              <a:buSzPts val="620"/>
              <a:buFont typeface="Calibri"/>
              <a:buNone/>
            </a:pPr>
            <a:r>
              <a:rPr sz="620" b="1" u="none">
                <a:solidFill>
                  <a:srgbClr val="2DA698"/>
                </a:solidFill>
                <a:latin typeface="Calibri"/>
                <a:ea typeface="Calibri"/>
                <a:cs typeface="Calibri"/>
              </a:rPr>
              <a:t>CO DAJE EMPATYZER</a:t>
            </a:r>
            <a:endParaRPr sz="800"/>
          </a:p>
          <a:p xmlns:a="http://schemas.openxmlformats.org/drawingml/2006/main">
            <a:pPr marL="0" marR="0" lvl="0" indent="0" algn="l">
              <a:spcBef>
                <a:spcPts val="400"/>
              </a:spcBef>
              <a:spcAft>
                <a:spcPts val="0"/>
              </a:spcAft>
              <a:buNone/>
            </a:pPr>
            <a:r>
              <a:rPr sz="840" b="0" u="none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Ma pomoc w telefonie, bez zdejmowania z grafiku i bez zgłaszania się do kadr.</a:t>
            </a:r>
            <a:endParaRPr/>
          </a:p>
        </p:txBody>
      </p:sp>
      <p:sp>
        <p:nvSpPr>
          <p:cNvPr id="1385" name="Google Shape;1385;p36">
            <a:extLst xmlns:a="http://schemas.openxmlformats.org/drawingml/2006/main">
              <a:ext uri="{FF2B5EF4-FFF2-40B4-BE49-F238E27FC236}">
                <a16:creationId xmlns:a16="http://schemas.microsoft.com/office/drawing/2014/main" id="{72B71E29-D715-4119-9AD8-08173148A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2122" y="2084832"/>
            <a:ext cx="3527450" cy="3145536"/>
          </a:xfrm>
          <a:prstGeom xmlns:a="http://schemas.openxmlformats.org/drawingml/2006/main" prst="roundRect">
            <a:avLst>
              <a:gd name="adj" fmla="val 2907"/>
            </a:avLst>
          </a:prstGeom>
          <a:solidFill xmlns:a="http://schemas.openxmlformats.org/drawingml/2006/main">
            <a:srgbClr val="EAF5F3"/>
          </a:solidFill>
          <a:ln xmlns:a="http://schemas.openxmlformats.org/drawingml/2006/main" w="12700" cmpd="sng">
            <a:solidFill>
              <a:srgbClr val="EAF5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386" name="Google Shape;1386;p36">
            <a:extLst xmlns:a="http://schemas.openxmlformats.org/drawingml/2006/main">
              <a:ext uri="{FF2B5EF4-FFF2-40B4-BE49-F238E27FC236}">
                <a16:creationId xmlns:a16="http://schemas.microsoft.com/office/drawing/2014/main" id="{6E840581-C579-4ABA-9548-275B62F00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6442" y="2359152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388" name="Google Shape;1388;p36">
            <a:extLst xmlns:a="http://schemas.openxmlformats.org/drawingml/2006/main">
              <a:ext uri="{FF2B5EF4-FFF2-40B4-BE49-F238E27FC236}">
                <a16:creationId xmlns:a16="http://schemas.microsoft.com/office/drawing/2014/main" id="{24D743FD-5DD8-4DBB-BA55-5E9769443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658" y="2404872"/>
            <a:ext cx="2393594" cy="365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39886"/>
              </a:buClr>
              <a:buSzPts val="850"/>
              <a:buFont typeface="Calibri"/>
              <a:buNone/>
            </a:pPr>
            <a:r>
              <a:rPr sz="850" b="1" u="none">
                <a:solidFill>
                  <a:srgbClr val="239886"/>
                </a:solidFill>
                <a:latin typeface="Calibri"/>
                <a:ea typeface="Calibri"/>
                <a:cs typeface="Calibri"/>
              </a:rPr>
              <a:t>KADRY</a:t>
            </a:r>
            <a:endParaRPr sz="850"/>
          </a:p>
        </p:txBody>
      </p:sp>
      <p:sp>
        <p:nvSpPr>
          <p:cNvPr id="1389" name="Google Shape;1389;p36">
            <a:extLst xmlns:a="http://schemas.openxmlformats.org/drawingml/2006/main">
              <a:ext uri="{FF2B5EF4-FFF2-40B4-BE49-F238E27FC236}">
                <a16:creationId xmlns:a16="http://schemas.microsoft.com/office/drawing/2014/main" id="{1E5FE083-493F-4B5A-96BB-7BC338A76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6442" y="2980944"/>
            <a:ext cx="2978810" cy="2872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00"/>
              <a:buFont typeface="Calibri"/>
              <a:buNone/>
            </a:pPr>
            <a:r>
              <a:rPr sz="15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Dział kadr</a:t>
            </a:r>
            <a:endParaRPr sz="1500"/>
          </a:p>
        </p:txBody>
      </p:sp>
      <p:sp>
        <p:nvSpPr>
          <p:cNvPr id="1390" name="Google Shape;1390;p36">
            <a:extLst xmlns:a="http://schemas.openxmlformats.org/drawingml/2006/main">
              <a:ext uri="{FF2B5EF4-FFF2-40B4-BE49-F238E27FC236}">
                <a16:creationId xmlns:a16="http://schemas.microsoft.com/office/drawing/2014/main" id="{AE938918-555F-4745-8567-B0B03A389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6442" y="3341370"/>
            <a:ext cx="2978810" cy="797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1150"/>
              <a:buFont typeface="Calibri"/>
              <a:buNone/>
            </a:pPr>
            <a:r>
              <a:rPr sz="115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Umowy, grafiki, absencje, związki. Mediuje w sporach między oddziałami, choć nie ma jak być przy żadnej trudnej rozmowie na oddziale.</a:t>
            </a:r>
            <a:endParaRPr sz="1150"/>
          </a:p>
        </p:txBody>
      </p:sp>
      <p:cxnSp>
        <p:nvCxnSpPr>
          <p:cNvPr id="1822" name="Google Shape;1391;p36"/>
          <p:cNvCxnSpPr/>
          <p:nvPr/>
        </p:nvCxnSpPr>
        <p:spPr>
          <a:xfrm xmlns:a="http://schemas.openxmlformats.org/drawingml/2006/main">
            <a:off x="4606442" y="4297680"/>
            <a:ext cx="2978810" cy="9144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E2D6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92" name="Google Shape;1392;p36">
            <a:extLst xmlns:a="http://schemas.openxmlformats.org/drawingml/2006/main">
              <a:ext uri="{FF2B5EF4-FFF2-40B4-BE49-F238E27FC236}">
                <a16:creationId xmlns:a16="http://schemas.microsoft.com/office/drawing/2014/main" id="{CA8B7D55-2EC0-4C13-904F-12C627570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6442" y="4434840"/>
            <a:ext cx="2978810" cy="6583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DA698"/>
              </a:buClr>
              <a:buSzPts val="620"/>
              <a:buFont typeface="Calibri"/>
              <a:buNone/>
            </a:pPr>
            <a:r>
              <a:rPr sz="620" b="1" u="none">
                <a:solidFill>
                  <a:srgbClr val="2DA698"/>
                </a:solidFill>
                <a:latin typeface="Calibri"/>
                <a:ea typeface="Calibri"/>
                <a:cs typeface="Calibri"/>
              </a:rPr>
              <a:t>CO DAJE EMPATYZER</a:t>
            </a:r>
            <a:endParaRPr sz="800"/>
          </a:p>
          <a:p xmlns:a="http://schemas.openxmlformats.org/drawingml/2006/main">
            <a:pPr marL="0" marR="0" lvl="0" indent="0" algn="l">
              <a:spcBef>
                <a:spcPts val="400"/>
              </a:spcBef>
              <a:spcAft>
                <a:spcPts val="0"/>
              </a:spcAft>
              <a:buNone/>
            </a:pPr>
            <a:r>
              <a:rPr sz="840" b="0" u="none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Ordynatorzy i oddziałowe dostają wsparcie, którego kadry nie muszą organizować co tydzień.</a:t>
            </a:r>
            <a:endParaRPr/>
          </a:p>
        </p:txBody>
      </p:sp>
      <p:sp>
        <p:nvSpPr>
          <p:cNvPr id="1393" name="Google Shape;1393;p36">
            <a:extLst xmlns:a="http://schemas.openxmlformats.org/drawingml/2006/main">
              <a:ext uri="{FF2B5EF4-FFF2-40B4-BE49-F238E27FC236}">
                <a16:creationId xmlns:a16="http://schemas.microsoft.com/office/drawing/2014/main" id="{C07131AF-C78E-442E-B6C4-7CEC94646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605" y="2084832"/>
            <a:ext cx="3527450" cy="3145536"/>
          </a:xfrm>
          <a:prstGeom xmlns:a="http://schemas.openxmlformats.org/drawingml/2006/main" prst="roundRect">
            <a:avLst>
              <a:gd name="adj" fmla="val 2907"/>
            </a:avLst>
          </a:prstGeom>
          <a:solidFill xmlns:a="http://schemas.openxmlformats.org/drawingml/2006/main">
            <a:srgbClr val="EFEEF7"/>
          </a:solidFill>
          <a:ln xmlns:a="http://schemas.openxmlformats.org/drawingml/2006/main" w="12700" cmpd="sng">
            <a:solidFill>
              <a:srgbClr val="EFEEF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394" name="Google Shape;1394;p36">
            <a:extLst xmlns:a="http://schemas.openxmlformats.org/drawingml/2006/main">
              <a:ext uri="{FF2B5EF4-FFF2-40B4-BE49-F238E27FC236}">
                <a16:creationId xmlns:a16="http://schemas.microsoft.com/office/drawing/2014/main" id="{463A75E9-CA32-485A-A0AC-66FCA0426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9925" y="2359152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396" name="Google Shape;1396;p36">
            <a:extLst xmlns:a="http://schemas.openxmlformats.org/drawingml/2006/main">
              <a:ext uri="{FF2B5EF4-FFF2-40B4-BE49-F238E27FC236}">
                <a16:creationId xmlns:a16="http://schemas.microsoft.com/office/drawing/2014/main" id="{32032239-6434-42D3-B95E-520711E83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5141" y="2404872"/>
            <a:ext cx="2393594" cy="365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4E458B"/>
              </a:buClr>
              <a:buSzPts val="850"/>
              <a:buFont typeface="Calibri"/>
              <a:buNone/>
            </a:pPr>
            <a:r>
              <a:rPr sz="850" b="1" u="none">
                <a:solidFill>
                  <a:srgbClr val="4E458B"/>
                </a:solidFill>
                <a:latin typeface="Calibri"/>
                <a:ea typeface="Calibri"/>
                <a:cs typeface="Calibri"/>
              </a:rPr>
              <a:t>PERSONEL</a:t>
            </a:r>
            <a:endParaRPr sz="850"/>
          </a:p>
        </p:txBody>
      </p:sp>
      <p:sp>
        <p:nvSpPr>
          <p:cNvPr id="1397" name="Google Shape;1397;p36">
            <a:extLst xmlns:a="http://schemas.openxmlformats.org/drawingml/2006/main">
              <a:ext uri="{FF2B5EF4-FFF2-40B4-BE49-F238E27FC236}">
                <a16:creationId xmlns:a16="http://schemas.microsoft.com/office/drawing/2014/main" id="{7E4938F6-97FB-44C5-AFE3-2D1B8DAC1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9925" y="2980944"/>
            <a:ext cx="2978810" cy="5196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00"/>
              <a:buFont typeface="Calibri"/>
              <a:buNone/>
            </a:pPr>
            <a:r>
              <a:rPr sz="15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Lekarze, pielęgniarki, personel wspierający</a:t>
            </a:r>
            <a:endParaRPr sz="1500"/>
          </a:p>
        </p:txBody>
      </p:sp>
      <p:sp>
        <p:nvSpPr>
          <p:cNvPr id="1398" name="Google Shape;1398;p36">
            <a:extLst xmlns:a="http://schemas.openxmlformats.org/drawingml/2006/main">
              <a:ext uri="{FF2B5EF4-FFF2-40B4-BE49-F238E27FC236}">
                <a16:creationId xmlns:a16="http://schemas.microsoft.com/office/drawing/2014/main" id="{4CCFABC3-0155-40A5-AE86-F4F3C3B59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9925" y="3573780"/>
            <a:ext cx="2978810" cy="6164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1150"/>
              <a:buFont typeface="Calibri"/>
              <a:buNone/>
            </a:pPr>
            <a:r>
              <a:rPr sz="115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Grupy zawodowe, które inaczej rozumieją odpowiedzialność i tempo, a pracują przy jednym pacjencie.</a:t>
            </a:r>
            <a:endParaRPr sz="1150"/>
          </a:p>
        </p:txBody>
      </p:sp>
      <p:cxnSp>
        <p:nvCxnSpPr>
          <p:cNvPr id="1829" name="Google Shape;1399;p36"/>
          <p:cNvCxnSpPr/>
          <p:nvPr/>
        </p:nvCxnSpPr>
        <p:spPr>
          <a:xfrm xmlns:a="http://schemas.openxmlformats.org/drawingml/2006/main">
            <a:off x="8389925" y="4297680"/>
            <a:ext cx="2978810" cy="9144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E2D6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00" name="Google Shape;1400;p36">
            <a:extLst xmlns:a="http://schemas.openxmlformats.org/drawingml/2006/main">
              <a:ext uri="{FF2B5EF4-FFF2-40B4-BE49-F238E27FC236}">
                <a16:creationId xmlns:a16="http://schemas.microsoft.com/office/drawing/2014/main" id="{94FC5F56-5E0E-429C-8945-20C96F596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9925" y="4434840"/>
            <a:ext cx="2978810" cy="6583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DA698"/>
              </a:buClr>
              <a:buSzPts val="620"/>
              <a:buFont typeface="Calibri"/>
              <a:buNone/>
            </a:pPr>
            <a:r>
              <a:rPr sz="620" b="1" u="none">
                <a:solidFill>
                  <a:srgbClr val="2DA698"/>
                </a:solidFill>
                <a:latin typeface="Calibri"/>
                <a:ea typeface="Calibri"/>
                <a:cs typeface="Calibri"/>
              </a:rPr>
              <a:t>CO DAJE EMPATYZER</a:t>
            </a:r>
            <a:endParaRPr sz="800"/>
          </a:p>
          <a:p xmlns:a="http://schemas.openxmlformats.org/drawingml/2006/main">
            <a:pPr marL="0" marR="0" lvl="0" indent="0" algn="l">
              <a:spcBef>
                <a:spcPts val="400"/>
              </a:spcBef>
              <a:spcAft>
                <a:spcPts val="0"/>
              </a:spcAft>
              <a:buNone/>
            </a:pPr>
            <a:r>
              <a:rPr sz="840" b="0" u="none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Widzą różnice między grupami i mogą sami sprawdzić, jak rozmawiać z drugą stroną.</a:t>
            </a:r>
            <a:endParaRPr/>
          </a:p>
        </p:txBody>
      </p:sp>
      <p:sp>
        <p:nvSpPr>
          <p:cNvPr id="1401" name="Google Shape;1401;p36">
            <a:extLst xmlns:a="http://schemas.openxmlformats.org/drawingml/2006/main">
              <a:ext uri="{FF2B5EF4-FFF2-40B4-BE49-F238E27FC236}">
                <a16:creationId xmlns:a16="http://schemas.microsoft.com/office/drawing/2014/main" id="{261138C7-0EF6-4525-A158-47E539C55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468112"/>
            <a:ext cx="11094415" cy="73152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EFE8F2"/>
          </a:solidFill>
          <a:ln xmlns:a="http://schemas.openxmlformats.org/drawingml/2006/main" w="12700" cmpd="sng">
            <a:solidFill>
              <a:srgbClr val="EFE8F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403" name="Google Shape;1403;p36">
            <a:extLst xmlns:a="http://schemas.openxmlformats.org/drawingml/2006/main">
              <a:ext uri="{FF2B5EF4-FFF2-40B4-BE49-F238E27FC236}">
                <a16:creationId xmlns:a16="http://schemas.microsoft.com/office/drawing/2014/main" id="{63F2889B-9923-4E89-9C26-B74511925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5468112"/>
            <a:ext cx="9978847" cy="731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300"/>
              <a:buFont typeface="Calibri"/>
              <a:buNone/>
            </a:pPr>
            <a:r>
              <a:rPr sz="13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Można zacząć od jednego oddziału. Uruchomienie organizacji zajmuje kilka godzin, a pracownik około 15 minut na start.
Empatyzer nie korzysta z danych pacjentów i nie wchodzi w decyzje kliniczne.</a:t>
            </a:r>
            <a:endParaRPr sz="1300"/>
          </a:p>
        </p:txBody>
      </p:sp>
      <p:pic>
        <p:nvPicPr>
          <p:cNvPr id="1833" name="Google Shape;1404;p3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e0521c421a5d454a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405" name="Google Shape;1405;p36">
            <a:extLst xmlns:a="http://schemas.openxmlformats.org/drawingml/2006/main">
              <a:ext uri="{FF2B5EF4-FFF2-40B4-BE49-F238E27FC236}">
                <a16:creationId xmlns:a16="http://schemas.microsoft.com/office/drawing/2014/main" id="{7BCA5924-5F72-4240-8442-B66C66BD7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38138"/>
            <a:ext cx="1047750" cy="2952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788" b="1" u="none">
                <a:solidFill>
                  <a:srgbClr val="FFFFFF"/>
                </a:solidFill>
              </a:rPr>
              <a:t>Co się zmienia</a:t>
            </a:r>
            <a:endParaRPr/>
          </a:p>
        </p:txBody>
      </p:sp>
      <p:sp>
        <p:nvSpPr>
          <p:cNvPr id="1406" name="Google Shape;1406;p36">
            <a:extLst xmlns:a="http://schemas.openxmlformats.org/drawingml/2006/main">
              <a:ext uri="{FF2B5EF4-FFF2-40B4-BE49-F238E27FC236}">
                <a16:creationId xmlns:a16="http://schemas.microsoft.com/office/drawing/2014/main" id="{BFA8B736-FD74-4AE5-8842-F49A739DE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407" name="Google Shape;1407;p36">
            <a:extLst xmlns:a="http://schemas.openxmlformats.org/drawingml/2006/main">
              <a:ext uri="{FF2B5EF4-FFF2-40B4-BE49-F238E27FC236}">
                <a16:creationId xmlns:a16="http://schemas.microsoft.com/office/drawing/2014/main" id="{3581B352-6757-42A1-B651-DCD41BECD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4612"/>
            <a:ext cx="6858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Problem</a:t>
            </a:r>
            <a:endParaRPr/>
          </a:p>
        </p:txBody>
      </p:sp>
      <p:sp>
        <p:nvSpPr>
          <p:cNvPr id="1408" name="Google Shape;1408;p36">
            <a:extLst xmlns:a="http://schemas.openxmlformats.org/drawingml/2006/main">
              <a:ext uri="{FF2B5EF4-FFF2-40B4-BE49-F238E27FC236}">
                <a16:creationId xmlns:a16="http://schemas.microsoft.com/office/drawing/2014/main" id="{32347E66-0155-49DC-9DAC-6037267AB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409" name="Google Shape;1409;p36">
            <a:hlinkClick xmlns:r="http://schemas.openxmlformats.org/officeDocument/2006/relationships" xmlns:a="http://schemas.openxmlformats.org/drawingml/2006/main" r:id="Rd8550023197d43ba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A0BCEBD9-1FDB-468C-B4ED-F37E8F9B4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19" y="265176"/>
            <a:ext cx="77724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410" name="Google Shape;1410;p36">
            <a:extLst xmlns:a="http://schemas.openxmlformats.org/drawingml/2006/main">
              <a:ext uri="{FF2B5EF4-FFF2-40B4-BE49-F238E27FC236}">
                <a16:creationId xmlns:a16="http://schemas.microsoft.com/office/drawing/2014/main" id="{1C0D8EBE-74D3-4C47-A826-C980CA20C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324612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Dlaczego problem wraca</a:t>
            </a:r>
            <a:endParaRPr/>
          </a:p>
        </p:txBody>
      </p:sp>
      <p:sp>
        <p:nvSpPr>
          <p:cNvPr id="1411" name="Google Shape;1411;p36">
            <a:extLst xmlns:a="http://schemas.openxmlformats.org/drawingml/2006/main">
              <a:ext uri="{FF2B5EF4-FFF2-40B4-BE49-F238E27FC236}">
                <a16:creationId xmlns:a16="http://schemas.microsoft.com/office/drawing/2014/main" id="{EAA4FD37-1BFE-4097-ABC3-4CADFBA87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7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412" name="Google Shape;1412;p36">
            <a:hlinkClick xmlns:r="http://schemas.openxmlformats.org/officeDocument/2006/relationships" xmlns:a="http://schemas.openxmlformats.org/drawingml/2006/main" r:id="R2e3401f6e70a4a18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B657A56B-AB1B-494F-96A2-1371DB0CE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265176"/>
            <a:ext cx="157276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413" name="Google Shape;1413;p36">
            <a:extLst xmlns:a="http://schemas.openxmlformats.org/drawingml/2006/main">
              <a:ext uri="{FF2B5EF4-FFF2-40B4-BE49-F238E27FC236}">
                <a16:creationId xmlns:a16="http://schemas.microsoft.com/office/drawing/2014/main" id="{9FC27D7B-9864-4A82-95D2-011CD2360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9232" y="324612"/>
            <a:ext cx="74980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Empatyzer</a:t>
            </a:r>
            <a:endParaRPr/>
          </a:p>
        </p:txBody>
      </p:sp>
      <p:sp>
        <p:nvSpPr>
          <p:cNvPr id="1414" name="Google Shape;1414;p36">
            <a:extLst xmlns:a="http://schemas.openxmlformats.org/drawingml/2006/main">
              <a:ext uri="{FF2B5EF4-FFF2-40B4-BE49-F238E27FC236}">
                <a16:creationId xmlns:a16="http://schemas.microsoft.com/office/drawing/2014/main" id="{16599CCA-0C9A-4F40-B74E-25B724D3D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415" name="Google Shape;1415;p36">
            <a:hlinkClick xmlns:r="http://schemas.openxmlformats.org/officeDocument/2006/relationships" xmlns:a="http://schemas.openxmlformats.org/drawingml/2006/main" r:id="R1937f17de7e64b85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052C77BF-18E2-45F2-998F-0E8A79A0D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512" y="265176"/>
            <a:ext cx="841247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416" name="Google Shape;1416;p36">
            <a:extLst xmlns:a="http://schemas.openxmlformats.org/drawingml/2006/main">
              <a:ext uri="{FF2B5EF4-FFF2-40B4-BE49-F238E27FC236}">
                <a16:creationId xmlns:a16="http://schemas.microsoft.com/office/drawing/2014/main" id="{394EE333-4648-4F53-BBAA-889D5C3CE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324612"/>
            <a:ext cx="960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Jak to działa</a:t>
            </a:r>
            <a:endParaRPr/>
          </a:p>
        </p:txBody>
      </p:sp>
      <p:sp>
        <p:nvSpPr>
          <p:cNvPr id="1417" name="Google Shape;1417;p36">
            <a:extLst xmlns:a="http://schemas.openxmlformats.org/drawingml/2006/main">
              <a:ext uri="{FF2B5EF4-FFF2-40B4-BE49-F238E27FC236}">
                <a16:creationId xmlns:a16="http://schemas.microsoft.com/office/drawing/2014/main" id="{6A86B57B-7652-41DC-B1C0-D6350A0B7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418" name="Google Shape;1418;p36">
            <a:hlinkClick xmlns:r="http://schemas.openxmlformats.org/officeDocument/2006/relationships" xmlns:a="http://schemas.openxmlformats.org/drawingml/2006/main" r:id="R3dece47f709f47be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055C4210-4D10-4DBB-BF6E-98E1206C2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48" y="265176"/>
            <a:ext cx="105156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419" name="Google Shape;1419;p36">
            <a:extLst xmlns:a="http://schemas.openxmlformats.org/drawingml/2006/main">
              <a:ext uri="{FF2B5EF4-FFF2-40B4-BE49-F238E27FC236}">
                <a16:creationId xmlns:a16="http://schemas.microsoft.com/office/drawing/2014/main" id="{C8A0CA11-FADA-4F95-B2C2-E6A468978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0328" y="265176"/>
            <a:ext cx="1207007" cy="292608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2DA698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420" name="Google Shape;1420;p36">
            <a:extLst xmlns:a="http://schemas.openxmlformats.org/drawingml/2006/main">
              <a:ext uri="{FF2B5EF4-FFF2-40B4-BE49-F238E27FC236}">
                <a16:creationId xmlns:a16="http://schemas.microsoft.com/office/drawing/2014/main" id="{5CF69378-56B9-4E59-9012-B75E44C14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324612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 się zmienia</a:t>
            </a:r>
            <a:endParaRPr/>
          </a:p>
        </p:txBody>
      </p:sp>
      <p:sp>
        <p:nvSpPr>
          <p:cNvPr id="1421" name="Google Shape;1421;p36">
            <a:extLst xmlns:a="http://schemas.openxmlformats.org/drawingml/2006/main">
              <a:ext uri="{FF2B5EF4-FFF2-40B4-BE49-F238E27FC236}">
                <a16:creationId xmlns:a16="http://schemas.microsoft.com/office/drawing/2014/main" id="{F46019D2-EB8D-4754-BBBB-2419BB486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624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2DA69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422" name="Google Shape;1422;p36">
            <a:hlinkClick xmlns:r="http://schemas.openxmlformats.org/officeDocument/2006/relationships" xmlns:a="http://schemas.openxmlformats.org/drawingml/2006/main" r:id="R5685acdc39c6459f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3A8CFB32-715F-4EEA-9510-1BA93FEAE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9472" y="265176"/>
            <a:ext cx="118872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423" name="Google Shape;1423;p36">
            <a:extLst xmlns:a="http://schemas.openxmlformats.org/drawingml/2006/main">
              <a:ext uri="{FF2B5EF4-FFF2-40B4-BE49-F238E27FC236}">
                <a16:creationId xmlns:a16="http://schemas.microsoft.com/office/drawing/2014/main" id="{00F984FE-3421-4104-9294-4AA0EC6FB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9632" y="324612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Wdrożenie i prywatność</a:t>
            </a:r>
            <a:endParaRPr/>
          </a:p>
        </p:txBody>
      </p:sp>
      <p:sp>
        <p:nvSpPr>
          <p:cNvPr id="1424" name="Google Shape;1424;p36">
            <a:extLst xmlns:a="http://schemas.openxmlformats.org/drawingml/2006/main">
              <a:ext uri="{FF2B5EF4-FFF2-40B4-BE49-F238E27FC236}">
                <a16:creationId xmlns:a16="http://schemas.microsoft.com/office/drawing/2014/main" id="{8A3DA9B5-1F73-466A-BA1A-8B00B5CAC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555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425" name="Google Shape;1425;p36">
            <a:hlinkClick xmlns:r="http://schemas.openxmlformats.org/officeDocument/2006/relationships" xmlns:a="http://schemas.openxmlformats.org/drawingml/2006/main" r:id="Rbfd8a0fb57754ddc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43BA9B06-F52F-4E93-885B-0B523C6B2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912" y="265176"/>
            <a:ext cx="166420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426" name="Google Shape;1426;p36">
            <a:extLst xmlns:a="http://schemas.openxmlformats.org/drawingml/2006/main">
              <a:ext uri="{FF2B5EF4-FFF2-40B4-BE49-F238E27FC236}">
                <a16:creationId xmlns:a16="http://schemas.microsoft.com/office/drawing/2014/main" id="{9B8B67C3-050E-4B1C-A652-24015D120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79" y="324612"/>
            <a:ext cx="69494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Dowody</a:t>
            </a:r>
            <a:endParaRPr/>
          </a:p>
        </p:txBody>
      </p:sp>
      <p:sp>
        <p:nvSpPr>
          <p:cNvPr id="1427" name="Google Shape;1427;p36">
            <a:extLst xmlns:a="http://schemas.openxmlformats.org/drawingml/2006/main">
              <a:ext uri="{FF2B5EF4-FFF2-40B4-BE49-F238E27FC236}">
                <a16:creationId xmlns:a16="http://schemas.microsoft.com/office/drawing/2014/main" id="{96D9E707-967F-4585-9550-31BA14CAA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3376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428" name="Google Shape;1428;p36">
            <a:hlinkClick xmlns:r="http://schemas.openxmlformats.org/officeDocument/2006/relationships" xmlns:a="http://schemas.openxmlformats.org/drawingml/2006/main" r:id="R8ac7622a730d4c25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1FA14E11-2E65-42B5-AF76-0C5FBC64B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59" y="265176"/>
            <a:ext cx="786384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429" name="Google Shape;1429;p36">
            <a:extLst xmlns:a="http://schemas.openxmlformats.org/drawingml/2006/main">
              <a:ext uri="{FF2B5EF4-FFF2-40B4-BE49-F238E27FC236}">
                <a16:creationId xmlns:a16="http://schemas.microsoft.com/office/drawing/2014/main" id="{AE80C222-D9D5-40D5-9207-9C0BF6AE5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960" y="324612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Następny krok</a:t>
            </a:r>
            <a:endParaRPr/>
          </a:p>
        </p:txBody>
      </p:sp>
      <p:sp>
        <p:nvSpPr>
          <p:cNvPr id="1430" name="Google Shape;1430;p36">
            <a:hlinkClick xmlns:r="http://schemas.openxmlformats.org/officeDocument/2006/relationships" xmlns:a="http://schemas.openxmlformats.org/drawingml/2006/main" r:id="R0c0fb7ce47194720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2C44E49D-F834-4719-BF36-D95C4C3C8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265176"/>
            <a:ext cx="109728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1860" name="Google Shape;1379;p3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785e9675074bb2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41832" y="2478024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1861" name="Google Shape;1387;p3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f173a0b52646cf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725314" y="2478024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1862" name="Google Shape;1395;p3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ef3e25d1ff4397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508797" y="2478024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1863" name="Google Shape;1402;p3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dcf0f34ea64044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41248" y="5678424"/>
            <a:ext cx="310896" cy="310896"/>
          </a:xfrm>
          <a:prstGeom xmlns:a="http://schemas.openxmlformats.org/drawingml/2006/main" prst="rect">
            <a:avLst/>
          </a:prstGeom>
        </p:spPr>
      </p:pic>
      <p:sp>
        <p:nvSpPr>
          <p:cNvPr id="1732" name="Empatyzer SHORT — tło menu finalne">
            <a:extLst xmlns:a="http://schemas.openxmlformats.org/drawingml/2006/main">
              <a:ext uri="{FF2B5EF4-FFF2-40B4-BE49-F238E27FC236}">
                <a16:creationId xmlns:a16="http://schemas.microsoft.com/office/drawing/2014/main" id="{F7AD0C96-36E4-40F7-94D3-30C327611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37160"/>
            <a:ext cx="11475720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33" name="Empatyzer SHORT — menu finalne Problem">
            <a:extLst xmlns:a="http://schemas.openxmlformats.org/drawingml/2006/main">
              <a:ext uri="{FF2B5EF4-FFF2-40B4-BE49-F238E27FC236}">
                <a16:creationId xmlns:a16="http://schemas.microsoft.com/office/drawing/2014/main" id="{A80B003D-75F6-4D31-AF41-0B3BDD1E1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1734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693E4AF8-3704-4709-ADD6-4B6CD91F9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735" name="Empatyzer SHORT — menu finalne Przykłady">
            <a:extLst xmlns:a="http://schemas.openxmlformats.org/drawingml/2006/main">
              <a:ext uri="{FF2B5EF4-FFF2-40B4-BE49-F238E27FC236}">
                <a16:creationId xmlns:a16="http://schemas.microsoft.com/office/drawing/2014/main" id="{35DC5160-F96F-4E7A-9E4F-CDE6A2F6B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1736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5366AE80-7E6C-44CF-B499-DE24F8F8C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737" name="Empatyzer SHORT — menu finalne Rozmowa z Em">
            <a:extLst xmlns:a="http://schemas.openxmlformats.org/drawingml/2006/main">
              <a:ext uri="{FF2B5EF4-FFF2-40B4-BE49-F238E27FC236}">
                <a16:creationId xmlns:a16="http://schemas.microsoft.com/office/drawing/2014/main" id="{1F910F63-E74B-45A0-899C-7E3805BB7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1738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736AAC8A-227E-4E8D-B69A-9FED259DB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739" name="Empatyzer SHORT — menu finalne Dowody">
            <a:extLst xmlns:a="http://schemas.openxmlformats.org/drawingml/2006/main">
              <a:ext uri="{FF2B5EF4-FFF2-40B4-BE49-F238E27FC236}">
                <a16:creationId xmlns:a16="http://schemas.microsoft.com/office/drawing/2014/main" id="{86DF51BD-1A47-4F83-985C-16DC6F047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1740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FD7FD734-2D20-4D8F-818A-46C4AC4D5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741" name="Empatyzer SHORT — menu finalne Empatyzer">
            <a:extLst xmlns:a="http://schemas.openxmlformats.org/drawingml/2006/main">
              <a:ext uri="{FF2B5EF4-FFF2-40B4-BE49-F238E27FC236}">
                <a16:creationId xmlns:a16="http://schemas.microsoft.com/office/drawing/2014/main" id="{40A168B9-473F-45B2-ADF3-7A2FB43DC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1742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F4E9B429-D05F-4EAC-9A4E-128BBA7FD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743" name="Empatyzer SHORT — aktywna sekcja finalna Co się zmienia">
            <a:extLst xmlns:a="http://schemas.openxmlformats.org/drawingml/2006/main">
              <a:ext uri="{FF2B5EF4-FFF2-40B4-BE49-F238E27FC236}">
                <a16:creationId xmlns:a16="http://schemas.microsoft.com/office/drawing/2014/main" id="{FEC27E4A-1CDA-4EE7-ACFC-08AF53572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260604"/>
            <a:ext cx="10096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27AA9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44" name="Empatyzer SHORT — menu finalne Co się zmienia">
            <a:extLst xmlns:a="http://schemas.openxmlformats.org/drawingml/2006/main">
              <a:ext uri="{FF2B5EF4-FFF2-40B4-BE49-F238E27FC236}">
                <a16:creationId xmlns:a16="http://schemas.microsoft.com/office/drawing/2014/main" id="{C0F2B3FC-93F5-4A45-B994-06D74D250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1">
                <a:solidFill>
                  <a:srgbClr val="FFFFFF"/>
                </a:solidFill>
              </a:defRPr>
            </a:pPr>
            <a:r>
              <a:rPr sz="615" b="1">
                <a:solidFill>
                  <a:srgbClr val="FFFFFF"/>
                </a:solidFill>
              </a:rPr>
              <a:t>Co się zmienia</a:t>
            </a:r>
          </a:p>
        </p:txBody>
      </p:sp>
      <p:sp>
        <p:nvSpPr>
          <p:cNvPr id="1745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C06CAD73-C5BD-405A-AF19-CC406BEDE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746" name="Empatyzer SHORT — menu finalne Prywatność">
            <a:extLst xmlns:a="http://schemas.openxmlformats.org/drawingml/2006/main">
              <a:ext uri="{FF2B5EF4-FFF2-40B4-BE49-F238E27FC236}">
                <a16:creationId xmlns:a16="http://schemas.microsoft.com/office/drawing/2014/main" id="{E7A7CEB0-4C97-4F6A-97BA-820C495E6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1747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AA5E87CE-BD1A-4E61-8B5D-B62E711ED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748" name="Empatyzer SHORT — menu finalne Następny krok">
            <a:extLst xmlns:a="http://schemas.openxmlformats.org/drawingml/2006/main">
              <a:ext uri="{FF2B5EF4-FFF2-40B4-BE49-F238E27FC236}">
                <a16:creationId xmlns:a16="http://schemas.microsoft.com/office/drawing/2014/main" id="{E20BD42C-3839-4422-916A-EFAF6B210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1749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000201A8-A1E0-4681-B64E-8D6D23F49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750" name="Empatyzer SHORT — menu finalne Appendix">
            <a:extLst xmlns:a="http://schemas.openxmlformats.org/drawingml/2006/main">
              <a:ext uri="{FF2B5EF4-FFF2-40B4-BE49-F238E27FC236}">
                <a16:creationId xmlns:a16="http://schemas.microsoft.com/office/drawing/2014/main" id="{EB3E6CE7-F95B-4609-9889-26685B30A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2113574271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99" name="Google Shape;1499;p38">
            <a:extLst xmlns:a="http://schemas.openxmlformats.org/drawingml/2006/main">
              <a:ext uri="{FF2B5EF4-FFF2-40B4-BE49-F238E27FC236}">
                <a16:creationId xmlns:a16="http://schemas.microsoft.com/office/drawing/2014/main" id="{B13D5652-E13F-448D-97CF-2A2DF04D4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4048"/>
            <a:ext cx="11094415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u="none">
                <a:solidFill>
                  <a:srgbClr val="6E6873"/>
                </a:solidFill>
              </a:rPr>
              <a:t>Problem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Dlaczego problem wraca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Empatyzer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Jak to działa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Co się zmienia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1" u="none">
                <a:solidFill>
                  <a:srgbClr val="FFFFFF"/>
                </a:solidFill>
              </a:rPr>
              <a:t>Wdrożenie i prywatność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Dowody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Następny krok</a:t>
            </a:r>
            <a:endParaRPr/>
          </a:p>
        </p:txBody>
      </p:sp>
      <p:sp>
        <p:nvSpPr>
          <p:cNvPr id="1500" name="Google Shape;1500;p38">
            <a:extLst xmlns:a="http://schemas.openxmlformats.org/drawingml/2006/main">
              <a:ext uri="{FF2B5EF4-FFF2-40B4-BE49-F238E27FC236}">
                <a16:creationId xmlns:a16="http://schemas.microsoft.com/office/drawing/2014/main" id="{FE9D3EDA-2DF9-4DB7-B16A-6702363DF4D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48640" y="713232"/>
            <a:ext cx="11094434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2800"/>
              <a:buFont typeface="Calibri"/>
              <a:buNone/>
              <a:defRPr sz="2500" b="1">
                <a:solidFill>
                  <a:srgbClr val="4F2854"/>
                </a:solidFill>
                <a:latin typeface="Calibri"/>
                <a:ea typeface="Calibri"/>
                <a:cs typeface="Calibri"/>
              </a:defRPr>
            </a:pPr>
            <a:r>
              <a:rPr sz="25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Prywatność i bezpieczeństwo</a:t>
            </a:r>
            <a:endParaRPr sz="2800"/>
          </a:p>
        </p:txBody>
      </p:sp>
      <p:sp>
        <p:nvSpPr>
          <p:cNvPr id="1501" name="Google Shape;1501;p38">
            <a:extLst xmlns:a="http://schemas.openxmlformats.org/drawingml/2006/main">
              <a:ext uri="{FF2B5EF4-FFF2-40B4-BE49-F238E27FC236}">
                <a16:creationId xmlns:a16="http://schemas.microsoft.com/office/drawing/2014/main" id="{DC6B6111-C37A-47D4-9E11-7B0FAEEC7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400"/>
              <a:buFont typeface="Calibri"/>
              <a:buNone/>
              <a:defRPr sz="140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4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Rozmowy z Em są prywatne. Organizacja nie czyta pytań ani odpowiedzi, a dane są przechowywane w Unii Europejskiej.</a:t>
            </a:r>
            <a:endParaRPr sz="1550"/>
          </a:p>
        </p:txBody>
      </p:sp>
      <p:sp>
        <p:nvSpPr>
          <p:cNvPr id="1502" name="Google Shape;1502;p38">
            <a:extLst xmlns:a="http://schemas.openxmlformats.org/drawingml/2006/main">
              <a:ext uri="{FF2B5EF4-FFF2-40B4-BE49-F238E27FC236}">
                <a16:creationId xmlns:a16="http://schemas.microsoft.com/office/drawing/2014/main" id="{1CBCEBE4-95F6-4E2A-8C36-7033CF8A0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084832"/>
            <a:ext cx="3703320" cy="3236976"/>
          </a:xfrm>
          <a:prstGeom xmlns:a="http://schemas.openxmlformats.org/drawingml/2006/main" prst="roundRect">
            <a:avLst>
              <a:gd name="adj" fmla="val 2825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12700" cmpd="sng">
            <a:solidFill>
              <a:srgbClr val="F6F2F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503" name="Google Shape;1503;p38">
            <a:extLst xmlns:a="http://schemas.openxmlformats.org/drawingml/2006/main">
              <a:ext uri="{FF2B5EF4-FFF2-40B4-BE49-F238E27FC236}">
                <a16:creationId xmlns:a16="http://schemas.microsoft.com/office/drawing/2014/main" id="{8882D8D8-5378-4B81-ACEC-5E80F4881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359152"/>
            <a:ext cx="402336" cy="40233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505" name="Google Shape;1505;p38">
            <a:extLst xmlns:a="http://schemas.openxmlformats.org/drawingml/2006/main">
              <a:ext uri="{FF2B5EF4-FFF2-40B4-BE49-F238E27FC236}">
                <a16:creationId xmlns:a16="http://schemas.microsoft.com/office/drawing/2014/main" id="{DC6BBB81-679D-46C4-8F8E-28EC1DC36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2359152"/>
            <a:ext cx="2624328" cy="4023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Kto czego nie widzi</a:t>
            </a:r>
            <a:endParaRPr sz="1450"/>
          </a:p>
        </p:txBody>
      </p:sp>
      <p:sp>
        <p:nvSpPr>
          <p:cNvPr id="1506" name="Google Shape;1506;p38">
            <a:extLst xmlns:a="http://schemas.openxmlformats.org/drawingml/2006/main">
              <a:ext uri="{FF2B5EF4-FFF2-40B4-BE49-F238E27FC236}">
                <a16:creationId xmlns:a16="http://schemas.microsoft.com/office/drawing/2014/main" id="{84B09FD8-E66B-45C2-9B28-077BA3DA7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926080"/>
            <a:ext cx="3154680" cy="22494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190500" indent="-114300" algn="l">
              <a:spcAft>
                <a:spcPts val="240"/>
              </a:spcAft>
              <a:buChar char="•"/>
            </a:pPr>
            <a:r>
              <a:rPr sz="1200">
                <a:solidFill>
                  <a:srgbClr val="27222B"/>
                </a:solidFill>
                <a:latin typeface="Arial"/>
                <a:ea typeface="Arial"/>
                <a:cs typeface="Arial"/>
              </a:rPr>
              <a:t>Przełożeni, administratorzy i inni użytkownicy nie widzą cudzych rozmów z Em.</a:t>
            </a:r>
          </a:p>
          <a:p xmlns:a="http://schemas.openxmlformats.org/drawingml/2006/main">
            <a:pPr marL="190500" indent="-114300" algn="l">
              <a:spcAft>
                <a:spcPts val="240"/>
              </a:spcAft>
              <a:buChar char="•"/>
            </a:pPr>
            <a:r>
              <a:rPr sz="1200">
                <a:solidFill>
                  <a:srgbClr val="27222B"/>
                </a:solidFill>
                <a:latin typeface="Arial"/>
                <a:ea typeface="Arial"/>
                <a:cs typeface="Arial"/>
              </a:rPr>
              <a:t>Osoba, o którą ktoś pyta, nie widzi pytania ani odpowiedzi.</a:t>
            </a:r>
          </a:p>
          <a:p xmlns:a="http://schemas.openxmlformats.org/drawingml/2006/main">
            <a:pPr marL="190500" indent="-114300" algn="l">
              <a:spcAft>
                <a:spcPts val="240"/>
              </a:spcAft>
              <a:buChar char="•"/>
            </a:pPr>
            <a:r>
              <a:rPr sz="1200">
                <a:solidFill>
                  <a:srgbClr val="27222B"/>
                </a:solidFill>
                <a:latin typeface="Arial"/>
                <a:ea typeface="Arial"/>
                <a:cs typeface="Arial"/>
              </a:rPr>
              <a:t>Pełny wynik należy do pracownika; inni widzą tylko wskazówki potrzebne do współpracy.</a:t>
            </a:r>
          </a:p>
          <a:p xmlns:a="http://schemas.openxmlformats.org/drawingml/2006/main">
            <a:pPr marL="190500" indent="-114300" algn="l">
              <a:spcAft>
                <a:spcPts val="240"/>
              </a:spcAft>
              <a:buChar char="•"/>
            </a:pPr>
            <a:r>
              <a:rPr sz="1200">
                <a:solidFill>
                  <a:srgbClr val="27222B"/>
                </a:solidFill>
                <a:latin typeface="Arial"/>
                <a:ea typeface="Arial"/>
                <a:cs typeface="Arial"/>
              </a:rPr>
              <a:t>Administrator widzi konta, strukturę i statystyki zbiorcze, ale nie rozmowy ani pełne wyniki.</a:t>
            </a:r>
          </a:p>
        </p:txBody>
      </p:sp>
      <p:sp>
        <p:nvSpPr>
          <p:cNvPr id="1507" name="Google Shape;1507;p38">
            <a:extLst xmlns:a="http://schemas.openxmlformats.org/drawingml/2006/main">
              <a:ext uri="{FF2B5EF4-FFF2-40B4-BE49-F238E27FC236}">
                <a16:creationId xmlns:a16="http://schemas.microsoft.com/office/drawing/2014/main" id="{D082D224-4777-4D55-9A7D-75A6EE1E1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7992" y="2084832"/>
            <a:ext cx="3703320" cy="3236976"/>
          </a:xfrm>
          <a:prstGeom xmlns:a="http://schemas.openxmlformats.org/drawingml/2006/main" prst="roundRect">
            <a:avLst>
              <a:gd name="adj" fmla="val 2825"/>
            </a:avLst>
          </a:prstGeom>
          <a:solidFill xmlns:a="http://schemas.openxmlformats.org/drawingml/2006/main">
            <a:srgbClr val="EFEEF7"/>
          </a:solidFill>
          <a:ln xmlns:a="http://schemas.openxmlformats.org/drawingml/2006/main" w="12700" cmpd="sng">
            <a:solidFill>
              <a:srgbClr val="EFEEF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508" name="Google Shape;1508;p38">
            <a:extLst xmlns:a="http://schemas.openxmlformats.org/drawingml/2006/main">
              <a:ext uri="{FF2B5EF4-FFF2-40B4-BE49-F238E27FC236}">
                <a16:creationId xmlns:a16="http://schemas.microsoft.com/office/drawing/2014/main" id="{B9F4B498-CB65-4D08-A36E-BBAB0A60B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2312" y="2359152"/>
            <a:ext cx="402336" cy="40233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510" name="Google Shape;1510;p38">
            <a:extLst xmlns:a="http://schemas.openxmlformats.org/drawingml/2006/main">
              <a:ext uri="{FF2B5EF4-FFF2-40B4-BE49-F238E27FC236}">
                <a16:creationId xmlns:a16="http://schemas.microsoft.com/office/drawing/2014/main" id="{64BC5BE9-1857-407F-AF8B-10748F771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2664" y="2359152"/>
            <a:ext cx="2624328" cy="4023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Dane i zabezpieczenia</a:t>
            </a:r>
            <a:endParaRPr sz="1450"/>
          </a:p>
        </p:txBody>
      </p:sp>
      <p:sp>
        <p:nvSpPr>
          <p:cNvPr id="1511" name="Google Shape;1511;p38">
            <a:extLst xmlns:a="http://schemas.openxmlformats.org/drawingml/2006/main">
              <a:ext uri="{FF2B5EF4-FFF2-40B4-BE49-F238E27FC236}">
                <a16:creationId xmlns:a16="http://schemas.microsoft.com/office/drawing/2014/main" id="{B5DB67BB-3D05-487C-B613-6CF3370BF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2312" y="2926080"/>
            <a:ext cx="3154680" cy="22494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190500" indent="-114300" algn="l">
              <a:spcAft>
                <a:spcPts val="240"/>
              </a:spcAft>
              <a:buChar char="•"/>
            </a:pPr>
            <a:r>
              <a:rPr sz="1200">
                <a:solidFill>
                  <a:srgbClr val="27222B"/>
                </a:solidFill>
                <a:latin typeface="Arial"/>
                <a:ea typeface="Arial"/>
                <a:cs typeface="Arial"/>
              </a:rPr>
              <a:t>Dane są przechowywane w Unii Europejskiej, na infrastrukturze AWS.</a:t>
            </a:r>
          </a:p>
          <a:p xmlns:a="http://schemas.openxmlformats.org/drawingml/2006/main">
            <a:pPr marL="190500" indent="-114300" algn="l">
              <a:spcAft>
                <a:spcPts val="240"/>
              </a:spcAft>
              <a:buChar char="•"/>
            </a:pPr>
            <a:r>
              <a:rPr sz="1200">
                <a:solidFill>
                  <a:srgbClr val="27222B"/>
                </a:solidFill>
                <a:latin typeface="Arial"/>
                <a:ea typeface="Arial"/>
                <a:cs typeface="Arial"/>
              </a:rPr>
              <a:t>Połączenia HTTPS, szyfrowanie podczas przechowywania i automatyczne wylogowanie po 5 minutach bezczynności.</a:t>
            </a:r>
          </a:p>
          <a:p xmlns:a="http://schemas.openxmlformats.org/drawingml/2006/main">
            <a:pPr marL="190500" indent="-114300" algn="l">
              <a:spcAft>
                <a:spcPts val="240"/>
              </a:spcAft>
              <a:buChar char="•"/>
            </a:pPr>
            <a:r>
              <a:rPr sz="1200">
                <a:solidFill>
                  <a:srgbClr val="27222B"/>
                </a:solidFill>
                <a:latin typeface="Arial"/>
                <a:ea typeface="Arial"/>
                <a:cs typeface="Arial"/>
              </a:rPr>
              <a:t>Empatyzer nie ocenia pracowników, nie tworzy rankingów i nie służy do decyzji kadrowych.</a:t>
            </a:r>
          </a:p>
          <a:p xmlns:a="http://schemas.openxmlformats.org/drawingml/2006/main">
            <a:pPr marL="190500" indent="-114300" algn="l">
              <a:spcAft>
                <a:spcPts val="240"/>
              </a:spcAft>
              <a:buChar char="•"/>
            </a:pPr>
            <a:r>
              <a:rPr sz="1200">
                <a:solidFill>
                  <a:srgbClr val="27222B"/>
                </a:solidFill>
                <a:latin typeface="Arial"/>
                <a:ea typeface="Arial"/>
                <a:cs typeface="Arial"/>
              </a:rPr>
              <a:t>Konto można usunąć, a profil należy do osoby, nie do organizacji.</a:t>
            </a:r>
          </a:p>
        </p:txBody>
      </p:sp>
      <p:sp>
        <p:nvSpPr>
          <p:cNvPr id="1512" name="Google Shape;1512;p38">
            <a:extLst xmlns:a="http://schemas.openxmlformats.org/drawingml/2006/main">
              <a:ext uri="{FF2B5EF4-FFF2-40B4-BE49-F238E27FC236}">
                <a16:creationId xmlns:a16="http://schemas.microsoft.com/office/drawing/2014/main" id="{F5CAE0AE-F6F2-4EAA-8343-1372364E1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7344" y="2084832"/>
            <a:ext cx="3175711" cy="287121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4DE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1586" name="Google Shape;1513;p3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18c0b2ae72d45b0">
            <a:alphaModFix/>
          </a:blip>
          <a:srcRect xmlns:a="http://schemas.openxmlformats.org/drawingml/2006/main" l="34200" t="7300" r="9300" b="62600"/>
          <a:stretch xmlns:a="http://schemas.openxmlformats.org/drawingml/2006/main"/>
        </p:blipFill>
        <p:spPr>
          <a:xfrm xmlns:a="http://schemas.openxmlformats.org/drawingml/2006/main" rot="0">
            <a:off x="8467344" y="2304288"/>
            <a:ext cx="3175711" cy="24765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514" name="Google Shape;1514;p38">
            <a:extLst xmlns:a="http://schemas.openxmlformats.org/drawingml/2006/main">
              <a:ext uri="{FF2B5EF4-FFF2-40B4-BE49-F238E27FC236}">
                <a16:creationId xmlns:a16="http://schemas.microsoft.com/office/drawing/2014/main" id="{47BCBABF-03B7-4123-98D8-62FD1C511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7344" y="4855464"/>
            <a:ext cx="3175711" cy="502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900"/>
              <a:buFont typeface="Calibri"/>
              <a:buNone/>
            </a:pPr>
            <a:r>
              <a:rPr sz="90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Pytania o prywatność, na które odpowiada Em w aplikacji.</a:t>
            </a:r>
            <a:endParaRPr sz="900"/>
          </a:p>
        </p:txBody>
      </p:sp>
      <p:sp>
        <p:nvSpPr>
          <p:cNvPr id="1515" name="Google Shape;1515;p38">
            <a:extLst xmlns:a="http://schemas.openxmlformats.org/drawingml/2006/main">
              <a:ext uri="{FF2B5EF4-FFF2-40B4-BE49-F238E27FC236}">
                <a16:creationId xmlns:a16="http://schemas.microsoft.com/office/drawing/2014/main" id="{FDD52A5F-E4D3-440C-80E0-51CBABBC6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541264"/>
            <a:ext cx="11094415" cy="658368"/>
          </a:xfrm>
          <a:prstGeom xmlns:a="http://schemas.openxmlformats.org/drawingml/2006/main" prst="roundRect">
            <a:avLst>
              <a:gd name="adj" fmla="val 13889"/>
            </a:avLst>
          </a:prstGeom>
          <a:solidFill xmlns:a="http://schemas.openxmlformats.org/drawingml/2006/main">
            <a:srgbClr val="EFE8F2"/>
          </a:solidFill>
          <a:ln xmlns:a="http://schemas.openxmlformats.org/drawingml/2006/main" w="12700" cmpd="sng">
            <a:solidFill>
              <a:srgbClr val="EFE8F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517" name="Google Shape;1517;p38">
            <a:extLst xmlns:a="http://schemas.openxmlformats.org/drawingml/2006/main">
              <a:ext uri="{FF2B5EF4-FFF2-40B4-BE49-F238E27FC236}">
                <a16:creationId xmlns:a16="http://schemas.microsoft.com/office/drawing/2014/main" id="{5943EFF4-F7C9-4728-BFAD-5713EAE97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5541264"/>
            <a:ext cx="9978847" cy="6583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300"/>
              <a:buFont typeface="Calibri"/>
              <a:buNone/>
            </a:pPr>
            <a:r>
              <a:rPr sz="13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Rozmowy są prywatne, ale nie anonimowe: zapisują się na koncie użytkownika i widzi je tylko on.</a:t>
            </a:r>
            <a:endParaRPr sz="1300"/>
          </a:p>
        </p:txBody>
      </p:sp>
      <p:pic>
        <p:nvPicPr>
          <p:cNvPr id="1590" name="Google Shape;1518;p3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37c576ef6004944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519" name="Google Shape;1519;p38">
            <a:extLst xmlns:a="http://schemas.openxmlformats.org/drawingml/2006/main">
              <a:ext uri="{FF2B5EF4-FFF2-40B4-BE49-F238E27FC236}">
                <a16:creationId xmlns:a16="http://schemas.microsoft.com/office/drawing/2014/main" id="{0D14B204-FB47-41A8-B0C9-9938E9E61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338138"/>
            <a:ext cx="1476375" cy="2952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788" b="1" u="none">
                <a:solidFill>
                  <a:srgbClr val="FFFFFF"/>
                </a:solidFill>
              </a:rPr>
              <a:t>Wdrożenie i prywatność</a:t>
            </a:r>
            <a:endParaRPr/>
          </a:p>
        </p:txBody>
      </p:sp>
      <p:sp>
        <p:nvSpPr>
          <p:cNvPr id="1520" name="Google Shape;1520;p38">
            <a:extLst xmlns:a="http://schemas.openxmlformats.org/drawingml/2006/main">
              <a:ext uri="{FF2B5EF4-FFF2-40B4-BE49-F238E27FC236}">
                <a16:creationId xmlns:a16="http://schemas.microsoft.com/office/drawing/2014/main" id="{6D02B3E1-B90B-46F9-8587-A3E7293D3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521" name="Google Shape;1521;p38">
            <a:extLst xmlns:a="http://schemas.openxmlformats.org/drawingml/2006/main">
              <a:ext uri="{FF2B5EF4-FFF2-40B4-BE49-F238E27FC236}">
                <a16:creationId xmlns:a16="http://schemas.microsoft.com/office/drawing/2014/main" id="{579AAC1E-9037-4BE7-93D0-0D41E1F1D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4612"/>
            <a:ext cx="6858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Problem</a:t>
            </a:r>
            <a:endParaRPr/>
          </a:p>
        </p:txBody>
      </p:sp>
      <p:sp>
        <p:nvSpPr>
          <p:cNvPr id="1522" name="Google Shape;1522;p38">
            <a:extLst xmlns:a="http://schemas.openxmlformats.org/drawingml/2006/main">
              <a:ext uri="{FF2B5EF4-FFF2-40B4-BE49-F238E27FC236}">
                <a16:creationId xmlns:a16="http://schemas.microsoft.com/office/drawing/2014/main" id="{CF5909E5-C1A0-43C6-A32F-F2700BBDE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523" name="Google Shape;1523;p38">
            <a:hlinkClick xmlns:r="http://schemas.openxmlformats.org/officeDocument/2006/relationships" xmlns:a="http://schemas.openxmlformats.org/drawingml/2006/main" r:id="R32f5bfb6e3ca45a9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DCEEA233-046F-4EEC-B177-7E695CED0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19" y="265176"/>
            <a:ext cx="77724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524" name="Google Shape;1524;p38">
            <a:extLst xmlns:a="http://schemas.openxmlformats.org/drawingml/2006/main">
              <a:ext uri="{FF2B5EF4-FFF2-40B4-BE49-F238E27FC236}">
                <a16:creationId xmlns:a16="http://schemas.microsoft.com/office/drawing/2014/main" id="{5B95C6BD-EC3B-4100-8672-BBB7A3D05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324612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Dlaczego problem wraca</a:t>
            </a:r>
            <a:endParaRPr/>
          </a:p>
        </p:txBody>
      </p:sp>
      <p:sp>
        <p:nvSpPr>
          <p:cNvPr id="1525" name="Google Shape;1525;p38">
            <a:extLst xmlns:a="http://schemas.openxmlformats.org/drawingml/2006/main">
              <a:ext uri="{FF2B5EF4-FFF2-40B4-BE49-F238E27FC236}">
                <a16:creationId xmlns:a16="http://schemas.microsoft.com/office/drawing/2014/main" id="{9205DEED-A8C8-4B30-BC60-BD5FF124A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7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526" name="Google Shape;1526;p38">
            <a:hlinkClick xmlns:r="http://schemas.openxmlformats.org/officeDocument/2006/relationships" xmlns:a="http://schemas.openxmlformats.org/drawingml/2006/main" r:id="R45fd6edf95694b5c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CC9E331B-C8F8-4048-BBD7-0FD45C035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265176"/>
            <a:ext cx="157276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527" name="Google Shape;1527;p38">
            <a:extLst xmlns:a="http://schemas.openxmlformats.org/drawingml/2006/main">
              <a:ext uri="{FF2B5EF4-FFF2-40B4-BE49-F238E27FC236}">
                <a16:creationId xmlns:a16="http://schemas.microsoft.com/office/drawing/2014/main" id="{45EE7C8A-9CFF-4141-B750-7BF39747F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9232" y="324612"/>
            <a:ext cx="74980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Empatyzer</a:t>
            </a:r>
            <a:endParaRPr/>
          </a:p>
        </p:txBody>
      </p:sp>
      <p:sp>
        <p:nvSpPr>
          <p:cNvPr id="1528" name="Google Shape;1528;p38">
            <a:extLst xmlns:a="http://schemas.openxmlformats.org/drawingml/2006/main">
              <a:ext uri="{FF2B5EF4-FFF2-40B4-BE49-F238E27FC236}">
                <a16:creationId xmlns:a16="http://schemas.microsoft.com/office/drawing/2014/main" id="{162760DC-8277-458B-A714-C57C14C9F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529" name="Google Shape;1529;p38">
            <a:hlinkClick xmlns:r="http://schemas.openxmlformats.org/officeDocument/2006/relationships" xmlns:a="http://schemas.openxmlformats.org/drawingml/2006/main" r:id="R46526aece74a4a2f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CE8EFF2B-F80C-4767-9DE0-80EB0BB43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512" y="265176"/>
            <a:ext cx="841247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530" name="Google Shape;1530;p38">
            <a:extLst xmlns:a="http://schemas.openxmlformats.org/drawingml/2006/main">
              <a:ext uri="{FF2B5EF4-FFF2-40B4-BE49-F238E27FC236}">
                <a16:creationId xmlns:a16="http://schemas.microsoft.com/office/drawing/2014/main" id="{DD365B27-A29A-4869-9AFD-FCAE39087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324612"/>
            <a:ext cx="960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Jak to działa</a:t>
            </a:r>
            <a:endParaRPr/>
          </a:p>
        </p:txBody>
      </p:sp>
      <p:sp>
        <p:nvSpPr>
          <p:cNvPr id="1531" name="Google Shape;1531;p38">
            <a:extLst xmlns:a="http://schemas.openxmlformats.org/drawingml/2006/main">
              <a:ext uri="{FF2B5EF4-FFF2-40B4-BE49-F238E27FC236}">
                <a16:creationId xmlns:a16="http://schemas.microsoft.com/office/drawing/2014/main" id="{C3F85475-46F4-44C3-B380-1F7D1576D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532" name="Google Shape;1532;p38">
            <a:hlinkClick xmlns:r="http://schemas.openxmlformats.org/officeDocument/2006/relationships" xmlns:a="http://schemas.openxmlformats.org/drawingml/2006/main" r:id="R47d914fc33564dd0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9E731E95-B537-4524-B5EC-397F649DF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48" y="265176"/>
            <a:ext cx="105156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533" name="Google Shape;1533;p38">
            <a:extLst xmlns:a="http://schemas.openxmlformats.org/drawingml/2006/main">
              <a:ext uri="{FF2B5EF4-FFF2-40B4-BE49-F238E27FC236}">
                <a16:creationId xmlns:a16="http://schemas.microsoft.com/office/drawing/2014/main" id="{6BE86D74-E9B1-42EC-8272-2E2630C21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324612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Co się zmienia</a:t>
            </a:r>
            <a:endParaRPr/>
          </a:p>
        </p:txBody>
      </p:sp>
      <p:sp>
        <p:nvSpPr>
          <p:cNvPr id="1534" name="Google Shape;1534;p38">
            <a:extLst xmlns:a="http://schemas.openxmlformats.org/drawingml/2006/main">
              <a:ext uri="{FF2B5EF4-FFF2-40B4-BE49-F238E27FC236}">
                <a16:creationId xmlns:a16="http://schemas.microsoft.com/office/drawing/2014/main" id="{64CB2C35-D017-4DB2-96E9-EB1031AFD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624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535" name="Google Shape;1535;p38">
            <a:hlinkClick xmlns:r="http://schemas.openxmlformats.org/officeDocument/2006/relationships" xmlns:a="http://schemas.openxmlformats.org/drawingml/2006/main" r:id="R68199521c6b24d4c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6A418C4F-7FDC-48F2-B781-CD3A6E534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9472" y="265176"/>
            <a:ext cx="118872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536" name="Google Shape;1536;p38">
            <a:extLst xmlns:a="http://schemas.openxmlformats.org/drawingml/2006/main">
              <a:ext uri="{FF2B5EF4-FFF2-40B4-BE49-F238E27FC236}">
                <a16:creationId xmlns:a16="http://schemas.microsoft.com/office/drawing/2014/main" id="{44DBED82-2C04-4527-8B0E-58A679404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4768" y="265176"/>
            <a:ext cx="1682495" cy="292608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2DA698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537" name="Google Shape;1537;p38">
            <a:extLst xmlns:a="http://schemas.openxmlformats.org/drawingml/2006/main">
              <a:ext uri="{FF2B5EF4-FFF2-40B4-BE49-F238E27FC236}">
                <a16:creationId xmlns:a16="http://schemas.microsoft.com/office/drawing/2014/main" id="{DEB27D77-2202-40A1-B399-B57A7D678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9632" y="324612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Wdrożenie i prywatność</a:t>
            </a:r>
            <a:endParaRPr/>
          </a:p>
        </p:txBody>
      </p:sp>
      <p:sp>
        <p:nvSpPr>
          <p:cNvPr id="1538" name="Google Shape;1538;p38">
            <a:extLst xmlns:a="http://schemas.openxmlformats.org/drawingml/2006/main">
              <a:ext uri="{FF2B5EF4-FFF2-40B4-BE49-F238E27FC236}">
                <a16:creationId xmlns:a16="http://schemas.microsoft.com/office/drawing/2014/main" id="{7515A890-6AED-42C0-86C4-52937F05F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555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2DA69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539" name="Google Shape;1539;p38">
            <a:hlinkClick xmlns:r="http://schemas.openxmlformats.org/officeDocument/2006/relationships" xmlns:a="http://schemas.openxmlformats.org/drawingml/2006/main" r:id="R91a9b475b3de4141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13A63A93-78A9-416F-B387-05979B466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912" y="265176"/>
            <a:ext cx="166420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540" name="Google Shape;1540;p38">
            <a:extLst xmlns:a="http://schemas.openxmlformats.org/drawingml/2006/main">
              <a:ext uri="{FF2B5EF4-FFF2-40B4-BE49-F238E27FC236}">
                <a16:creationId xmlns:a16="http://schemas.microsoft.com/office/drawing/2014/main" id="{882268AD-6BBA-47CD-B12B-569F0B85B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79" y="324612"/>
            <a:ext cx="69494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Dowody</a:t>
            </a:r>
            <a:endParaRPr/>
          </a:p>
        </p:txBody>
      </p:sp>
      <p:sp>
        <p:nvSpPr>
          <p:cNvPr id="1541" name="Google Shape;1541;p38">
            <a:extLst xmlns:a="http://schemas.openxmlformats.org/drawingml/2006/main">
              <a:ext uri="{FF2B5EF4-FFF2-40B4-BE49-F238E27FC236}">
                <a16:creationId xmlns:a16="http://schemas.microsoft.com/office/drawing/2014/main" id="{F9C4C018-9A77-4956-BD15-85E721915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3376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542" name="Google Shape;1542;p38">
            <a:hlinkClick xmlns:r="http://schemas.openxmlformats.org/officeDocument/2006/relationships" xmlns:a="http://schemas.openxmlformats.org/drawingml/2006/main" r:id="R9164ef423c9543dc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5560C24A-AFB2-440F-AE17-5A4BAB706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59" y="265176"/>
            <a:ext cx="786384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543" name="Google Shape;1543;p38">
            <a:extLst xmlns:a="http://schemas.openxmlformats.org/drawingml/2006/main">
              <a:ext uri="{FF2B5EF4-FFF2-40B4-BE49-F238E27FC236}">
                <a16:creationId xmlns:a16="http://schemas.microsoft.com/office/drawing/2014/main" id="{A9DF78EB-6932-43F6-99C6-C856B0BF7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960" y="324612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Następny krok</a:t>
            </a:r>
            <a:endParaRPr/>
          </a:p>
        </p:txBody>
      </p:sp>
      <p:sp>
        <p:nvSpPr>
          <p:cNvPr id="1544" name="Google Shape;1544;p38">
            <a:hlinkClick xmlns:r="http://schemas.openxmlformats.org/officeDocument/2006/relationships" xmlns:a="http://schemas.openxmlformats.org/drawingml/2006/main" r:id="R8acfe55600fc4188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3A083EC5-26DA-49BB-9DBB-1E06ECB72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265176"/>
            <a:ext cx="109728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1617" name="Google Shape;1504;p3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c7d6dffef84d67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23544" y="2459736"/>
            <a:ext cx="201168" cy="201168"/>
          </a:xfrm>
          <a:prstGeom xmlns:a="http://schemas.openxmlformats.org/drawingml/2006/main" prst="rect">
            <a:avLst/>
          </a:prstGeom>
        </p:spPr>
      </p:pic>
      <p:pic>
        <p:nvPicPr>
          <p:cNvPr id="1618" name="Google Shape;1509;p3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0b523db9ab42d5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882896" y="2459736"/>
            <a:ext cx="201168" cy="201168"/>
          </a:xfrm>
          <a:prstGeom xmlns:a="http://schemas.openxmlformats.org/drawingml/2006/main" prst="rect">
            <a:avLst/>
          </a:prstGeom>
        </p:spPr>
      </p:pic>
      <p:pic>
        <p:nvPicPr>
          <p:cNvPr id="1619" name="Google Shape;1516;p3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74d40a0e1f422e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41248" y="5715000"/>
            <a:ext cx="310896" cy="310896"/>
          </a:xfrm>
          <a:prstGeom xmlns:a="http://schemas.openxmlformats.org/drawingml/2006/main" prst="rect">
            <a:avLst/>
          </a:prstGeom>
        </p:spPr>
      </p:pic>
      <p:sp>
        <p:nvSpPr>
          <p:cNvPr id="1550" name="Empatyzer SHORT — tło menu finalne">
            <a:extLst xmlns:a="http://schemas.openxmlformats.org/drawingml/2006/main">
              <a:ext uri="{FF2B5EF4-FFF2-40B4-BE49-F238E27FC236}">
                <a16:creationId xmlns:a16="http://schemas.microsoft.com/office/drawing/2014/main" id="{FEE2AA93-473B-4BCB-8C8E-F836928A2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37160"/>
            <a:ext cx="11475720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51" name="Empatyzer SHORT — menu finalne Problem">
            <a:extLst xmlns:a="http://schemas.openxmlformats.org/drawingml/2006/main">
              <a:ext uri="{FF2B5EF4-FFF2-40B4-BE49-F238E27FC236}">
                <a16:creationId xmlns:a16="http://schemas.microsoft.com/office/drawing/2014/main" id="{5E544992-DECE-48E2-8D58-7F0103762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1552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1022A361-D6C1-4697-9FAB-ECFFFB543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553" name="Empatyzer SHORT — menu finalne Przykłady">
            <a:extLst xmlns:a="http://schemas.openxmlformats.org/drawingml/2006/main">
              <a:ext uri="{FF2B5EF4-FFF2-40B4-BE49-F238E27FC236}">
                <a16:creationId xmlns:a16="http://schemas.microsoft.com/office/drawing/2014/main" id="{706DDEF6-A4B2-4F2B-BEBE-6FD2CFE0C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1554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8EE62904-7983-4285-A2D3-8BDFBFFDD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555" name="Empatyzer SHORT — menu finalne Rozmowa z Em">
            <a:extLst xmlns:a="http://schemas.openxmlformats.org/drawingml/2006/main">
              <a:ext uri="{FF2B5EF4-FFF2-40B4-BE49-F238E27FC236}">
                <a16:creationId xmlns:a16="http://schemas.microsoft.com/office/drawing/2014/main" id="{F9FD477A-587F-423F-9A6D-183C33F16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1556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0C8387AC-2006-4A93-AC07-701243020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557" name="Empatyzer SHORT — menu finalne Dowody">
            <a:extLst xmlns:a="http://schemas.openxmlformats.org/drawingml/2006/main">
              <a:ext uri="{FF2B5EF4-FFF2-40B4-BE49-F238E27FC236}">
                <a16:creationId xmlns:a16="http://schemas.microsoft.com/office/drawing/2014/main" id="{5812DD3E-B422-4542-BC15-B5950552E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1558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7D195E86-A953-489D-BA64-1D4C5730F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559" name="Empatyzer SHORT — menu finalne Empatyzer">
            <a:extLst xmlns:a="http://schemas.openxmlformats.org/drawingml/2006/main">
              <a:ext uri="{FF2B5EF4-FFF2-40B4-BE49-F238E27FC236}">
                <a16:creationId xmlns:a16="http://schemas.microsoft.com/office/drawing/2014/main" id="{177A3A48-C454-4EEF-9A41-63F64A70A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1560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1BB777D5-AC1E-4882-B550-A46FF19AF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561" name="Empatyzer SHORT — menu finalne Co się zmienia">
            <a:extLst xmlns:a="http://schemas.openxmlformats.org/drawingml/2006/main">
              <a:ext uri="{FF2B5EF4-FFF2-40B4-BE49-F238E27FC236}">
                <a16:creationId xmlns:a16="http://schemas.microsoft.com/office/drawing/2014/main" id="{E795B262-9050-451E-8EAA-05AF99DEB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Co się zmienia</a:t>
            </a:r>
          </a:p>
        </p:txBody>
      </p:sp>
      <p:sp>
        <p:nvSpPr>
          <p:cNvPr id="1562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0E7F78B0-0174-42DB-ADBE-8EFD9DCE4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563" name="Empatyzer SHORT — aktywna sekcja finalna Prywatność">
            <a:extLst xmlns:a="http://schemas.openxmlformats.org/drawingml/2006/main">
              <a:ext uri="{FF2B5EF4-FFF2-40B4-BE49-F238E27FC236}">
                <a16:creationId xmlns:a16="http://schemas.microsoft.com/office/drawing/2014/main" id="{58B47A37-C764-44F5-B806-D9FE388A6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5372" y="260604"/>
            <a:ext cx="7810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27AA9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64" name="Empatyzer SHORT — menu finalne Prywatność">
            <a:extLst xmlns:a="http://schemas.openxmlformats.org/drawingml/2006/main">
              <a:ext uri="{FF2B5EF4-FFF2-40B4-BE49-F238E27FC236}">
                <a16:creationId xmlns:a16="http://schemas.microsoft.com/office/drawing/2014/main" id="{5012114C-106D-4FFE-8362-215DCC296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1">
                <a:solidFill>
                  <a:srgbClr val="FFFFFF"/>
                </a:solidFill>
              </a:defRPr>
            </a:pPr>
            <a:r>
              <a:rPr sz="615" b="1">
                <a:solidFill>
                  <a:srgbClr val="FFFFFF"/>
                </a:solidFill>
              </a:rPr>
              <a:t>Prywatność</a:t>
            </a:r>
          </a:p>
        </p:txBody>
      </p:sp>
      <p:sp>
        <p:nvSpPr>
          <p:cNvPr id="1565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4606B882-AEA2-4077-AA6D-B1CE57DC0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566" name="Empatyzer SHORT — menu finalne Następny krok">
            <a:extLst xmlns:a="http://schemas.openxmlformats.org/drawingml/2006/main">
              <a:ext uri="{FF2B5EF4-FFF2-40B4-BE49-F238E27FC236}">
                <a16:creationId xmlns:a16="http://schemas.microsoft.com/office/drawing/2014/main" id="{8B546D57-B213-425A-885B-F038FE9E2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1567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908990D0-5209-4C9C-B13F-62F78D3ED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568" name="Empatyzer SHORT — menu finalne Appendix">
            <a:extLst xmlns:a="http://schemas.openxmlformats.org/drawingml/2006/main">
              <a:ext uri="{FF2B5EF4-FFF2-40B4-BE49-F238E27FC236}">
                <a16:creationId xmlns:a16="http://schemas.microsoft.com/office/drawing/2014/main" id="{FC72DD28-6248-4D7B-85B8-29A4E9224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269014177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15" name="Google Shape;1615;p40">
            <a:extLst xmlns:a="http://schemas.openxmlformats.org/drawingml/2006/main">
              <a:ext uri="{FF2B5EF4-FFF2-40B4-BE49-F238E27FC236}">
                <a16:creationId xmlns:a16="http://schemas.microsoft.com/office/drawing/2014/main" id="{3602FDF0-D0CA-4D8F-A919-BD7D84625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09728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"/>
              <a:buFont typeface="Calibri"/>
              <a:buNone/>
            </a:pPr>
            <a:r>
              <a:rPr sz="8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ZAPROSZENIE DO KONTAKTU</a:t>
            </a:r>
            <a:endParaRPr sz="1000"/>
          </a:p>
        </p:txBody>
      </p:sp>
      <p:sp>
        <p:nvSpPr>
          <p:cNvPr id="1616" name="Google Shape;1616;p40">
            <a:extLst xmlns:a="http://schemas.openxmlformats.org/drawingml/2006/main">
              <a:ext uri="{FF2B5EF4-FFF2-40B4-BE49-F238E27FC236}">
                <a16:creationId xmlns:a16="http://schemas.microsoft.com/office/drawing/2014/main" id="{809513CE-B7CC-4EA9-9BA1-5A05A33F376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31520" y="1481328"/>
            <a:ext cx="100584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libri"/>
              <a:buNone/>
            </a:pPr>
            <a:r>
              <a:rPr sz="320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Wybierz jedną ze ścieżek</a:t>
            </a:r>
            <a:endParaRPr sz="4000"/>
          </a:p>
        </p:txBody>
      </p:sp>
      <p:sp>
        <p:nvSpPr>
          <p:cNvPr id="1617" name="Google Shape;1617;p40">
            <a:extLst xmlns:a="http://schemas.openxmlformats.org/drawingml/2006/main">
              <a:ext uri="{FF2B5EF4-FFF2-40B4-BE49-F238E27FC236}">
                <a16:creationId xmlns:a16="http://schemas.microsoft.com/office/drawing/2014/main" id="{E4A8D8DE-85CD-415C-8FB2-730F3E7D0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514600"/>
            <a:ext cx="9326880" cy="640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sz="1300" b="0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 30 minut zobaczysz, jak Em pomaga przygotować rozmowę z konkretną osobą.</a:t>
            </a:r>
            <a:endParaRPr sz="1600"/>
          </a:p>
        </p:txBody>
      </p:sp>
      <p:sp>
        <p:nvSpPr>
          <p:cNvPr id="1618" name="Google Shape;1618;p40">
            <a:extLst xmlns:a="http://schemas.openxmlformats.org/drawingml/2006/main">
              <a:ext uri="{FF2B5EF4-FFF2-40B4-BE49-F238E27FC236}">
                <a16:creationId xmlns:a16="http://schemas.microsoft.com/office/drawing/2014/main" id="{1F81B74A-9D80-47BC-9A52-A00ADAC18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310128"/>
            <a:ext cx="3393338" cy="1572768"/>
          </a:xfrm>
          <a:prstGeom xmlns:a="http://schemas.openxmlformats.org/drawingml/2006/main" prst="roundRect">
            <a:avLst>
              <a:gd name="adj" fmla="val 5814"/>
            </a:avLst>
          </a:prstGeom>
          <a:solidFill xmlns:a="http://schemas.openxmlformats.org/drawingml/2006/main">
            <a:srgbClr val="FFFFFF">
              <a:alpha val="12157"/>
            </a:srgbClr>
          </a:solidFill>
          <a:ln xmlns:a="http://schemas.openxmlformats.org/drawingml/2006/main" w="9525" cmpd="sng">
            <a:solidFill>
              <a:srgbClr val="B9A9C1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620" name="Google Shape;1620;p40">
            <a:extLst xmlns:a="http://schemas.openxmlformats.org/drawingml/2006/main">
              <a:ext uri="{FF2B5EF4-FFF2-40B4-BE49-F238E27FC236}">
                <a16:creationId xmlns:a16="http://schemas.microsoft.com/office/drawing/2014/main" id="{33A24DCB-6D41-46F2-9413-2E80A05A9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8176" y="3566160"/>
            <a:ext cx="2442362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alibri"/>
              <a:buNone/>
            </a:pPr>
            <a:r>
              <a:rPr sz="10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Umów demo</a:t>
            </a:r>
            <a:endParaRPr sz="1400"/>
          </a:p>
        </p:txBody>
      </p:sp>
      <p:sp>
        <p:nvSpPr>
          <p:cNvPr id="1621" name="Google Shape;1621;p40">
            <a:extLst xmlns:a="http://schemas.openxmlformats.org/drawingml/2006/main">
              <a:ext uri="{FF2B5EF4-FFF2-40B4-BE49-F238E27FC236}">
                <a16:creationId xmlns:a16="http://schemas.microsoft.com/office/drawing/2014/main" id="{C87FBA35-46FB-46D2-9197-A9E1021BD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4041648"/>
            <a:ext cx="2844698" cy="6949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18"/>
              <a:buFont typeface="Calibri"/>
              <a:buNone/>
            </a:pPr>
            <a:r>
              <a:rPr sz="919" b="0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Napisz lub zadzwoń. Pokażemy Em na rozmowie, którą naprawdę masz przed sobą.</a:t>
            </a:r>
            <a:endParaRPr sz="1150"/>
          </a:p>
        </p:txBody>
      </p:sp>
      <p:sp>
        <p:nvSpPr>
          <p:cNvPr id="1622" name="Google Shape;1622;p40">
            <a:extLst xmlns:a="http://schemas.openxmlformats.org/drawingml/2006/main">
              <a:ext uri="{FF2B5EF4-FFF2-40B4-BE49-F238E27FC236}">
                <a16:creationId xmlns:a16="http://schemas.microsoft.com/office/drawing/2014/main" id="{655A1A12-9B0D-4ECD-A4F6-6F0E75930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9178" y="3310128"/>
            <a:ext cx="3393338" cy="1572768"/>
          </a:xfrm>
          <a:prstGeom xmlns:a="http://schemas.openxmlformats.org/drawingml/2006/main" prst="roundRect">
            <a:avLst>
              <a:gd name="adj" fmla="val 5814"/>
            </a:avLst>
          </a:prstGeom>
          <a:solidFill xmlns:a="http://schemas.openxmlformats.org/drawingml/2006/main">
            <a:srgbClr val="FFFFFF">
              <a:alpha val="12157"/>
            </a:srgbClr>
          </a:solidFill>
          <a:ln xmlns:a="http://schemas.openxmlformats.org/drawingml/2006/main" w="9525" cmpd="sng">
            <a:solidFill>
              <a:srgbClr val="B9A9C1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624" name="Google Shape;1624;p40">
            <a:extLst xmlns:a="http://schemas.openxmlformats.org/drawingml/2006/main">
              <a:ext uri="{FF2B5EF4-FFF2-40B4-BE49-F238E27FC236}">
                <a16:creationId xmlns:a16="http://schemas.microsoft.com/office/drawing/2014/main" id="{192D5524-CA6D-45D4-8955-6A10F5CE6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5834" y="3566160"/>
            <a:ext cx="2442362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alibri"/>
              <a:buNone/>
            </a:pPr>
            <a:r>
              <a:rPr sz="10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Sprawdź samodzielnie</a:t>
            </a:r>
            <a:endParaRPr sz="1400"/>
          </a:p>
        </p:txBody>
      </p:sp>
      <p:sp>
        <p:nvSpPr>
          <p:cNvPr id="1625" name="Google Shape;1625;p40">
            <a:extLst xmlns:a="http://schemas.openxmlformats.org/drawingml/2006/main">
              <a:ext uri="{FF2B5EF4-FFF2-40B4-BE49-F238E27FC236}">
                <a16:creationId xmlns:a16="http://schemas.microsoft.com/office/drawing/2014/main" id="{CA80D3D6-6E3D-4F9E-B3CE-DCE0A798B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73498" y="4041648"/>
            <a:ext cx="2844698" cy="6949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18"/>
              <a:buFont typeface="Calibri"/>
              <a:buNone/>
            </a:pPr>
            <a:r>
              <a:rPr sz="919" b="0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Załóż konto na empatyzer.com. Pierwsze 3 osoby w organizacji korzystają bezpłatnie.</a:t>
            </a:r>
            <a:endParaRPr sz="1150"/>
          </a:p>
        </p:txBody>
      </p:sp>
      <p:sp>
        <p:nvSpPr>
          <p:cNvPr id="1626" name="Google Shape;1626;p40">
            <a:extLst xmlns:a="http://schemas.openxmlformats.org/drawingml/2006/main">
              <a:ext uri="{FF2B5EF4-FFF2-40B4-BE49-F238E27FC236}">
                <a16:creationId xmlns:a16="http://schemas.microsoft.com/office/drawing/2014/main" id="{FD1FD165-8115-49B0-9F9E-2324D8BD4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6837" y="3310128"/>
            <a:ext cx="3393338" cy="1572768"/>
          </a:xfrm>
          <a:prstGeom xmlns:a="http://schemas.openxmlformats.org/drawingml/2006/main" prst="roundRect">
            <a:avLst>
              <a:gd name="adj" fmla="val 5814"/>
            </a:avLst>
          </a:prstGeom>
          <a:solidFill xmlns:a="http://schemas.openxmlformats.org/drawingml/2006/main">
            <a:srgbClr val="FFFFFF">
              <a:alpha val="12157"/>
            </a:srgbClr>
          </a:solidFill>
          <a:ln xmlns:a="http://schemas.openxmlformats.org/drawingml/2006/main" w="9525" cmpd="sng">
            <a:solidFill>
              <a:srgbClr val="B9A9C1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628" name="Google Shape;1628;p40">
            <a:extLst xmlns:a="http://schemas.openxmlformats.org/drawingml/2006/main">
              <a:ext uri="{FF2B5EF4-FFF2-40B4-BE49-F238E27FC236}">
                <a16:creationId xmlns:a16="http://schemas.microsoft.com/office/drawing/2014/main" id="{92950264-357C-4E68-9BB0-F46C7D119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493" y="3566160"/>
            <a:ext cx="2442362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alibri"/>
              <a:buNone/>
            </a:pPr>
            <a:r>
              <a:rPr sz="10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Porozmawiajmy o wdrożeniu</a:t>
            </a:r>
            <a:endParaRPr sz="1400"/>
          </a:p>
        </p:txBody>
      </p:sp>
      <p:sp>
        <p:nvSpPr>
          <p:cNvPr id="1629" name="Google Shape;1629;p40">
            <a:extLst xmlns:a="http://schemas.openxmlformats.org/drawingml/2006/main">
              <a:ext uri="{FF2B5EF4-FFF2-40B4-BE49-F238E27FC236}">
                <a16:creationId xmlns:a16="http://schemas.microsoft.com/office/drawing/2014/main" id="{E4018903-F670-4527-A1EE-0B2F08F48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1157" y="4041648"/>
            <a:ext cx="2844698" cy="6949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80"/>
              <a:buFont typeface="Calibri"/>
              <a:buNone/>
            </a:pPr>
            <a:r>
              <a:rPr sz="780" b="0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Prześlemy opinie klientów, opis metody, bezpieczeństwa i warunki licencji. Przy większym wdrożeniu możemy przeprowadzić je wspólnie z certyfikowanymi szkoleniowcami.</a:t>
            </a:r>
            <a:endParaRPr sz="1150"/>
          </a:p>
        </p:txBody>
      </p:sp>
      <p:sp>
        <p:nvSpPr>
          <p:cNvPr id="1630" name="Google Shape;1630;p40">
            <a:extLst xmlns:a="http://schemas.openxmlformats.org/drawingml/2006/main">
              <a:ext uri="{FF2B5EF4-FFF2-40B4-BE49-F238E27FC236}">
                <a16:creationId xmlns:a16="http://schemas.microsoft.com/office/drawing/2014/main" id="{D6A57FF0-47C7-4B83-815C-EE5BC3410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5230368"/>
            <a:ext cx="7315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sz="180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Nie zgaduj. Pytaj Em.</a:t>
            </a:r>
            <a:endParaRPr sz="2200"/>
          </a:p>
        </p:txBody>
      </p:sp>
      <p:sp>
        <p:nvSpPr>
          <p:cNvPr id="1631" name="Google Shape;1631;p40">
            <a:extLst xmlns:a="http://schemas.openxmlformats.org/drawingml/2006/main">
              <a:ext uri="{FF2B5EF4-FFF2-40B4-BE49-F238E27FC236}">
                <a16:creationId xmlns:a16="http://schemas.microsoft.com/office/drawing/2014/main" id="{9F64CEF0-C72B-4882-BC5E-C75B6FF13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5779008"/>
            <a:ext cx="9144000" cy="274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sz="1000" b="0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Piotr Golczyk · piotr@empatyzer.com · +48 668 89 87 11</a:t>
            </a:r>
            <a:endParaRPr sz="1100"/>
          </a:p>
        </p:txBody>
      </p:sp>
      <p:pic>
        <p:nvPicPr>
          <p:cNvPr id="1675" name="Google Shape;1632;p40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2981c759fa04f43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905695" y="6144768"/>
            <a:ext cx="1554480" cy="264899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633" name="Google Shape;1633;p40">
            <a:hlinkClick xmlns:r="http://schemas.openxmlformats.org/officeDocument/2006/relationships" xmlns:a="http://schemas.openxmlformats.org/drawingml/2006/main" r:id="Rbeb884104a964c1e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A02EBD45-6E28-40FE-A0B6-C5D23E823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1028700"/>
            <a:ext cx="18478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76200" tIns="0" rIns="7620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950" b="1" u="none">
                <a:solidFill>
                  <a:srgbClr val="4DB3C4"/>
                </a:solidFill>
                <a:latin typeface="Calibri"/>
                <a:ea typeface="Calibri"/>
                <a:cs typeface="Calibri"/>
              </a:rPr>
              <a:t>Od początku</a:t>
            </a:r>
            <a:endParaRPr/>
          </a:p>
        </p:txBody>
      </p:sp>
      <p:pic>
        <p:nvPicPr>
          <p:cNvPr id="1677" name="Google Shape;1619;p4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fdfade9d5c428a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05840" y="3584448"/>
            <a:ext cx="292608" cy="292608"/>
          </a:xfrm>
          <a:prstGeom xmlns:a="http://schemas.openxmlformats.org/drawingml/2006/main" prst="rect">
            <a:avLst/>
          </a:prstGeom>
        </p:spPr>
      </p:pic>
      <p:pic>
        <p:nvPicPr>
          <p:cNvPr id="1678" name="Google Shape;1623;p4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2ec250383c42e5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673498" y="3584448"/>
            <a:ext cx="292608" cy="292608"/>
          </a:xfrm>
          <a:prstGeom xmlns:a="http://schemas.openxmlformats.org/drawingml/2006/main" prst="rect">
            <a:avLst/>
          </a:prstGeom>
        </p:spPr>
      </p:pic>
      <p:pic>
        <p:nvPicPr>
          <p:cNvPr id="1679" name="Google Shape;1627;p4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d42fdbf6c94f7a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341157" y="3584448"/>
            <a:ext cx="292608" cy="292608"/>
          </a:xfrm>
          <a:prstGeom xmlns:a="http://schemas.openxmlformats.org/drawingml/2006/main" prst="rect">
            <a:avLst/>
          </a:prstGeom>
        </p:spPr>
      </p:pic>
      <p:sp>
        <p:nvSpPr>
          <p:cNvPr id="1638" name="Empatyzer SHORT — tło menu finalne">
            <a:extLst xmlns:a="http://schemas.openxmlformats.org/drawingml/2006/main">
              <a:ext uri="{FF2B5EF4-FFF2-40B4-BE49-F238E27FC236}">
                <a16:creationId xmlns:a16="http://schemas.microsoft.com/office/drawing/2014/main" id="{28D84140-0B77-4D04-9981-101EEE2B4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37160"/>
            <a:ext cx="11475720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127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39" name="Empatyzer SHORT — menu finalne Problem">
            <a:extLst xmlns:a="http://schemas.openxmlformats.org/drawingml/2006/main">
              <a:ext uri="{FF2B5EF4-FFF2-40B4-BE49-F238E27FC236}">
                <a16:creationId xmlns:a16="http://schemas.microsoft.com/office/drawing/2014/main" id="{14F6BF64-ABC5-4EAE-AFA8-B2225E5C3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E7DCE8"/>
                </a:solidFill>
              </a:defRPr>
            </a:pPr>
            <a:r>
              <a:rPr sz="615" b="0">
                <a:solidFill>
                  <a:srgbClr val="E7DCE8"/>
                </a:solidFill>
              </a:rPr>
              <a:t>Problem</a:t>
            </a:r>
          </a:p>
        </p:txBody>
      </p:sp>
      <p:sp>
        <p:nvSpPr>
          <p:cNvPr id="1640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CEA6F32E-7527-4CD4-B337-E0CED0F3E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BFAFC1"/>
                </a:solidFill>
              </a:defRPr>
            </a:pPr>
            <a:r>
              <a:rPr sz="615">
                <a:solidFill>
                  <a:srgbClr val="BFAFC1"/>
                </a:solidFill>
              </a:rPr>
              <a:t>▸</a:t>
            </a:r>
          </a:p>
        </p:txBody>
      </p:sp>
      <p:sp>
        <p:nvSpPr>
          <p:cNvPr id="1641" name="Empatyzer SHORT — menu finalne Przykłady">
            <a:extLst xmlns:a="http://schemas.openxmlformats.org/drawingml/2006/main">
              <a:ext uri="{FF2B5EF4-FFF2-40B4-BE49-F238E27FC236}">
                <a16:creationId xmlns:a16="http://schemas.microsoft.com/office/drawing/2014/main" id="{DCC13C0B-EA7D-408E-874C-F409DA4C3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E7DCE8"/>
                </a:solidFill>
              </a:defRPr>
            </a:pPr>
            <a:r>
              <a:rPr sz="615" b="0">
                <a:solidFill>
                  <a:srgbClr val="E7DCE8"/>
                </a:solidFill>
              </a:rPr>
              <a:t>Przykłady</a:t>
            </a:r>
          </a:p>
        </p:txBody>
      </p:sp>
      <p:sp>
        <p:nvSpPr>
          <p:cNvPr id="1642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6EBE2105-AC11-40A1-944B-A761346A0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BFAFC1"/>
                </a:solidFill>
              </a:defRPr>
            </a:pPr>
            <a:r>
              <a:rPr sz="615">
                <a:solidFill>
                  <a:srgbClr val="BFAFC1"/>
                </a:solidFill>
              </a:rPr>
              <a:t>▸</a:t>
            </a:r>
          </a:p>
        </p:txBody>
      </p:sp>
      <p:sp>
        <p:nvSpPr>
          <p:cNvPr id="1643" name="Empatyzer SHORT — menu finalne Rozmowa z Em">
            <a:extLst xmlns:a="http://schemas.openxmlformats.org/drawingml/2006/main">
              <a:ext uri="{FF2B5EF4-FFF2-40B4-BE49-F238E27FC236}">
                <a16:creationId xmlns:a16="http://schemas.microsoft.com/office/drawing/2014/main" id="{D227E6A4-E3EA-4B9E-9EF1-118D2462B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E7DCE8"/>
                </a:solidFill>
              </a:defRPr>
            </a:pPr>
            <a:r>
              <a:rPr sz="615" b="0">
                <a:solidFill>
                  <a:srgbClr val="E7DCE8"/>
                </a:solidFill>
              </a:rPr>
              <a:t>Rozmowa z Em</a:t>
            </a:r>
          </a:p>
        </p:txBody>
      </p:sp>
      <p:sp>
        <p:nvSpPr>
          <p:cNvPr id="1644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B74B33D7-80C8-4182-9795-6019D1B87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BFAFC1"/>
                </a:solidFill>
              </a:defRPr>
            </a:pPr>
            <a:r>
              <a:rPr sz="615">
                <a:solidFill>
                  <a:srgbClr val="BFAFC1"/>
                </a:solidFill>
              </a:rPr>
              <a:t>▸</a:t>
            </a:r>
          </a:p>
        </p:txBody>
      </p:sp>
      <p:sp>
        <p:nvSpPr>
          <p:cNvPr id="1645" name="Empatyzer SHORT — menu finalne Dowody">
            <a:extLst xmlns:a="http://schemas.openxmlformats.org/drawingml/2006/main">
              <a:ext uri="{FF2B5EF4-FFF2-40B4-BE49-F238E27FC236}">
                <a16:creationId xmlns:a16="http://schemas.microsoft.com/office/drawing/2014/main" id="{F06799CC-C574-4352-B2F6-87F8A154A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E7DCE8"/>
                </a:solidFill>
              </a:defRPr>
            </a:pPr>
            <a:r>
              <a:rPr sz="615" b="0">
                <a:solidFill>
                  <a:srgbClr val="E7DCE8"/>
                </a:solidFill>
              </a:rPr>
              <a:t>Dowody</a:t>
            </a:r>
          </a:p>
        </p:txBody>
      </p:sp>
      <p:sp>
        <p:nvSpPr>
          <p:cNvPr id="1646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D7D31033-8F6B-4F81-9C33-03F162278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BFAFC1"/>
                </a:solidFill>
              </a:defRPr>
            </a:pPr>
            <a:r>
              <a:rPr sz="615">
                <a:solidFill>
                  <a:srgbClr val="BFAFC1"/>
                </a:solidFill>
              </a:rPr>
              <a:t>▸</a:t>
            </a:r>
          </a:p>
        </p:txBody>
      </p:sp>
      <p:sp>
        <p:nvSpPr>
          <p:cNvPr id="1647" name="Empatyzer SHORT — menu finalne Empatyzer">
            <a:extLst xmlns:a="http://schemas.openxmlformats.org/drawingml/2006/main">
              <a:ext uri="{FF2B5EF4-FFF2-40B4-BE49-F238E27FC236}">
                <a16:creationId xmlns:a16="http://schemas.microsoft.com/office/drawing/2014/main" id="{4E9ADE17-5B37-4EBB-8CDE-06A523786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E7DCE8"/>
                </a:solidFill>
              </a:defRPr>
            </a:pPr>
            <a:r>
              <a:rPr sz="615" b="0">
                <a:solidFill>
                  <a:srgbClr val="E7DCE8"/>
                </a:solidFill>
              </a:rPr>
              <a:t>Empatyzer</a:t>
            </a:r>
          </a:p>
        </p:txBody>
      </p:sp>
      <p:sp>
        <p:nvSpPr>
          <p:cNvPr id="1648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23E56D21-49A3-413B-B759-A2E39BD6F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BFAFC1"/>
                </a:solidFill>
              </a:defRPr>
            </a:pPr>
            <a:r>
              <a:rPr sz="615">
                <a:solidFill>
                  <a:srgbClr val="BFAFC1"/>
                </a:solidFill>
              </a:rPr>
              <a:t>▸</a:t>
            </a:r>
          </a:p>
        </p:txBody>
      </p:sp>
      <p:sp>
        <p:nvSpPr>
          <p:cNvPr id="1649" name="Empatyzer SHORT — menu finalne Co się zmienia">
            <a:extLst xmlns:a="http://schemas.openxmlformats.org/drawingml/2006/main">
              <a:ext uri="{FF2B5EF4-FFF2-40B4-BE49-F238E27FC236}">
                <a16:creationId xmlns:a16="http://schemas.microsoft.com/office/drawing/2014/main" id="{2AC54BB1-06E9-47A2-B479-357DDA417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E7DCE8"/>
                </a:solidFill>
              </a:defRPr>
            </a:pPr>
            <a:r>
              <a:rPr sz="615" b="0">
                <a:solidFill>
                  <a:srgbClr val="E7DCE8"/>
                </a:solidFill>
              </a:rPr>
              <a:t>Co się zmienia</a:t>
            </a:r>
          </a:p>
        </p:txBody>
      </p:sp>
      <p:sp>
        <p:nvSpPr>
          <p:cNvPr id="1650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B2E6D654-0FF4-46FD-B3AA-3B8307A55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BFAFC1"/>
                </a:solidFill>
              </a:defRPr>
            </a:pPr>
            <a:r>
              <a:rPr sz="615">
                <a:solidFill>
                  <a:srgbClr val="BFAFC1"/>
                </a:solidFill>
              </a:rPr>
              <a:t>▸</a:t>
            </a:r>
          </a:p>
        </p:txBody>
      </p:sp>
      <p:sp>
        <p:nvSpPr>
          <p:cNvPr id="1651" name="Empatyzer SHORT — menu finalne Prywatność">
            <a:extLst xmlns:a="http://schemas.openxmlformats.org/drawingml/2006/main">
              <a:ext uri="{FF2B5EF4-FFF2-40B4-BE49-F238E27FC236}">
                <a16:creationId xmlns:a16="http://schemas.microsoft.com/office/drawing/2014/main" id="{D03D0270-67D9-47CA-AC1C-02E61A420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E7DCE8"/>
                </a:solidFill>
              </a:defRPr>
            </a:pPr>
            <a:r>
              <a:rPr sz="615" b="0">
                <a:solidFill>
                  <a:srgbClr val="E7DCE8"/>
                </a:solidFill>
              </a:rPr>
              <a:t>Prywatność</a:t>
            </a:r>
          </a:p>
        </p:txBody>
      </p:sp>
      <p:sp>
        <p:nvSpPr>
          <p:cNvPr id="1652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C4DC16C3-30F1-41DD-812C-BFED31B54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BFAFC1"/>
                </a:solidFill>
              </a:defRPr>
            </a:pPr>
            <a:r>
              <a:rPr sz="615">
                <a:solidFill>
                  <a:srgbClr val="BFAFC1"/>
                </a:solidFill>
              </a:rPr>
              <a:t>▸</a:t>
            </a:r>
          </a:p>
        </p:txBody>
      </p:sp>
      <p:sp>
        <p:nvSpPr>
          <p:cNvPr id="1653" name="Empatyzer SHORT — aktywna sekcja finalna Następny krok">
            <a:extLst xmlns:a="http://schemas.openxmlformats.org/drawingml/2006/main">
              <a:ext uri="{FF2B5EF4-FFF2-40B4-BE49-F238E27FC236}">
                <a16:creationId xmlns:a16="http://schemas.microsoft.com/office/drawing/2014/main" id="{1514BB9C-A16A-485B-8AED-F7EB4CABA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1014" y="260604"/>
            <a:ext cx="102870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27AA9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54" name="Empatyzer SHORT — menu finalne Następny krok">
            <a:extLst xmlns:a="http://schemas.openxmlformats.org/drawingml/2006/main">
              <a:ext uri="{FF2B5EF4-FFF2-40B4-BE49-F238E27FC236}">
                <a16:creationId xmlns:a16="http://schemas.microsoft.com/office/drawing/2014/main" id="{8FFB4265-AAEA-4264-916B-D3219A8E0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1">
                <a:solidFill>
                  <a:srgbClr val="FFFFFF"/>
                </a:solidFill>
              </a:defRPr>
            </a:pPr>
            <a:r>
              <a:rPr sz="615" b="1">
                <a:solidFill>
                  <a:srgbClr val="FFFFFF"/>
                </a:solidFill>
              </a:rPr>
              <a:t>Następny krok</a:t>
            </a:r>
          </a:p>
        </p:txBody>
      </p:sp>
      <p:sp>
        <p:nvSpPr>
          <p:cNvPr id="1655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5DCD40E1-D11D-4EBE-8406-FBC09E544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BFAFC1"/>
                </a:solidFill>
              </a:defRPr>
            </a:pPr>
            <a:r>
              <a:rPr sz="615">
                <a:solidFill>
                  <a:srgbClr val="BFAFC1"/>
                </a:solidFill>
              </a:rPr>
              <a:t>▸</a:t>
            </a:r>
          </a:p>
        </p:txBody>
      </p:sp>
      <p:sp>
        <p:nvSpPr>
          <p:cNvPr id="1656" name="Empatyzer SHORT — menu finalne Appendix">
            <a:extLst xmlns:a="http://schemas.openxmlformats.org/drawingml/2006/main">
              <a:ext uri="{FF2B5EF4-FFF2-40B4-BE49-F238E27FC236}">
                <a16:creationId xmlns:a16="http://schemas.microsoft.com/office/drawing/2014/main" id="{735F80ED-F6EC-43BD-835D-B0F69F1D2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E7DCE8"/>
                </a:solidFill>
              </a:defRPr>
            </a:pPr>
            <a:r>
              <a:rPr sz="615" b="0">
                <a:solidFill>
                  <a:srgbClr val="E7DCE8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14712741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68" name="Google Shape;868;p26">
            <a:extLst xmlns:a="http://schemas.openxmlformats.org/drawingml/2006/main">
              <a:ext uri="{FF2B5EF4-FFF2-40B4-BE49-F238E27FC236}">
                <a16:creationId xmlns:a16="http://schemas.microsoft.com/office/drawing/2014/main" id="{0F8C6579-F13E-45BD-8D16-70EBD8AAD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4048"/>
            <a:ext cx="11094415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1" u="none">
                <a:solidFill>
                  <a:srgbClr val="FFFFFF"/>
                </a:solidFill>
              </a:rPr>
              <a:t>Problem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Dlaczego problem wraca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Empatyzer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Jak to działa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Co się zmienia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Wdrożenie i prywatność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Dowody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Następny krok</a:t>
            </a:r>
            <a:endParaRPr/>
          </a:p>
        </p:txBody>
      </p:sp>
      <p:sp>
        <p:nvSpPr>
          <p:cNvPr id="869" name="Google Shape;869;p26">
            <a:extLst xmlns:a="http://schemas.openxmlformats.org/drawingml/2006/main">
              <a:ext uri="{FF2B5EF4-FFF2-40B4-BE49-F238E27FC236}">
                <a16:creationId xmlns:a16="http://schemas.microsoft.com/office/drawing/2014/main" id="{D5258F81-D46F-47A6-8376-4F52B6CD9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148840"/>
            <a:ext cx="82296" cy="21031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9886"/>
          </a:solidFill>
          <a:ln xmlns:a="http://schemas.openxmlformats.org/drawingml/2006/main" w="9525" cmpd="sng">
            <a:solidFill>
              <a:srgbClr val="239886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870" name="Google Shape;870;p26">
            <a:extLst xmlns:a="http://schemas.openxmlformats.org/drawingml/2006/main">
              <a:ext uri="{FF2B5EF4-FFF2-40B4-BE49-F238E27FC236}">
                <a16:creationId xmlns:a16="http://schemas.microsoft.com/office/drawing/2014/main" id="{CFAABF30-210E-4D49-A205-D0AB552F180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68680" y="2103120"/>
            <a:ext cx="10424160" cy="2194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3400"/>
              <a:buFont typeface="Calibri"/>
              <a:buNone/>
              <a:defRPr b="1">
                <a:solidFill>
                  <a:srgbClr val="4F2854"/>
                </a:solidFill>
                <a:latin typeface="Calibri"/>
                <a:ea typeface="Calibri"/>
                <a:cs typeface="Calibri"/>
              </a:defRPr>
            </a:pPr>
            <a:r>
              <a:rPr sz="34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Appendix</a:t>
            </a:r>
            <a:endParaRPr sz="3400"/>
          </a:p>
        </p:txBody>
      </p:sp>
      <p:pic>
        <p:nvPicPr>
          <p:cNvPr id="922" name="Google Shape;871;p2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0e107527bd594cfc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872" name="Google Shape;872;p26">
            <a:extLst xmlns:a="http://schemas.openxmlformats.org/drawingml/2006/main">
              <a:ext uri="{FF2B5EF4-FFF2-40B4-BE49-F238E27FC236}">
                <a16:creationId xmlns:a16="http://schemas.microsoft.com/office/drawing/2014/main" id="{553091DB-B6AB-4F11-9B6D-33FFB0A47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8138"/>
            <a:ext cx="666750" cy="2952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788" b="1" u="none">
                <a:solidFill>
                  <a:srgbClr val="FFFFFF"/>
                </a:solidFill>
              </a:rPr>
              <a:t>Appendix</a:t>
            </a:r>
            <a:endParaRPr/>
          </a:p>
        </p:txBody>
      </p:sp>
      <p:sp>
        <p:nvSpPr>
          <p:cNvPr id="873" name="Google Shape;873;p26">
            <a:extLst xmlns:a="http://schemas.openxmlformats.org/drawingml/2006/main">
              <a:ext uri="{FF2B5EF4-FFF2-40B4-BE49-F238E27FC236}">
                <a16:creationId xmlns:a16="http://schemas.microsoft.com/office/drawing/2014/main" id="{EF2E605A-C53E-4C01-B1FD-E0E0C7AA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874" name="Google Shape;874;p26">
            <a:extLst xmlns:a="http://schemas.openxmlformats.org/drawingml/2006/main">
              <a:ext uri="{FF2B5EF4-FFF2-40B4-BE49-F238E27FC236}">
                <a16:creationId xmlns:a16="http://schemas.microsoft.com/office/drawing/2014/main" id="{EFFB1228-FE4F-4C7F-976A-1E73E38D4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776" y="265176"/>
            <a:ext cx="795528" cy="292608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2DA698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875" name="Google Shape;875;p26">
            <a:extLst xmlns:a="http://schemas.openxmlformats.org/drawingml/2006/main">
              <a:ext uri="{FF2B5EF4-FFF2-40B4-BE49-F238E27FC236}">
                <a16:creationId xmlns:a16="http://schemas.microsoft.com/office/drawing/2014/main" id="{B71079DC-4F2B-4472-8D2D-93048DA6C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4612"/>
            <a:ext cx="6858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Problem</a:t>
            </a:r>
            <a:endParaRPr/>
          </a:p>
        </p:txBody>
      </p:sp>
      <p:sp>
        <p:nvSpPr>
          <p:cNvPr id="876" name="Google Shape;876;p26">
            <a:extLst xmlns:a="http://schemas.openxmlformats.org/drawingml/2006/main">
              <a:ext uri="{FF2B5EF4-FFF2-40B4-BE49-F238E27FC236}">
                <a16:creationId xmlns:a16="http://schemas.microsoft.com/office/drawing/2014/main" id="{05C8B219-D57E-496B-8D2A-8BEB613B9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2DA69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877" name="Google Shape;877;p26">
            <a:hlinkClick xmlns:r="http://schemas.openxmlformats.org/officeDocument/2006/relationships" xmlns:a="http://schemas.openxmlformats.org/drawingml/2006/main" r:id="R5911cd36422d43b2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C4552D4D-FEF1-4C85-BBC4-A2E38C3C2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19" y="265176"/>
            <a:ext cx="77724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878" name="Google Shape;878;p26">
            <a:extLst xmlns:a="http://schemas.openxmlformats.org/drawingml/2006/main">
              <a:ext uri="{FF2B5EF4-FFF2-40B4-BE49-F238E27FC236}">
                <a16:creationId xmlns:a16="http://schemas.microsoft.com/office/drawing/2014/main" id="{187F8AF0-6EE4-478C-A188-496B69FEE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324612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Dlaczego problem wraca</a:t>
            </a:r>
            <a:endParaRPr/>
          </a:p>
        </p:txBody>
      </p:sp>
      <p:sp>
        <p:nvSpPr>
          <p:cNvPr id="879" name="Google Shape;879;p26">
            <a:extLst xmlns:a="http://schemas.openxmlformats.org/drawingml/2006/main">
              <a:ext uri="{FF2B5EF4-FFF2-40B4-BE49-F238E27FC236}">
                <a16:creationId xmlns:a16="http://schemas.microsoft.com/office/drawing/2014/main" id="{D65BEF85-30EF-4E62-9580-D41534E72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7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880" name="Google Shape;880;p26">
            <a:hlinkClick xmlns:r="http://schemas.openxmlformats.org/officeDocument/2006/relationships" xmlns:a="http://schemas.openxmlformats.org/drawingml/2006/main" r:id="R888c4d1c880245e8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B06F11ED-D6DF-41B5-8DDE-EC5383C55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265176"/>
            <a:ext cx="157276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881" name="Google Shape;881;p26">
            <a:extLst xmlns:a="http://schemas.openxmlformats.org/drawingml/2006/main">
              <a:ext uri="{FF2B5EF4-FFF2-40B4-BE49-F238E27FC236}">
                <a16:creationId xmlns:a16="http://schemas.microsoft.com/office/drawing/2014/main" id="{818672AB-DBB3-4EA9-B39C-D772331F5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9232" y="324612"/>
            <a:ext cx="74980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Empatyzer</a:t>
            </a:r>
            <a:endParaRPr/>
          </a:p>
        </p:txBody>
      </p:sp>
      <p:sp>
        <p:nvSpPr>
          <p:cNvPr id="882" name="Google Shape;882;p26">
            <a:extLst xmlns:a="http://schemas.openxmlformats.org/drawingml/2006/main">
              <a:ext uri="{FF2B5EF4-FFF2-40B4-BE49-F238E27FC236}">
                <a16:creationId xmlns:a16="http://schemas.microsoft.com/office/drawing/2014/main" id="{8A0F651A-B0A3-4DB6-BBCC-F69B362A3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883" name="Google Shape;883;p26">
            <a:hlinkClick xmlns:r="http://schemas.openxmlformats.org/officeDocument/2006/relationships" xmlns:a="http://schemas.openxmlformats.org/drawingml/2006/main" r:id="R59dcfb9bf29f4884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AD666ECC-BEFD-4BC6-9F6D-3EBC3BD77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512" y="265176"/>
            <a:ext cx="841247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884" name="Google Shape;884;p26">
            <a:extLst xmlns:a="http://schemas.openxmlformats.org/drawingml/2006/main">
              <a:ext uri="{FF2B5EF4-FFF2-40B4-BE49-F238E27FC236}">
                <a16:creationId xmlns:a16="http://schemas.microsoft.com/office/drawing/2014/main" id="{41ECB7CE-0FA5-462F-9FC3-DA9230E4C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324612"/>
            <a:ext cx="960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Jak to działa</a:t>
            </a:r>
            <a:endParaRPr/>
          </a:p>
        </p:txBody>
      </p:sp>
      <p:sp>
        <p:nvSpPr>
          <p:cNvPr id="885" name="Google Shape;885;p26">
            <a:extLst xmlns:a="http://schemas.openxmlformats.org/drawingml/2006/main">
              <a:ext uri="{FF2B5EF4-FFF2-40B4-BE49-F238E27FC236}">
                <a16:creationId xmlns:a16="http://schemas.microsoft.com/office/drawing/2014/main" id="{C589BF82-F4FD-4A60-9141-BB97D5CA9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886" name="Google Shape;886;p26">
            <a:hlinkClick xmlns:r="http://schemas.openxmlformats.org/officeDocument/2006/relationships" xmlns:a="http://schemas.openxmlformats.org/drawingml/2006/main" r:id="Rcfb1e8060d14477a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F4079BBE-15A7-4555-A5B2-47FD667F1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48" y="265176"/>
            <a:ext cx="105156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887" name="Google Shape;887;p26">
            <a:extLst xmlns:a="http://schemas.openxmlformats.org/drawingml/2006/main">
              <a:ext uri="{FF2B5EF4-FFF2-40B4-BE49-F238E27FC236}">
                <a16:creationId xmlns:a16="http://schemas.microsoft.com/office/drawing/2014/main" id="{87511B30-1596-4AA5-90D7-F005BEAEC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324612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Co się zmienia</a:t>
            </a:r>
            <a:endParaRPr/>
          </a:p>
        </p:txBody>
      </p:sp>
      <p:sp>
        <p:nvSpPr>
          <p:cNvPr id="888" name="Google Shape;888;p26">
            <a:extLst xmlns:a="http://schemas.openxmlformats.org/drawingml/2006/main">
              <a:ext uri="{FF2B5EF4-FFF2-40B4-BE49-F238E27FC236}">
                <a16:creationId xmlns:a16="http://schemas.microsoft.com/office/drawing/2014/main" id="{8FBF558F-1B1A-4B76-9DDD-0905A9233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624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889" name="Google Shape;889;p26">
            <a:hlinkClick xmlns:r="http://schemas.openxmlformats.org/officeDocument/2006/relationships" xmlns:a="http://schemas.openxmlformats.org/drawingml/2006/main" r:id="R8957c742494b4597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D39B28FF-FBF0-4808-A99A-3A20C1836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9472" y="265176"/>
            <a:ext cx="118872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890" name="Google Shape;890;p26">
            <a:extLst xmlns:a="http://schemas.openxmlformats.org/drawingml/2006/main">
              <a:ext uri="{FF2B5EF4-FFF2-40B4-BE49-F238E27FC236}">
                <a16:creationId xmlns:a16="http://schemas.microsoft.com/office/drawing/2014/main" id="{8313967A-5015-458E-956C-111ED7DA0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9632" y="324612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Wdrożenie i prywatność</a:t>
            </a:r>
            <a:endParaRPr/>
          </a:p>
        </p:txBody>
      </p:sp>
      <p:sp>
        <p:nvSpPr>
          <p:cNvPr id="891" name="Google Shape;891;p26">
            <a:extLst xmlns:a="http://schemas.openxmlformats.org/drawingml/2006/main">
              <a:ext uri="{FF2B5EF4-FFF2-40B4-BE49-F238E27FC236}">
                <a16:creationId xmlns:a16="http://schemas.microsoft.com/office/drawing/2014/main" id="{A4D46C34-65E7-4779-8DE2-43105E00C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555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892" name="Google Shape;892;p26">
            <a:hlinkClick xmlns:r="http://schemas.openxmlformats.org/officeDocument/2006/relationships" xmlns:a="http://schemas.openxmlformats.org/drawingml/2006/main" r:id="Rfb9329a5b4484194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2D532C01-E0F0-4205-A4E8-26D5826F0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912" y="265176"/>
            <a:ext cx="166420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893" name="Google Shape;893;p26">
            <a:extLst xmlns:a="http://schemas.openxmlformats.org/drawingml/2006/main">
              <a:ext uri="{FF2B5EF4-FFF2-40B4-BE49-F238E27FC236}">
                <a16:creationId xmlns:a16="http://schemas.microsoft.com/office/drawing/2014/main" id="{11BEB0CC-7044-4A88-9530-61CA0D085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79" y="324612"/>
            <a:ext cx="69494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Dowody</a:t>
            </a:r>
            <a:endParaRPr/>
          </a:p>
        </p:txBody>
      </p:sp>
      <p:sp>
        <p:nvSpPr>
          <p:cNvPr id="894" name="Google Shape;894;p26">
            <a:extLst xmlns:a="http://schemas.openxmlformats.org/drawingml/2006/main">
              <a:ext uri="{FF2B5EF4-FFF2-40B4-BE49-F238E27FC236}">
                <a16:creationId xmlns:a16="http://schemas.microsoft.com/office/drawing/2014/main" id="{2284CDBC-47A9-4BB9-A6F0-F8529976D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3376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895" name="Google Shape;895;p26">
            <a:hlinkClick xmlns:r="http://schemas.openxmlformats.org/officeDocument/2006/relationships" xmlns:a="http://schemas.openxmlformats.org/drawingml/2006/main" r:id="Rd26e016769d3401a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8EEC57A7-B127-488F-8729-D4336B979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59" y="265176"/>
            <a:ext cx="786384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896" name="Google Shape;896;p26">
            <a:extLst xmlns:a="http://schemas.openxmlformats.org/drawingml/2006/main">
              <a:ext uri="{FF2B5EF4-FFF2-40B4-BE49-F238E27FC236}">
                <a16:creationId xmlns:a16="http://schemas.microsoft.com/office/drawing/2014/main" id="{430E85C9-67B2-4FDD-9C51-F7A0A896A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960" y="324612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Następny krok</a:t>
            </a:r>
            <a:endParaRPr/>
          </a:p>
        </p:txBody>
      </p:sp>
      <p:sp>
        <p:nvSpPr>
          <p:cNvPr id="897" name="Google Shape;897;p26">
            <a:hlinkClick xmlns:r="http://schemas.openxmlformats.org/officeDocument/2006/relationships" xmlns:a="http://schemas.openxmlformats.org/drawingml/2006/main" r:id="R46aa3ccbbdd84af3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811EF314-FEBD-4056-97A5-2C502E6B2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265176"/>
            <a:ext cx="109728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899" name="Empatyzer SHORT — tło menu finalne">
            <a:extLst xmlns:a="http://schemas.openxmlformats.org/drawingml/2006/main">
              <a:ext uri="{FF2B5EF4-FFF2-40B4-BE49-F238E27FC236}">
                <a16:creationId xmlns:a16="http://schemas.microsoft.com/office/drawing/2014/main" id="{8D4C812F-98F6-47D5-96A6-9EC0642BF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37160"/>
            <a:ext cx="11475720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00" name="Empatyzer SHORT — menu finalne Problem">
            <a:extLst xmlns:a="http://schemas.openxmlformats.org/drawingml/2006/main">
              <a:ext uri="{FF2B5EF4-FFF2-40B4-BE49-F238E27FC236}">
                <a16:creationId xmlns:a16="http://schemas.microsoft.com/office/drawing/2014/main" id="{0A13C0D8-0C73-4BF5-8A22-F09765A45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901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A333FB29-5C5C-4194-9F3F-002DB5817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902" name="Empatyzer SHORT — menu finalne Przykłady">
            <a:extLst xmlns:a="http://schemas.openxmlformats.org/drawingml/2006/main">
              <a:ext uri="{FF2B5EF4-FFF2-40B4-BE49-F238E27FC236}">
                <a16:creationId xmlns:a16="http://schemas.microsoft.com/office/drawing/2014/main" id="{8E72F179-8A40-4132-9A58-8CCA54FCE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903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CF202264-FACA-4143-BFAC-1517D20A1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904" name="Empatyzer SHORT — menu finalne Rozmowa z Em">
            <a:extLst xmlns:a="http://schemas.openxmlformats.org/drawingml/2006/main">
              <a:ext uri="{FF2B5EF4-FFF2-40B4-BE49-F238E27FC236}">
                <a16:creationId xmlns:a16="http://schemas.microsoft.com/office/drawing/2014/main" id="{47BFE0E1-D985-491F-8F33-469576330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905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0E118FF1-BA9E-4740-AEDD-C0238533E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906" name="Empatyzer SHORT — menu finalne Dowody">
            <a:extLst xmlns:a="http://schemas.openxmlformats.org/drawingml/2006/main">
              <a:ext uri="{FF2B5EF4-FFF2-40B4-BE49-F238E27FC236}">
                <a16:creationId xmlns:a16="http://schemas.microsoft.com/office/drawing/2014/main" id="{16EBD055-8B2C-4579-87F5-A13B8B285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907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D4101E85-9C72-47FF-82AF-9EE164D5E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908" name="Empatyzer SHORT — menu finalne Empatyzer">
            <a:extLst xmlns:a="http://schemas.openxmlformats.org/drawingml/2006/main">
              <a:ext uri="{FF2B5EF4-FFF2-40B4-BE49-F238E27FC236}">
                <a16:creationId xmlns:a16="http://schemas.microsoft.com/office/drawing/2014/main" id="{F1ED6082-8FE1-461A-9C05-8750E2A40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909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95376A46-7DF3-4FAF-A1D5-D09EE339B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910" name="Empatyzer SHORT — menu finalne Co się zmienia">
            <a:extLst xmlns:a="http://schemas.openxmlformats.org/drawingml/2006/main">
              <a:ext uri="{FF2B5EF4-FFF2-40B4-BE49-F238E27FC236}">
                <a16:creationId xmlns:a16="http://schemas.microsoft.com/office/drawing/2014/main" id="{9ED80690-020D-4FB1-878F-C39BCEBEF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Co się zmienia</a:t>
            </a:r>
          </a:p>
        </p:txBody>
      </p:sp>
      <p:sp>
        <p:nvSpPr>
          <p:cNvPr id="911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CFC22549-6864-4CAA-9289-392E6298F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912" name="Empatyzer SHORT — menu finalne Prywatność">
            <a:extLst xmlns:a="http://schemas.openxmlformats.org/drawingml/2006/main">
              <a:ext uri="{FF2B5EF4-FFF2-40B4-BE49-F238E27FC236}">
                <a16:creationId xmlns:a16="http://schemas.microsoft.com/office/drawing/2014/main" id="{162F0F4D-375D-45F4-B955-3067597E4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913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67DEE81A-41B4-4116-B482-8932377FB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914" name="Empatyzer SHORT — menu finalne Następny krok">
            <a:extLst xmlns:a="http://schemas.openxmlformats.org/drawingml/2006/main">
              <a:ext uri="{FF2B5EF4-FFF2-40B4-BE49-F238E27FC236}">
                <a16:creationId xmlns:a16="http://schemas.microsoft.com/office/drawing/2014/main" id="{AA4564AC-87E7-4808-B6CC-8E1E85784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915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80D467B7-B9F2-447B-8936-327965C88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916" name="Empatyzer SHORT — aktywna sekcja finalna Appendix">
            <a:extLst xmlns:a="http://schemas.openxmlformats.org/drawingml/2006/main">
              <a:ext uri="{FF2B5EF4-FFF2-40B4-BE49-F238E27FC236}">
                <a16:creationId xmlns:a16="http://schemas.microsoft.com/office/drawing/2014/main" id="{AC71ED9D-CA2C-49A2-B4EE-DC24A9AAE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4306" y="260604"/>
            <a:ext cx="7429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27AA9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17" name="Empatyzer SHORT — menu finalne Appendix">
            <a:extLst xmlns:a="http://schemas.openxmlformats.org/drawingml/2006/main">
              <a:ext uri="{FF2B5EF4-FFF2-40B4-BE49-F238E27FC236}">
                <a16:creationId xmlns:a16="http://schemas.microsoft.com/office/drawing/2014/main" id="{2214BEF6-6CAB-435C-B07E-04C23204B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1">
                <a:solidFill>
                  <a:srgbClr val="FFFFFF"/>
                </a:solidFill>
              </a:defRPr>
            </a:pPr>
            <a:r>
              <a:rPr sz="615" b="1">
                <a:solidFill>
                  <a:srgbClr val="FFFFFF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708352396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71" name="Google Shape;1271;p34">
            <a:extLst xmlns:a="http://schemas.openxmlformats.org/drawingml/2006/main">
              <a:ext uri="{FF2B5EF4-FFF2-40B4-BE49-F238E27FC236}">
                <a16:creationId xmlns:a16="http://schemas.microsoft.com/office/drawing/2014/main" id="{0DCB7AA8-E119-454C-B5D3-4F9B2E1B9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4048"/>
            <a:ext cx="11094415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u="none">
                <a:solidFill>
                  <a:srgbClr val="6E6873"/>
                </a:solidFill>
              </a:rPr>
              <a:t>Problem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Dlaczego problem wraca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Empatyzer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1" u="none">
                <a:solidFill>
                  <a:srgbClr val="FFFFFF"/>
                </a:solidFill>
              </a:rPr>
              <a:t>Jak to działa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Co się zmienia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Wdrożenie i prywatność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Dowody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Następny krok</a:t>
            </a:r>
            <a:endParaRPr/>
          </a:p>
        </p:txBody>
      </p:sp>
      <p:sp>
        <p:nvSpPr>
          <p:cNvPr id="1272" name="Google Shape;1272;p34">
            <a:extLst xmlns:a="http://schemas.openxmlformats.org/drawingml/2006/main">
              <a:ext uri="{FF2B5EF4-FFF2-40B4-BE49-F238E27FC236}">
                <a16:creationId xmlns:a16="http://schemas.microsoft.com/office/drawing/2014/main" id="{2D1D26F6-5B40-47E0-BC5F-08DFB39EE97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48640" y="713232"/>
            <a:ext cx="11094434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2800"/>
              <a:buFont typeface="Calibri"/>
              <a:buNone/>
              <a:defRPr sz="2500" b="1">
                <a:solidFill>
                  <a:srgbClr val="4F2854"/>
                </a:solidFill>
                <a:latin typeface="Calibri"/>
                <a:ea typeface="Calibri"/>
                <a:cs typeface="Calibri"/>
              </a:defRPr>
            </a:pPr>
            <a:r>
              <a:rPr sz="25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Opcjonalny raport o organizacji</a:t>
            </a:r>
            <a:endParaRPr sz="2800"/>
          </a:p>
        </p:txBody>
      </p:sp>
      <p:sp>
        <p:nvSpPr>
          <p:cNvPr id="1273" name="Google Shape;1273;p34">
            <a:extLst xmlns:a="http://schemas.openxmlformats.org/drawingml/2006/main">
              <a:ext uri="{FF2B5EF4-FFF2-40B4-BE49-F238E27FC236}">
                <a16:creationId xmlns:a16="http://schemas.microsoft.com/office/drawing/2014/main" id="{24DD4540-9E43-463E-A631-83D3751E6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50"/>
              <a:buFont typeface="Calibri"/>
              <a:buNone/>
              <a:defRPr sz="140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4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Po roku organizacja może otrzymać unikalny raport o DNA organizacji: mapę cech, motywacji, predyspozycji i potencjalnych konfliktów. To gotowa instrukcja obsługi organizacji — pokazuje jej mocne i słabe strony oraz podpowiada, gdzie i jakie działania rozwojowe prowadzić.</a:t>
            </a:r>
            <a:endParaRPr sz="1550"/>
          </a:p>
        </p:txBody>
      </p:sp>
      <p:pic>
        <p:nvPicPr>
          <p:cNvPr id="1355" name="Google Shape;1274;p3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7b2bce1a73384680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 rot="0" flipH="0" flipV="0">
            <a:off x="6653451" y="2263197"/>
            <a:ext cx="3825345" cy="2837202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275" name="Google Shape;1275;p34">
            <a:extLst xmlns:a="http://schemas.openxmlformats.org/drawingml/2006/main">
              <a:ext uri="{FF2B5EF4-FFF2-40B4-BE49-F238E27FC236}">
                <a16:creationId xmlns:a16="http://schemas.microsoft.com/office/drawing/2014/main" id="{2397A033-0491-4080-8AD3-E9181C0E0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3855" y="2084832"/>
            <a:ext cx="5029200" cy="28895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12700" cmpd="sng">
            <a:solidFill>
              <a:srgbClr val="E4DE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276" name="Google Shape;1276;p34">
            <a:extLst xmlns:a="http://schemas.openxmlformats.org/drawingml/2006/main">
              <a:ext uri="{FF2B5EF4-FFF2-40B4-BE49-F238E27FC236}">
                <a16:creationId xmlns:a16="http://schemas.microsoft.com/office/drawing/2014/main" id="{4659DDB5-9C7B-4732-A2D9-754183F6E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3874" y="5171027"/>
            <a:ext cx="5029200" cy="384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900"/>
              <a:buFont typeface="Calibri"/>
              <a:buNone/>
            </a:pPr>
            <a:r>
              <a:rPr sz="90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Przykładowe analizy zespołów, działów i zanonimizowanych profili: talenty, motywacje i potencjalne konflikty.</a:t>
            </a:r>
            <a:endParaRPr sz="900"/>
          </a:p>
        </p:txBody>
      </p:sp>
      <p:sp>
        <p:nvSpPr>
          <p:cNvPr id="1277" name="Google Shape;1277;p34">
            <a:extLst xmlns:a="http://schemas.openxmlformats.org/drawingml/2006/main">
              <a:ext uri="{FF2B5EF4-FFF2-40B4-BE49-F238E27FC236}">
                <a16:creationId xmlns:a16="http://schemas.microsoft.com/office/drawing/2014/main" id="{B25BDAC4-49D4-4189-B811-0A194F797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103120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F2F8"/>
          </a:solidFill>
          <a:ln xmlns:a="http://schemas.openxmlformats.org/drawingml/2006/main" w="12700" cmpd="sng">
            <a:solidFill>
              <a:srgbClr val="F6F2F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279" name="Google Shape;1279;p34">
            <a:extLst xmlns:a="http://schemas.openxmlformats.org/drawingml/2006/main">
              <a:ext uri="{FF2B5EF4-FFF2-40B4-BE49-F238E27FC236}">
                <a16:creationId xmlns:a16="http://schemas.microsoft.com/office/drawing/2014/main" id="{D22691C5-0519-4E8E-B0A1-4DA0CC4ED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2121408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Czym różnią się zespoły</a:t>
            </a:r>
            <a:endParaRPr sz="1450"/>
          </a:p>
        </p:txBody>
      </p:sp>
      <p:sp>
        <p:nvSpPr>
          <p:cNvPr id="1280" name="Google Shape;1280;p34">
            <a:extLst xmlns:a="http://schemas.openxmlformats.org/drawingml/2006/main">
              <a:ext uri="{FF2B5EF4-FFF2-40B4-BE49-F238E27FC236}">
                <a16:creationId xmlns:a16="http://schemas.microsoft.com/office/drawing/2014/main" id="{35E67B53-A75B-4739-9C5D-46695CF5F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2468880"/>
            <a:ext cx="4995367" cy="6888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Co dla każdej grupy znaczą porządek, swoboda i jasne zasady oraz dlaczego jeden komunikat do wszystkich często nie trafia do nikogo.</a:t>
            </a:r>
            <a:endParaRPr sz="1250"/>
          </a:p>
        </p:txBody>
      </p:sp>
      <p:sp>
        <p:nvSpPr>
          <p:cNvPr id="1281" name="Google Shape;1281;p34">
            <a:extLst xmlns:a="http://schemas.openxmlformats.org/drawingml/2006/main">
              <a:ext uri="{FF2B5EF4-FFF2-40B4-BE49-F238E27FC236}">
                <a16:creationId xmlns:a16="http://schemas.microsoft.com/office/drawing/2014/main" id="{3A0A9E72-4E04-4398-AA0B-F29E6DA77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194304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3"/>
          </a:solidFill>
          <a:ln xmlns:a="http://schemas.openxmlformats.org/drawingml/2006/main" w="12700" cmpd="sng">
            <a:solidFill>
              <a:srgbClr val="EAF5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283" name="Google Shape;1283;p34">
            <a:extLst xmlns:a="http://schemas.openxmlformats.org/drawingml/2006/main">
              <a:ext uri="{FF2B5EF4-FFF2-40B4-BE49-F238E27FC236}">
                <a16:creationId xmlns:a16="http://schemas.microsoft.com/office/drawing/2014/main" id="{1EE603BC-AC3F-4945-9D08-9FFB551E3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3212592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Gdzie powstają napięcia</a:t>
            </a:r>
            <a:endParaRPr sz="1450"/>
          </a:p>
        </p:txBody>
      </p:sp>
      <p:sp>
        <p:nvSpPr>
          <p:cNvPr id="1284" name="Google Shape;1284;p34">
            <a:extLst xmlns:a="http://schemas.openxmlformats.org/drawingml/2006/main">
              <a:ext uri="{FF2B5EF4-FFF2-40B4-BE49-F238E27FC236}">
                <a16:creationId xmlns:a16="http://schemas.microsoft.com/office/drawing/2014/main" id="{EE660DF9-396C-4970-A516-833980839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3560064"/>
            <a:ext cx="4995367" cy="6888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Pary zespołów, które inaczej rozumieją odpowiedzialność, tempo i standard, oraz to, co warto ustalić, zanim ktoś odczyta różnicę jako złą wolę.</a:t>
            </a:r>
            <a:endParaRPr sz="1250"/>
          </a:p>
        </p:txBody>
      </p:sp>
      <p:sp>
        <p:nvSpPr>
          <p:cNvPr id="1285" name="Google Shape;1285;p34">
            <a:extLst xmlns:a="http://schemas.openxmlformats.org/drawingml/2006/main">
              <a:ext uri="{FF2B5EF4-FFF2-40B4-BE49-F238E27FC236}">
                <a16:creationId xmlns:a16="http://schemas.microsoft.com/office/drawing/2014/main" id="{9843C2D3-E397-481F-998B-AFAC45185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4285488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EF7"/>
          </a:solidFill>
          <a:ln xmlns:a="http://schemas.openxmlformats.org/drawingml/2006/main" w="12700" cmpd="sng">
            <a:solidFill>
              <a:srgbClr val="EFEEF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287" name="Google Shape;1287;p34">
            <a:extLst xmlns:a="http://schemas.openxmlformats.org/drawingml/2006/main">
              <a:ext uri="{FF2B5EF4-FFF2-40B4-BE49-F238E27FC236}">
                <a16:creationId xmlns:a16="http://schemas.microsoft.com/office/drawing/2014/main" id="{90B0FBA3-CBF6-4740-A183-07DE9619D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4303776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Co zrobić w pierwszych trzydziestu dniach</a:t>
            </a:r>
            <a:endParaRPr sz="1450"/>
          </a:p>
        </p:txBody>
      </p:sp>
      <p:sp>
        <p:nvSpPr>
          <p:cNvPr id="1288" name="Google Shape;1288;p34">
            <a:extLst xmlns:a="http://schemas.openxmlformats.org/drawingml/2006/main">
              <a:ext uri="{FF2B5EF4-FFF2-40B4-BE49-F238E27FC236}">
                <a16:creationId xmlns:a16="http://schemas.microsoft.com/office/drawing/2014/main" id="{BF2D67E6-9B8F-4C6A-88F3-C3936D3E9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4651248"/>
            <a:ext cx="4995367" cy="6888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Priorytety, kolejność i sposób sprawdzenia efektu, opisane na poziomie zespołów i ról.</a:t>
            </a:r>
            <a:endParaRPr sz="1250"/>
          </a:p>
        </p:txBody>
      </p:sp>
      <p:sp>
        <p:nvSpPr>
          <p:cNvPr id="1289" name="Google Shape;1289;p34">
            <a:extLst xmlns:a="http://schemas.openxmlformats.org/drawingml/2006/main">
              <a:ext uri="{FF2B5EF4-FFF2-40B4-BE49-F238E27FC236}">
                <a16:creationId xmlns:a16="http://schemas.microsoft.com/office/drawing/2014/main" id="{24DB65A6-E0D3-4B6B-BF17-D65169DDE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541264"/>
            <a:ext cx="11094415" cy="658368"/>
          </a:xfrm>
          <a:prstGeom xmlns:a="http://schemas.openxmlformats.org/drawingml/2006/main" prst="roundRect">
            <a:avLst>
              <a:gd name="adj" fmla="val 13889"/>
            </a:avLst>
          </a:prstGeom>
          <a:solidFill xmlns:a="http://schemas.openxmlformats.org/drawingml/2006/main">
            <a:srgbClr val="EFE8F2"/>
          </a:solidFill>
          <a:ln xmlns:a="http://schemas.openxmlformats.org/drawingml/2006/main" w="12700" cmpd="sng">
            <a:solidFill>
              <a:srgbClr val="EFE8F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291" name="Google Shape;1291;p34">
            <a:extLst xmlns:a="http://schemas.openxmlformats.org/drawingml/2006/main">
              <a:ext uri="{FF2B5EF4-FFF2-40B4-BE49-F238E27FC236}">
                <a16:creationId xmlns:a16="http://schemas.microsoft.com/office/drawing/2014/main" id="{2BF61565-8B76-41F8-A713-137A6EBA9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5541264"/>
            <a:ext cx="9978847" cy="6583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Raport opisuje grupy i role, nie ocenia pojedynczych osób i nie tworzy rankingów. Zamawia się go osobno, poza licencją.</a:t>
            </a:r>
            <a:endParaRPr sz="1250"/>
          </a:p>
        </p:txBody>
      </p:sp>
      <p:pic>
        <p:nvPicPr>
          <p:cNvPr id="1369" name="Google Shape;1292;p3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8e964a90479b4074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293" name="Google Shape;1293;p34">
            <a:extLst xmlns:a="http://schemas.openxmlformats.org/drawingml/2006/main">
              <a:ext uri="{FF2B5EF4-FFF2-40B4-BE49-F238E27FC236}">
                <a16:creationId xmlns:a16="http://schemas.microsoft.com/office/drawing/2014/main" id="{9EE36ACF-6ED9-45A5-A11F-40F0AAFF9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38138"/>
            <a:ext cx="857250" cy="2952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788" b="1" u="none">
                <a:solidFill>
                  <a:srgbClr val="FFFFFF"/>
                </a:solidFill>
              </a:rPr>
              <a:t>Jak to działa</a:t>
            </a:r>
            <a:endParaRPr/>
          </a:p>
        </p:txBody>
      </p:sp>
      <p:sp>
        <p:nvSpPr>
          <p:cNvPr id="1294" name="Google Shape;1294;p34">
            <a:extLst xmlns:a="http://schemas.openxmlformats.org/drawingml/2006/main">
              <a:ext uri="{FF2B5EF4-FFF2-40B4-BE49-F238E27FC236}">
                <a16:creationId xmlns:a16="http://schemas.microsoft.com/office/drawing/2014/main" id="{29E7E26B-A226-434A-90DF-59EBFD39C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295" name="Google Shape;1295;p34">
            <a:extLst xmlns:a="http://schemas.openxmlformats.org/drawingml/2006/main">
              <a:ext uri="{FF2B5EF4-FFF2-40B4-BE49-F238E27FC236}">
                <a16:creationId xmlns:a16="http://schemas.microsoft.com/office/drawing/2014/main" id="{78B62C56-7F7C-4140-8D4F-3821E7356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4612"/>
            <a:ext cx="6858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Problem</a:t>
            </a:r>
            <a:endParaRPr/>
          </a:p>
        </p:txBody>
      </p:sp>
      <p:sp>
        <p:nvSpPr>
          <p:cNvPr id="1296" name="Google Shape;1296;p34">
            <a:extLst xmlns:a="http://schemas.openxmlformats.org/drawingml/2006/main">
              <a:ext uri="{FF2B5EF4-FFF2-40B4-BE49-F238E27FC236}">
                <a16:creationId xmlns:a16="http://schemas.microsoft.com/office/drawing/2014/main" id="{B5603461-8DE3-40AA-998C-EE262B88B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297" name="Google Shape;1297;p34">
            <a:hlinkClick xmlns:r="http://schemas.openxmlformats.org/officeDocument/2006/relationships" xmlns:a="http://schemas.openxmlformats.org/drawingml/2006/main" r:id="R2c8350e2aee94395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1F8C72A5-12E5-4BD9-AB8C-801F5C10C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19" y="265176"/>
            <a:ext cx="77724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298" name="Google Shape;1298;p34">
            <a:extLst xmlns:a="http://schemas.openxmlformats.org/drawingml/2006/main">
              <a:ext uri="{FF2B5EF4-FFF2-40B4-BE49-F238E27FC236}">
                <a16:creationId xmlns:a16="http://schemas.microsoft.com/office/drawing/2014/main" id="{E45E60E6-E5C7-4367-ADF6-19686414D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324612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Dlaczego problem wraca</a:t>
            </a:r>
            <a:endParaRPr/>
          </a:p>
        </p:txBody>
      </p:sp>
      <p:sp>
        <p:nvSpPr>
          <p:cNvPr id="1299" name="Google Shape;1299;p34">
            <a:extLst xmlns:a="http://schemas.openxmlformats.org/drawingml/2006/main">
              <a:ext uri="{FF2B5EF4-FFF2-40B4-BE49-F238E27FC236}">
                <a16:creationId xmlns:a16="http://schemas.microsoft.com/office/drawing/2014/main" id="{CB37128D-A7DF-4EF4-8FD6-711373C98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7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300" name="Google Shape;1300;p34">
            <a:hlinkClick xmlns:r="http://schemas.openxmlformats.org/officeDocument/2006/relationships" xmlns:a="http://schemas.openxmlformats.org/drawingml/2006/main" r:id="R2c7e95c397044905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EF203CA5-69B5-4101-A584-2F136D765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265176"/>
            <a:ext cx="157276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301" name="Google Shape;1301;p34">
            <a:extLst xmlns:a="http://schemas.openxmlformats.org/drawingml/2006/main">
              <a:ext uri="{FF2B5EF4-FFF2-40B4-BE49-F238E27FC236}">
                <a16:creationId xmlns:a16="http://schemas.microsoft.com/office/drawing/2014/main" id="{AF0BDB1F-1526-447D-8F71-5788D7FD3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9232" y="324612"/>
            <a:ext cx="74980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Empatyzer</a:t>
            </a:r>
            <a:endParaRPr/>
          </a:p>
        </p:txBody>
      </p:sp>
      <p:sp>
        <p:nvSpPr>
          <p:cNvPr id="1302" name="Google Shape;1302;p34">
            <a:extLst xmlns:a="http://schemas.openxmlformats.org/drawingml/2006/main">
              <a:ext uri="{FF2B5EF4-FFF2-40B4-BE49-F238E27FC236}">
                <a16:creationId xmlns:a16="http://schemas.microsoft.com/office/drawing/2014/main" id="{E807924F-5846-4CEB-98B3-1BE18153F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303" name="Google Shape;1303;p34">
            <a:hlinkClick xmlns:r="http://schemas.openxmlformats.org/officeDocument/2006/relationships" xmlns:a="http://schemas.openxmlformats.org/drawingml/2006/main" r:id="R5239dec29e2a49b0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E4AD4BE2-E69B-44C6-B8ED-4B4542751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512" y="265176"/>
            <a:ext cx="841247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304" name="Google Shape;1304;p34">
            <a:extLst xmlns:a="http://schemas.openxmlformats.org/drawingml/2006/main">
              <a:ext uri="{FF2B5EF4-FFF2-40B4-BE49-F238E27FC236}">
                <a16:creationId xmlns:a16="http://schemas.microsoft.com/office/drawing/2014/main" id="{75AD9E2A-B0A7-41F5-8B03-1C5C23E6E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265176"/>
            <a:ext cx="1069848" cy="292608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2DA698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305" name="Google Shape;1305;p34">
            <a:extLst xmlns:a="http://schemas.openxmlformats.org/drawingml/2006/main">
              <a:ext uri="{FF2B5EF4-FFF2-40B4-BE49-F238E27FC236}">
                <a16:creationId xmlns:a16="http://schemas.microsoft.com/office/drawing/2014/main" id="{53A2A5B1-7F8A-469E-9E7B-AEFDEA77B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324612"/>
            <a:ext cx="960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Jak to działa</a:t>
            </a:r>
            <a:endParaRPr/>
          </a:p>
        </p:txBody>
      </p:sp>
      <p:sp>
        <p:nvSpPr>
          <p:cNvPr id="1306" name="Google Shape;1306;p34">
            <a:extLst xmlns:a="http://schemas.openxmlformats.org/drawingml/2006/main">
              <a:ext uri="{FF2B5EF4-FFF2-40B4-BE49-F238E27FC236}">
                <a16:creationId xmlns:a16="http://schemas.microsoft.com/office/drawing/2014/main" id="{04CD5906-519F-4E9E-9E1D-44D91C64E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2DA69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307" name="Google Shape;1307;p34">
            <a:hlinkClick xmlns:r="http://schemas.openxmlformats.org/officeDocument/2006/relationships" xmlns:a="http://schemas.openxmlformats.org/drawingml/2006/main" r:id="R1431c4bdd1074914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100505DA-2407-4D72-B81D-2B79D5498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48" y="265176"/>
            <a:ext cx="105156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308" name="Google Shape;1308;p34">
            <a:extLst xmlns:a="http://schemas.openxmlformats.org/drawingml/2006/main">
              <a:ext uri="{FF2B5EF4-FFF2-40B4-BE49-F238E27FC236}">
                <a16:creationId xmlns:a16="http://schemas.microsoft.com/office/drawing/2014/main" id="{CF4678B5-C2FA-47AB-B691-CD7E18A0C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324612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Co się zmienia</a:t>
            </a:r>
            <a:endParaRPr/>
          </a:p>
        </p:txBody>
      </p:sp>
      <p:sp>
        <p:nvSpPr>
          <p:cNvPr id="1309" name="Google Shape;1309;p34">
            <a:extLst xmlns:a="http://schemas.openxmlformats.org/drawingml/2006/main">
              <a:ext uri="{FF2B5EF4-FFF2-40B4-BE49-F238E27FC236}">
                <a16:creationId xmlns:a16="http://schemas.microsoft.com/office/drawing/2014/main" id="{0C97BBDC-546E-4B33-88C2-9DA427CE5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624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310" name="Google Shape;1310;p34">
            <a:hlinkClick xmlns:r="http://schemas.openxmlformats.org/officeDocument/2006/relationships" xmlns:a="http://schemas.openxmlformats.org/drawingml/2006/main" r:id="R1f4b1f90726a42c4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1620C518-DF47-437B-8562-BED827B9B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9472" y="265176"/>
            <a:ext cx="118872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311" name="Google Shape;1311;p34">
            <a:extLst xmlns:a="http://schemas.openxmlformats.org/drawingml/2006/main">
              <a:ext uri="{FF2B5EF4-FFF2-40B4-BE49-F238E27FC236}">
                <a16:creationId xmlns:a16="http://schemas.microsoft.com/office/drawing/2014/main" id="{06694E17-A906-4365-8E5D-6C3D3C746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9632" y="324612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Wdrożenie i prywatność</a:t>
            </a:r>
            <a:endParaRPr/>
          </a:p>
        </p:txBody>
      </p:sp>
      <p:sp>
        <p:nvSpPr>
          <p:cNvPr id="1312" name="Google Shape;1312;p34">
            <a:extLst xmlns:a="http://schemas.openxmlformats.org/drawingml/2006/main">
              <a:ext uri="{FF2B5EF4-FFF2-40B4-BE49-F238E27FC236}">
                <a16:creationId xmlns:a16="http://schemas.microsoft.com/office/drawing/2014/main" id="{F1973DC7-62C0-482B-BBD6-8780F8744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555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313" name="Google Shape;1313;p34">
            <a:hlinkClick xmlns:r="http://schemas.openxmlformats.org/officeDocument/2006/relationships" xmlns:a="http://schemas.openxmlformats.org/drawingml/2006/main" r:id="Rb762086787914d53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CABF2631-6FFE-471C-B454-17FA470A7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912" y="265176"/>
            <a:ext cx="166420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314" name="Google Shape;1314;p34">
            <a:extLst xmlns:a="http://schemas.openxmlformats.org/drawingml/2006/main">
              <a:ext uri="{FF2B5EF4-FFF2-40B4-BE49-F238E27FC236}">
                <a16:creationId xmlns:a16="http://schemas.microsoft.com/office/drawing/2014/main" id="{AB9F51B4-F694-42E5-A958-2BE4DAE15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79" y="324612"/>
            <a:ext cx="69494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Dowody</a:t>
            </a:r>
            <a:endParaRPr/>
          </a:p>
        </p:txBody>
      </p:sp>
      <p:sp>
        <p:nvSpPr>
          <p:cNvPr id="1315" name="Google Shape;1315;p34">
            <a:extLst xmlns:a="http://schemas.openxmlformats.org/drawingml/2006/main">
              <a:ext uri="{FF2B5EF4-FFF2-40B4-BE49-F238E27FC236}">
                <a16:creationId xmlns:a16="http://schemas.microsoft.com/office/drawing/2014/main" id="{9EF25D4C-C0F0-48BD-8BF2-D6A8FF79D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3376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316" name="Google Shape;1316;p34">
            <a:hlinkClick xmlns:r="http://schemas.openxmlformats.org/officeDocument/2006/relationships" xmlns:a="http://schemas.openxmlformats.org/drawingml/2006/main" r:id="R536fae56b8e0479e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400E14B3-0B9E-497A-9F90-7F683BDBB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59" y="265176"/>
            <a:ext cx="786384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317" name="Google Shape;1317;p34">
            <a:extLst xmlns:a="http://schemas.openxmlformats.org/drawingml/2006/main">
              <a:ext uri="{FF2B5EF4-FFF2-40B4-BE49-F238E27FC236}">
                <a16:creationId xmlns:a16="http://schemas.microsoft.com/office/drawing/2014/main" id="{4365AF88-49EA-47D4-B363-ED0B6BD81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960" y="324612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Następny krok</a:t>
            </a:r>
            <a:endParaRPr/>
          </a:p>
        </p:txBody>
      </p:sp>
      <p:sp>
        <p:nvSpPr>
          <p:cNvPr id="1318" name="Google Shape;1318;p34">
            <a:hlinkClick xmlns:r="http://schemas.openxmlformats.org/officeDocument/2006/relationships" xmlns:a="http://schemas.openxmlformats.org/drawingml/2006/main" r:id="R70712c719f8c4646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09CB209A-657F-4153-A290-34ABAB557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265176"/>
            <a:ext cx="109728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139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7fad3a3d984945"/>
          <a:srcRect xmlns:a="http://schemas.openxmlformats.org/drawingml/2006/main" l="0" t="12879" r="0" b="1287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-5400000">
            <a:off x="9655054" y="3149775"/>
            <a:ext cx="2802398" cy="992696"/>
          </a:xfrm>
          <a:prstGeom xmlns:a="http://schemas.openxmlformats.org/drawingml/2006/main" prst="rect">
            <a:avLst/>
          </a:prstGeom>
        </p:spPr>
      </p:pic>
      <p:pic>
        <p:nvPicPr>
          <p:cNvPr id="1397" name="Google Shape;1278;p3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77effc613d4cf3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30936" y="2185416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1398" name="Google Shape;1282;p3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e1020186a54755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30936" y="3276600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1399" name="Google Shape;1286;p3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55da57645c4a07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30936" y="4367784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1400" name="Google Shape;1290;p3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f2c2639fdb494f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41248" y="5715000"/>
            <a:ext cx="310896" cy="310896"/>
          </a:xfrm>
          <a:prstGeom xmlns:a="http://schemas.openxmlformats.org/drawingml/2006/main" prst="rect">
            <a:avLst/>
          </a:prstGeom>
        </p:spPr>
      </p:pic>
      <p:sp>
        <p:nvSpPr>
          <p:cNvPr id="1326" name="Empatyzer SHORT — tło menu finalne">
            <a:extLst xmlns:a="http://schemas.openxmlformats.org/drawingml/2006/main">
              <a:ext uri="{FF2B5EF4-FFF2-40B4-BE49-F238E27FC236}">
                <a16:creationId xmlns:a16="http://schemas.microsoft.com/office/drawing/2014/main" id="{E30FE3EE-F0BA-454A-8088-187FFFF25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37160"/>
            <a:ext cx="11475720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27" name="Empatyzer SHORT — menu finalne Problem">
            <a:extLst xmlns:a="http://schemas.openxmlformats.org/drawingml/2006/main">
              <a:ext uri="{FF2B5EF4-FFF2-40B4-BE49-F238E27FC236}">
                <a16:creationId xmlns:a16="http://schemas.microsoft.com/office/drawing/2014/main" id="{34DCD592-BF0B-4E48-96D5-643BED844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1328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044F2F7D-910F-42C6-BD28-8C9888BA2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329" name="Empatyzer SHORT — menu finalne Przykłady">
            <a:extLst xmlns:a="http://schemas.openxmlformats.org/drawingml/2006/main">
              <a:ext uri="{FF2B5EF4-FFF2-40B4-BE49-F238E27FC236}">
                <a16:creationId xmlns:a16="http://schemas.microsoft.com/office/drawing/2014/main" id="{C942663F-FD6D-4E12-AEA9-8B7694325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1330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C8F6910C-12ED-4D7E-8C29-17DEB88AC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331" name="Empatyzer SHORT — menu finalne Rozmowa z Em">
            <a:extLst xmlns:a="http://schemas.openxmlformats.org/drawingml/2006/main">
              <a:ext uri="{FF2B5EF4-FFF2-40B4-BE49-F238E27FC236}">
                <a16:creationId xmlns:a16="http://schemas.microsoft.com/office/drawing/2014/main" id="{F60F88C7-4579-4F3A-B3AA-E86CFDB8B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1332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E22912CD-CABF-44D9-A463-6EC268B0C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333" name="Empatyzer SHORT — menu finalne Dowody">
            <a:extLst xmlns:a="http://schemas.openxmlformats.org/drawingml/2006/main">
              <a:ext uri="{FF2B5EF4-FFF2-40B4-BE49-F238E27FC236}">
                <a16:creationId xmlns:a16="http://schemas.microsoft.com/office/drawing/2014/main" id="{EE8CD033-3F90-484F-996F-F409A7746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1334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DCBF3DBC-AD56-48F1-AA8F-E1CAB1F64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335" name="Empatyzer SHORT — menu finalne Empatyzer">
            <a:extLst xmlns:a="http://schemas.openxmlformats.org/drawingml/2006/main">
              <a:ext uri="{FF2B5EF4-FFF2-40B4-BE49-F238E27FC236}">
                <a16:creationId xmlns:a16="http://schemas.microsoft.com/office/drawing/2014/main" id="{6CAEB0AA-8016-478D-9C31-7B9561F7E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1336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6E7DA2E1-6312-4DD8-B879-BB8605B73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337" name="Empatyzer SHORT — menu finalne Co się zmienia">
            <a:extLst xmlns:a="http://schemas.openxmlformats.org/drawingml/2006/main">
              <a:ext uri="{FF2B5EF4-FFF2-40B4-BE49-F238E27FC236}">
                <a16:creationId xmlns:a16="http://schemas.microsoft.com/office/drawing/2014/main" id="{330B5B46-D2CF-411A-93C0-6DEC8D327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Co się zmienia</a:t>
            </a:r>
          </a:p>
        </p:txBody>
      </p:sp>
      <p:sp>
        <p:nvSpPr>
          <p:cNvPr id="1338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CBA7403E-064E-4408-902C-5F5137016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339" name="Empatyzer SHORT — menu finalne Prywatność">
            <a:extLst xmlns:a="http://schemas.openxmlformats.org/drawingml/2006/main">
              <a:ext uri="{FF2B5EF4-FFF2-40B4-BE49-F238E27FC236}">
                <a16:creationId xmlns:a16="http://schemas.microsoft.com/office/drawing/2014/main" id="{3E579FC2-5782-4785-B0AF-B96AD8C79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1340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4622C7D5-8BF6-44F2-9BFC-9EAAFD9A8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341" name="Empatyzer SHORT — menu finalne Następny krok">
            <a:extLst xmlns:a="http://schemas.openxmlformats.org/drawingml/2006/main">
              <a:ext uri="{FF2B5EF4-FFF2-40B4-BE49-F238E27FC236}">
                <a16:creationId xmlns:a16="http://schemas.microsoft.com/office/drawing/2014/main" id="{4BC5D1BE-9133-44D9-94D4-52049D5B2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1342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D7E164EF-2FAE-4F40-9606-A73DEA821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343" name="Empatyzer SHORT — aktywna sekcja finalna Appendix">
            <a:extLst xmlns:a="http://schemas.openxmlformats.org/drawingml/2006/main">
              <a:ext uri="{FF2B5EF4-FFF2-40B4-BE49-F238E27FC236}">
                <a16:creationId xmlns:a16="http://schemas.microsoft.com/office/drawing/2014/main" id="{3002B821-D2FA-463E-A5F9-EBA5C26F6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4306" y="260604"/>
            <a:ext cx="7429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27AA9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44" name="Empatyzer SHORT — menu finalne Appendix">
            <a:extLst xmlns:a="http://schemas.openxmlformats.org/drawingml/2006/main">
              <a:ext uri="{FF2B5EF4-FFF2-40B4-BE49-F238E27FC236}">
                <a16:creationId xmlns:a16="http://schemas.microsoft.com/office/drawing/2014/main" id="{86EA500C-1082-4862-A0AF-6DB1F92A1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1">
                <a:solidFill>
                  <a:srgbClr val="FFFFFF"/>
                </a:solidFill>
              </a:defRPr>
            </a:pPr>
            <a:r>
              <a:rPr sz="615" b="1">
                <a:solidFill>
                  <a:srgbClr val="FFFFFF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2009817433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36" name="Google Shape;1436;p37">
            <a:extLst xmlns:a="http://schemas.openxmlformats.org/drawingml/2006/main">
              <a:ext uri="{FF2B5EF4-FFF2-40B4-BE49-F238E27FC236}">
                <a16:creationId xmlns:a16="http://schemas.microsoft.com/office/drawing/2014/main" id="{51E4D2B0-A631-4504-8DB0-55907D3E9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4048"/>
            <a:ext cx="11094415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u="none">
                <a:solidFill>
                  <a:srgbClr val="6E6873"/>
                </a:solidFill>
              </a:rPr>
              <a:t>Problem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Dlaczego problem wraca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Empatyzer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Jak to działa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Co się zmienia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1" u="none">
                <a:solidFill>
                  <a:srgbClr val="FFFFFF"/>
                </a:solidFill>
              </a:rPr>
              <a:t>Wdrożenie i prywatność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Dowody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Następny krok</a:t>
            </a:r>
            <a:endParaRPr/>
          </a:p>
        </p:txBody>
      </p:sp>
      <p:sp>
        <p:nvSpPr>
          <p:cNvPr id="1437" name="Google Shape;1437;p37">
            <a:extLst xmlns:a="http://schemas.openxmlformats.org/drawingml/2006/main">
              <a:ext uri="{FF2B5EF4-FFF2-40B4-BE49-F238E27FC236}">
                <a16:creationId xmlns:a16="http://schemas.microsoft.com/office/drawing/2014/main" id="{1915DAFC-458C-4AAF-BE65-92BA020F3E0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48640" y="713232"/>
            <a:ext cx="11094434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2500"/>
              <a:buFont typeface="Calibri"/>
              <a:buNone/>
              <a:defRPr sz="2500" b="1">
                <a:solidFill>
                  <a:srgbClr val="4F2854"/>
                </a:solidFill>
                <a:latin typeface="Calibri"/>
                <a:ea typeface="Calibri"/>
                <a:cs typeface="Calibri"/>
              </a:defRPr>
            </a:pPr>
            <a:r>
              <a:rPr sz="25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Etapy wdrożenia Empatyzera</a:t>
            </a:r>
            <a:endParaRPr sz="2800"/>
          </a:p>
        </p:txBody>
      </p:sp>
      <p:sp>
        <p:nvSpPr>
          <p:cNvPr id="1438" name="Google Shape;1438;p37">
            <a:extLst xmlns:a="http://schemas.openxmlformats.org/drawingml/2006/main">
              <a:ext uri="{FF2B5EF4-FFF2-40B4-BE49-F238E27FC236}">
                <a16:creationId xmlns:a16="http://schemas.microsoft.com/office/drawing/2014/main" id="{DAC22510-7B26-41FE-B6E1-4E2339744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330"/>
              <a:buFont typeface="Calibri"/>
              <a:buNone/>
              <a:defRPr sz="140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4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Wdrożenie w całej organizacji zwykle zajmuje kilka godzin, a dla pojedynczego pracownika to jednorazowo około 15 minut.</a:t>
            </a:r>
            <a:endParaRPr sz="1550"/>
          </a:p>
        </p:txBody>
      </p:sp>
      <p:sp>
        <p:nvSpPr>
          <p:cNvPr id="1439" name="Google Shape;1439;p37">
            <a:extLst xmlns:a="http://schemas.openxmlformats.org/drawingml/2006/main">
              <a:ext uri="{FF2B5EF4-FFF2-40B4-BE49-F238E27FC236}">
                <a16:creationId xmlns:a16="http://schemas.microsoft.com/office/drawing/2014/main" id="{89742F53-5070-4305-A453-78E788C68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084832"/>
            <a:ext cx="2072579" cy="3090672"/>
          </a:xfrm>
          <a:prstGeom xmlns:a="http://schemas.openxmlformats.org/drawingml/2006/main" prst="roundRect">
            <a:avLst>
              <a:gd name="adj" fmla="val 4412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12700" cmpd="sng">
            <a:solidFill>
              <a:srgbClr val="F6F2F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440" name="Google Shape;1440;p37">
            <a:extLst xmlns:a="http://schemas.openxmlformats.org/drawingml/2006/main">
              <a:ext uri="{FF2B5EF4-FFF2-40B4-BE49-F238E27FC236}">
                <a16:creationId xmlns:a16="http://schemas.microsoft.com/office/drawing/2014/main" id="{BC9C7A82-5BE0-4724-9B16-8454A51DF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2304288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441" name="Google Shape;1441;p37">
            <a:extLst xmlns:a="http://schemas.openxmlformats.org/drawingml/2006/main">
              <a:ext uri="{FF2B5EF4-FFF2-40B4-BE49-F238E27FC236}">
                <a16:creationId xmlns:a16="http://schemas.microsoft.com/office/drawing/2014/main" id="{72BEC80D-4911-4202-9976-8646520A7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2304288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4F2854"/>
              </a:buClr>
              <a:buSzPts val="1700"/>
              <a:buFont typeface="Calibri"/>
              <a:buNone/>
            </a:pPr>
            <a:r>
              <a:rPr sz="17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1</a:t>
            </a:r>
            <a:endParaRPr sz="1700"/>
          </a:p>
        </p:txBody>
      </p:sp>
      <p:sp>
        <p:nvSpPr>
          <p:cNvPr id="1442" name="Google Shape;1442;p37">
            <a:extLst xmlns:a="http://schemas.openxmlformats.org/drawingml/2006/main">
              <a:ext uri="{FF2B5EF4-FFF2-40B4-BE49-F238E27FC236}">
                <a16:creationId xmlns:a16="http://schemas.microsoft.com/office/drawing/2014/main" id="{8DDF6472-AEEC-41CA-BD8E-B641974E4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2926080"/>
            <a:ext cx="1597091" cy="2795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Konto organizacji</a:t>
            </a:r>
            <a:endParaRPr sz="1450"/>
          </a:p>
        </p:txBody>
      </p:sp>
      <p:sp>
        <p:nvSpPr>
          <p:cNvPr id="1443" name="Google Shape;1443;p37">
            <a:extLst xmlns:a="http://schemas.openxmlformats.org/drawingml/2006/main">
              <a:ext uri="{FF2B5EF4-FFF2-40B4-BE49-F238E27FC236}">
                <a16:creationId xmlns:a16="http://schemas.microsoft.com/office/drawing/2014/main" id="{BE8455EA-E017-4B8E-904F-4DD62AFA0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3278759"/>
            <a:ext cx="1597091" cy="17504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00"/>
              <a:buFont typeface="Calibri"/>
              <a:buNone/>
            </a:pPr>
            <a:r>
              <a:rPr sz="12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Administrator zakłada konto i wysyła zaproszenia mailem albo linkiem. Proste uruchomienie zajmuje mniej niż godzinę.</a:t>
            </a:r>
            <a:endParaRPr sz="1200"/>
          </a:p>
        </p:txBody>
      </p:sp>
      <p:sp>
        <p:nvSpPr>
          <p:cNvPr id="1444" name="Google Shape;1444;p37">
            <a:extLst xmlns:a="http://schemas.openxmlformats.org/drawingml/2006/main">
              <a:ext uri="{FF2B5EF4-FFF2-40B4-BE49-F238E27FC236}">
                <a16:creationId xmlns:a16="http://schemas.microsoft.com/office/drawing/2014/main" id="{55F5B83A-7483-4DAC-9439-491AF6C37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4099" y="2084832"/>
            <a:ext cx="2072579" cy="3090672"/>
          </a:xfrm>
          <a:prstGeom xmlns:a="http://schemas.openxmlformats.org/drawingml/2006/main" prst="roundRect">
            <a:avLst>
              <a:gd name="adj" fmla="val 4412"/>
            </a:avLst>
          </a:prstGeom>
          <a:solidFill xmlns:a="http://schemas.openxmlformats.org/drawingml/2006/main">
            <a:srgbClr val="EAF5F3"/>
          </a:solidFill>
          <a:ln xmlns:a="http://schemas.openxmlformats.org/drawingml/2006/main" w="12700" cmpd="sng">
            <a:solidFill>
              <a:srgbClr val="EAF5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445" name="Google Shape;1445;p37">
            <a:extLst xmlns:a="http://schemas.openxmlformats.org/drawingml/2006/main">
              <a:ext uri="{FF2B5EF4-FFF2-40B4-BE49-F238E27FC236}">
                <a16:creationId xmlns:a16="http://schemas.microsoft.com/office/drawing/2014/main" id="{E1653F8C-F3C3-48AA-8B40-8104C1207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1843" y="2304288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446" name="Google Shape;1446;p37">
            <a:extLst xmlns:a="http://schemas.openxmlformats.org/drawingml/2006/main">
              <a:ext uri="{FF2B5EF4-FFF2-40B4-BE49-F238E27FC236}">
                <a16:creationId xmlns:a16="http://schemas.microsoft.com/office/drawing/2014/main" id="{29558B58-EC20-47C2-BF3F-26481B50F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1843" y="2304288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239886"/>
              </a:buClr>
              <a:buSzPts val="1700"/>
              <a:buFont typeface="Calibri"/>
              <a:buNone/>
            </a:pPr>
            <a:r>
              <a:rPr sz="1700" b="1" u="none">
                <a:solidFill>
                  <a:srgbClr val="239886"/>
                </a:solidFill>
                <a:latin typeface="Calibri"/>
                <a:ea typeface="Calibri"/>
                <a:cs typeface="Calibri"/>
              </a:rPr>
              <a:t>2</a:t>
            </a:r>
            <a:endParaRPr sz="1700"/>
          </a:p>
        </p:txBody>
      </p:sp>
      <p:sp>
        <p:nvSpPr>
          <p:cNvPr id="1447" name="Google Shape;1447;p37">
            <a:extLst xmlns:a="http://schemas.openxmlformats.org/drawingml/2006/main">
              <a:ext uri="{FF2B5EF4-FFF2-40B4-BE49-F238E27FC236}">
                <a16:creationId xmlns:a16="http://schemas.microsoft.com/office/drawing/2014/main" id="{3C25B1B0-0CAF-4F03-B50B-CF59751AA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1809" y="2926080"/>
            <a:ext cx="1597057" cy="5041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150"/>
              <a:buFont typeface="Calibri"/>
              <a:buNone/>
              <a:defRPr sz="1450" b="1">
                <a:solidFill>
                  <a:srgbClr val="241C28"/>
                </a:solidFill>
                <a:latin typeface="Arial"/>
                <a:ea typeface="Arial"/>
                <a:cs typeface="Arial"/>
              </a:defRPr>
            </a:pPr>
            <a:r>
              <a:rPr sz="1450" b="1" u="none">
                <a:solidFill>
                  <a:srgbClr val="241C28"/>
                </a:solidFill>
                <a:latin typeface="Arial"/>
                <a:ea typeface="Arial"/>
                <a:cs typeface="Arial"/>
              </a:rPr>
              <a:t>Kwestionariusz jednokrotny</a:t>
            </a:r>
            <a:endParaRPr sz="1450"/>
          </a:p>
        </p:txBody>
      </p:sp>
      <p:sp>
        <p:nvSpPr>
          <p:cNvPr id="1448" name="Google Shape;1448;p37">
            <a:extLst xmlns:a="http://schemas.openxmlformats.org/drawingml/2006/main">
              <a:ext uri="{FF2B5EF4-FFF2-40B4-BE49-F238E27FC236}">
                <a16:creationId xmlns:a16="http://schemas.microsoft.com/office/drawing/2014/main" id="{71349B4F-5498-4B0E-A7CD-539F6E243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1809" y="3503390"/>
            <a:ext cx="1597057" cy="15258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735"/>
              <a:buFont typeface="Calibri"/>
              <a:buNone/>
            </a:pPr>
            <a:r>
              <a:rPr sz="735" b="0" u="none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Po wypełnieniu użytkownik od razu widzi diagnozę. Przy zmianie organizacji nie zaczyna od nowa.</a:t>
            </a:r>
            <a:endParaRPr sz="1200"/>
          </a:p>
        </p:txBody>
      </p:sp>
      <p:sp>
        <p:nvSpPr>
          <p:cNvPr id="1449" name="Google Shape;1449;p37">
            <a:extLst xmlns:a="http://schemas.openxmlformats.org/drawingml/2006/main">
              <a:ext uri="{FF2B5EF4-FFF2-40B4-BE49-F238E27FC236}">
                <a16:creationId xmlns:a16="http://schemas.microsoft.com/office/drawing/2014/main" id="{3827EC3B-A5B0-4779-86CF-9A5C4DB88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9558" y="2084832"/>
            <a:ext cx="2072579" cy="3090672"/>
          </a:xfrm>
          <a:prstGeom xmlns:a="http://schemas.openxmlformats.org/drawingml/2006/main" prst="roundRect">
            <a:avLst>
              <a:gd name="adj" fmla="val 4412"/>
            </a:avLst>
          </a:prstGeom>
          <a:solidFill xmlns:a="http://schemas.openxmlformats.org/drawingml/2006/main">
            <a:srgbClr val="EFEEF7"/>
          </a:solidFill>
          <a:ln xmlns:a="http://schemas.openxmlformats.org/drawingml/2006/main" w="12700" cmpd="sng">
            <a:solidFill>
              <a:srgbClr val="EFEEF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450" name="Google Shape;1450;p37">
            <a:extLst xmlns:a="http://schemas.openxmlformats.org/drawingml/2006/main">
              <a:ext uri="{FF2B5EF4-FFF2-40B4-BE49-F238E27FC236}">
                <a16:creationId xmlns:a16="http://schemas.microsoft.com/office/drawing/2014/main" id="{D62E804E-3873-457E-9939-59A517F36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7302" y="2304288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451" name="Google Shape;1451;p37">
            <a:extLst xmlns:a="http://schemas.openxmlformats.org/drawingml/2006/main">
              <a:ext uri="{FF2B5EF4-FFF2-40B4-BE49-F238E27FC236}">
                <a16:creationId xmlns:a16="http://schemas.microsoft.com/office/drawing/2014/main" id="{427A0ED3-E2D9-4474-B901-44F0DFB5F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7302" y="2304288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4E458B"/>
              </a:buClr>
              <a:buSzPts val="1700"/>
              <a:buFont typeface="Calibri"/>
              <a:buNone/>
            </a:pPr>
            <a:r>
              <a:rPr sz="1700" b="1" u="none">
                <a:solidFill>
                  <a:srgbClr val="4E458B"/>
                </a:solidFill>
                <a:latin typeface="Calibri"/>
                <a:ea typeface="Calibri"/>
                <a:cs typeface="Calibri"/>
              </a:rPr>
              <a:t>3</a:t>
            </a:r>
            <a:endParaRPr sz="1700"/>
          </a:p>
        </p:txBody>
      </p:sp>
      <p:sp>
        <p:nvSpPr>
          <p:cNvPr id="1452" name="Google Shape;1452;p37">
            <a:extLst xmlns:a="http://schemas.openxmlformats.org/drawingml/2006/main">
              <a:ext uri="{FF2B5EF4-FFF2-40B4-BE49-F238E27FC236}">
                <a16:creationId xmlns:a16="http://schemas.microsoft.com/office/drawing/2014/main" id="{63F76635-3031-47BF-AE22-89CD59AD6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7302" y="2926080"/>
            <a:ext cx="1597091" cy="504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Pierwsze pytanie do Em</a:t>
            </a:r>
            <a:endParaRPr sz="1450"/>
          </a:p>
        </p:txBody>
      </p:sp>
      <p:sp>
        <p:nvSpPr>
          <p:cNvPr id="1453" name="Google Shape;1453;p37">
            <a:extLst xmlns:a="http://schemas.openxmlformats.org/drawingml/2006/main">
              <a:ext uri="{FF2B5EF4-FFF2-40B4-BE49-F238E27FC236}">
                <a16:creationId xmlns:a16="http://schemas.microsoft.com/office/drawing/2014/main" id="{35586A6C-2BDA-46AE-B478-808489991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7302" y="3503422"/>
            <a:ext cx="1597091" cy="15257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00"/>
              <a:buFont typeface="Calibri"/>
              <a:buNone/>
            </a:pPr>
            <a:r>
              <a:rPr sz="12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Od razu po diagnozie można zapytać Em o rozmowę, która czeka w tym tygodniu.</a:t>
            </a:r>
            <a:endParaRPr sz="1200"/>
          </a:p>
        </p:txBody>
      </p:sp>
      <p:sp>
        <p:nvSpPr>
          <p:cNvPr id="1454" name="Google Shape;1454;p37">
            <a:extLst xmlns:a="http://schemas.openxmlformats.org/drawingml/2006/main">
              <a:ext uri="{FF2B5EF4-FFF2-40B4-BE49-F238E27FC236}">
                <a16:creationId xmlns:a16="http://schemas.microsoft.com/office/drawing/2014/main" id="{DE2879C5-0356-46F3-B1A2-E6BC37B96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017" y="2084832"/>
            <a:ext cx="2072579" cy="3090672"/>
          </a:xfrm>
          <a:prstGeom xmlns:a="http://schemas.openxmlformats.org/drawingml/2006/main" prst="roundRect">
            <a:avLst>
              <a:gd name="adj" fmla="val 4412"/>
            </a:avLst>
          </a:prstGeom>
          <a:solidFill xmlns:a="http://schemas.openxmlformats.org/drawingml/2006/main">
            <a:srgbClr val="FFEFF3"/>
          </a:solidFill>
          <a:ln xmlns:a="http://schemas.openxmlformats.org/drawingml/2006/main" w="12700" cmpd="sng">
            <a:solidFill>
              <a:srgbClr val="FFEF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455" name="Google Shape;1455;p37">
            <a:extLst xmlns:a="http://schemas.openxmlformats.org/drawingml/2006/main">
              <a:ext uri="{FF2B5EF4-FFF2-40B4-BE49-F238E27FC236}">
                <a16:creationId xmlns:a16="http://schemas.microsoft.com/office/drawing/2014/main" id="{48F29F38-1036-4771-904B-AF6F0B4CF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2761" y="2304288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456" name="Google Shape;1456;p37">
            <a:extLst xmlns:a="http://schemas.openxmlformats.org/drawingml/2006/main">
              <a:ext uri="{FF2B5EF4-FFF2-40B4-BE49-F238E27FC236}">
                <a16:creationId xmlns:a16="http://schemas.microsoft.com/office/drawing/2014/main" id="{5FC09E34-398E-46CA-A79B-5D22E30C9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2761" y="2304288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3066"/>
              </a:buClr>
              <a:buSzPts val="1700"/>
              <a:buFont typeface="Calibri"/>
              <a:buNone/>
            </a:pPr>
            <a:r>
              <a:rPr sz="1700" b="1" u="none">
                <a:solidFill>
                  <a:srgbClr val="FF3066"/>
                </a:solidFill>
                <a:latin typeface="Calibri"/>
                <a:ea typeface="Calibri"/>
                <a:cs typeface="Calibri"/>
              </a:rPr>
              <a:t>4</a:t>
            </a:r>
            <a:endParaRPr sz="1700"/>
          </a:p>
        </p:txBody>
      </p:sp>
      <p:sp>
        <p:nvSpPr>
          <p:cNvPr id="1457" name="Google Shape;1457;p37">
            <a:extLst xmlns:a="http://schemas.openxmlformats.org/drawingml/2006/main">
              <a:ext uri="{FF2B5EF4-FFF2-40B4-BE49-F238E27FC236}">
                <a16:creationId xmlns:a16="http://schemas.microsoft.com/office/drawing/2014/main" id="{56D75FAA-4FEB-47B6-A844-65BE9FEE2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2761" y="2926080"/>
            <a:ext cx="1597091" cy="504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Dołączają kolejne osoby</a:t>
            </a:r>
            <a:endParaRPr sz="1450"/>
          </a:p>
        </p:txBody>
      </p:sp>
      <p:sp>
        <p:nvSpPr>
          <p:cNvPr id="1458" name="Google Shape;1458;p37">
            <a:extLst xmlns:a="http://schemas.openxmlformats.org/drawingml/2006/main">
              <a:ext uri="{FF2B5EF4-FFF2-40B4-BE49-F238E27FC236}">
                <a16:creationId xmlns:a16="http://schemas.microsoft.com/office/drawing/2014/main" id="{158FFF79-06E4-4544-811C-E0706DD35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2761" y="3503422"/>
            <a:ext cx="1597091" cy="15257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00"/>
              <a:buFont typeface="Calibri"/>
              <a:buNone/>
            </a:pPr>
            <a:r>
              <a:rPr sz="12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Z każdą osobą obraz zespołu robi się pełniejszy: dochodzą porównania w parach i na tle całej organizacji.</a:t>
            </a:r>
            <a:endParaRPr sz="1200"/>
          </a:p>
        </p:txBody>
      </p:sp>
      <p:sp>
        <p:nvSpPr>
          <p:cNvPr id="1459" name="Google Shape;1459;p37">
            <a:extLst xmlns:a="http://schemas.openxmlformats.org/drawingml/2006/main">
              <a:ext uri="{FF2B5EF4-FFF2-40B4-BE49-F238E27FC236}">
                <a16:creationId xmlns:a16="http://schemas.microsoft.com/office/drawing/2014/main" id="{C75E681E-DA98-48A0-8AC8-851BD699F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70476" y="2084832"/>
            <a:ext cx="2072579" cy="3090672"/>
          </a:xfrm>
          <a:prstGeom xmlns:a="http://schemas.openxmlformats.org/drawingml/2006/main" prst="roundRect">
            <a:avLst>
              <a:gd name="adj" fmla="val 4412"/>
            </a:avLst>
          </a:prstGeom>
          <a:solidFill xmlns:a="http://schemas.openxmlformats.org/drawingml/2006/main">
            <a:srgbClr val="EDF6FA"/>
          </a:solidFill>
          <a:ln xmlns:a="http://schemas.openxmlformats.org/drawingml/2006/main" w="12700" cmpd="sng">
            <a:solidFill>
              <a:srgbClr val="EDF6FA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460" name="Google Shape;1460;p37">
            <a:extLst xmlns:a="http://schemas.openxmlformats.org/drawingml/2006/main">
              <a:ext uri="{FF2B5EF4-FFF2-40B4-BE49-F238E27FC236}">
                <a16:creationId xmlns:a16="http://schemas.microsoft.com/office/drawing/2014/main" id="{04134417-CF16-4EDC-B1DC-D2A0C4E41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8220" y="2304288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461" name="Google Shape;1461;p37">
            <a:extLst xmlns:a="http://schemas.openxmlformats.org/drawingml/2006/main">
              <a:ext uri="{FF2B5EF4-FFF2-40B4-BE49-F238E27FC236}">
                <a16:creationId xmlns:a16="http://schemas.microsoft.com/office/drawing/2014/main" id="{A753EFEC-FFDE-403B-A052-B8B7DEB49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8220" y="2304288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84C0D5"/>
              </a:buClr>
              <a:buSzPts val="1700"/>
              <a:buFont typeface="Calibri"/>
              <a:buNone/>
            </a:pPr>
            <a:r>
              <a:rPr sz="1700" b="1" u="none">
                <a:solidFill>
                  <a:srgbClr val="84C0D5"/>
                </a:solidFill>
                <a:latin typeface="Calibri"/>
                <a:ea typeface="Calibri"/>
                <a:cs typeface="Calibri"/>
              </a:rPr>
              <a:t>5</a:t>
            </a:r>
            <a:endParaRPr sz="1700"/>
          </a:p>
        </p:txBody>
      </p:sp>
      <p:sp>
        <p:nvSpPr>
          <p:cNvPr id="1462" name="Google Shape;1462;p37">
            <a:extLst xmlns:a="http://schemas.openxmlformats.org/drawingml/2006/main">
              <a:ext uri="{FF2B5EF4-FFF2-40B4-BE49-F238E27FC236}">
                <a16:creationId xmlns:a16="http://schemas.microsoft.com/office/drawing/2014/main" id="{5FAF4CA0-EA52-42A9-AD69-B09B392A9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8220" y="2926080"/>
            <a:ext cx="1597091" cy="504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Lekcje ruszają same</a:t>
            </a:r>
            <a:endParaRPr sz="1450"/>
          </a:p>
        </p:txBody>
      </p:sp>
      <p:sp>
        <p:nvSpPr>
          <p:cNvPr id="1463" name="Google Shape;1463;p37">
            <a:extLst xmlns:a="http://schemas.openxmlformats.org/drawingml/2006/main">
              <a:ext uri="{FF2B5EF4-FFF2-40B4-BE49-F238E27FC236}">
                <a16:creationId xmlns:a16="http://schemas.microsoft.com/office/drawing/2014/main" id="{FD91CA01-B7F8-4589-B31E-E11AA2E4E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8220" y="3503422"/>
            <a:ext cx="1597091" cy="15257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00"/>
              <a:buFont typeface="Calibri"/>
              <a:buNone/>
            </a:pPr>
            <a:r>
              <a:rPr sz="12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Dwie lekcje w tygodniu, bez wysyłki po stronie organizacji. Administrator widzi tylko, kto dołączył i kto wypełnił kwestionariusz.</a:t>
            </a:r>
            <a:endParaRPr sz="1200"/>
          </a:p>
        </p:txBody>
      </p:sp>
      <p:sp>
        <p:nvSpPr>
          <p:cNvPr id="1464" name="Google Shape;1464;p37">
            <a:extLst xmlns:a="http://schemas.openxmlformats.org/drawingml/2006/main">
              <a:ext uri="{FF2B5EF4-FFF2-40B4-BE49-F238E27FC236}">
                <a16:creationId xmlns:a16="http://schemas.microsoft.com/office/drawing/2014/main" id="{B4814D75-E4F8-497A-83E3-D5A7E4FF9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413248"/>
            <a:ext cx="11094415" cy="786384"/>
          </a:xfrm>
          <a:prstGeom xmlns:a="http://schemas.openxmlformats.org/drawingml/2006/main" prst="roundRect">
            <a:avLst>
              <a:gd name="adj" fmla="val 11628"/>
            </a:avLst>
          </a:prstGeom>
          <a:solidFill xmlns:a="http://schemas.openxmlformats.org/drawingml/2006/main">
            <a:srgbClr val="EFE8F2"/>
          </a:solidFill>
          <a:ln xmlns:a="http://schemas.openxmlformats.org/drawingml/2006/main" w="12700" cmpd="sng">
            <a:solidFill>
              <a:srgbClr val="EFE8F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466" name="Google Shape;1466;p37">
            <a:extLst xmlns:a="http://schemas.openxmlformats.org/drawingml/2006/main">
              <a:ext uri="{FF2B5EF4-FFF2-40B4-BE49-F238E27FC236}">
                <a16:creationId xmlns:a16="http://schemas.microsoft.com/office/drawing/2014/main" id="{5F1DB3EF-99BF-49BA-8274-CBCD2DE2C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5413248"/>
            <a:ext cx="9978847" cy="7863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300"/>
              <a:buFont typeface="Calibri"/>
              <a:buNone/>
            </a:pPr>
            <a:r>
              <a:rPr sz="13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Licencja roczna na określoną liczbę osób. Można zacząć od jednego obszaru i dołączać kolejne osoby w trakcie roku.</a:t>
            </a:r>
            <a:endParaRPr sz="1300"/>
          </a:p>
        </p:txBody>
      </p:sp>
      <p:pic>
        <p:nvPicPr>
          <p:cNvPr id="1547" name="Google Shape;1467;p3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560937fa00b74b21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468" name="Google Shape;1468;p37">
            <a:extLst xmlns:a="http://schemas.openxmlformats.org/drawingml/2006/main">
              <a:ext uri="{FF2B5EF4-FFF2-40B4-BE49-F238E27FC236}">
                <a16:creationId xmlns:a16="http://schemas.microsoft.com/office/drawing/2014/main" id="{AFF2E8EA-82CA-49E2-B773-90FCF3036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338138"/>
            <a:ext cx="1476375" cy="2952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788" b="1" u="none">
                <a:solidFill>
                  <a:srgbClr val="FFFFFF"/>
                </a:solidFill>
              </a:rPr>
              <a:t>Wdrożenie i prywatność</a:t>
            </a:r>
            <a:endParaRPr/>
          </a:p>
        </p:txBody>
      </p:sp>
      <p:sp>
        <p:nvSpPr>
          <p:cNvPr id="1469" name="Google Shape;1469;p37">
            <a:extLst xmlns:a="http://schemas.openxmlformats.org/drawingml/2006/main">
              <a:ext uri="{FF2B5EF4-FFF2-40B4-BE49-F238E27FC236}">
                <a16:creationId xmlns:a16="http://schemas.microsoft.com/office/drawing/2014/main" id="{932C2ABB-703C-4DD3-AD9F-92E81FCAE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470" name="Google Shape;1470;p37">
            <a:extLst xmlns:a="http://schemas.openxmlformats.org/drawingml/2006/main">
              <a:ext uri="{FF2B5EF4-FFF2-40B4-BE49-F238E27FC236}">
                <a16:creationId xmlns:a16="http://schemas.microsoft.com/office/drawing/2014/main" id="{D24040A6-05E0-4E43-BD77-4BBD17A83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4612"/>
            <a:ext cx="6858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Problem</a:t>
            </a:r>
            <a:endParaRPr/>
          </a:p>
        </p:txBody>
      </p:sp>
      <p:sp>
        <p:nvSpPr>
          <p:cNvPr id="1471" name="Google Shape;1471;p37">
            <a:extLst xmlns:a="http://schemas.openxmlformats.org/drawingml/2006/main">
              <a:ext uri="{FF2B5EF4-FFF2-40B4-BE49-F238E27FC236}">
                <a16:creationId xmlns:a16="http://schemas.microsoft.com/office/drawing/2014/main" id="{55A1CDA2-F403-4B85-BF64-2ED39A10B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472" name="Google Shape;1472;p37">
            <a:hlinkClick xmlns:r="http://schemas.openxmlformats.org/officeDocument/2006/relationships" xmlns:a="http://schemas.openxmlformats.org/drawingml/2006/main" r:id="R36257eca88b74569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A6E30BD1-BECD-4553-90BC-ECAD54C9E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19" y="265176"/>
            <a:ext cx="77724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473" name="Google Shape;1473;p37">
            <a:extLst xmlns:a="http://schemas.openxmlformats.org/drawingml/2006/main">
              <a:ext uri="{FF2B5EF4-FFF2-40B4-BE49-F238E27FC236}">
                <a16:creationId xmlns:a16="http://schemas.microsoft.com/office/drawing/2014/main" id="{C9899B4F-B91C-4177-BD22-6C910897B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324612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Dlaczego problem wraca</a:t>
            </a:r>
            <a:endParaRPr/>
          </a:p>
        </p:txBody>
      </p:sp>
      <p:sp>
        <p:nvSpPr>
          <p:cNvPr id="1474" name="Google Shape;1474;p37">
            <a:extLst xmlns:a="http://schemas.openxmlformats.org/drawingml/2006/main">
              <a:ext uri="{FF2B5EF4-FFF2-40B4-BE49-F238E27FC236}">
                <a16:creationId xmlns:a16="http://schemas.microsoft.com/office/drawing/2014/main" id="{BB1D7305-FD4F-4992-A03D-380D9A655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7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475" name="Google Shape;1475;p37">
            <a:hlinkClick xmlns:r="http://schemas.openxmlformats.org/officeDocument/2006/relationships" xmlns:a="http://schemas.openxmlformats.org/drawingml/2006/main" r:id="R9432550bc2584fb6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B5650ED6-24B0-4EEE-9128-4C5C42FF1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265176"/>
            <a:ext cx="157276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476" name="Google Shape;1476;p37">
            <a:extLst xmlns:a="http://schemas.openxmlformats.org/drawingml/2006/main">
              <a:ext uri="{FF2B5EF4-FFF2-40B4-BE49-F238E27FC236}">
                <a16:creationId xmlns:a16="http://schemas.microsoft.com/office/drawing/2014/main" id="{5E1FEDDB-7A4C-4428-ACD3-3C2E8AE6F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9232" y="324612"/>
            <a:ext cx="74980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Empatyzer</a:t>
            </a:r>
            <a:endParaRPr/>
          </a:p>
        </p:txBody>
      </p:sp>
      <p:sp>
        <p:nvSpPr>
          <p:cNvPr id="1477" name="Google Shape;1477;p37">
            <a:extLst xmlns:a="http://schemas.openxmlformats.org/drawingml/2006/main">
              <a:ext uri="{FF2B5EF4-FFF2-40B4-BE49-F238E27FC236}">
                <a16:creationId xmlns:a16="http://schemas.microsoft.com/office/drawing/2014/main" id="{621C5D10-4D14-4E70-B424-DD5B8488D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478" name="Google Shape;1478;p37">
            <a:hlinkClick xmlns:r="http://schemas.openxmlformats.org/officeDocument/2006/relationships" xmlns:a="http://schemas.openxmlformats.org/drawingml/2006/main" r:id="R5779c20f7ac948c3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AD375DBE-F4C7-46A9-B029-4A41373E3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512" y="265176"/>
            <a:ext cx="841247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479" name="Google Shape;1479;p37">
            <a:extLst xmlns:a="http://schemas.openxmlformats.org/drawingml/2006/main">
              <a:ext uri="{FF2B5EF4-FFF2-40B4-BE49-F238E27FC236}">
                <a16:creationId xmlns:a16="http://schemas.microsoft.com/office/drawing/2014/main" id="{643F3387-9031-470B-BB46-448AB8BD1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324612"/>
            <a:ext cx="960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Jak to działa</a:t>
            </a:r>
            <a:endParaRPr/>
          </a:p>
        </p:txBody>
      </p:sp>
      <p:sp>
        <p:nvSpPr>
          <p:cNvPr id="1480" name="Google Shape;1480;p37">
            <a:extLst xmlns:a="http://schemas.openxmlformats.org/drawingml/2006/main">
              <a:ext uri="{FF2B5EF4-FFF2-40B4-BE49-F238E27FC236}">
                <a16:creationId xmlns:a16="http://schemas.microsoft.com/office/drawing/2014/main" id="{18FC2D88-CDA3-46DF-AB55-F6363920D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481" name="Google Shape;1481;p37">
            <a:hlinkClick xmlns:r="http://schemas.openxmlformats.org/officeDocument/2006/relationships" xmlns:a="http://schemas.openxmlformats.org/drawingml/2006/main" r:id="R78b63e74697b4d37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0F4D5ADD-9F7A-4B02-B3C1-6EB69B9DF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48" y="265176"/>
            <a:ext cx="105156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482" name="Google Shape;1482;p37">
            <a:extLst xmlns:a="http://schemas.openxmlformats.org/drawingml/2006/main">
              <a:ext uri="{FF2B5EF4-FFF2-40B4-BE49-F238E27FC236}">
                <a16:creationId xmlns:a16="http://schemas.microsoft.com/office/drawing/2014/main" id="{F5FA5D83-B647-4538-9AA8-3602393ED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324612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Co się zmienia</a:t>
            </a:r>
            <a:endParaRPr/>
          </a:p>
        </p:txBody>
      </p:sp>
      <p:sp>
        <p:nvSpPr>
          <p:cNvPr id="1483" name="Google Shape;1483;p37">
            <a:extLst xmlns:a="http://schemas.openxmlformats.org/drawingml/2006/main">
              <a:ext uri="{FF2B5EF4-FFF2-40B4-BE49-F238E27FC236}">
                <a16:creationId xmlns:a16="http://schemas.microsoft.com/office/drawing/2014/main" id="{37F59856-84DA-47E2-B5B2-9AF9E374C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624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484" name="Google Shape;1484;p37">
            <a:hlinkClick xmlns:r="http://schemas.openxmlformats.org/officeDocument/2006/relationships" xmlns:a="http://schemas.openxmlformats.org/drawingml/2006/main" r:id="Rb7504d8573f94a0c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9540AF2E-84C3-4C67-AAB7-74E080871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9472" y="265176"/>
            <a:ext cx="118872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485" name="Google Shape;1485;p37">
            <a:extLst xmlns:a="http://schemas.openxmlformats.org/drawingml/2006/main">
              <a:ext uri="{FF2B5EF4-FFF2-40B4-BE49-F238E27FC236}">
                <a16:creationId xmlns:a16="http://schemas.microsoft.com/office/drawing/2014/main" id="{FEB4D68E-D02E-4EDB-9994-F7003067A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4768" y="265176"/>
            <a:ext cx="1682495" cy="292608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2DA698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486" name="Google Shape;1486;p37">
            <a:extLst xmlns:a="http://schemas.openxmlformats.org/drawingml/2006/main">
              <a:ext uri="{FF2B5EF4-FFF2-40B4-BE49-F238E27FC236}">
                <a16:creationId xmlns:a16="http://schemas.microsoft.com/office/drawing/2014/main" id="{1F77EAA4-5595-4B27-9496-27031D920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9632" y="324612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Wdrożenie i prywatność</a:t>
            </a:r>
            <a:endParaRPr/>
          </a:p>
        </p:txBody>
      </p:sp>
      <p:sp>
        <p:nvSpPr>
          <p:cNvPr id="1487" name="Google Shape;1487;p37">
            <a:extLst xmlns:a="http://schemas.openxmlformats.org/drawingml/2006/main">
              <a:ext uri="{FF2B5EF4-FFF2-40B4-BE49-F238E27FC236}">
                <a16:creationId xmlns:a16="http://schemas.microsoft.com/office/drawing/2014/main" id="{C675A467-391B-4722-B3D8-FE033BFAB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555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2DA69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488" name="Google Shape;1488;p37">
            <a:hlinkClick xmlns:r="http://schemas.openxmlformats.org/officeDocument/2006/relationships" xmlns:a="http://schemas.openxmlformats.org/drawingml/2006/main" r:id="R831692d2d30d49b9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2CC86BD9-BD31-424C-8D99-6747E5312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912" y="265176"/>
            <a:ext cx="166420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489" name="Google Shape;1489;p37">
            <a:extLst xmlns:a="http://schemas.openxmlformats.org/drawingml/2006/main">
              <a:ext uri="{FF2B5EF4-FFF2-40B4-BE49-F238E27FC236}">
                <a16:creationId xmlns:a16="http://schemas.microsoft.com/office/drawing/2014/main" id="{1E23CF0B-4CC2-4A48-A7F9-38CAAD15A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79" y="324612"/>
            <a:ext cx="69494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Dowody</a:t>
            </a:r>
            <a:endParaRPr/>
          </a:p>
        </p:txBody>
      </p:sp>
      <p:sp>
        <p:nvSpPr>
          <p:cNvPr id="1490" name="Google Shape;1490;p37">
            <a:extLst xmlns:a="http://schemas.openxmlformats.org/drawingml/2006/main">
              <a:ext uri="{FF2B5EF4-FFF2-40B4-BE49-F238E27FC236}">
                <a16:creationId xmlns:a16="http://schemas.microsoft.com/office/drawing/2014/main" id="{CBA1EB08-E3A8-43E3-B99B-40D2E9133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3376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491" name="Google Shape;1491;p37">
            <a:hlinkClick xmlns:r="http://schemas.openxmlformats.org/officeDocument/2006/relationships" xmlns:a="http://schemas.openxmlformats.org/drawingml/2006/main" r:id="R51b56315e9a14c86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0526FFA8-D0AC-4EE4-A0F8-C59BA3BE0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59" y="265176"/>
            <a:ext cx="786384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492" name="Google Shape;1492;p37">
            <a:extLst xmlns:a="http://schemas.openxmlformats.org/drawingml/2006/main">
              <a:ext uri="{FF2B5EF4-FFF2-40B4-BE49-F238E27FC236}">
                <a16:creationId xmlns:a16="http://schemas.microsoft.com/office/drawing/2014/main" id="{DB55FF52-B25E-469E-9A0C-95B10642D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960" y="324612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Następny krok</a:t>
            </a:r>
            <a:endParaRPr/>
          </a:p>
        </p:txBody>
      </p:sp>
      <p:sp>
        <p:nvSpPr>
          <p:cNvPr id="1493" name="Google Shape;1493;p37">
            <a:hlinkClick xmlns:r="http://schemas.openxmlformats.org/officeDocument/2006/relationships" xmlns:a="http://schemas.openxmlformats.org/drawingml/2006/main" r:id="Ra7f5532536ec4f31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62BC59A7-B695-4C6C-80E2-988F8A580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265176"/>
            <a:ext cx="109728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1574" name="Google Shape;1465;p3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e5ab25bc0441af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41248" y="5650992"/>
            <a:ext cx="310896" cy="310896"/>
          </a:xfrm>
          <a:prstGeom xmlns:a="http://schemas.openxmlformats.org/drawingml/2006/main" prst="rect">
            <a:avLst/>
          </a:prstGeom>
        </p:spPr>
      </p:pic>
      <p:sp>
        <p:nvSpPr>
          <p:cNvPr id="1496" name="Empatyzer SHORT — tło menu finalne">
            <a:extLst xmlns:a="http://schemas.openxmlformats.org/drawingml/2006/main">
              <a:ext uri="{FF2B5EF4-FFF2-40B4-BE49-F238E27FC236}">
                <a16:creationId xmlns:a16="http://schemas.microsoft.com/office/drawing/2014/main" id="{A1DA79B8-CD40-4262-86C6-9498EF4B1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37160"/>
            <a:ext cx="11475720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97" name="Empatyzer SHORT — menu finalne Problem">
            <a:extLst xmlns:a="http://schemas.openxmlformats.org/drawingml/2006/main">
              <a:ext uri="{FF2B5EF4-FFF2-40B4-BE49-F238E27FC236}">
                <a16:creationId xmlns:a16="http://schemas.microsoft.com/office/drawing/2014/main" id="{5A941803-9054-4ECA-9B2B-693403567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1498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ED39F4C9-D303-4795-8D8A-C5877D959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499" name="Empatyzer SHORT — menu finalne Przykłady">
            <a:extLst xmlns:a="http://schemas.openxmlformats.org/drawingml/2006/main">
              <a:ext uri="{FF2B5EF4-FFF2-40B4-BE49-F238E27FC236}">
                <a16:creationId xmlns:a16="http://schemas.microsoft.com/office/drawing/2014/main" id="{267753E9-07FB-4BB1-8E00-5FA34C92B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1500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2C450945-766A-455E-9A78-F9328AE9E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501" name="Empatyzer SHORT — menu finalne Rozmowa z Em">
            <a:extLst xmlns:a="http://schemas.openxmlformats.org/drawingml/2006/main">
              <a:ext uri="{FF2B5EF4-FFF2-40B4-BE49-F238E27FC236}">
                <a16:creationId xmlns:a16="http://schemas.microsoft.com/office/drawing/2014/main" id="{B53BABAA-A7E8-49AA-9B6F-8EB199E65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1502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823693C8-72EC-4618-A7B9-BC87DDAA3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503" name="Empatyzer SHORT — menu finalne Dowody">
            <a:extLst xmlns:a="http://schemas.openxmlformats.org/drawingml/2006/main">
              <a:ext uri="{FF2B5EF4-FFF2-40B4-BE49-F238E27FC236}">
                <a16:creationId xmlns:a16="http://schemas.microsoft.com/office/drawing/2014/main" id="{CD3D98D9-B9D1-482E-B4F8-68E455D0D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1504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8A268666-2A87-4994-A080-BF1CAB9E2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505" name="Empatyzer SHORT — menu finalne Empatyzer">
            <a:extLst xmlns:a="http://schemas.openxmlformats.org/drawingml/2006/main">
              <a:ext uri="{FF2B5EF4-FFF2-40B4-BE49-F238E27FC236}">
                <a16:creationId xmlns:a16="http://schemas.microsoft.com/office/drawing/2014/main" id="{39F7717D-5F3B-4DF7-972C-29D2A2AA8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1506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745D1A97-77F5-4187-B00E-4D45CD798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507" name="Empatyzer SHORT — menu finalne Co się zmienia">
            <a:extLst xmlns:a="http://schemas.openxmlformats.org/drawingml/2006/main">
              <a:ext uri="{FF2B5EF4-FFF2-40B4-BE49-F238E27FC236}">
                <a16:creationId xmlns:a16="http://schemas.microsoft.com/office/drawing/2014/main" id="{A3DFF6AA-3C93-49B9-A116-A44C3AF90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Co się zmienia</a:t>
            </a:r>
          </a:p>
        </p:txBody>
      </p:sp>
      <p:sp>
        <p:nvSpPr>
          <p:cNvPr id="1508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1749F5A7-8542-4B82-B681-227FEBD5B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509" name="Empatyzer SHORT — menu finalne Prywatność">
            <a:extLst xmlns:a="http://schemas.openxmlformats.org/drawingml/2006/main">
              <a:ext uri="{FF2B5EF4-FFF2-40B4-BE49-F238E27FC236}">
                <a16:creationId xmlns:a16="http://schemas.microsoft.com/office/drawing/2014/main" id="{D5CFE901-D7DA-4664-8088-0117EAC55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1510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1CAF6F83-291C-4AD5-AC79-E28DAA0C0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511" name="Empatyzer SHORT — menu finalne Następny krok">
            <a:extLst xmlns:a="http://schemas.openxmlformats.org/drawingml/2006/main">
              <a:ext uri="{FF2B5EF4-FFF2-40B4-BE49-F238E27FC236}">
                <a16:creationId xmlns:a16="http://schemas.microsoft.com/office/drawing/2014/main" id="{4CBC82D3-1E13-45B6-B5B0-1C8D4AA05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1512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26C8DE77-6D92-4AF0-AD63-3024EB2F7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513" name="Empatyzer SHORT — aktywna sekcja finalna Appendix">
            <a:extLst xmlns:a="http://schemas.openxmlformats.org/drawingml/2006/main">
              <a:ext uri="{FF2B5EF4-FFF2-40B4-BE49-F238E27FC236}">
                <a16:creationId xmlns:a16="http://schemas.microsoft.com/office/drawing/2014/main" id="{04E5C009-4475-493C-86FE-0DA545997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4306" y="260604"/>
            <a:ext cx="7429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27AA9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14" name="Empatyzer SHORT — menu finalne Appendix">
            <a:extLst xmlns:a="http://schemas.openxmlformats.org/drawingml/2006/main">
              <a:ext uri="{FF2B5EF4-FFF2-40B4-BE49-F238E27FC236}">
                <a16:creationId xmlns:a16="http://schemas.microsoft.com/office/drawing/2014/main" id="{352C8CBB-F765-4C59-95C0-D5A4813FD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1">
                <a:solidFill>
                  <a:srgbClr val="FFFFFF"/>
                </a:solidFill>
              </a:defRPr>
            </a:pPr>
            <a:r>
              <a:rPr sz="615" b="1">
                <a:solidFill>
                  <a:srgbClr val="FFFFFF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1024322068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56" name="Google Shape;956;p28">
            <a:extLst xmlns:a="http://schemas.openxmlformats.org/drawingml/2006/main">
              <a:ext uri="{FF2B5EF4-FFF2-40B4-BE49-F238E27FC236}">
                <a16:creationId xmlns:a16="http://schemas.microsoft.com/office/drawing/2014/main" id="{57681AA9-4200-4EB1-8B63-04FC2D258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4048"/>
            <a:ext cx="11094415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u="none">
                <a:solidFill>
                  <a:srgbClr val="6E6873"/>
                </a:solidFill>
              </a:rPr>
              <a:t>Problem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1" u="none">
                <a:solidFill>
                  <a:srgbClr val="FFFFFF"/>
                </a:solidFill>
              </a:rPr>
              <a:t>Dlaczego problem wraca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Empatyzer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Jak to działa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Co się zmienia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Wdrożenie i prywatność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Dowody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Następny krok</a:t>
            </a:r>
            <a:endParaRPr/>
          </a:p>
        </p:txBody>
      </p:sp>
      <p:sp>
        <p:nvSpPr>
          <p:cNvPr id="957" name="Google Shape;957;p28">
            <a:extLst xmlns:a="http://schemas.openxmlformats.org/drawingml/2006/main">
              <a:ext uri="{FF2B5EF4-FFF2-40B4-BE49-F238E27FC236}">
                <a16:creationId xmlns:a16="http://schemas.microsoft.com/office/drawing/2014/main" id="{D826EE74-4666-49FB-9F58-D2DAC17E371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48640" y="713232"/>
            <a:ext cx="11094434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2800"/>
              <a:buFont typeface="Calibri"/>
              <a:buNone/>
              <a:defRPr sz="2500" b="1">
                <a:solidFill>
                  <a:srgbClr val="4F2854"/>
                </a:solidFill>
                <a:latin typeface="Calibri"/>
                <a:ea typeface="Calibri"/>
                <a:cs typeface="Calibri"/>
              </a:defRPr>
            </a:pPr>
            <a:r>
              <a:rPr sz="25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Dlaczego dotychczasowe rozwiązania nie działają?</a:t>
            </a:r>
            <a:endParaRPr sz="2800"/>
          </a:p>
        </p:txBody>
      </p:sp>
      <p:sp>
        <p:nvSpPr>
          <p:cNvPr id="958" name="Google Shape;958;p28">
            <a:extLst xmlns:a="http://schemas.openxmlformats.org/drawingml/2006/main">
              <a:ext uri="{FF2B5EF4-FFF2-40B4-BE49-F238E27FC236}">
                <a16:creationId xmlns:a16="http://schemas.microsoft.com/office/drawing/2014/main" id="{62623869-0DCF-4184-8A88-A532AA4AB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50"/>
              <a:buFont typeface="Calibri"/>
              <a:buNone/>
              <a:defRPr sz="140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4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Żeby wysłać kierownika na szkolenie, trzeba zdjąć go z grafiku, a trudna rozmowa czeka na oddziale dziś.</a:t>
            </a:r>
            <a:endParaRPr sz="1550"/>
          </a:p>
        </p:txBody>
      </p:sp>
      <p:sp>
        <p:nvSpPr>
          <p:cNvPr id="959" name="Google Shape;959;p28">
            <a:extLst xmlns:a="http://schemas.openxmlformats.org/drawingml/2006/main">
              <a:ext uri="{FF2B5EF4-FFF2-40B4-BE49-F238E27FC236}">
                <a16:creationId xmlns:a16="http://schemas.microsoft.com/office/drawing/2014/main" id="{7E842E3D-5A22-45AE-8873-D41B754B6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084832"/>
            <a:ext cx="3474720" cy="2560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850"/>
              <a:buFont typeface="Calibri"/>
              <a:buNone/>
            </a:pPr>
            <a:r>
              <a:rPr sz="850" b="1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CO SZPITAL ZWYKLE ROBI</a:t>
            </a:r>
            <a:endParaRPr sz="850"/>
          </a:p>
        </p:txBody>
      </p:sp>
      <p:sp>
        <p:nvSpPr>
          <p:cNvPr id="960" name="Google Shape;960;p28">
            <a:extLst xmlns:a="http://schemas.openxmlformats.org/drawingml/2006/main">
              <a:ext uri="{FF2B5EF4-FFF2-40B4-BE49-F238E27FC236}">
                <a16:creationId xmlns:a16="http://schemas.microsoft.com/office/drawing/2014/main" id="{E9F3E718-C4C5-4849-8880-695227D47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084832"/>
            <a:ext cx="7162495" cy="2560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4F2854"/>
              </a:buClr>
              <a:buSzPts val="850"/>
              <a:buFont typeface="Calibri"/>
              <a:buNone/>
            </a:pPr>
            <a:r>
              <a:rPr sz="8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CZEGO TO NIE ROZWIĄZUJE</a:t>
            </a:r>
            <a:endParaRPr sz="850"/>
          </a:p>
        </p:txBody>
      </p:sp>
      <p:cxnSp>
        <p:nvCxnSpPr>
          <p:cNvPr id="1195" name="Google Shape;961;p28"/>
          <p:cNvCxnSpPr/>
          <p:nvPr/>
        </p:nvCxnSpPr>
        <p:spPr>
          <a:xfrm xmlns:a="http://schemas.openxmlformats.org/drawingml/2006/main">
            <a:off x="548640" y="2359152"/>
            <a:ext cx="11094415" cy="0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E4DEE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62" name="Google Shape;962;p28">
            <a:extLst xmlns:a="http://schemas.openxmlformats.org/drawingml/2006/main">
              <a:ext uri="{FF2B5EF4-FFF2-40B4-BE49-F238E27FC236}">
                <a16:creationId xmlns:a16="http://schemas.microsoft.com/office/drawing/2014/main" id="{B97793D1-93B1-4246-9E81-325FB9E5C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478024"/>
            <a:ext cx="3474720" cy="6766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Szkolenie menedżerskie</a:t>
            </a:r>
            <a:endParaRPr sz="1450"/>
          </a:p>
        </p:txBody>
      </p:sp>
      <p:sp>
        <p:nvSpPr>
          <p:cNvPr id="963" name="Google Shape;963;p28">
            <a:extLst xmlns:a="http://schemas.openxmlformats.org/drawingml/2006/main">
              <a:ext uri="{FF2B5EF4-FFF2-40B4-BE49-F238E27FC236}">
                <a16:creationId xmlns:a16="http://schemas.microsoft.com/office/drawing/2014/main" id="{CAE9B3D5-A1C2-4D54-9BCE-ADEB2F33A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478024"/>
            <a:ext cx="7162495" cy="6766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Zabiera kierownika z grafiku na cały dzień i uczy ogólnych zasad. Jak przełożyć je na rozmowę z konkretnym lekarzem, kierownik musi wymyślić sam.</a:t>
            </a:r>
            <a:endParaRPr sz="1250"/>
          </a:p>
        </p:txBody>
      </p:sp>
      <p:cxnSp>
        <p:nvCxnSpPr>
          <p:cNvPr id="1198" name="Google Shape;964;p28"/>
          <p:cNvCxnSpPr/>
          <p:nvPr/>
        </p:nvCxnSpPr>
        <p:spPr>
          <a:xfrm xmlns:a="http://schemas.openxmlformats.org/drawingml/2006/main">
            <a:off x="548640" y="3163824"/>
            <a:ext cx="11094415" cy="0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E4DEE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65" name="Google Shape;965;p28">
            <a:extLst xmlns:a="http://schemas.openxmlformats.org/drawingml/2006/main">
              <a:ext uri="{FF2B5EF4-FFF2-40B4-BE49-F238E27FC236}">
                <a16:creationId xmlns:a16="http://schemas.microsoft.com/office/drawing/2014/main" id="{75A2CB04-0964-4705-BC70-21A8A7331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82696"/>
            <a:ext cx="3474720" cy="6766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Coaching dla wybranych</a:t>
            </a:r>
            <a:endParaRPr sz="1450"/>
          </a:p>
        </p:txBody>
      </p:sp>
      <p:sp>
        <p:nvSpPr>
          <p:cNvPr id="966" name="Google Shape;966;p28">
            <a:extLst xmlns:a="http://schemas.openxmlformats.org/drawingml/2006/main">
              <a:ext uri="{FF2B5EF4-FFF2-40B4-BE49-F238E27FC236}">
                <a16:creationId xmlns:a16="http://schemas.microsoft.com/office/drawing/2014/main" id="{2D4DE76A-01B1-4B79-AF3A-0EDA173E6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3282696"/>
            <a:ext cx="7162495" cy="6766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Jeśli w ogóle jest, obejmuje pojedyncze osoby z dyrekcji. Ordynatorzy i oddziałowe na oddziałach coachingu nie dostają.</a:t>
            </a:r>
            <a:endParaRPr sz="1250"/>
          </a:p>
        </p:txBody>
      </p:sp>
      <p:cxnSp>
        <p:nvCxnSpPr>
          <p:cNvPr id="1201" name="Google Shape;967;p28"/>
          <p:cNvCxnSpPr/>
          <p:nvPr/>
        </p:nvCxnSpPr>
        <p:spPr>
          <a:xfrm xmlns:a="http://schemas.openxmlformats.org/drawingml/2006/main">
            <a:off x="548640" y="3968496"/>
            <a:ext cx="11094415" cy="0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E4DEE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68" name="Google Shape;968;p28">
            <a:extLst xmlns:a="http://schemas.openxmlformats.org/drawingml/2006/main">
              <a:ext uri="{FF2B5EF4-FFF2-40B4-BE49-F238E27FC236}">
                <a16:creationId xmlns:a16="http://schemas.microsoft.com/office/drawing/2014/main" id="{E39A350F-F239-4DE1-815D-B062C00C5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4087368"/>
            <a:ext cx="3474720" cy="6766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Pomoc działu kadr</a:t>
            </a:r>
            <a:endParaRPr sz="1450"/>
          </a:p>
        </p:txBody>
      </p:sp>
      <p:sp>
        <p:nvSpPr>
          <p:cNvPr id="969" name="Google Shape;969;p28">
            <a:extLst xmlns:a="http://schemas.openxmlformats.org/drawingml/2006/main">
              <a:ext uri="{FF2B5EF4-FFF2-40B4-BE49-F238E27FC236}">
                <a16:creationId xmlns:a16="http://schemas.microsoft.com/office/drawing/2014/main" id="{6119E687-8A79-4485-8188-431A73401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087368"/>
            <a:ext cx="7162495" cy="6766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Kadry prowadzą sprawy formalne i nie zdążą być przy każdej trudnej rozmowie na oddziale.</a:t>
            </a:r>
            <a:endParaRPr sz="1250"/>
          </a:p>
        </p:txBody>
      </p:sp>
      <p:sp>
        <p:nvSpPr>
          <p:cNvPr id="970" name="Google Shape;970;p28">
            <a:extLst xmlns:a="http://schemas.openxmlformats.org/drawingml/2006/main">
              <a:ext uri="{FF2B5EF4-FFF2-40B4-BE49-F238E27FC236}">
                <a16:creationId xmlns:a16="http://schemas.microsoft.com/office/drawing/2014/main" id="{0437510C-7779-434C-A238-FAD9D5741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4974336"/>
            <a:ext cx="11094415" cy="1225296"/>
          </a:xfrm>
          <a:prstGeom xmlns:a="http://schemas.openxmlformats.org/drawingml/2006/main" prst="roundRect">
            <a:avLst>
              <a:gd name="adj" fmla="val 7463"/>
            </a:avLst>
          </a:prstGeom>
          <a:solidFill xmlns:a="http://schemas.openxmlformats.org/drawingml/2006/main">
            <a:srgbClr val="EFE8F2"/>
          </a:solidFill>
          <a:ln xmlns:a="http://schemas.openxmlformats.org/drawingml/2006/main" w="12700" cmpd="sng">
            <a:solidFill>
              <a:srgbClr val="EFE8F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972" name="Google Shape;972;p28">
            <a:extLst xmlns:a="http://schemas.openxmlformats.org/drawingml/2006/main">
              <a:ext uri="{FF2B5EF4-FFF2-40B4-BE49-F238E27FC236}">
                <a16:creationId xmlns:a16="http://schemas.microsoft.com/office/drawing/2014/main" id="{B14A3461-7E44-4EF1-BA16-6F3E67BBD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4974336"/>
            <a:ext cx="9978847" cy="12252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00"/>
              <a:buFont typeface="Calibri"/>
              <a:buNone/>
              <a:defRPr sz="1200" b="1">
                <a:solidFill>
                  <a:srgbClr val="241C28"/>
                </a:solidFill>
                <a:latin typeface="Arial"/>
                <a:ea typeface="Arial"/>
                <a:cs typeface="Arial"/>
              </a:defRPr>
            </a:pPr>
            <a:r>
              <a:rPr sz="1200" b="1" u="none">
                <a:solidFill>
                  <a:srgbClr val="241C28"/>
                </a:solidFill>
                <a:latin typeface="Arial"/>
                <a:ea typeface="Arial"/>
                <a:cs typeface="Arial"/>
              </a:rPr>
              <a:t>Kierownik oddziału potrzebuje pomocy prywatnej i dopasowanej do osoby, z którą ma rozmawiać, w chwili, gdy przygotowuje rozmowę. Szpital potrzebuje takiej pomocy dla każdego kierownika, bez zdejmowania go z grafiku.</a:t>
            </a:r>
            <a:endParaRPr sz="1400"/>
          </a:p>
        </p:txBody>
      </p:sp>
      <p:pic>
        <p:nvPicPr>
          <p:cNvPr id="1206" name="Google Shape;973;p2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4d76512556394df8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974" name="Google Shape;974;p28">
            <a:extLst xmlns:a="http://schemas.openxmlformats.org/drawingml/2006/main">
              <a:ext uri="{FF2B5EF4-FFF2-40B4-BE49-F238E27FC236}">
                <a16:creationId xmlns:a16="http://schemas.microsoft.com/office/drawing/2014/main" id="{9BA06D1A-7C9F-4C87-A767-1E3477851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38138"/>
            <a:ext cx="1428750" cy="2952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788" b="1" u="none">
                <a:solidFill>
                  <a:srgbClr val="FFFFFF"/>
                </a:solidFill>
              </a:rPr>
              <a:t>Dlaczego problem wraca</a:t>
            </a:r>
            <a:endParaRPr/>
          </a:p>
        </p:txBody>
      </p:sp>
      <p:sp>
        <p:nvSpPr>
          <p:cNvPr id="975" name="Google Shape;975;p28">
            <a:extLst xmlns:a="http://schemas.openxmlformats.org/drawingml/2006/main">
              <a:ext uri="{FF2B5EF4-FFF2-40B4-BE49-F238E27FC236}">
                <a16:creationId xmlns:a16="http://schemas.microsoft.com/office/drawing/2014/main" id="{2EA5F68E-23D1-4B1B-9C31-28974748F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976" name="Google Shape;976;p28">
            <a:extLst xmlns:a="http://schemas.openxmlformats.org/drawingml/2006/main">
              <a:ext uri="{FF2B5EF4-FFF2-40B4-BE49-F238E27FC236}">
                <a16:creationId xmlns:a16="http://schemas.microsoft.com/office/drawing/2014/main" id="{3718075D-289A-42F2-BB74-1479E5866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4612"/>
            <a:ext cx="6858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Problem</a:t>
            </a:r>
            <a:endParaRPr/>
          </a:p>
        </p:txBody>
      </p:sp>
      <p:sp>
        <p:nvSpPr>
          <p:cNvPr id="977" name="Google Shape;977;p28">
            <a:extLst xmlns:a="http://schemas.openxmlformats.org/drawingml/2006/main">
              <a:ext uri="{FF2B5EF4-FFF2-40B4-BE49-F238E27FC236}">
                <a16:creationId xmlns:a16="http://schemas.microsoft.com/office/drawing/2014/main" id="{630D4E0F-AAA8-41E2-8EEC-C3DAFD0F5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978" name="Google Shape;978;p28">
            <a:hlinkClick xmlns:r="http://schemas.openxmlformats.org/officeDocument/2006/relationships" xmlns:a="http://schemas.openxmlformats.org/drawingml/2006/main" r:id="R5d79d7b3ac5c48cf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C115BB3B-2278-45DF-BA21-492843588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19" y="265176"/>
            <a:ext cx="77724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979" name="Google Shape;979;p28">
            <a:extLst xmlns:a="http://schemas.openxmlformats.org/drawingml/2006/main">
              <a:ext uri="{FF2B5EF4-FFF2-40B4-BE49-F238E27FC236}">
                <a16:creationId xmlns:a16="http://schemas.microsoft.com/office/drawing/2014/main" id="{6A6FF740-D142-41BA-A225-F4BD0B148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8448" y="265176"/>
            <a:ext cx="1591056" cy="292608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2DA698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980" name="Google Shape;980;p28">
            <a:extLst xmlns:a="http://schemas.openxmlformats.org/drawingml/2006/main">
              <a:ext uri="{FF2B5EF4-FFF2-40B4-BE49-F238E27FC236}">
                <a16:creationId xmlns:a16="http://schemas.microsoft.com/office/drawing/2014/main" id="{4A59BD5E-680D-491B-805F-F6EB69F87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324612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Dlaczego problem wraca</a:t>
            </a:r>
            <a:endParaRPr/>
          </a:p>
        </p:txBody>
      </p:sp>
      <p:sp>
        <p:nvSpPr>
          <p:cNvPr id="981" name="Google Shape;981;p28">
            <a:extLst xmlns:a="http://schemas.openxmlformats.org/drawingml/2006/main">
              <a:ext uri="{FF2B5EF4-FFF2-40B4-BE49-F238E27FC236}">
                <a16:creationId xmlns:a16="http://schemas.microsoft.com/office/drawing/2014/main" id="{BF48424C-4C71-4111-9671-C46C9E0D7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7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2DA69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982" name="Google Shape;982;p28">
            <a:hlinkClick xmlns:r="http://schemas.openxmlformats.org/officeDocument/2006/relationships" xmlns:a="http://schemas.openxmlformats.org/drawingml/2006/main" r:id="R138fb70dfc1f448d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1A3D3B98-2F32-40EF-8A00-988406EC2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265176"/>
            <a:ext cx="157276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983" name="Google Shape;983;p28">
            <a:extLst xmlns:a="http://schemas.openxmlformats.org/drawingml/2006/main">
              <a:ext uri="{FF2B5EF4-FFF2-40B4-BE49-F238E27FC236}">
                <a16:creationId xmlns:a16="http://schemas.microsoft.com/office/drawing/2014/main" id="{3642B1D0-3C08-44A4-8B64-999A96C0E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9232" y="324612"/>
            <a:ext cx="74980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Empatyzer</a:t>
            </a:r>
            <a:endParaRPr/>
          </a:p>
        </p:txBody>
      </p:sp>
      <p:sp>
        <p:nvSpPr>
          <p:cNvPr id="984" name="Google Shape;984;p28">
            <a:extLst xmlns:a="http://schemas.openxmlformats.org/drawingml/2006/main">
              <a:ext uri="{FF2B5EF4-FFF2-40B4-BE49-F238E27FC236}">
                <a16:creationId xmlns:a16="http://schemas.microsoft.com/office/drawing/2014/main" id="{EEFFF9B3-641F-42D1-9DBB-6AA8BF827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985" name="Google Shape;985;p28">
            <a:hlinkClick xmlns:r="http://schemas.openxmlformats.org/officeDocument/2006/relationships" xmlns:a="http://schemas.openxmlformats.org/drawingml/2006/main" r:id="R3d8e8e7c1bb84eb3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3C2B630C-6CD0-4124-BC1F-BA3BBA5C5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512" y="265176"/>
            <a:ext cx="841247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986" name="Google Shape;986;p28">
            <a:extLst xmlns:a="http://schemas.openxmlformats.org/drawingml/2006/main">
              <a:ext uri="{FF2B5EF4-FFF2-40B4-BE49-F238E27FC236}">
                <a16:creationId xmlns:a16="http://schemas.microsoft.com/office/drawing/2014/main" id="{2ADE5806-EB7C-4F94-A1BD-381B83DC5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324612"/>
            <a:ext cx="960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Jak to działa</a:t>
            </a:r>
            <a:endParaRPr/>
          </a:p>
        </p:txBody>
      </p:sp>
      <p:sp>
        <p:nvSpPr>
          <p:cNvPr id="987" name="Google Shape;987;p28">
            <a:extLst xmlns:a="http://schemas.openxmlformats.org/drawingml/2006/main">
              <a:ext uri="{FF2B5EF4-FFF2-40B4-BE49-F238E27FC236}">
                <a16:creationId xmlns:a16="http://schemas.microsoft.com/office/drawing/2014/main" id="{BC6DB0F3-5DB8-490C-8C8F-9DA5C96BF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988" name="Google Shape;988;p28">
            <a:hlinkClick xmlns:r="http://schemas.openxmlformats.org/officeDocument/2006/relationships" xmlns:a="http://schemas.openxmlformats.org/drawingml/2006/main" r:id="R35c89d5d71444ce2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58B5607E-0E5C-4507-BAC9-79FBB9375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48" y="265176"/>
            <a:ext cx="105156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989" name="Google Shape;989;p28">
            <a:extLst xmlns:a="http://schemas.openxmlformats.org/drawingml/2006/main">
              <a:ext uri="{FF2B5EF4-FFF2-40B4-BE49-F238E27FC236}">
                <a16:creationId xmlns:a16="http://schemas.microsoft.com/office/drawing/2014/main" id="{3E161CAE-5CA3-4D11-B7DA-23910FB9E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324612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Co się zmienia</a:t>
            </a:r>
            <a:endParaRPr/>
          </a:p>
        </p:txBody>
      </p:sp>
      <p:sp>
        <p:nvSpPr>
          <p:cNvPr id="990" name="Google Shape;990;p28">
            <a:extLst xmlns:a="http://schemas.openxmlformats.org/drawingml/2006/main">
              <a:ext uri="{FF2B5EF4-FFF2-40B4-BE49-F238E27FC236}">
                <a16:creationId xmlns:a16="http://schemas.microsoft.com/office/drawing/2014/main" id="{4C74B3AC-E030-4F35-BA1F-BC67F941A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624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991" name="Google Shape;991;p28">
            <a:hlinkClick xmlns:r="http://schemas.openxmlformats.org/officeDocument/2006/relationships" xmlns:a="http://schemas.openxmlformats.org/drawingml/2006/main" r:id="R8e851c3f562b4443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A51C9D7B-CDB7-44BF-ACF9-46000A9DA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9472" y="265176"/>
            <a:ext cx="118872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992" name="Google Shape;992;p28">
            <a:extLst xmlns:a="http://schemas.openxmlformats.org/drawingml/2006/main">
              <a:ext uri="{FF2B5EF4-FFF2-40B4-BE49-F238E27FC236}">
                <a16:creationId xmlns:a16="http://schemas.microsoft.com/office/drawing/2014/main" id="{17702D9F-A6A4-4FB2-A57F-54D51B93C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9632" y="324612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Wdrożenie i prywatność</a:t>
            </a:r>
            <a:endParaRPr/>
          </a:p>
        </p:txBody>
      </p:sp>
      <p:sp>
        <p:nvSpPr>
          <p:cNvPr id="993" name="Google Shape;993;p28">
            <a:extLst xmlns:a="http://schemas.openxmlformats.org/drawingml/2006/main">
              <a:ext uri="{FF2B5EF4-FFF2-40B4-BE49-F238E27FC236}">
                <a16:creationId xmlns:a16="http://schemas.microsoft.com/office/drawing/2014/main" id="{773C9382-8949-4024-9417-C21C8EB1B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555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994" name="Google Shape;994;p28">
            <a:hlinkClick xmlns:r="http://schemas.openxmlformats.org/officeDocument/2006/relationships" xmlns:a="http://schemas.openxmlformats.org/drawingml/2006/main" r:id="R458fafba4501493a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0234D10D-A47B-4FD7-B7F3-550990205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912" y="265176"/>
            <a:ext cx="166420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995" name="Google Shape;995;p28">
            <a:extLst xmlns:a="http://schemas.openxmlformats.org/drawingml/2006/main">
              <a:ext uri="{FF2B5EF4-FFF2-40B4-BE49-F238E27FC236}">
                <a16:creationId xmlns:a16="http://schemas.microsoft.com/office/drawing/2014/main" id="{6AC3EBA1-47C3-4ACC-8F0A-C4BA0EF25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79" y="324612"/>
            <a:ext cx="69494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Dowody</a:t>
            </a:r>
            <a:endParaRPr/>
          </a:p>
        </p:txBody>
      </p:sp>
      <p:sp>
        <p:nvSpPr>
          <p:cNvPr id="996" name="Google Shape;996;p28">
            <a:extLst xmlns:a="http://schemas.openxmlformats.org/drawingml/2006/main">
              <a:ext uri="{FF2B5EF4-FFF2-40B4-BE49-F238E27FC236}">
                <a16:creationId xmlns:a16="http://schemas.microsoft.com/office/drawing/2014/main" id="{6084B55E-88F6-4665-98FB-96DD18BC5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3376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997" name="Google Shape;997;p28">
            <a:hlinkClick xmlns:r="http://schemas.openxmlformats.org/officeDocument/2006/relationships" xmlns:a="http://schemas.openxmlformats.org/drawingml/2006/main" r:id="Recc20a76a615476c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47EF5223-67C0-4E9E-87D9-E99F2850D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59" y="265176"/>
            <a:ext cx="786384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998" name="Google Shape;998;p28">
            <a:extLst xmlns:a="http://schemas.openxmlformats.org/drawingml/2006/main">
              <a:ext uri="{FF2B5EF4-FFF2-40B4-BE49-F238E27FC236}">
                <a16:creationId xmlns:a16="http://schemas.microsoft.com/office/drawing/2014/main" id="{3F9E9BE9-F711-4548-8468-73ACF9088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960" y="324612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Następny krok</a:t>
            </a:r>
            <a:endParaRPr/>
          </a:p>
        </p:txBody>
      </p:sp>
      <p:sp>
        <p:nvSpPr>
          <p:cNvPr id="999" name="Google Shape;999;p28">
            <a:hlinkClick xmlns:r="http://schemas.openxmlformats.org/officeDocument/2006/relationships" xmlns:a="http://schemas.openxmlformats.org/drawingml/2006/main" r:id="Rffb885bbe52c4fae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DBD1D0F9-6A76-4500-8582-055AFD2DC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265176"/>
            <a:ext cx="109728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1233" name="Google Shape;971;p2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cb070bd5374a5b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41248" y="5431536"/>
            <a:ext cx="310896" cy="310896"/>
          </a:xfrm>
          <a:prstGeom xmlns:a="http://schemas.openxmlformats.org/drawingml/2006/main" prst="rect">
            <a:avLst/>
          </a:prstGeom>
        </p:spPr>
      </p:pic>
      <p:sp>
        <p:nvSpPr>
          <p:cNvPr id="1143" name="Empatyzer SHORT — tło menu finalne">
            <a:extLst xmlns:a="http://schemas.openxmlformats.org/drawingml/2006/main">
              <a:ext uri="{FF2B5EF4-FFF2-40B4-BE49-F238E27FC236}">
                <a16:creationId xmlns:a16="http://schemas.microsoft.com/office/drawing/2014/main" id="{5DA4E047-A875-4D72-8900-9D9A3696F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37160"/>
            <a:ext cx="11475720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44" name="Empatyzer SHORT — menu finalne Problem">
            <a:extLst xmlns:a="http://schemas.openxmlformats.org/drawingml/2006/main">
              <a:ext uri="{FF2B5EF4-FFF2-40B4-BE49-F238E27FC236}">
                <a16:creationId xmlns:a16="http://schemas.microsoft.com/office/drawing/2014/main" id="{FB1E539D-FF04-4924-BBDE-1028E97A0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1145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B936D953-CE6F-4975-B5B7-0C8A95100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146" name="Empatyzer SHORT — menu finalne Przykłady">
            <a:extLst xmlns:a="http://schemas.openxmlformats.org/drawingml/2006/main">
              <a:ext uri="{FF2B5EF4-FFF2-40B4-BE49-F238E27FC236}">
                <a16:creationId xmlns:a16="http://schemas.microsoft.com/office/drawing/2014/main" id="{62639A48-6021-474A-B430-DE056D19B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1147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07FB1EC3-7B1B-494B-8BC6-F379683F2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148" name="Empatyzer SHORT — menu finalne Rozmowa z Em">
            <a:extLst xmlns:a="http://schemas.openxmlformats.org/drawingml/2006/main">
              <a:ext uri="{FF2B5EF4-FFF2-40B4-BE49-F238E27FC236}">
                <a16:creationId xmlns:a16="http://schemas.microsoft.com/office/drawing/2014/main" id="{0BE7F35E-86D7-4DCA-B280-778AAB64B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1149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E33581F8-E8CE-459E-8780-DE13CB1B7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150" name="Empatyzer SHORT — menu finalne Dowody">
            <a:extLst xmlns:a="http://schemas.openxmlformats.org/drawingml/2006/main">
              <a:ext uri="{FF2B5EF4-FFF2-40B4-BE49-F238E27FC236}">
                <a16:creationId xmlns:a16="http://schemas.microsoft.com/office/drawing/2014/main" id="{F9E15D1F-0E85-443E-BAAA-3664394A4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1151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2DC353F2-6544-4E89-985A-AA4F96912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152" name="Empatyzer SHORT — menu finalne Empatyzer">
            <a:extLst xmlns:a="http://schemas.openxmlformats.org/drawingml/2006/main">
              <a:ext uri="{FF2B5EF4-FFF2-40B4-BE49-F238E27FC236}">
                <a16:creationId xmlns:a16="http://schemas.microsoft.com/office/drawing/2014/main" id="{25386721-C06D-4557-A255-E5C4EA402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1153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14D43F0D-79EF-48C8-904D-32FC6F5D0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154" name="Empatyzer SHORT — menu finalne Co się zmienia">
            <a:extLst xmlns:a="http://schemas.openxmlformats.org/drawingml/2006/main">
              <a:ext uri="{FF2B5EF4-FFF2-40B4-BE49-F238E27FC236}">
                <a16:creationId xmlns:a16="http://schemas.microsoft.com/office/drawing/2014/main" id="{946D4F83-799F-4AAB-B558-D904DB24C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Co się zmienia</a:t>
            </a:r>
          </a:p>
        </p:txBody>
      </p:sp>
      <p:sp>
        <p:nvSpPr>
          <p:cNvPr id="1155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25A768F3-0564-4ABE-A22C-288E6FA1B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156" name="Empatyzer SHORT — menu finalne Prywatność">
            <a:extLst xmlns:a="http://schemas.openxmlformats.org/drawingml/2006/main">
              <a:ext uri="{FF2B5EF4-FFF2-40B4-BE49-F238E27FC236}">
                <a16:creationId xmlns:a16="http://schemas.microsoft.com/office/drawing/2014/main" id="{D97BCF6C-8386-41E1-A192-14F75222E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1157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19D5B58A-18FD-4962-827C-7ADC57C10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158" name="Empatyzer SHORT — menu finalne Następny krok">
            <a:extLst xmlns:a="http://schemas.openxmlformats.org/drawingml/2006/main">
              <a:ext uri="{FF2B5EF4-FFF2-40B4-BE49-F238E27FC236}">
                <a16:creationId xmlns:a16="http://schemas.microsoft.com/office/drawing/2014/main" id="{A0408D85-03F6-4BF9-B90A-25465AA5E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1159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4B6CB914-F49F-4712-ABA0-9AE9ECF68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160" name="Empatyzer SHORT — aktywna sekcja finalna Appendix">
            <a:extLst xmlns:a="http://schemas.openxmlformats.org/drawingml/2006/main">
              <a:ext uri="{FF2B5EF4-FFF2-40B4-BE49-F238E27FC236}">
                <a16:creationId xmlns:a16="http://schemas.microsoft.com/office/drawing/2014/main" id="{FDD791E6-BA48-43CA-B408-EB478CCD0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4306" y="260604"/>
            <a:ext cx="7429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27AA9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61" name="Empatyzer SHORT — menu finalne Appendix">
            <a:extLst xmlns:a="http://schemas.openxmlformats.org/drawingml/2006/main">
              <a:ext uri="{FF2B5EF4-FFF2-40B4-BE49-F238E27FC236}">
                <a16:creationId xmlns:a16="http://schemas.microsoft.com/office/drawing/2014/main" id="{6D443FC8-ACD1-4931-9078-7385D2E3E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1">
                <a:solidFill>
                  <a:srgbClr val="FFFFFF"/>
                </a:solidFill>
              </a:defRPr>
            </a:pPr>
            <a:r>
              <a:rPr sz="615" b="1">
                <a:solidFill>
                  <a:srgbClr val="FFFFFF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265381690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21" name="Google Shape;1121;p31">
            <a:extLst xmlns:a="http://schemas.openxmlformats.org/drawingml/2006/main">
              <a:ext uri="{FF2B5EF4-FFF2-40B4-BE49-F238E27FC236}">
                <a16:creationId xmlns:a16="http://schemas.microsoft.com/office/drawing/2014/main" id="{4F7FCB5B-6E75-4AD9-B95E-CF8C6CA20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4048"/>
            <a:ext cx="11094415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u="none">
                <a:solidFill>
                  <a:srgbClr val="6E6873"/>
                </a:solidFill>
              </a:rPr>
              <a:t>Problem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Dlaczego problem wraca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Empatyzer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1" u="none">
                <a:solidFill>
                  <a:srgbClr val="FFFFFF"/>
                </a:solidFill>
              </a:rPr>
              <a:t>Jak to działa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Co się zmienia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Wdrożenie i prywatność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Dowody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Następny krok</a:t>
            </a:r>
            <a:endParaRPr/>
          </a:p>
        </p:txBody>
      </p:sp>
      <p:sp>
        <p:nvSpPr>
          <p:cNvPr id="1122" name="Google Shape;1122;p31">
            <a:extLst xmlns:a="http://schemas.openxmlformats.org/drawingml/2006/main">
              <a:ext uri="{FF2B5EF4-FFF2-40B4-BE49-F238E27FC236}">
                <a16:creationId xmlns:a16="http://schemas.microsoft.com/office/drawing/2014/main" id="{C6DEFA34-A38A-470D-B0E1-B31C4F47B24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48640" y="713232"/>
            <a:ext cx="11094434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2800"/>
              <a:buFont typeface="Calibri"/>
              <a:buNone/>
              <a:defRPr sz="2500" b="1">
                <a:solidFill>
                  <a:srgbClr val="4F2854"/>
                </a:solidFill>
                <a:latin typeface="Calibri"/>
                <a:ea typeface="Calibri"/>
                <a:cs typeface="Calibri"/>
              </a:defRPr>
            </a:pPr>
            <a:r>
              <a:rPr sz="25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Diagnoza, która nazywa to, kim jesteś</a:t>
            </a:r>
            <a:endParaRPr sz="2800"/>
          </a:p>
        </p:txBody>
      </p:sp>
      <p:sp>
        <p:nvSpPr>
          <p:cNvPr id="1123" name="Google Shape;1123;p31">
            <a:extLst xmlns:a="http://schemas.openxmlformats.org/drawingml/2006/main">
              <a:ext uri="{FF2B5EF4-FFF2-40B4-BE49-F238E27FC236}">
                <a16:creationId xmlns:a16="http://schemas.microsoft.com/office/drawing/2014/main" id="{3235D141-B945-45FE-9AE0-ACEB3D524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50"/>
              <a:buFont typeface="Calibri"/>
              <a:buNone/>
              <a:defRPr sz="140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4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Nazwij swoje cechy, talenty, motywatory, źródła napięć i inspiracji. Poznaj plusy i minusy każdej z tych cech.</a:t>
            </a:r>
            <a:endParaRPr sz="1550"/>
          </a:p>
        </p:txBody>
      </p:sp>
      <p:pic>
        <p:nvPicPr>
          <p:cNvPr id="1198" name="Google Shape;1124;p31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8c16361246ff48cd">
            <a:alphaModFix/>
          </a:blip>
          <a:srcRect xmlns:a="http://schemas.openxmlformats.org/drawingml/2006/main" l="0" t="0" r="10" b="51272"/>
          <a:stretch xmlns:a="http://schemas.openxmlformats.org/drawingml/2006/main"/>
        </p:blipFill>
        <p:spPr>
          <a:xfrm xmlns:a="http://schemas.openxmlformats.org/drawingml/2006/main" flipH="0" flipV="0">
            <a:off x="6596000" y="2084825"/>
            <a:ext cx="5064901" cy="3730751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125" name="Google Shape;1125;p31">
            <a:extLst xmlns:a="http://schemas.openxmlformats.org/drawingml/2006/main">
              <a:ext uri="{FF2B5EF4-FFF2-40B4-BE49-F238E27FC236}">
                <a16:creationId xmlns:a16="http://schemas.microsoft.com/office/drawing/2014/main" id="{77823638-3955-4AC0-B9C2-5B64170BB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3855" y="2084832"/>
            <a:ext cx="5029200" cy="3730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12700" cmpd="sng">
            <a:solidFill>
              <a:srgbClr val="E4DE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126" name="Google Shape;1126;p31">
            <a:extLst xmlns:a="http://schemas.openxmlformats.org/drawingml/2006/main">
              <a:ext uri="{FF2B5EF4-FFF2-40B4-BE49-F238E27FC236}">
                <a16:creationId xmlns:a16="http://schemas.microsoft.com/office/drawing/2014/main" id="{51CF985D-29BC-49A3-A2CC-0AD082ECB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3855" y="5870448"/>
            <a:ext cx="5029200" cy="384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900"/>
              <a:buFont typeface="Calibri"/>
              <a:buNone/>
            </a:pPr>
            <a:r>
              <a:rPr sz="90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Widok użytkownika: talenty i naturalne predyspozycje. Pełny wynik należy do osoby, która wypełniła kwestionariusz.</a:t>
            </a:r>
            <a:endParaRPr sz="900"/>
          </a:p>
        </p:txBody>
      </p:sp>
      <p:sp>
        <p:nvSpPr>
          <p:cNvPr id="1127" name="Google Shape;1127;p31">
            <a:extLst xmlns:a="http://schemas.openxmlformats.org/drawingml/2006/main">
              <a:ext uri="{FF2B5EF4-FFF2-40B4-BE49-F238E27FC236}">
                <a16:creationId xmlns:a16="http://schemas.microsoft.com/office/drawing/2014/main" id="{4355191F-AFB2-4E6C-9AC6-BCCFFB6EC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103120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F2F8"/>
          </a:solidFill>
          <a:ln xmlns:a="http://schemas.openxmlformats.org/drawingml/2006/main" w="12700" cmpd="sng">
            <a:solidFill>
              <a:srgbClr val="F6F2F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129" name="Google Shape;1129;p31">
            <a:extLst xmlns:a="http://schemas.openxmlformats.org/drawingml/2006/main">
              <a:ext uri="{FF2B5EF4-FFF2-40B4-BE49-F238E27FC236}">
                <a16:creationId xmlns:a16="http://schemas.microsoft.com/office/drawing/2014/main" id="{BA9B5CB8-C72C-41D9-892C-5221B2CBA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2121408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Cechy bez ukrywania minusów</a:t>
            </a:r>
            <a:endParaRPr sz="1450"/>
          </a:p>
        </p:txBody>
      </p:sp>
      <p:sp>
        <p:nvSpPr>
          <p:cNvPr id="1130" name="Google Shape;1130;p31">
            <a:extLst xmlns:a="http://schemas.openxmlformats.org/drawingml/2006/main">
              <a:ext uri="{FF2B5EF4-FFF2-40B4-BE49-F238E27FC236}">
                <a16:creationId xmlns:a16="http://schemas.microsoft.com/office/drawing/2014/main" id="{5BDC1744-AED4-4A4F-9C53-91DC6E3C6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2468880"/>
            <a:ext cx="4995367" cy="9692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Diagnoza pokazuje zalety i ryzyka każdej cechy.</a:t>
            </a:r>
            <a:endParaRPr sz="1250"/>
          </a:p>
        </p:txBody>
      </p:sp>
      <p:sp>
        <p:nvSpPr>
          <p:cNvPr id="1131" name="Google Shape;1131;p31">
            <a:extLst xmlns:a="http://schemas.openxmlformats.org/drawingml/2006/main">
              <a:ext uri="{FF2B5EF4-FFF2-40B4-BE49-F238E27FC236}">
                <a16:creationId xmlns:a16="http://schemas.microsoft.com/office/drawing/2014/main" id="{06EA8F22-67EB-4A9B-BBBB-37DBC7439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0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3"/>
          </a:solidFill>
          <a:ln xmlns:a="http://schemas.openxmlformats.org/drawingml/2006/main" w="12700" cmpd="sng">
            <a:solidFill>
              <a:srgbClr val="EAF5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133" name="Google Shape;1133;p31">
            <a:extLst xmlns:a="http://schemas.openxmlformats.org/drawingml/2006/main">
              <a:ext uri="{FF2B5EF4-FFF2-40B4-BE49-F238E27FC236}">
                <a16:creationId xmlns:a16="http://schemas.microsoft.com/office/drawing/2014/main" id="{9925F139-3ECF-4852-BCE5-FD8CAA046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3493008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Motywatory i napięcia</a:t>
            </a:r>
            <a:endParaRPr sz="1450"/>
          </a:p>
        </p:txBody>
      </p:sp>
      <p:sp>
        <p:nvSpPr>
          <p:cNvPr id="1134" name="Google Shape;1134;p31">
            <a:extLst xmlns:a="http://schemas.openxmlformats.org/drawingml/2006/main">
              <a:ext uri="{FF2B5EF4-FFF2-40B4-BE49-F238E27FC236}">
                <a16:creationId xmlns:a16="http://schemas.microsoft.com/office/drawing/2014/main" id="{8193C588-BCB1-47FD-8BF2-090F2C6CD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3840480"/>
            <a:ext cx="4995367" cy="9692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Widać, co dodaje energii, co ją odbiera oraz jak osoba reaguje na stres, zmianę i sprzeczne oczekiwania.</a:t>
            </a:r>
            <a:endParaRPr sz="1250"/>
          </a:p>
        </p:txBody>
      </p:sp>
      <p:sp>
        <p:nvSpPr>
          <p:cNvPr id="1135" name="Google Shape;1135;p31">
            <a:extLst xmlns:a="http://schemas.openxmlformats.org/drawingml/2006/main">
              <a:ext uri="{FF2B5EF4-FFF2-40B4-BE49-F238E27FC236}">
                <a16:creationId xmlns:a16="http://schemas.microsoft.com/office/drawing/2014/main" id="{F609D069-E825-4191-B946-CCBBEEB70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4846320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EF7"/>
          </a:solidFill>
          <a:ln xmlns:a="http://schemas.openxmlformats.org/drawingml/2006/main" w="12700" cmpd="sng">
            <a:solidFill>
              <a:srgbClr val="EFEEF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137" name="Google Shape;1137;p31">
            <a:extLst xmlns:a="http://schemas.openxmlformats.org/drawingml/2006/main">
              <a:ext uri="{FF2B5EF4-FFF2-40B4-BE49-F238E27FC236}">
                <a16:creationId xmlns:a16="http://schemas.microsoft.com/office/drawing/2014/main" id="{56F2CDC0-2065-4EF8-A616-CA8F9AB87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4864608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Talenty i predyspozycje</a:t>
            </a:r>
            <a:endParaRPr sz="1450"/>
          </a:p>
        </p:txBody>
      </p:sp>
      <p:sp>
        <p:nvSpPr>
          <p:cNvPr id="1138" name="Google Shape;1138;p31">
            <a:extLst xmlns:a="http://schemas.openxmlformats.org/drawingml/2006/main">
              <a:ext uri="{FF2B5EF4-FFF2-40B4-BE49-F238E27FC236}">
                <a16:creationId xmlns:a16="http://schemas.microsoft.com/office/drawing/2014/main" id="{7D4D759E-0B22-467D-A191-89CD95943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5212080"/>
            <a:ext cx="4995367" cy="9692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Nazwane talenty, słowa opisujące osobę i naturalny sposób przewodzenia pomagają świadomie korzystać z mocnych stron.</a:t>
            </a:r>
            <a:endParaRPr sz="1250"/>
          </a:p>
        </p:txBody>
      </p:sp>
      <p:pic>
        <p:nvPicPr>
          <p:cNvPr id="1210" name="Google Shape;1139;p31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0fd4601df0244dea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140" name="Google Shape;1140;p31">
            <a:extLst xmlns:a="http://schemas.openxmlformats.org/drawingml/2006/main">
              <a:ext uri="{FF2B5EF4-FFF2-40B4-BE49-F238E27FC236}">
                <a16:creationId xmlns:a16="http://schemas.microsoft.com/office/drawing/2014/main" id="{CED3E678-B6DA-4353-8440-E8F68BCF1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38138"/>
            <a:ext cx="857250" cy="2952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788" b="1" u="none">
                <a:solidFill>
                  <a:srgbClr val="FFFFFF"/>
                </a:solidFill>
              </a:rPr>
              <a:t>Jak to działa</a:t>
            </a:r>
            <a:endParaRPr/>
          </a:p>
        </p:txBody>
      </p:sp>
      <p:sp>
        <p:nvSpPr>
          <p:cNvPr id="1141" name="Google Shape;1141;p31">
            <a:extLst xmlns:a="http://schemas.openxmlformats.org/drawingml/2006/main">
              <a:ext uri="{FF2B5EF4-FFF2-40B4-BE49-F238E27FC236}">
                <a16:creationId xmlns:a16="http://schemas.microsoft.com/office/drawing/2014/main" id="{7162F8B4-E8C0-4DD6-9277-A3284889C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142" name="Google Shape;1142;p31">
            <a:extLst xmlns:a="http://schemas.openxmlformats.org/drawingml/2006/main">
              <a:ext uri="{FF2B5EF4-FFF2-40B4-BE49-F238E27FC236}">
                <a16:creationId xmlns:a16="http://schemas.microsoft.com/office/drawing/2014/main" id="{AFB15883-F8F3-4AFE-B649-1BCBC2666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4612"/>
            <a:ext cx="6858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Problem</a:t>
            </a:r>
            <a:endParaRPr/>
          </a:p>
        </p:txBody>
      </p:sp>
      <p:sp>
        <p:nvSpPr>
          <p:cNvPr id="1143" name="Google Shape;1143;p31">
            <a:extLst xmlns:a="http://schemas.openxmlformats.org/drawingml/2006/main">
              <a:ext uri="{FF2B5EF4-FFF2-40B4-BE49-F238E27FC236}">
                <a16:creationId xmlns:a16="http://schemas.microsoft.com/office/drawing/2014/main" id="{08D27092-B9D3-45E1-92A5-6EC10547F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144" name="Google Shape;1144;p31">
            <a:hlinkClick xmlns:r="http://schemas.openxmlformats.org/officeDocument/2006/relationships" xmlns:a="http://schemas.openxmlformats.org/drawingml/2006/main" r:id="R5240f97af07043f1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F76B2FFA-69EB-4929-8DE2-CD6014087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19" y="265176"/>
            <a:ext cx="77724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145" name="Google Shape;1145;p31">
            <a:extLst xmlns:a="http://schemas.openxmlformats.org/drawingml/2006/main">
              <a:ext uri="{FF2B5EF4-FFF2-40B4-BE49-F238E27FC236}">
                <a16:creationId xmlns:a16="http://schemas.microsoft.com/office/drawing/2014/main" id="{3ED40585-5D64-4482-A56E-43EE8BF74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324612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Dlaczego problem wraca</a:t>
            </a:r>
            <a:endParaRPr/>
          </a:p>
        </p:txBody>
      </p:sp>
      <p:sp>
        <p:nvSpPr>
          <p:cNvPr id="1146" name="Google Shape;1146;p31">
            <a:extLst xmlns:a="http://schemas.openxmlformats.org/drawingml/2006/main">
              <a:ext uri="{FF2B5EF4-FFF2-40B4-BE49-F238E27FC236}">
                <a16:creationId xmlns:a16="http://schemas.microsoft.com/office/drawing/2014/main" id="{9D3DDD72-C5FB-4FAE-8039-88CFF9ECB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7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147" name="Google Shape;1147;p31">
            <a:hlinkClick xmlns:r="http://schemas.openxmlformats.org/officeDocument/2006/relationships" xmlns:a="http://schemas.openxmlformats.org/drawingml/2006/main" r:id="R43fc11b1f2b144a3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8D91AAD1-1615-4DF3-9865-F3CBC108B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265176"/>
            <a:ext cx="157276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148" name="Google Shape;1148;p31">
            <a:extLst xmlns:a="http://schemas.openxmlformats.org/drawingml/2006/main">
              <a:ext uri="{FF2B5EF4-FFF2-40B4-BE49-F238E27FC236}">
                <a16:creationId xmlns:a16="http://schemas.microsoft.com/office/drawing/2014/main" id="{8459A490-D799-48E2-A972-209C37173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9232" y="324612"/>
            <a:ext cx="74980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Empatyzer</a:t>
            </a:r>
            <a:endParaRPr/>
          </a:p>
        </p:txBody>
      </p:sp>
      <p:sp>
        <p:nvSpPr>
          <p:cNvPr id="1149" name="Google Shape;1149;p31">
            <a:extLst xmlns:a="http://schemas.openxmlformats.org/drawingml/2006/main">
              <a:ext uri="{FF2B5EF4-FFF2-40B4-BE49-F238E27FC236}">
                <a16:creationId xmlns:a16="http://schemas.microsoft.com/office/drawing/2014/main" id="{F48C01A1-0943-43A6-AE8E-6053AC76C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150" name="Google Shape;1150;p31">
            <a:hlinkClick xmlns:r="http://schemas.openxmlformats.org/officeDocument/2006/relationships" xmlns:a="http://schemas.openxmlformats.org/drawingml/2006/main" r:id="Rfd618d3e18854141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D58FFF2A-2BD2-41AF-9E19-9243AF305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512" y="265176"/>
            <a:ext cx="841247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151" name="Google Shape;1151;p31">
            <a:extLst xmlns:a="http://schemas.openxmlformats.org/drawingml/2006/main">
              <a:ext uri="{FF2B5EF4-FFF2-40B4-BE49-F238E27FC236}">
                <a16:creationId xmlns:a16="http://schemas.microsoft.com/office/drawing/2014/main" id="{DF86BB6B-C8E1-4A6A-8979-2AC22448A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265176"/>
            <a:ext cx="1069848" cy="292608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2DA698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152" name="Google Shape;1152;p31">
            <a:extLst xmlns:a="http://schemas.openxmlformats.org/drawingml/2006/main">
              <a:ext uri="{FF2B5EF4-FFF2-40B4-BE49-F238E27FC236}">
                <a16:creationId xmlns:a16="http://schemas.microsoft.com/office/drawing/2014/main" id="{91C9A9A3-AB68-48D4-898E-EA2294F60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324612"/>
            <a:ext cx="960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Jak to działa</a:t>
            </a:r>
            <a:endParaRPr/>
          </a:p>
        </p:txBody>
      </p:sp>
      <p:sp>
        <p:nvSpPr>
          <p:cNvPr id="1153" name="Google Shape;1153;p31">
            <a:extLst xmlns:a="http://schemas.openxmlformats.org/drawingml/2006/main">
              <a:ext uri="{FF2B5EF4-FFF2-40B4-BE49-F238E27FC236}">
                <a16:creationId xmlns:a16="http://schemas.microsoft.com/office/drawing/2014/main" id="{624CBE80-7331-449B-ADC8-4105FA741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2DA69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154" name="Google Shape;1154;p31">
            <a:hlinkClick xmlns:r="http://schemas.openxmlformats.org/officeDocument/2006/relationships" xmlns:a="http://schemas.openxmlformats.org/drawingml/2006/main" r:id="R92bae22b9ef04a58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456CF90B-EB5B-4DC4-9617-EFCB0C494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48" y="265176"/>
            <a:ext cx="105156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155" name="Google Shape;1155;p31">
            <a:extLst xmlns:a="http://schemas.openxmlformats.org/drawingml/2006/main">
              <a:ext uri="{FF2B5EF4-FFF2-40B4-BE49-F238E27FC236}">
                <a16:creationId xmlns:a16="http://schemas.microsoft.com/office/drawing/2014/main" id="{B1980D62-D263-456E-B9FD-FCA605CE1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324612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Co się zmienia</a:t>
            </a:r>
            <a:endParaRPr/>
          </a:p>
        </p:txBody>
      </p:sp>
      <p:sp>
        <p:nvSpPr>
          <p:cNvPr id="1156" name="Google Shape;1156;p31">
            <a:extLst xmlns:a="http://schemas.openxmlformats.org/drawingml/2006/main">
              <a:ext uri="{FF2B5EF4-FFF2-40B4-BE49-F238E27FC236}">
                <a16:creationId xmlns:a16="http://schemas.microsoft.com/office/drawing/2014/main" id="{CCF03DBA-C99D-46EB-97FA-05DCDFDA9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624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157" name="Google Shape;1157;p31">
            <a:hlinkClick xmlns:r="http://schemas.openxmlformats.org/officeDocument/2006/relationships" xmlns:a="http://schemas.openxmlformats.org/drawingml/2006/main" r:id="R1b2b4971efd64df8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4F914D0A-BCCE-4176-9F8B-6D462EE8E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9472" y="265176"/>
            <a:ext cx="118872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158" name="Google Shape;1158;p31">
            <a:extLst xmlns:a="http://schemas.openxmlformats.org/drawingml/2006/main">
              <a:ext uri="{FF2B5EF4-FFF2-40B4-BE49-F238E27FC236}">
                <a16:creationId xmlns:a16="http://schemas.microsoft.com/office/drawing/2014/main" id="{EC5C0744-ED23-4908-8627-A6B26FB46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9632" y="324612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Wdrożenie i prywatność</a:t>
            </a:r>
            <a:endParaRPr/>
          </a:p>
        </p:txBody>
      </p:sp>
      <p:sp>
        <p:nvSpPr>
          <p:cNvPr id="1159" name="Google Shape;1159;p31">
            <a:extLst xmlns:a="http://schemas.openxmlformats.org/drawingml/2006/main">
              <a:ext uri="{FF2B5EF4-FFF2-40B4-BE49-F238E27FC236}">
                <a16:creationId xmlns:a16="http://schemas.microsoft.com/office/drawing/2014/main" id="{D360A394-B58D-4BE2-93F2-A8F4DD89A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555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160" name="Google Shape;1160;p31">
            <a:hlinkClick xmlns:r="http://schemas.openxmlformats.org/officeDocument/2006/relationships" xmlns:a="http://schemas.openxmlformats.org/drawingml/2006/main" r:id="Rfd1a073725a447ab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0A663D5C-2B6B-4CE1-B478-7717A8254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912" y="265176"/>
            <a:ext cx="166420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161" name="Google Shape;1161;p31">
            <a:extLst xmlns:a="http://schemas.openxmlformats.org/drawingml/2006/main">
              <a:ext uri="{FF2B5EF4-FFF2-40B4-BE49-F238E27FC236}">
                <a16:creationId xmlns:a16="http://schemas.microsoft.com/office/drawing/2014/main" id="{2514BE52-A00D-44D9-BA60-F07DA8FB0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79" y="324612"/>
            <a:ext cx="69494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Dowody</a:t>
            </a:r>
            <a:endParaRPr/>
          </a:p>
        </p:txBody>
      </p:sp>
      <p:sp>
        <p:nvSpPr>
          <p:cNvPr id="1162" name="Google Shape;1162;p31">
            <a:extLst xmlns:a="http://schemas.openxmlformats.org/drawingml/2006/main">
              <a:ext uri="{FF2B5EF4-FFF2-40B4-BE49-F238E27FC236}">
                <a16:creationId xmlns:a16="http://schemas.microsoft.com/office/drawing/2014/main" id="{9A95D1FF-454E-48D0-A0AD-D2B69994A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3376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163" name="Google Shape;1163;p31">
            <a:hlinkClick xmlns:r="http://schemas.openxmlformats.org/officeDocument/2006/relationships" xmlns:a="http://schemas.openxmlformats.org/drawingml/2006/main" r:id="R441344cd2c4844bb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627E7FD1-723B-48DE-952E-3EC69809A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59" y="265176"/>
            <a:ext cx="786384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164" name="Google Shape;1164;p31">
            <a:extLst xmlns:a="http://schemas.openxmlformats.org/drawingml/2006/main">
              <a:ext uri="{FF2B5EF4-FFF2-40B4-BE49-F238E27FC236}">
                <a16:creationId xmlns:a16="http://schemas.microsoft.com/office/drawing/2014/main" id="{C4C47B29-4847-4488-BA54-E2A85DA6A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960" y="324612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Następny krok</a:t>
            </a:r>
            <a:endParaRPr/>
          </a:p>
        </p:txBody>
      </p:sp>
      <p:sp>
        <p:nvSpPr>
          <p:cNvPr id="1165" name="Google Shape;1165;p31">
            <a:hlinkClick xmlns:r="http://schemas.openxmlformats.org/officeDocument/2006/relationships" xmlns:a="http://schemas.openxmlformats.org/drawingml/2006/main" r:id="Re3d1de11c4634348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4DA80134-D446-493F-B4E6-F0BBF1349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265176"/>
            <a:ext cx="109728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1237" name="Google Shape;1128;p3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3b6cf53f524277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30936" y="2185416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1238" name="Google Shape;1132;p3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be807f4a5c4a50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30936" y="3557016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1239" name="Google Shape;1136;p3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3349ce0ee94fba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30936" y="4928616"/>
            <a:ext cx="219456" cy="219456"/>
          </a:xfrm>
          <a:prstGeom xmlns:a="http://schemas.openxmlformats.org/drawingml/2006/main" prst="rect">
            <a:avLst/>
          </a:prstGeom>
        </p:spPr>
      </p:pic>
      <p:sp>
        <p:nvSpPr>
          <p:cNvPr id="1171" name="Empatyzer SHORT — tło menu finalne">
            <a:extLst xmlns:a="http://schemas.openxmlformats.org/drawingml/2006/main">
              <a:ext uri="{FF2B5EF4-FFF2-40B4-BE49-F238E27FC236}">
                <a16:creationId xmlns:a16="http://schemas.microsoft.com/office/drawing/2014/main" id="{6396008B-4CB9-459F-BFAC-6B54F861A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37160"/>
            <a:ext cx="11475720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72" name="Empatyzer SHORT — menu finalne Problem">
            <a:extLst xmlns:a="http://schemas.openxmlformats.org/drawingml/2006/main">
              <a:ext uri="{FF2B5EF4-FFF2-40B4-BE49-F238E27FC236}">
                <a16:creationId xmlns:a16="http://schemas.microsoft.com/office/drawing/2014/main" id="{5BCF68D7-BB63-4E98-A11B-2E0FB36CD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1173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9A0A69A6-E6C4-4967-B295-D4AE7C89E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174" name="Empatyzer SHORT — menu finalne Przykłady">
            <a:extLst xmlns:a="http://schemas.openxmlformats.org/drawingml/2006/main">
              <a:ext uri="{FF2B5EF4-FFF2-40B4-BE49-F238E27FC236}">
                <a16:creationId xmlns:a16="http://schemas.microsoft.com/office/drawing/2014/main" id="{251103B5-0F59-4B11-93DD-BFD4FF4C5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1175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53AB165B-B25B-4290-B6BA-BE11ACC9F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176" name="Empatyzer SHORT — menu finalne Rozmowa z Em">
            <a:extLst xmlns:a="http://schemas.openxmlformats.org/drawingml/2006/main">
              <a:ext uri="{FF2B5EF4-FFF2-40B4-BE49-F238E27FC236}">
                <a16:creationId xmlns:a16="http://schemas.microsoft.com/office/drawing/2014/main" id="{20EBEAC4-7688-4B29-B809-EC835ADF5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1177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28FE98C4-D010-4782-B107-4A9CCDB92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178" name="Empatyzer SHORT — menu finalne Dowody">
            <a:extLst xmlns:a="http://schemas.openxmlformats.org/drawingml/2006/main">
              <a:ext uri="{FF2B5EF4-FFF2-40B4-BE49-F238E27FC236}">
                <a16:creationId xmlns:a16="http://schemas.microsoft.com/office/drawing/2014/main" id="{C9DC0655-4444-467F-968C-074A0F169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1179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E62DE698-88BD-4D14-8A83-E68E8BC00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180" name="Empatyzer SHORT — menu finalne Empatyzer">
            <a:extLst xmlns:a="http://schemas.openxmlformats.org/drawingml/2006/main">
              <a:ext uri="{FF2B5EF4-FFF2-40B4-BE49-F238E27FC236}">
                <a16:creationId xmlns:a16="http://schemas.microsoft.com/office/drawing/2014/main" id="{00F9CBA2-D485-4266-A0C9-F8A26BD04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1181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170DA10B-DADA-4CF4-BCE5-FFA282BFF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182" name="Empatyzer SHORT — menu finalne Co się zmienia">
            <a:extLst xmlns:a="http://schemas.openxmlformats.org/drawingml/2006/main">
              <a:ext uri="{FF2B5EF4-FFF2-40B4-BE49-F238E27FC236}">
                <a16:creationId xmlns:a16="http://schemas.microsoft.com/office/drawing/2014/main" id="{3E540771-FCE9-4EEC-9924-0DE08B7A3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Co się zmienia</a:t>
            </a:r>
          </a:p>
        </p:txBody>
      </p:sp>
      <p:sp>
        <p:nvSpPr>
          <p:cNvPr id="1183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1C913BAE-C1F8-406C-A61F-131F05CEE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184" name="Empatyzer SHORT — menu finalne Prywatność">
            <a:extLst xmlns:a="http://schemas.openxmlformats.org/drawingml/2006/main">
              <a:ext uri="{FF2B5EF4-FFF2-40B4-BE49-F238E27FC236}">
                <a16:creationId xmlns:a16="http://schemas.microsoft.com/office/drawing/2014/main" id="{530C19F4-E07F-44D5-B512-411CC83AA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1185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D5B13FEE-99D7-4BA6-A21D-F59AE4B42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186" name="Empatyzer SHORT — menu finalne Następny krok">
            <a:extLst xmlns:a="http://schemas.openxmlformats.org/drawingml/2006/main">
              <a:ext uri="{FF2B5EF4-FFF2-40B4-BE49-F238E27FC236}">
                <a16:creationId xmlns:a16="http://schemas.microsoft.com/office/drawing/2014/main" id="{1B3A5200-5521-4B84-8782-CC9914F00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1187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F0759D1E-1F46-40F3-8F5F-9A7778508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188" name="Empatyzer SHORT — aktywna sekcja finalna Appendix">
            <a:extLst xmlns:a="http://schemas.openxmlformats.org/drawingml/2006/main">
              <a:ext uri="{FF2B5EF4-FFF2-40B4-BE49-F238E27FC236}">
                <a16:creationId xmlns:a16="http://schemas.microsoft.com/office/drawing/2014/main" id="{F4C8B086-1EDE-464E-8308-C00C19938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4306" y="260604"/>
            <a:ext cx="7429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27AA9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89" name="Empatyzer SHORT — menu finalne Appendix">
            <a:extLst xmlns:a="http://schemas.openxmlformats.org/drawingml/2006/main">
              <a:ext uri="{FF2B5EF4-FFF2-40B4-BE49-F238E27FC236}">
                <a16:creationId xmlns:a16="http://schemas.microsoft.com/office/drawing/2014/main" id="{7E8C0AAE-BE1F-4139-A706-144031C52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1">
                <a:solidFill>
                  <a:srgbClr val="FFFFFF"/>
                </a:solidFill>
              </a:defRPr>
            </a:pPr>
            <a:r>
              <a:rPr sz="615" b="1">
                <a:solidFill>
                  <a:srgbClr val="FFFFFF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314360501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71" name="Google Shape;1171;p32">
            <a:extLst xmlns:a="http://schemas.openxmlformats.org/drawingml/2006/main">
              <a:ext uri="{FF2B5EF4-FFF2-40B4-BE49-F238E27FC236}">
                <a16:creationId xmlns:a16="http://schemas.microsoft.com/office/drawing/2014/main" id="{3306BDE8-AAD5-42D8-90A3-DA3A8C0ED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4048"/>
            <a:ext cx="11094415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u="none">
                <a:solidFill>
                  <a:srgbClr val="6E6873"/>
                </a:solidFill>
              </a:rPr>
              <a:t>Problem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Dlaczego problem wraca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Empatyzer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1" u="none">
                <a:solidFill>
                  <a:srgbClr val="FFFFFF"/>
                </a:solidFill>
              </a:rPr>
              <a:t>Jak to działa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Co się zmienia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Wdrożenie i prywatność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Dowody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Następny krok</a:t>
            </a:r>
            <a:endParaRPr/>
          </a:p>
        </p:txBody>
      </p:sp>
      <p:sp>
        <p:nvSpPr>
          <p:cNvPr id="1172" name="Google Shape;1172;p32">
            <a:extLst xmlns:a="http://schemas.openxmlformats.org/drawingml/2006/main">
              <a:ext uri="{FF2B5EF4-FFF2-40B4-BE49-F238E27FC236}">
                <a16:creationId xmlns:a16="http://schemas.microsoft.com/office/drawing/2014/main" id="{0994AF97-5466-4788-9F15-87578940747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48640" y="713232"/>
            <a:ext cx="11094434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2800"/>
              <a:buFont typeface="Calibri"/>
              <a:buNone/>
              <a:defRPr sz="2500" b="1">
                <a:solidFill>
                  <a:srgbClr val="4F2854"/>
                </a:solidFill>
                <a:latin typeface="Calibri"/>
                <a:ea typeface="Calibri"/>
                <a:cs typeface="Calibri"/>
              </a:defRPr>
            </a:pPr>
            <a:r>
              <a:rPr sz="25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Diagnoza, która pokazuje Ciebie na tle organizacji</a:t>
            </a:r>
            <a:endParaRPr sz="2800"/>
          </a:p>
        </p:txBody>
      </p:sp>
      <p:sp>
        <p:nvSpPr>
          <p:cNvPr id="1173" name="Google Shape;1173;p32">
            <a:extLst xmlns:a="http://schemas.openxmlformats.org/drawingml/2006/main">
              <a:ext uri="{FF2B5EF4-FFF2-40B4-BE49-F238E27FC236}">
                <a16:creationId xmlns:a16="http://schemas.microsoft.com/office/drawing/2014/main" id="{7EE420BC-B32F-4FDF-83CA-690D5648A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50"/>
              <a:buFont typeface="Calibri"/>
              <a:buNone/>
              <a:defRPr sz="140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4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Zobacz siebie na tle zespołu, grupy projektowej, działu i całej firmy: podobieństwa, różnice i możliwe źródła napięć.</a:t>
            </a:r>
            <a:endParaRPr sz="1550"/>
          </a:p>
        </p:txBody>
      </p:sp>
      <p:pic>
        <p:nvPicPr>
          <p:cNvPr id="1248" name="Google Shape;1174;p32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7a55f27b2e84784">
            <a:alphaModFix/>
          </a:blip>
          <a:stretch xmlns:a="http://schemas.openxmlformats.org/drawingml/2006/main"/>
        </p:blipFill>
        <p:spPr>
          <a:xfrm xmlns:a="http://schemas.openxmlformats.org/drawingml/2006/main" flipH="0" flipV="0">
            <a:off x="548650" y="2071475"/>
            <a:ext cx="4895532" cy="3671649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175" name="Google Shape;1175;p32">
            <a:extLst xmlns:a="http://schemas.openxmlformats.org/drawingml/2006/main">
              <a:ext uri="{FF2B5EF4-FFF2-40B4-BE49-F238E27FC236}">
                <a16:creationId xmlns:a16="http://schemas.microsoft.com/office/drawing/2014/main" id="{7C28FB93-8A3C-4CD8-87EA-F216F053A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084832"/>
            <a:ext cx="5029200" cy="3730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12700" cmpd="sng">
            <a:solidFill>
              <a:srgbClr val="E4DE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176" name="Google Shape;1176;p32">
            <a:extLst xmlns:a="http://schemas.openxmlformats.org/drawingml/2006/main">
              <a:ext uri="{FF2B5EF4-FFF2-40B4-BE49-F238E27FC236}">
                <a16:creationId xmlns:a16="http://schemas.microsoft.com/office/drawing/2014/main" id="{3C43E61C-43A9-415B-B64F-5ECB7E1B8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870448"/>
            <a:ext cx="5029200" cy="384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900"/>
              <a:buFont typeface="Calibri"/>
              <a:buNone/>
            </a:pPr>
            <a:r>
              <a:rPr sz="90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Widok użytkownika: mapa podobieństw. Dane o grupach są zbiorcze i nie pokazują cudzych pełnych wyników.</a:t>
            </a:r>
            <a:endParaRPr sz="900"/>
          </a:p>
        </p:txBody>
      </p:sp>
      <p:sp>
        <p:nvSpPr>
          <p:cNvPr id="1177" name="Google Shape;1177;p32">
            <a:extLst xmlns:a="http://schemas.openxmlformats.org/drawingml/2006/main">
              <a:ext uri="{FF2B5EF4-FFF2-40B4-BE49-F238E27FC236}">
                <a16:creationId xmlns:a16="http://schemas.microsoft.com/office/drawing/2014/main" id="{42020F99-6A83-454C-94E3-4C54D1A0C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0760" y="2103120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F2F8"/>
          </a:solidFill>
          <a:ln xmlns:a="http://schemas.openxmlformats.org/drawingml/2006/main" w="12700" cmpd="sng">
            <a:solidFill>
              <a:srgbClr val="F6F2F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179" name="Google Shape;1179;p32">
            <a:extLst xmlns:a="http://schemas.openxmlformats.org/drawingml/2006/main">
              <a:ext uri="{FF2B5EF4-FFF2-40B4-BE49-F238E27FC236}">
                <a16:creationId xmlns:a16="http://schemas.microsoft.com/office/drawing/2014/main" id="{9B709EFB-7FE8-4F88-979B-83C91122A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2121408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Ty na tle różnych grup</a:t>
            </a:r>
            <a:endParaRPr sz="1450"/>
          </a:p>
        </p:txBody>
      </p:sp>
      <p:sp>
        <p:nvSpPr>
          <p:cNvPr id="1180" name="Google Shape;1180;p32">
            <a:extLst xmlns:a="http://schemas.openxmlformats.org/drawingml/2006/main">
              <a:ext uri="{FF2B5EF4-FFF2-40B4-BE49-F238E27FC236}">
                <a16:creationId xmlns:a16="http://schemas.microsoft.com/office/drawing/2014/main" id="{93500BD2-1533-4FFF-AD38-1FE1B9F57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2468880"/>
            <a:ext cx="4995367" cy="9692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Porównaj swój sposób pracy z zespołem, grupą projektową, działem albo całą organizacją.</a:t>
            </a:r>
            <a:endParaRPr sz="1250"/>
          </a:p>
        </p:txBody>
      </p:sp>
      <p:sp>
        <p:nvSpPr>
          <p:cNvPr id="1181" name="Google Shape;1181;p32">
            <a:extLst xmlns:a="http://schemas.openxmlformats.org/drawingml/2006/main">
              <a:ext uri="{FF2B5EF4-FFF2-40B4-BE49-F238E27FC236}">
                <a16:creationId xmlns:a16="http://schemas.microsoft.com/office/drawing/2014/main" id="{771B29FE-C4B5-4540-B047-9EA42473C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0760" y="3474720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3"/>
          </a:solidFill>
          <a:ln xmlns:a="http://schemas.openxmlformats.org/drawingml/2006/main" w="12700" cmpd="sng">
            <a:solidFill>
              <a:srgbClr val="EAF5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183" name="Google Shape;1183;p32">
            <a:extLst xmlns:a="http://schemas.openxmlformats.org/drawingml/2006/main">
              <a:ext uri="{FF2B5EF4-FFF2-40B4-BE49-F238E27FC236}">
                <a16:creationId xmlns:a16="http://schemas.microsoft.com/office/drawing/2014/main" id="{80F0953E-A128-4A71-AC8F-3AB1F4271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3493008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Mapa podobieństw i różnic</a:t>
            </a:r>
            <a:endParaRPr sz="1450"/>
          </a:p>
        </p:txBody>
      </p:sp>
      <p:sp>
        <p:nvSpPr>
          <p:cNvPr id="1184" name="Google Shape;1184;p32">
            <a:extLst xmlns:a="http://schemas.openxmlformats.org/drawingml/2006/main">
              <a:ext uri="{FF2B5EF4-FFF2-40B4-BE49-F238E27FC236}">
                <a16:creationId xmlns:a16="http://schemas.microsoft.com/office/drawing/2014/main" id="{9B45B440-ED38-465D-A332-B318D0B8A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3840480"/>
            <a:ext cx="4995367" cy="9692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Widać, gdzie jesteś blisko innych, gdzie wyraźnie się różnisz i co to może znaczyć we współpracy.</a:t>
            </a:r>
            <a:endParaRPr sz="1250"/>
          </a:p>
        </p:txBody>
      </p:sp>
      <p:sp>
        <p:nvSpPr>
          <p:cNvPr id="1185" name="Google Shape;1185;p32">
            <a:extLst xmlns:a="http://schemas.openxmlformats.org/drawingml/2006/main">
              <a:ext uri="{FF2B5EF4-FFF2-40B4-BE49-F238E27FC236}">
                <a16:creationId xmlns:a16="http://schemas.microsoft.com/office/drawing/2014/main" id="{C8E46A21-DDCA-48A0-B35E-54E9DF53E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0760" y="4846320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EF7"/>
          </a:solidFill>
          <a:ln xmlns:a="http://schemas.openxmlformats.org/drawingml/2006/main" w="12700" cmpd="sng">
            <a:solidFill>
              <a:srgbClr val="EFEEF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187" name="Google Shape;1187;p32">
            <a:extLst xmlns:a="http://schemas.openxmlformats.org/drawingml/2006/main">
              <a:ext uri="{FF2B5EF4-FFF2-40B4-BE49-F238E27FC236}">
                <a16:creationId xmlns:a16="http://schemas.microsoft.com/office/drawing/2014/main" id="{CD4403A4-CEE2-47EA-8A28-1EA4EE22B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4864608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Ten sam obraz dla wszystkich</a:t>
            </a:r>
            <a:endParaRPr sz="1450"/>
          </a:p>
        </p:txBody>
      </p:sp>
      <p:sp>
        <p:nvSpPr>
          <p:cNvPr id="1188" name="Google Shape;1188;p32">
            <a:extLst xmlns:a="http://schemas.openxmlformats.org/drawingml/2006/main">
              <a:ext uri="{FF2B5EF4-FFF2-40B4-BE49-F238E27FC236}">
                <a16:creationId xmlns:a16="http://schemas.microsoft.com/office/drawing/2014/main" id="{D5700FC9-0F73-4FAC-B6E8-4BE1AAE1D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5212080"/>
            <a:ext cx="4995367" cy="9692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Każdy użytkownik widzi te same dane zbiorcze. Rozmowy z Em i pełne wyniki poszczególnych osób pozostają prywatne.</a:t>
            </a:r>
            <a:endParaRPr sz="1250"/>
          </a:p>
        </p:txBody>
      </p:sp>
      <p:pic>
        <p:nvPicPr>
          <p:cNvPr id="1260" name="Google Shape;1189;p32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f719f8bb7ab4cda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190" name="Google Shape;1190;p32">
            <a:extLst xmlns:a="http://schemas.openxmlformats.org/drawingml/2006/main">
              <a:ext uri="{FF2B5EF4-FFF2-40B4-BE49-F238E27FC236}">
                <a16:creationId xmlns:a16="http://schemas.microsoft.com/office/drawing/2014/main" id="{E3C52596-6428-4C4F-BF31-8F278A72F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38138"/>
            <a:ext cx="857250" cy="2952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788" b="1" u="none">
                <a:solidFill>
                  <a:srgbClr val="FFFFFF"/>
                </a:solidFill>
              </a:rPr>
              <a:t>Jak to działa</a:t>
            </a:r>
            <a:endParaRPr/>
          </a:p>
        </p:txBody>
      </p:sp>
      <p:sp>
        <p:nvSpPr>
          <p:cNvPr id="1191" name="Google Shape;1191;p32">
            <a:extLst xmlns:a="http://schemas.openxmlformats.org/drawingml/2006/main">
              <a:ext uri="{FF2B5EF4-FFF2-40B4-BE49-F238E27FC236}">
                <a16:creationId xmlns:a16="http://schemas.microsoft.com/office/drawing/2014/main" id="{583B2AC9-5C9C-4AC8-8ABC-4D91C1BC1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192" name="Google Shape;1192;p32">
            <a:extLst xmlns:a="http://schemas.openxmlformats.org/drawingml/2006/main">
              <a:ext uri="{FF2B5EF4-FFF2-40B4-BE49-F238E27FC236}">
                <a16:creationId xmlns:a16="http://schemas.microsoft.com/office/drawing/2014/main" id="{C588F0B0-E792-45B7-B67F-F3CC1E091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4612"/>
            <a:ext cx="6858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Problem</a:t>
            </a:r>
            <a:endParaRPr/>
          </a:p>
        </p:txBody>
      </p:sp>
      <p:sp>
        <p:nvSpPr>
          <p:cNvPr id="1193" name="Google Shape;1193;p32">
            <a:extLst xmlns:a="http://schemas.openxmlformats.org/drawingml/2006/main">
              <a:ext uri="{FF2B5EF4-FFF2-40B4-BE49-F238E27FC236}">
                <a16:creationId xmlns:a16="http://schemas.microsoft.com/office/drawing/2014/main" id="{23899D8D-3417-4806-92C8-2EE14BEEB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194" name="Google Shape;1194;p32">
            <a:hlinkClick xmlns:r="http://schemas.openxmlformats.org/officeDocument/2006/relationships" xmlns:a="http://schemas.openxmlformats.org/drawingml/2006/main" r:id="R82b8ef87b06742b8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F639BA2F-3CFF-414F-BAB7-9DF94AAB4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19" y="265176"/>
            <a:ext cx="77724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195" name="Google Shape;1195;p32">
            <a:extLst xmlns:a="http://schemas.openxmlformats.org/drawingml/2006/main">
              <a:ext uri="{FF2B5EF4-FFF2-40B4-BE49-F238E27FC236}">
                <a16:creationId xmlns:a16="http://schemas.microsoft.com/office/drawing/2014/main" id="{AFAFD91B-498E-4B16-8EE2-D53DC3FD3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324612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Dlaczego problem wraca</a:t>
            </a:r>
            <a:endParaRPr/>
          </a:p>
        </p:txBody>
      </p:sp>
      <p:sp>
        <p:nvSpPr>
          <p:cNvPr id="1196" name="Google Shape;1196;p32">
            <a:extLst xmlns:a="http://schemas.openxmlformats.org/drawingml/2006/main">
              <a:ext uri="{FF2B5EF4-FFF2-40B4-BE49-F238E27FC236}">
                <a16:creationId xmlns:a16="http://schemas.microsoft.com/office/drawing/2014/main" id="{DE793009-CEDB-4671-824C-E577E89D9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7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197" name="Google Shape;1197;p32">
            <a:hlinkClick xmlns:r="http://schemas.openxmlformats.org/officeDocument/2006/relationships" xmlns:a="http://schemas.openxmlformats.org/drawingml/2006/main" r:id="Rb71782a12fd547a8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EBC430F4-3F9E-412B-8661-FEBA8E46A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265176"/>
            <a:ext cx="157276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198" name="Google Shape;1198;p32">
            <a:extLst xmlns:a="http://schemas.openxmlformats.org/drawingml/2006/main">
              <a:ext uri="{FF2B5EF4-FFF2-40B4-BE49-F238E27FC236}">
                <a16:creationId xmlns:a16="http://schemas.microsoft.com/office/drawing/2014/main" id="{9ED54F87-C34B-46C7-B4F7-AF6D4FD5E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9232" y="324612"/>
            <a:ext cx="74980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Empatyzer</a:t>
            </a:r>
            <a:endParaRPr/>
          </a:p>
        </p:txBody>
      </p:sp>
      <p:sp>
        <p:nvSpPr>
          <p:cNvPr id="1199" name="Google Shape;1199;p32">
            <a:extLst xmlns:a="http://schemas.openxmlformats.org/drawingml/2006/main">
              <a:ext uri="{FF2B5EF4-FFF2-40B4-BE49-F238E27FC236}">
                <a16:creationId xmlns:a16="http://schemas.microsoft.com/office/drawing/2014/main" id="{9EEFEAAF-39AD-449F-A0D6-42E2BBC78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200" name="Google Shape;1200;p32">
            <a:hlinkClick xmlns:r="http://schemas.openxmlformats.org/officeDocument/2006/relationships" xmlns:a="http://schemas.openxmlformats.org/drawingml/2006/main" r:id="Ra48cd7f6987340d7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48C7B898-F883-47A8-B2A7-7AFDFBE48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512" y="265176"/>
            <a:ext cx="841247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201" name="Google Shape;1201;p32">
            <a:extLst xmlns:a="http://schemas.openxmlformats.org/drawingml/2006/main">
              <a:ext uri="{FF2B5EF4-FFF2-40B4-BE49-F238E27FC236}">
                <a16:creationId xmlns:a16="http://schemas.microsoft.com/office/drawing/2014/main" id="{7D97A228-D842-4200-9062-DDB84C6F6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265176"/>
            <a:ext cx="1069848" cy="292608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2DA698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202" name="Google Shape;1202;p32">
            <a:extLst xmlns:a="http://schemas.openxmlformats.org/drawingml/2006/main">
              <a:ext uri="{FF2B5EF4-FFF2-40B4-BE49-F238E27FC236}">
                <a16:creationId xmlns:a16="http://schemas.microsoft.com/office/drawing/2014/main" id="{9100BDD3-86FE-4AD1-BA70-7E5D2B0D4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324612"/>
            <a:ext cx="960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Jak to działa</a:t>
            </a:r>
            <a:endParaRPr/>
          </a:p>
        </p:txBody>
      </p:sp>
      <p:sp>
        <p:nvSpPr>
          <p:cNvPr id="1203" name="Google Shape;1203;p32">
            <a:extLst xmlns:a="http://schemas.openxmlformats.org/drawingml/2006/main">
              <a:ext uri="{FF2B5EF4-FFF2-40B4-BE49-F238E27FC236}">
                <a16:creationId xmlns:a16="http://schemas.microsoft.com/office/drawing/2014/main" id="{969A39D1-3C3B-4756-ADAC-F40EF7AE7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2DA69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204" name="Google Shape;1204;p32">
            <a:hlinkClick xmlns:r="http://schemas.openxmlformats.org/officeDocument/2006/relationships" xmlns:a="http://schemas.openxmlformats.org/drawingml/2006/main" r:id="Rad4f1ef269b14bfa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3757C99F-5A2F-4494-B657-6B54159CE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48" y="265176"/>
            <a:ext cx="105156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205" name="Google Shape;1205;p32">
            <a:extLst xmlns:a="http://schemas.openxmlformats.org/drawingml/2006/main">
              <a:ext uri="{FF2B5EF4-FFF2-40B4-BE49-F238E27FC236}">
                <a16:creationId xmlns:a16="http://schemas.microsoft.com/office/drawing/2014/main" id="{734BC4FE-ECEB-4078-8186-C8DD4169B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324612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Co się zmienia</a:t>
            </a:r>
            <a:endParaRPr/>
          </a:p>
        </p:txBody>
      </p:sp>
      <p:sp>
        <p:nvSpPr>
          <p:cNvPr id="1206" name="Google Shape;1206;p32">
            <a:extLst xmlns:a="http://schemas.openxmlformats.org/drawingml/2006/main">
              <a:ext uri="{FF2B5EF4-FFF2-40B4-BE49-F238E27FC236}">
                <a16:creationId xmlns:a16="http://schemas.microsoft.com/office/drawing/2014/main" id="{16BC9C98-B540-48F6-8AAC-62CB34B32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624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207" name="Google Shape;1207;p32">
            <a:hlinkClick xmlns:r="http://schemas.openxmlformats.org/officeDocument/2006/relationships" xmlns:a="http://schemas.openxmlformats.org/drawingml/2006/main" r:id="R88407a4d6fa543f1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C3262120-0324-44B2-9D4F-E216E979E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9472" y="265176"/>
            <a:ext cx="118872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208" name="Google Shape;1208;p32">
            <a:extLst xmlns:a="http://schemas.openxmlformats.org/drawingml/2006/main">
              <a:ext uri="{FF2B5EF4-FFF2-40B4-BE49-F238E27FC236}">
                <a16:creationId xmlns:a16="http://schemas.microsoft.com/office/drawing/2014/main" id="{83DFB773-D785-4BF8-AC65-CD0BBF051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9632" y="324612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Wdrożenie i prywatność</a:t>
            </a:r>
            <a:endParaRPr/>
          </a:p>
        </p:txBody>
      </p:sp>
      <p:sp>
        <p:nvSpPr>
          <p:cNvPr id="1209" name="Google Shape;1209;p32">
            <a:extLst xmlns:a="http://schemas.openxmlformats.org/drawingml/2006/main">
              <a:ext uri="{FF2B5EF4-FFF2-40B4-BE49-F238E27FC236}">
                <a16:creationId xmlns:a16="http://schemas.microsoft.com/office/drawing/2014/main" id="{02B47ED2-9DDE-488D-A9D9-72EF951B7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555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210" name="Google Shape;1210;p32">
            <a:hlinkClick xmlns:r="http://schemas.openxmlformats.org/officeDocument/2006/relationships" xmlns:a="http://schemas.openxmlformats.org/drawingml/2006/main" r:id="R107eebcea32e4857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0202A8AA-A7FA-411E-BDC4-87C566932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912" y="265176"/>
            <a:ext cx="166420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211" name="Google Shape;1211;p32">
            <a:extLst xmlns:a="http://schemas.openxmlformats.org/drawingml/2006/main">
              <a:ext uri="{FF2B5EF4-FFF2-40B4-BE49-F238E27FC236}">
                <a16:creationId xmlns:a16="http://schemas.microsoft.com/office/drawing/2014/main" id="{CE2F1B92-9467-4677-9CDB-7712E6586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79" y="324612"/>
            <a:ext cx="69494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Dowody</a:t>
            </a:r>
            <a:endParaRPr/>
          </a:p>
        </p:txBody>
      </p:sp>
      <p:sp>
        <p:nvSpPr>
          <p:cNvPr id="1212" name="Google Shape;1212;p32">
            <a:extLst xmlns:a="http://schemas.openxmlformats.org/drawingml/2006/main">
              <a:ext uri="{FF2B5EF4-FFF2-40B4-BE49-F238E27FC236}">
                <a16:creationId xmlns:a16="http://schemas.microsoft.com/office/drawing/2014/main" id="{CD201C6E-F836-42B5-85DF-4EA004A72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3376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213" name="Google Shape;1213;p32">
            <a:hlinkClick xmlns:r="http://schemas.openxmlformats.org/officeDocument/2006/relationships" xmlns:a="http://schemas.openxmlformats.org/drawingml/2006/main" r:id="Re6d8af6301e84215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BFB7906F-3061-4F84-86CD-10729AD6B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59" y="265176"/>
            <a:ext cx="786384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214" name="Google Shape;1214;p32">
            <a:extLst xmlns:a="http://schemas.openxmlformats.org/drawingml/2006/main">
              <a:ext uri="{FF2B5EF4-FFF2-40B4-BE49-F238E27FC236}">
                <a16:creationId xmlns:a16="http://schemas.microsoft.com/office/drawing/2014/main" id="{2C016C60-4F93-45B6-AAA1-832908D5E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960" y="324612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Następny krok</a:t>
            </a:r>
            <a:endParaRPr/>
          </a:p>
        </p:txBody>
      </p:sp>
      <p:sp>
        <p:nvSpPr>
          <p:cNvPr id="1215" name="Google Shape;1215;p32">
            <a:hlinkClick xmlns:r="http://schemas.openxmlformats.org/officeDocument/2006/relationships" xmlns:a="http://schemas.openxmlformats.org/drawingml/2006/main" r:id="R854f4bb269ab46e7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B22065B5-56F5-431F-A7EA-0871975A2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265176"/>
            <a:ext cx="109728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1287" name="Google Shape;1178;p3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ae4343510f40a8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63056" y="2185416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1288" name="Google Shape;1182;p3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4bd17d52ef45f9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63056" y="3557016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1289" name="Google Shape;1186;p3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a15cf7d9aa4b4b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63056" y="4928616"/>
            <a:ext cx="219456" cy="219456"/>
          </a:xfrm>
          <a:prstGeom xmlns:a="http://schemas.openxmlformats.org/drawingml/2006/main" prst="rect">
            <a:avLst/>
          </a:prstGeom>
        </p:spPr>
      </p:pic>
      <p:sp>
        <p:nvSpPr>
          <p:cNvPr id="1221" name="Empatyzer SHORT — tło menu finalne">
            <a:extLst xmlns:a="http://schemas.openxmlformats.org/drawingml/2006/main">
              <a:ext uri="{FF2B5EF4-FFF2-40B4-BE49-F238E27FC236}">
                <a16:creationId xmlns:a16="http://schemas.microsoft.com/office/drawing/2014/main" id="{140841ED-310B-44E3-82A9-E9158640D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37160"/>
            <a:ext cx="11475720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22" name="Empatyzer SHORT — menu finalne Problem">
            <a:extLst xmlns:a="http://schemas.openxmlformats.org/drawingml/2006/main">
              <a:ext uri="{FF2B5EF4-FFF2-40B4-BE49-F238E27FC236}">
                <a16:creationId xmlns:a16="http://schemas.microsoft.com/office/drawing/2014/main" id="{509EC4E8-99A1-4B52-83AC-EBA7899B3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1223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05D9A814-4CBC-4DAC-A414-BF8E75EE4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224" name="Empatyzer SHORT — menu finalne Przykłady">
            <a:extLst xmlns:a="http://schemas.openxmlformats.org/drawingml/2006/main">
              <a:ext uri="{FF2B5EF4-FFF2-40B4-BE49-F238E27FC236}">
                <a16:creationId xmlns:a16="http://schemas.microsoft.com/office/drawing/2014/main" id="{221B4BCD-0624-4392-9138-CE1BD958B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1225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1EE1B30F-40DC-4A7B-A429-86832F648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226" name="Empatyzer SHORT — menu finalne Rozmowa z Em">
            <a:extLst xmlns:a="http://schemas.openxmlformats.org/drawingml/2006/main">
              <a:ext uri="{FF2B5EF4-FFF2-40B4-BE49-F238E27FC236}">
                <a16:creationId xmlns:a16="http://schemas.microsoft.com/office/drawing/2014/main" id="{CBF998F7-F5AC-415B-958B-25FCADCEC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1227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AEE4843F-E46A-4FCE-BE6B-0D631D47B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228" name="Empatyzer SHORT — menu finalne Dowody">
            <a:extLst xmlns:a="http://schemas.openxmlformats.org/drawingml/2006/main">
              <a:ext uri="{FF2B5EF4-FFF2-40B4-BE49-F238E27FC236}">
                <a16:creationId xmlns:a16="http://schemas.microsoft.com/office/drawing/2014/main" id="{04E20BD4-0ADF-4F58-ACAF-C09893F62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1229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7E5588B1-1674-4FE1-86EA-4D78EF343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230" name="Empatyzer SHORT — menu finalne Empatyzer">
            <a:extLst xmlns:a="http://schemas.openxmlformats.org/drawingml/2006/main">
              <a:ext uri="{FF2B5EF4-FFF2-40B4-BE49-F238E27FC236}">
                <a16:creationId xmlns:a16="http://schemas.microsoft.com/office/drawing/2014/main" id="{B2B57145-5DB4-4D3F-B64C-C49E878F2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1231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04A9A605-32D7-4B2F-B2B8-700452A3B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232" name="Empatyzer SHORT — menu finalne Co się zmienia">
            <a:extLst xmlns:a="http://schemas.openxmlformats.org/drawingml/2006/main">
              <a:ext uri="{FF2B5EF4-FFF2-40B4-BE49-F238E27FC236}">
                <a16:creationId xmlns:a16="http://schemas.microsoft.com/office/drawing/2014/main" id="{F3DBE511-3582-4E70-ADCC-DA38DE070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Co się zmienia</a:t>
            </a:r>
          </a:p>
        </p:txBody>
      </p:sp>
      <p:sp>
        <p:nvSpPr>
          <p:cNvPr id="1233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62D24B7B-A3F1-40BF-880C-D05BF23EF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234" name="Empatyzer SHORT — menu finalne Prywatność">
            <a:extLst xmlns:a="http://schemas.openxmlformats.org/drawingml/2006/main">
              <a:ext uri="{FF2B5EF4-FFF2-40B4-BE49-F238E27FC236}">
                <a16:creationId xmlns:a16="http://schemas.microsoft.com/office/drawing/2014/main" id="{11CA0806-D8FE-4F58-B11A-ADAA18ED9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1235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ACA3DD2D-9561-45AC-A093-71E659AB7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236" name="Empatyzer SHORT — menu finalne Następny krok">
            <a:extLst xmlns:a="http://schemas.openxmlformats.org/drawingml/2006/main">
              <a:ext uri="{FF2B5EF4-FFF2-40B4-BE49-F238E27FC236}">
                <a16:creationId xmlns:a16="http://schemas.microsoft.com/office/drawing/2014/main" id="{F58F8922-BF07-4B56-B0B6-F048B9871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1237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124BA714-6FCF-453B-8A1B-BEBA614B1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238" name="Empatyzer SHORT — aktywna sekcja finalna Appendix">
            <a:extLst xmlns:a="http://schemas.openxmlformats.org/drawingml/2006/main">
              <a:ext uri="{FF2B5EF4-FFF2-40B4-BE49-F238E27FC236}">
                <a16:creationId xmlns:a16="http://schemas.microsoft.com/office/drawing/2014/main" id="{89F48758-CCD0-4547-B3A4-942D78D74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4306" y="260604"/>
            <a:ext cx="7429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27AA9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39" name="Empatyzer SHORT — menu finalne Appendix">
            <a:extLst xmlns:a="http://schemas.openxmlformats.org/drawingml/2006/main">
              <a:ext uri="{FF2B5EF4-FFF2-40B4-BE49-F238E27FC236}">
                <a16:creationId xmlns:a16="http://schemas.microsoft.com/office/drawing/2014/main" id="{11D32B53-12D9-44A7-A1A1-3704DB454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1">
                <a:solidFill>
                  <a:srgbClr val="FFFFFF"/>
                </a:solidFill>
              </a:defRPr>
            </a:pPr>
            <a:r>
              <a:rPr sz="615" b="1">
                <a:solidFill>
                  <a:srgbClr val="FFFFFF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270107415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21" name="Google Shape;1221;p33">
            <a:extLst xmlns:a="http://schemas.openxmlformats.org/drawingml/2006/main">
              <a:ext uri="{FF2B5EF4-FFF2-40B4-BE49-F238E27FC236}">
                <a16:creationId xmlns:a16="http://schemas.microsoft.com/office/drawing/2014/main" id="{56DC88B9-EF30-480C-941B-707463EB8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4048"/>
            <a:ext cx="11094415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u="none">
                <a:solidFill>
                  <a:srgbClr val="6E6873"/>
                </a:solidFill>
              </a:rPr>
              <a:t>Problem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Dlaczego problem wraca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Empatyzer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1" u="none">
                <a:solidFill>
                  <a:srgbClr val="FFFFFF"/>
                </a:solidFill>
              </a:rPr>
              <a:t>Jak to działa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Co się zmienia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Wdrożenie i prywatność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Dowody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Następny krok</a:t>
            </a:r>
            <a:endParaRPr/>
          </a:p>
        </p:txBody>
      </p:sp>
      <p:sp>
        <p:nvSpPr>
          <p:cNvPr id="1222" name="Google Shape;1222;p33">
            <a:extLst xmlns:a="http://schemas.openxmlformats.org/drawingml/2006/main">
              <a:ext uri="{FF2B5EF4-FFF2-40B4-BE49-F238E27FC236}">
                <a16:creationId xmlns:a16="http://schemas.microsoft.com/office/drawing/2014/main" id="{88B6E686-75BC-4AFE-BE9D-6CBE6639022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48640" y="713232"/>
            <a:ext cx="11094434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2800"/>
              <a:buFont typeface="Calibri"/>
              <a:buNone/>
              <a:defRPr sz="2500" b="1">
                <a:solidFill>
                  <a:srgbClr val="4F2854"/>
                </a:solidFill>
                <a:latin typeface="Calibri"/>
                <a:ea typeface="Calibri"/>
                <a:cs typeface="Calibri"/>
              </a:defRPr>
            </a:pPr>
            <a:r>
              <a:rPr sz="25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Mikrolekcje dopasowane do osoby</a:t>
            </a:r>
            <a:endParaRPr sz="2800"/>
          </a:p>
        </p:txBody>
      </p:sp>
      <p:sp>
        <p:nvSpPr>
          <p:cNvPr id="1223" name="Google Shape;1223;p33">
            <a:extLst xmlns:a="http://schemas.openxmlformats.org/drawingml/2006/main">
              <a:ext uri="{FF2B5EF4-FFF2-40B4-BE49-F238E27FC236}">
                <a16:creationId xmlns:a16="http://schemas.microsoft.com/office/drawing/2014/main" id="{218DA624-923A-4749-AA12-82FA594D8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50"/>
              <a:buFont typeface="Calibri"/>
              <a:buNone/>
              <a:defRPr sz="140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4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Dwie mikrolekcje w tygodniu. Treść wynika z diagnozy, roli i ludzi, z którymi użytkownik pracuje.</a:t>
            </a:r>
            <a:endParaRPr sz="1550"/>
          </a:p>
        </p:txBody>
      </p:sp>
      <p:pic>
        <p:nvPicPr>
          <p:cNvPr id="1298" name="Google Shape;1224;p3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ea4a90f0cecc4007">
            <a:alphaModFix/>
          </a:blip>
          <a:srcRect xmlns:a="http://schemas.openxmlformats.org/drawingml/2006/main" l="0" t="0" r="0" b="46780"/>
          <a:stretch xmlns:a="http://schemas.openxmlformats.org/drawingml/2006/main"/>
        </p:blipFill>
        <p:spPr>
          <a:xfrm xmlns:a="http://schemas.openxmlformats.org/drawingml/2006/main" flipH="0" flipV="0">
            <a:off x="6613855" y="2084832"/>
            <a:ext cx="5029199" cy="3730751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225" name="Google Shape;1225;p33">
            <a:extLst xmlns:a="http://schemas.openxmlformats.org/drawingml/2006/main">
              <a:ext uri="{FF2B5EF4-FFF2-40B4-BE49-F238E27FC236}">
                <a16:creationId xmlns:a16="http://schemas.microsoft.com/office/drawing/2014/main" id="{48E44500-381B-428C-93C1-F4FE07A2E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3855" y="2084832"/>
            <a:ext cx="5029200" cy="3730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12700" cmpd="sng">
            <a:solidFill>
              <a:srgbClr val="E4DE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226" name="Google Shape;1226;p33">
            <a:extLst xmlns:a="http://schemas.openxmlformats.org/drawingml/2006/main">
              <a:ext uri="{FF2B5EF4-FFF2-40B4-BE49-F238E27FC236}">
                <a16:creationId xmlns:a16="http://schemas.microsoft.com/office/drawing/2014/main" id="{5DB7F84E-B422-4127-9F70-AF3831C60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3855" y="5870448"/>
            <a:ext cx="5029200" cy="384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900"/>
              <a:buFont typeface="Calibri"/>
              <a:buNone/>
            </a:pPr>
            <a:r>
              <a:rPr sz="90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Pełny widok modułów. Kolejne lekcje odblokowują się stopniowo, a postęp widzi tylko użytkownik.</a:t>
            </a:r>
            <a:endParaRPr sz="900"/>
          </a:p>
        </p:txBody>
      </p:sp>
      <p:sp>
        <p:nvSpPr>
          <p:cNvPr id="1227" name="Google Shape;1227;p33">
            <a:extLst xmlns:a="http://schemas.openxmlformats.org/drawingml/2006/main">
              <a:ext uri="{FF2B5EF4-FFF2-40B4-BE49-F238E27FC236}">
                <a16:creationId xmlns:a16="http://schemas.microsoft.com/office/drawing/2014/main" id="{DED2F928-0724-4017-8D32-989528441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103120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F2F8"/>
          </a:solidFill>
          <a:ln xmlns:a="http://schemas.openxmlformats.org/drawingml/2006/main" w="12700" cmpd="sng">
            <a:solidFill>
              <a:srgbClr val="F6F2F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229" name="Google Shape;1229;p33">
            <a:extLst xmlns:a="http://schemas.openxmlformats.org/drawingml/2006/main">
              <a:ext uri="{FF2B5EF4-FFF2-40B4-BE49-F238E27FC236}">
                <a16:creationId xmlns:a16="http://schemas.microsoft.com/office/drawing/2014/main" id="{BE388043-E11D-4F7D-AC92-E8660A2B1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2121408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Dwie minuty na telefonie</a:t>
            </a:r>
            <a:endParaRPr sz="1450"/>
          </a:p>
        </p:txBody>
      </p:sp>
      <p:sp>
        <p:nvSpPr>
          <p:cNvPr id="1230" name="Google Shape;1230;p33">
            <a:extLst xmlns:a="http://schemas.openxmlformats.org/drawingml/2006/main">
              <a:ext uri="{FF2B5EF4-FFF2-40B4-BE49-F238E27FC236}">
                <a16:creationId xmlns:a16="http://schemas.microsoft.com/office/drawing/2014/main" id="{BCE489C0-7846-4394-8C3B-F5ABBF2A4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2468880"/>
            <a:ext cx="4995367" cy="9692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Krótki tekst i jedno pytanie sprawdzające. Lekcję można przeczytać między spotkaniami albo przed rozpoczęciem zmiany.</a:t>
            </a:r>
            <a:endParaRPr sz="1250"/>
          </a:p>
        </p:txBody>
      </p:sp>
      <p:sp>
        <p:nvSpPr>
          <p:cNvPr id="1231" name="Google Shape;1231;p33">
            <a:extLst xmlns:a="http://schemas.openxmlformats.org/drawingml/2006/main">
              <a:ext uri="{FF2B5EF4-FFF2-40B4-BE49-F238E27FC236}">
                <a16:creationId xmlns:a16="http://schemas.microsoft.com/office/drawing/2014/main" id="{82E66344-0B7B-467C-86FA-EC80DD203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0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3"/>
          </a:solidFill>
          <a:ln xmlns:a="http://schemas.openxmlformats.org/drawingml/2006/main" w="12700" cmpd="sng">
            <a:solidFill>
              <a:srgbClr val="EAF5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233" name="Google Shape;1233;p33">
            <a:extLst xmlns:a="http://schemas.openxmlformats.org/drawingml/2006/main">
              <a:ext uri="{FF2B5EF4-FFF2-40B4-BE49-F238E27FC236}">
                <a16:creationId xmlns:a16="http://schemas.microsoft.com/office/drawing/2014/main" id="{F3846BB1-FB56-4B44-9557-9BAC790B7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3493008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Nauka rozłożona w czasie</a:t>
            </a:r>
            <a:endParaRPr sz="1450"/>
          </a:p>
        </p:txBody>
      </p:sp>
      <p:sp>
        <p:nvSpPr>
          <p:cNvPr id="1234" name="Google Shape;1234;p33">
            <a:extLst xmlns:a="http://schemas.openxmlformats.org/drawingml/2006/main">
              <a:ext uri="{FF2B5EF4-FFF2-40B4-BE49-F238E27FC236}">
                <a16:creationId xmlns:a16="http://schemas.microsoft.com/office/drawing/2014/main" id="{D7B13D27-0E9D-4AEF-A8D3-BCA865DD6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3840480"/>
            <a:ext cx="4995367" cy="9692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Dwie lekcje tygodniowo przez wiele miesięcy pomagają wracać do wiedzy w codziennych sytuacjach.</a:t>
            </a:r>
            <a:endParaRPr sz="1250"/>
          </a:p>
        </p:txBody>
      </p:sp>
      <p:sp>
        <p:nvSpPr>
          <p:cNvPr id="1235" name="Google Shape;1235;p33">
            <a:extLst xmlns:a="http://schemas.openxmlformats.org/drawingml/2006/main">
              <a:ext uri="{FF2B5EF4-FFF2-40B4-BE49-F238E27FC236}">
                <a16:creationId xmlns:a16="http://schemas.microsoft.com/office/drawing/2014/main" id="{41EEB91B-9072-410B-A898-B5FBFB713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4846320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EF7"/>
          </a:solidFill>
          <a:ln xmlns:a="http://schemas.openxmlformats.org/drawingml/2006/main" w="12700" cmpd="sng">
            <a:solidFill>
              <a:srgbClr val="EFEEF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237" name="Google Shape;1237;p33">
            <a:extLst xmlns:a="http://schemas.openxmlformats.org/drawingml/2006/main">
              <a:ext uri="{FF2B5EF4-FFF2-40B4-BE49-F238E27FC236}">
                <a16:creationId xmlns:a16="http://schemas.microsoft.com/office/drawing/2014/main" id="{FC61C9A2-4C1C-4398-87B6-88BD925A8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4864608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Treść zmienia się z sytuacją</a:t>
            </a:r>
            <a:endParaRPr sz="1450"/>
          </a:p>
        </p:txBody>
      </p:sp>
      <p:sp>
        <p:nvSpPr>
          <p:cNvPr id="1238" name="Google Shape;1238;p33">
            <a:extLst xmlns:a="http://schemas.openxmlformats.org/drawingml/2006/main">
              <a:ext uri="{FF2B5EF4-FFF2-40B4-BE49-F238E27FC236}">
                <a16:creationId xmlns:a16="http://schemas.microsoft.com/office/drawing/2014/main" id="{520BB9DE-3184-4F28-ACB3-C775F4FE2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5212080"/>
            <a:ext cx="4995367" cy="9692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Nowy zespół, przełożony albo rola wpływa na dalsze lekcje. Nie jest to jeden katalog kursów dla wszystkich.</a:t>
            </a:r>
            <a:endParaRPr sz="1250"/>
          </a:p>
        </p:txBody>
      </p:sp>
      <p:pic>
        <p:nvPicPr>
          <p:cNvPr id="1310" name="Google Shape;1239;p3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422a0a082f724afc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240" name="Google Shape;1240;p33">
            <a:extLst xmlns:a="http://schemas.openxmlformats.org/drawingml/2006/main">
              <a:ext uri="{FF2B5EF4-FFF2-40B4-BE49-F238E27FC236}">
                <a16:creationId xmlns:a16="http://schemas.microsoft.com/office/drawing/2014/main" id="{DF27C0FA-CAF3-476D-B52D-091A114F8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38138"/>
            <a:ext cx="857250" cy="2952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788" b="1" u="none">
                <a:solidFill>
                  <a:srgbClr val="FFFFFF"/>
                </a:solidFill>
              </a:rPr>
              <a:t>Jak to działa</a:t>
            </a:r>
            <a:endParaRPr/>
          </a:p>
        </p:txBody>
      </p:sp>
      <p:sp>
        <p:nvSpPr>
          <p:cNvPr id="1241" name="Google Shape;1241;p33">
            <a:extLst xmlns:a="http://schemas.openxmlformats.org/drawingml/2006/main">
              <a:ext uri="{FF2B5EF4-FFF2-40B4-BE49-F238E27FC236}">
                <a16:creationId xmlns:a16="http://schemas.microsoft.com/office/drawing/2014/main" id="{441056FE-1D9C-4EA6-84F8-8CA972CA1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242" name="Google Shape;1242;p33">
            <a:extLst xmlns:a="http://schemas.openxmlformats.org/drawingml/2006/main">
              <a:ext uri="{FF2B5EF4-FFF2-40B4-BE49-F238E27FC236}">
                <a16:creationId xmlns:a16="http://schemas.microsoft.com/office/drawing/2014/main" id="{DB7DB337-66AC-4EAB-A8CD-88DA7EAD8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4612"/>
            <a:ext cx="6858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Problem</a:t>
            </a:r>
            <a:endParaRPr/>
          </a:p>
        </p:txBody>
      </p:sp>
      <p:sp>
        <p:nvSpPr>
          <p:cNvPr id="1243" name="Google Shape;1243;p33">
            <a:extLst xmlns:a="http://schemas.openxmlformats.org/drawingml/2006/main">
              <a:ext uri="{FF2B5EF4-FFF2-40B4-BE49-F238E27FC236}">
                <a16:creationId xmlns:a16="http://schemas.microsoft.com/office/drawing/2014/main" id="{05B33B2F-7245-4FC7-8FD6-F9F74A856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244" name="Google Shape;1244;p33">
            <a:hlinkClick xmlns:r="http://schemas.openxmlformats.org/officeDocument/2006/relationships" xmlns:a="http://schemas.openxmlformats.org/drawingml/2006/main" r:id="Rd73ef83142b4455f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97C8BAB9-51C6-42F1-9BA9-EF1A0997F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19" y="265176"/>
            <a:ext cx="77724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245" name="Google Shape;1245;p33">
            <a:extLst xmlns:a="http://schemas.openxmlformats.org/drawingml/2006/main">
              <a:ext uri="{FF2B5EF4-FFF2-40B4-BE49-F238E27FC236}">
                <a16:creationId xmlns:a16="http://schemas.microsoft.com/office/drawing/2014/main" id="{203106CC-EFE6-4F54-A0D3-B0B239DDD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324612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Dlaczego problem wraca</a:t>
            </a:r>
            <a:endParaRPr/>
          </a:p>
        </p:txBody>
      </p:sp>
      <p:sp>
        <p:nvSpPr>
          <p:cNvPr id="1246" name="Google Shape;1246;p33">
            <a:extLst xmlns:a="http://schemas.openxmlformats.org/drawingml/2006/main">
              <a:ext uri="{FF2B5EF4-FFF2-40B4-BE49-F238E27FC236}">
                <a16:creationId xmlns:a16="http://schemas.microsoft.com/office/drawing/2014/main" id="{1D5573E2-27AE-4AF6-B0DE-680A0169D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7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247" name="Google Shape;1247;p33">
            <a:hlinkClick xmlns:r="http://schemas.openxmlformats.org/officeDocument/2006/relationships" xmlns:a="http://schemas.openxmlformats.org/drawingml/2006/main" r:id="Re8d42d01877949ff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50AD8700-D941-4BC4-A786-3C4FB5084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265176"/>
            <a:ext cx="157276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248" name="Google Shape;1248;p33">
            <a:extLst xmlns:a="http://schemas.openxmlformats.org/drawingml/2006/main">
              <a:ext uri="{FF2B5EF4-FFF2-40B4-BE49-F238E27FC236}">
                <a16:creationId xmlns:a16="http://schemas.microsoft.com/office/drawing/2014/main" id="{6BD68479-112D-4754-9EFA-5F7561DF3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9232" y="324612"/>
            <a:ext cx="74980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Empatyzer</a:t>
            </a:r>
            <a:endParaRPr/>
          </a:p>
        </p:txBody>
      </p:sp>
      <p:sp>
        <p:nvSpPr>
          <p:cNvPr id="1249" name="Google Shape;1249;p33">
            <a:extLst xmlns:a="http://schemas.openxmlformats.org/drawingml/2006/main">
              <a:ext uri="{FF2B5EF4-FFF2-40B4-BE49-F238E27FC236}">
                <a16:creationId xmlns:a16="http://schemas.microsoft.com/office/drawing/2014/main" id="{1FE3C664-14F0-4777-B3BA-41C1979F5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250" name="Google Shape;1250;p33">
            <a:hlinkClick xmlns:r="http://schemas.openxmlformats.org/officeDocument/2006/relationships" xmlns:a="http://schemas.openxmlformats.org/drawingml/2006/main" r:id="Reacc8f9c62f5453e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658B4104-2BF6-4EEB-B5D7-68BCD3625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512" y="265176"/>
            <a:ext cx="841247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251" name="Google Shape;1251;p33">
            <a:extLst xmlns:a="http://schemas.openxmlformats.org/drawingml/2006/main">
              <a:ext uri="{FF2B5EF4-FFF2-40B4-BE49-F238E27FC236}">
                <a16:creationId xmlns:a16="http://schemas.microsoft.com/office/drawing/2014/main" id="{8654D9D3-72CB-48B4-B23D-37F53F6DE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265176"/>
            <a:ext cx="1069848" cy="292608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2DA698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252" name="Google Shape;1252;p33">
            <a:extLst xmlns:a="http://schemas.openxmlformats.org/drawingml/2006/main">
              <a:ext uri="{FF2B5EF4-FFF2-40B4-BE49-F238E27FC236}">
                <a16:creationId xmlns:a16="http://schemas.microsoft.com/office/drawing/2014/main" id="{EA08CCD3-6865-4750-A3D9-D274A2076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324612"/>
            <a:ext cx="960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Jak to działa</a:t>
            </a:r>
            <a:endParaRPr/>
          </a:p>
        </p:txBody>
      </p:sp>
      <p:sp>
        <p:nvSpPr>
          <p:cNvPr id="1253" name="Google Shape;1253;p33">
            <a:extLst xmlns:a="http://schemas.openxmlformats.org/drawingml/2006/main">
              <a:ext uri="{FF2B5EF4-FFF2-40B4-BE49-F238E27FC236}">
                <a16:creationId xmlns:a16="http://schemas.microsoft.com/office/drawing/2014/main" id="{C56C6701-3A32-44A5-863F-8ED1AFBB9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2DA69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254" name="Google Shape;1254;p33">
            <a:hlinkClick xmlns:r="http://schemas.openxmlformats.org/officeDocument/2006/relationships" xmlns:a="http://schemas.openxmlformats.org/drawingml/2006/main" r:id="R37512766f8224729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9868A49E-AF5A-417A-9515-663A9FA03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48" y="265176"/>
            <a:ext cx="105156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255" name="Google Shape;1255;p33">
            <a:extLst xmlns:a="http://schemas.openxmlformats.org/drawingml/2006/main">
              <a:ext uri="{FF2B5EF4-FFF2-40B4-BE49-F238E27FC236}">
                <a16:creationId xmlns:a16="http://schemas.microsoft.com/office/drawing/2014/main" id="{9B8484EF-16BB-4D7F-91FB-1C9E265E9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324612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Co się zmienia</a:t>
            </a:r>
            <a:endParaRPr/>
          </a:p>
        </p:txBody>
      </p:sp>
      <p:sp>
        <p:nvSpPr>
          <p:cNvPr id="1256" name="Google Shape;1256;p33">
            <a:extLst xmlns:a="http://schemas.openxmlformats.org/drawingml/2006/main">
              <a:ext uri="{FF2B5EF4-FFF2-40B4-BE49-F238E27FC236}">
                <a16:creationId xmlns:a16="http://schemas.microsoft.com/office/drawing/2014/main" id="{5224CB1A-C9CA-4CF4-A2BB-0A9FB82E2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624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257" name="Google Shape;1257;p33">
            <a:hlinkClick xmlns:r="http://schemas.openxmlformats.org/officeDocument/2006/relationships" xmlns:a="http://schemas.openxmlformats.org/drawingml/2006/main" r:id="R4a8a279cbbec4b41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F8D309EF-46A4-4CF0-980D-F9007FFD3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9472" y="265176"/>
            <a:ext cx="118872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258" name="Google Shape;1258;p33">
            <a:extLst xmlns:a="http://schemas.openxmlformats.org/drawingml/2006/main">
              <a:ext uri="{FF2B5EF4-FFF2-40B4-BE49-F238E27FC236}">
                <a16:creationId xmlns:a16="http://schemas.microsoft.com/office/drawing/2014/main" id="{631D3FB1-8ED9-41A3-9FBE-484CCDD2A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9632" y="324612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Wdrożenie i prywatność</a:t>
            </a:r>
            <a:endParaRPr/>
          </a:p>
        </p:txBody>
      </p:sp>
      <p:sp>
        <p:nvSpPr>
          <p:cNvPr id="1259" name="Google Shape;1259;p33">
            <a:extLst xmlns:a="http://schemas.openxmlformats.org/drawingml/2006/main">
              <a:ext uri="{FF2B5EF4-FFF2-40B4-BE49-F238E27FC236}">
                <a16:creationId xmlns:a16="http://schemas.microsoft.com/office/drawing/2014/main" id="{1FBE842F-F019-4D2A-B346-83DD242C3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555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260" name="Google Shape;1260;p33">
            <a:hlinkClick xmlns:r="http://schemas.openxmlformats.org/officeDocument/2006/relationships" xmlns:a="http://schemas.openxmlformats.org/drawingml/2006/main" r:id="R064125db2ded4c2f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DB630A5A-5443-4673-9A2C-15419AE29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912" y="265176"/>
            <a:ext cx="166420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261" name="Google Shape;1261;p33">
            <a:extLst xmlns:a="http://schemas.openxmlformats.org/drawingml/2006/main">
              <a:ext uri="{FF2B5EF4-FFF2-40B4-BE49-F238E27FC236}">
                <a16:creationId xmlns:a16="http://schemas.microsoft.com/office/drawing/2014/main" id="{36DD4649-972E-4909-809D-CDE39D5F5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79" y="324612"/>
            <a:ext cx="69494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Dowody</a:t>
            </a:r>
            <a:endParaRPr/>
          </a:p>
        </p:txBody>
      </p:sp>
      <p:sp>
        <p:nvSpPr>
          <p:cNvPr id="1262" name="Google Shape;1262;p33">
            <a:extLst xmlns:a="http://schemas.openxmlformats.org/drawingml/2006/main">
              <a:ext uri="{FF2B5EF4-FFF2-40B4-BE49-F238E27FC236}">
                <a16:creationId xmlns:a16="http://schemas.microsoft.com/office/drawing/2014/main" id="{B29AF284-2375-4249-8346-A868E1FEA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3376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1263" name="Google Shape;1263;p33">
            <a:hlinkClick xmlns:r="http://schemas.openxmlformats.org/officeDocument/2006/relationships" xmlns:a="http://schemas.openxmlformats.org/drawingml/2006/main" r:id="R9638592b4cd242c2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A11FF885-678C-43AC-8D4F-BB49BA52F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59" y="265176"/>
            <a:ext cx="786384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264" name="Google Shape;1264;p33">
            <a:extLst xmlns:a="http://schemas.openxmlformats.org/drawingml/2006/main">
              <a:ext uri="{FF2B5EF4-FFF2-40B4-BE49-F238E27FC236}">
                <a16:creationId xmlns:a16="http://schemas.microsoft.com/office/drawing/2014/main" id="{1FDE073B-F4D9-4718-8708-9B6DE701C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960" y="324612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Następny krok</a:t>
            </a:r>
            <a:endParaRPr/>
          </a:p>
        </p:txBody>
      </p:sp>
      <p:sp>
        <p:nvSpPr>
          <p:cNvPr id="1265" name="Google Shape;1265;p33">
            <a:hlinkClick xmlns:r="http://schemas.openxmlformats.org/officeDocument/2006/relationships" xmlns:a="http://schemas.openxmlformats.org/drawingml/2006/main" r:id="R39df0b7d5f9d4457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1C8C066A-BD4A-4EFE-91A1-FBCBC472A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265176"/>
            <a:ext cx="109728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1337" name="Google Shape;1228;p3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15b782d9f543e1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30936" y="2185416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1338" name="Google Shape;1232;p3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9c38373226442f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30936" y="3557016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1339" name="Google Shape;1236;p3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6399fbb3aa408c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30936" y="4928616"/>
            <a:ext cx="219456" cy="219456"/>
          </a:xfrm>
          <a:prstGeom xmlns:a="http://schemas.openxmlformats.org/drawingml/2006/main" prst="rect">
            <a:avLst/>
          </a:prstGeom>
        </p:spPr>
      </p:pic>
      <p:sp>
        <p:nvSpPr>
          <p:cNvPr id="1271" name="Empatyzer SHORT — tło menu finalne">
            <a:extLst xmlns:a="http://schemas.openxmlformats.org/drawingml/2006/main">
              <a:ext uri="{FF2B5EF4-FFF2-40B4-BE49-F238E27FC236}">
                <a16:creationId xmlns:a16="http://schemas.microsoft.com/office/drawing/2014/main" id="{E6832F5A-6F86-4D0F-B210-357FE23E0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37160"/>
            <a:ext cx="11475720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72" name="Empatyzer SHORT — menu finalne Problem">
            <a:extLst xmlns:a="http://schemas.openxmlformats.org/drawingml/2006/main">
              <a:ext uri="{FF2B5EF4-FFF2-40B4-BE49-F238E27FC236}">
                <a16:creationId xmlns:a16="http://schemas.microsoft.com/office/drawing/2014/main" id="{1F1F7853-E8E9-45BD-B06A-C1E6D8897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1273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FE272CBE-B279-41F3-B66A-D0D7664D9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274" name="Empatyzer SHORT — menu finalne Przykłady">
            <a:extLst xmlns:a="http://schemas.openxmlformats.org/drawingml/2006/main">
              <a:ext uri="{FF2B5EF4-FFF2-40B4-BE49-F238E27FC236}">
                <a16:creationId xmlns:a16="http://schemas.microsoft.com/office/drawing/2014/main" id="{B966C395-3414-4B41-863D-54BD5E513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1275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4ADF4B26-B82F-4060-B2C7-311C500BA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276" name="Empatyzer SHORT — menu finalne Rozmowa z Em">
            <a:extLst xmlns:a="http://schemas.openxmlformats.org/drawingml/2006/main">
              <a:ext uri="{FF2B5EF4-FFF2-40B4-BE49-F238E27FC236}">
                <a16:creationId xmlns:a16="http://schemas.microsoft.com/office/drawing/2014/main" id="{AA6C3800-4856-43A9-8D8A-E3CBD4A06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1277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5F082538-1492-431F-A906-5D710D418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278" name="Empatyzer SHORT — menu finalne Dowody">
            <a:extLst xmlns:a="http://schemas.openxmlformats.org/drawingml/2006/main">
              <a:ext uri="{FF2B5EF4-FFF2-40B4-BE49-F238E27FC236}">
                <a16:creationId xmlns:a16="http://schemas.microsoft.com/office/drawing/2014/main" id="{C4C255D0-E083-4B0A-9B97-BEF36363D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1279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BADFBFBE-DC73-4C03-8A7A-4F79D282A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280" name="Empatyzer SHORT — menu finalne Empatyzer">
            <a:extLst xmlns:a="http://schemas.openxmlformats.org/drawingml/2006/main">
              <a:ext uri="{FF2B5EF4-FFF2-40B4-BE49-F238E27FC236}">
                <a16:creationId xmlns:a16="http://schemas.microsoft.com/office/drawing/2014/main" id="{06317940-2D13-433A-9DFD-466C68FAD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1281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91856505-BF40-4009-995C-C1172DE38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282" name="Empatyzer SHORT — menu finalne Co się zmienia">
            <a:extLst xmlns:a="http://schemas.openxmlformats.org/drawingml/2006/main">
              <a:ext uri="{FF2B5EF4-FFF2-40B4-BE49-F238E27FC236}">
                <a16:creationId xmlns:a16="http://schemas.microsoft.com/office/drawing/2014/main" id="{54335C9A-9880-43E4-B15A-C5198E346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Co się zmienia</a:t>
            </a:r>
          </a:p>
        </p:txBody>
      </p:sp>
      <p:sp>
        <p:nvSpPr>
          <p:cNvPr id="1283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869B8780-CDB0-4430-B622-B5D1727DD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284" name="Empatyzer SHORT — menu finalne Prywatność">
            <a:extLst xmlns:a="http://schemas.openxmlformats.org/drawingml/2006/main">
              <a:ext uri="{FF2B5EF4-FFF2-40B4-BE49-F238E27FC236}">
                <a16:creationId xmlns:a16="http://schemas.microsoft.com/office/drawing/2014/main" id="{7B5C4503-2F15-4F55-BAD7-E5BA7B7FA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1285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4BFCC8B3-7D28-4BA3-A90E-E6BAA238B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286" name="Empatyzer SHORT — menu finalne Następny krok">
            <a:extLst xmlns:a="http://schemas.openxmlformats.org/drawingml/2006/main">
              <a:ext uri="{FF2B5EF4-FFF2-40B4-BE49-F238E27FC236}">
                <a16:creationId xmlns:a16="http://schemas.microsoft.com/office/drawing/2014/main" id="{6300558C-D562-4BFC-8426-7F541590F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1287" name="Empatyzer SHORT — separator menu finalny">
            <a:extLst xmlns:a="http://schemas.openxmlformats.org/drawingml/2006/main">
              <a:ext uri="{FF2B5EF4-FFF2-40B4-BE49-F238E27FC236}">
                <a16:creationId xmlns:a16="http://schemas.microsoft.com/office/drawing/2014/main" id="{3ACA716B-E7D1-4B00-B68A-F7FEED656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1288" name="Empatyzer SHORT — aktywna sekcja finalna Appendix">
            <a:extLst xmlns:a="http://schemas.openxmlformats.org/drawingml/2006/main">
              <a:ext uri="{FF2B5EF4-FFF2-40B4-BE49-F238E27FC236}">
                <a16:creationId xmlns:a16="http://schemas.microsoft.com/office/drawing/2014/main" id="{5A67D46A-CC01-42FE-A798-C906D34D0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4306" y="260604"/>
            <a:ext cx="7429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27AA9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89" name="Empatyzer SHORT — menu finalne Appendix">
            <a:extLst xmlns:a="http://schemas.openxmlformats.org/drawingml/2006/main">
              <a:ext uri="{FF2B5EF4-FFF2-40B4-BE49-F238E27FC236}">
                <a16:creationId xmlns:a16="http://schemas.microsoft.com/office/drawing/2014/main" id="{5A2B455A-D0CD-4E39-9FD5-A16D52B25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1">
                <a:solidFill>
                  <a:srgbClr val="FFFFFF"/>
                </a:solidFill>
              </a:defRPr>
            </a:pPr>
            <a:r>
              <a:rPr sz="615" b="1">
                <a:solidFill>
                  <a:srgbClr val="FFFFFF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1258276240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2026-09-03T05:55:09.8390000Z</dcterms:created>
  <dcterms:modified xsi:type="dcterms:W3CDTF">2026-09-03T05:55:09.8390000Z</dcterms:modified>
</coreProperties>
</file>