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9f0f4ccc2a6475b" /><Relationship Type="http://schemas.openxmlformats.org/officeDocument/2006/relationships/extended-properties" Target="/docProps/app.xml" Id="Raffca812946c4511" /><Relationship Type="http://schemas.openxmlformats.org/officeDocument/2006/relationships/officeDocument" Target="/ppt/presentation.xml" Id="Rd4ccaaca2b06477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e662e7d68e41de"/>
  </p:sldMasterIdLst>
  <p:notesMasterIdLst>
    <p:notesMasterId xmlns:r="http://schemas.openxmlformats.org/officeDocument/2006/relationships" r:id="R078c88cf380844e0"/>
  </p:notesMasterIdLst>
  <p:sldIdLst>
    <p:sldId xmlns:r="http://schemas.openxmlformats.org/officeDocument/2006/relationships" id="256" r:id="Rf9e8a2e2ee6e4810"/>
    <p:sldId xmlns:r="http://schemas.openxmlformats.org/officeDocument/2006/relationships" id="257" r:id="R4abb61f7f42c4695"/>
    <p:sldId xmlns:r="http://schemas.openxmlformats.org/officeDocument/2006/relationships" id="258" r:id="R25282b158dd646f2"/>
    <p:sldId xmlns:r="http://schemas.openxmlformats.org/officeDocument/2006/relationships" id="259" r:id="Rcab478d5bda246e1"/>
    <p:sldId xmlns:r="http://schemas.openxmlformats.org/officeDocument/2006/relationships" id="260" r:id="R9555b7283ff04534"/>
    <p:sldId xmlns:r="http://schemas.openxmlformats.org/officeDocument/2006/relationships" id="261" r:id="Rf52d3f5da2684248"/>
    <p:sldId xmlns:r="http://schemas.openxmlformats.org/officeDocument/2006/relationships" id="262" r:id="R5fc7e971a46241b8"/>
    <p:sldId xmlns:r="http://schemas.openxmlformats.org/officeDocument/2006/relationships" id="263" r:id="Re144064fa7f44817"/>
    <p:sldId xmlns:r="http://schemas.openxmlformats.org/officeDocument/2006/relationships" id="264" r:id="Raa6817e4700f4460"/>
    <p:sldId xmlns:r="http://schemas.openxmlformats.org/officeDocument/2006/relationships" id="265" r:id="Rb53f62d6edd04482"/>
    <p:sldId xmlns:r="http://schemas.openxmlformats.org/officeDocument/2006/relationships" id="266" r:id="Rbeb213f891b04c3c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Problem" id="{A3284FD0-86FE-4657-A6EF-E5EDF207B0C4}">
          <p14:sldIdLst>
            <p14:sldId id="256"/>
            <p14:sldId id="257"/>
          </p14:sldIdLst>
        </p14:section>
        <p14:section name="Rozwiązanie" id="{70E795FD-ED6F-404D-87E1-FFB9159F27A2}">
          <p14:sldIdLst>
            <p14:sldId id="258"/>
            <p14:sldId id="259"/>
          </p14:sldIdLst>
        </p14:section>
        <p14:section name="Dowody i mechanizm" id="{DAEE8F7C-A38C-4E73-96A0-21A80424AB56}">
          <p14:sldIdLst>
            <p14:sldId id="260"/>
            <p14:sldId id="261"/>
            <p14:sldId id="262"/>
          </p14:sldIdLst>
        </p14:section>
        <p14:section name="Wartość i prywatność" id="{7D3EF4E4-AF89-4420-BF56-6649DEBD0E69}">
          <p14:sldIdLst>
            <p14:sldId id="263"/>
            <p14:sldId id="264"/>
          </p14:sldIdLst>
        </p14:section>
        <p14:section name="Wdrożenie i kontakt" id="{D69A3F7C-7675-47AC-A4FD-F06754F495DB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e1c356352384050" /><Relationship Type="http://schemas.openxmlformats.org/officeDocument/2006/relationships/slideMaster" Target="/ppt/slideMasters/slideMaster1.xml" Id="R1ee662e7d68e41de" /><Relationship Type="http://schemas.openxmlformats.org/officeDocument/2006/relationships/notesMaster" Target="/ppt/notesMasters/notesMaster1.xml" Id="R078c88cf380844e0" /><Relationship Type="http://schemas.openxmlformats.org/officeDocument/2006/relationships/presProps" Target="/ppt/presProps.xml" Id="Rba31b3910d7f4d5f" /><Relationship Type="http://schemas.openxmlformats.org/officeDocument/2006/relationships/tableStyles" Target="/ppt/tableStyles.xml" Id="R5fd4ac9eb2c74f0b" /><Relationship Type="http://schemas.openxmlformats.org/officeDocument/2006/relationships/slide" Target="/ppt/slides/slide1.xml" Id="Rf9e8a2e2ee6e4810" /><Relationship Type="http://schemas.openxmlformats.org/officeDocument/2006/relationships/slide" Target="/ppt/slides/slide2.xml" Id="R4abb61f7f42c4695" /><Relationship Type="http://schemas.openxmlformats.org/officeDocument/2006/relationships/slide" Target="/ppt/slides/slide3.xml" Id="R25282b158dd646f2" /><Relationship Type="http://schemas.openxmlformats.org/officeDocument/2006/relationships/slide" Target="/ppt/slides/slide4.xml" Id="Rcab478d5bda246e1" /><Relationship Type="http://schemas.openxmlformats.org/officeDocument/2006/relationships/slide" Target="/ppt/slides/slide5.xml" Id="R9555b7283ff04534" /><Relationship Type="http://schemas.openxmlformats.org/officeDocument/2006/relationships/slide" Target="/ppt/slides/slide6.xml" Id="Rf52d3f5da2684248" /><Relationship Type="http://schemas.openxmlformats.org/officeDocument/2006/relationships/slide" Target="/ppt/slides/slide7.xml" Id="R5fc7e971a46241b8" /><Relationship Type="http://schemas.openxmlformats.org/officeDocument/2006/relationships/slide" Target="/ppt/slides/slide8.xml" Id="Re144064fa7f44817" /><Relationship Type="http://schemas.openxmlformats.org/officeDocument/2006/relationships/slide" Target="/ppt/slides/slide9.xml" Id="Raa6817e4700f4460" /><Relationship Type="http://schemas.openxmlformats.org/officeDocument/2006/relationships/slide" Target="/ppt/slides/slide10.xml" Id="Rb53f62d6edd04482" /><Relationship Type="http://schemas.openxmlformats.org/officeDocument/2006/relationships/slide" Target="/ppt/slides/slide11.xml" Id="Rbeb213f891b04c3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a3baf44b1bd461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8e3a36184f64e10" /><Relationship Type="http://schemas.openxmlformats.org/officeDocument/2006/relationships/notesMaster" Target="/ppt/notesMasters/notesMaster1.xml" Id="Rc2ba266cc8d9485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bfed39ac16c453c" /><Relationship Type="http://schemas.openxmlformats.org/officeDocument/2006/relationships/notesMaster" Target="/ppt/notesMasters/notesMaster1.xml" Id="Rf7b16dfc73da4cc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b98d23b1dfe4ea0" /><Relationship Type="http://schemas.openxmlformats.org/officeDocument/2006/relationships/notesMaster" Target="/ppt/notesMasters/notesMaster1.xml" Id="R68f1a79abe8f4b0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db1f50d602742cf" /><Relationship Type="http://schemas.openxmlformats.org/officeDocument/2006/relationships/notesMaster" Target="/ppt/notesMasters/notesMaster1.xml" Id="Ra4dd474b6f48413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09167fc0704f79" /><Relationship Type="http://schemas.openxmlformats.org/officeDocument/2006/relationships/notesMaster" Target="/ppt/notesMasters/notesMaster1.xml" Id="R9dad74a235444e6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7943bb350f14a37" /><Relationship Type="http://schemas.openxmlformats.org/officeDocument/2006/relationships/notesMaster" Target="/ppt/notesMasters/notesMaster1.xml" Id="R2a26a30efd474b8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eae773fadb14faf" /><Relationship Type="http://schemas.openxmlformats.org/officeDocument/2006/relationships/notesMaster" Target="/ppt/notesMasters/notesMaster1.xml" Id="Ra74d0c439b684df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f01e6bff3b14d1d" /><Relationship Type="http://schemas.openxmlformats.org/officeDocument/2006/relationships/notesMaster" Target="/ppt/notesMasters/notesMaster1.xml" Id="Ra23b26b5d7804c3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19273cb210d459d" /><Relationship Type="http://schemas.openxmlformats.org/officeDocument/2006/relationships/notesMaster" Target="/ppt/notesMasters/notesMaster1.xml" Id="R9cc97c67d79d4b1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bdff63a4cc94910" /><Relationship Type="http://schemas.openxmlformats.org/officeDocument/2006/relationships/notesMaster" Target="/ppt/notesMasters/notesMaster1.xml" Id="Rfa34b73ad849440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d465407e2f9467c" /><Relationship Type="http://schemas.openxmlformats.org/officeDocument/2006/relationships/notesMaster" Target="/ppt/notesMasters/notesMaster1.xml" Id="R4fb734cb479a471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role-specific positioning.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core tension adapted from the source problem statement.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representative situations selected and shortened from the source examples.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source conversation example; not a universal response template.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the source: 77%, 73% and 59%.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English translation of the Krystyna Walendowicz written reference in the CEO / medical organization section.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source: diagnosis, conversation with Em and personalized micro-lessons.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organizational or day-to-day value distilled from the source outcomes and use cases.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the audience-specific boundary described in the source.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the source: organization setup in hours and about 15 minutes per user, or the manager-specific first-use framing.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the source; approved English brand line.</a:t>
            </a:r>
          </a:p>
          <a:p xmlns:a="http://schemas.openxmlformats.org/drawingml/2006/main">
            <a:r>
              <a:t>- CEO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dde5e18eef4b7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0ea4ae82e084eaa" /><Relationship Type="http://schemas.openxmlformats.org/officeDocument/2006/relationships/slideLayout" Target="/ppt/slideLayouts/slideLayout1.xml" Id="Rd40c4fc42de34ff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40c4fc42de34ff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d89c1306ae48f6" /><Relationship Type="http://schemas.openxmlformats.org/officeDocument/2006/relationships/image" Target="/ppt/media/image.png" Id="R9e9fbab9b9a34fb5" /><Relationship Type="http://schemas.openxmlformats.org/officeDocument/2006/relationships/image" Target="/ppt/media/image.svg" Id="R7da80445e09a4b11" /><Relationship Type="http://schemas.openxmlformats.org/officeDocument/2006/relationships/notesSlide" Target="/ppt/notesSlides/notesSlide1.xml" Id="Rad7fba9052594cf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aa12ade7c442e0" /><Relationship Type="http://schemas.openxmlformats.org/officeDocument/2006/relationships/image" Target="/ppt/media/image2.png" Id="R28203d73147746de" /><Relationship Type="http://schemas.openxmlformats.org/officeDocument/2006/relationships/image" Target="/ppt/media/image2.svg" Id="R7cb393152d714fe9" /><Relationship Type="http://schemas.openxmlformats.org/officeDocument/2006/relationships/notesSlide" Target="/ppt/notesSlides/notesSlide2.xml" Id="R32de8a0e5aeb449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48249a9f404ebc" /><Relationship Type="http://schemas.openxmlformats.org/officeDocument/2006/relationships/image" Target="/ppt/media/image3.png" Id="R72122b4fbd35446e" /><Relationship Type="http://schemas.openxmlformats.org/officeDocument/2006/relationships/image" Target="/ppt/media/image3.svg" Id="Re00cdd067c514d68" /><Relationship Type="http://schemas.openxmlformats.org/officeDocument/2006/relationships/notesSlide" Target="/ppt/notesSlides/notesSlide3.xml" Id="R9d6ead3e1727428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dfe8c1555e4f56" /><Relationship Type="http://schemas.openxmlformats.org/officeDocument/2006/relationships/image" Target="/ppt/media/image4.png" Id="R473da0b6da594492" /><Relationship Type="http://schemas.openxmlformats.org/officeDocument/2006/relationships/image" Target="/ppt/media/image4.svg" Id="R718772a138684817" /><Relationship Type="http://schemas.openxmlformats.org/officeDocument/2006/relationships/notesSlide" Target="/ppt/notesSlides/notesSlide4.xml" Id="Rbdb9a7c559b24de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51e6a4ec9e46fa" /><Relationship Type="http://schemas.openxmlformats.org/officeDocument/2006/relationships/image" Target="/ppt/media/image5.png" Id="R55105b80638b4371" /><Relationship Type="http://schemas.openxmlformats.org/officeDocument/2006/relationships/image" Target="/ppt/media/image5.svg" Id="R82a37e8369d24db4" /><Relationship Type="http://schemas.openxmlformats.org/officeDocument/2006/relationships/notesSlide" Target="/ppt/notesSlides/notesSlide5.xml" Id="R4526671792634d8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941028ea044c6e" /><Relationship Type="http://schemas.openxmlformats.org/officeDocument/2006/relationships/image" Target="/ppt/media/image6.png" Id="Reeb332dc9b534666" /><Relationship Type="http://schemas.openxmlformats.org/officeDocument/2006/relationships/image" Target="/ppt/media/image6.svg" Id="R98c7b67ffa6441f5" /><Relationship Type="http://schemas.openxmlformats.org/officeDocument/2006/relationships/notesSlide" Target="/ppt/notesSlides/notesSlide6.xml" Id="R117e3e51791b4d4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45b360be564682" /><Relationship Type="http://schemas.openxmlformats.org/officeDocument/2006/relationships/image" Target="/ppt/media/image7.png" Id="R33d4ab9ba6f94e23" /><Relationship Type="http://schemas.openxmlformats.org/officeDocument/2006/relationships/image" Target="/ppt/media/image7.svg" Id="R1a693c12d01c4a70" /><Relationship Type="http://schemas.openxmlformats.org/officeDocument/2006/relationships/notesSlide" Target="/ppt/notesSlides/notesSlide7.xml" Id="R76674881597b4f2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97b7e1a224457b" /><Relationship Type="http://schemas.openxmlformats.org/officeDocument/2006/relationships/image" Target="/ppt/media/image8.png" Id="R1f6c0652e401451d" /><Relationship Type="http://schemas.openxmlformats.org/officeDocument/2006/relationships/image" Target="/ppt/media/image8.svg" Id="R0c517213d3604d0f" /><Relationship Type="http://schemas.openxmlformats.org/officeDocument/2006/relationships/notesSlide" Target="/ppt/notesSlides/notesSlide8.xml" Id="R910644de7bdb4c0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0ae13e4672430d" /><Relationship Type="http://schemas.openxmlformats.org/officeDocument/2006/relationships/image" Target="/ppt/media/image9.png" Id="R2fc2b5d0f1254405" /><Relationship Type="http://schemas.openxmlformats.org/officeDocument/2006/relationships/image" Target="/ppt/media/image9.svg" Id="R95f724c44c664db4" /><Relationship Type="http://schemas.openxmlformats.org/officeDocument/2006/relationships/notesSlide" Target="/ppt/notesSlides/notesSlide9.xml" Id="Rb4f18e9eb044426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0295e923904dd2" /><Relationship Type="http://schemas.openxmlformats.org/officeDocument/2006/relationships/image" Target="/ppt/media/image10.png" Id="R89d6b85cbfd044b4" /><Relationship Type="http://schemas.openxmlformats.org/officeDocument/2006/relationships/image" Target="/ppt/media/image10.svg" Id="R82d5786686c74778" /><Relationship Type="http://schemas.openxmlformats.org/officeDocument/2006/relationships/notesSlide" Target="/ppt/notesSlides/notesSlide10.xml" Id="Rc819df2850cf4f9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7ac9b1d8dd4e10" /><Relationship Type="http://schemas.openxmlformats.org/officeDocument/2006/relationships/image" Target="/ppt/media/image11.png" Id="Rdd0aa12f98904946" /><Relationship Type="http://schemas.openxmlformats.org/officeDocument/2006/relationships/image" Target="/ppt/media/image11.svg" Id="R4b400c35dbaf4d66" /><Relationship Type="http://schemas.openxmlformats.org/officeDocument/2006/relationships/notesSlide" Target="/ppt/notesSlides/notesSlide11.xml" Id="R43bf77f361ca4ebc" /></Relationships>
</file>

<file path=ppt/slides/slide1.xml><?xml version="1.0" encoding="utf-8"?>
<p:sld xmlns:p="http://schemas.openxmlformats.org/presentationml/2006/main">
  <p:cSld name="Otwarcie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9fbab9b9a34fb5">
            <a:extLst>
              <a:ext uri="{96DAC541-7B7A-43D3-8B79-37D633B846F1}">
                <asvg:svgBlip xmlns:asvg="http://schemas.microsoft.com/office/drawing/2016/SVG/main" r:embed="R7da80445e09a4b1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3E5CEF-02A2-4D00-9F70-9F02CE333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DLA DYREKCJI SZPITALA I ZARZĄDU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DCEDD651-BA77-433E-B111-4A105E718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Ważnych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rozmów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 pracy nie prowadzi się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na wyczucie.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443502B-E4F5-46B6-B4BD-182B433B0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485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D3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1DFF4D65-778A-4B8E-8515-070665A3B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7240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0" i="0">
                <a:solidFill>
                  <a:srgbClr val="EFE8F2"/>
                </a:solidFill>
              </a:defRPr>
            </a:pPr>
            <a:r>
              <a:rPr sz="2025" b="0" i="0">
                <a:solidFill>
                  <a:srgbClr val="EFE8F2"/>
                </a:solidFill>
              </a:rPr>
              <a:t>Empatyzer pomaga ordynatorom, oddziałowym i innym menedżerom przygotować trudną rozmowę z konkretną osobą.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C3FEAF2C-36DA-4D84-BFCA-7DDB9AC24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84425430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203d73147746de">
            <a:extLst>
              <a:ext uri="{96DAC541-7B7A-43D3-8B79-37D633B846F1}">
                <asvg:svgBlip xmlns:asvg="http://schemas.microsoft.com/office/drawing/2016/SVG/main" r:embed="R7cb393152d714fe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42967CB3-A303-4F70-91C9-7605A86CF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tension-backdrop">
            <a:extLst xmlns:a="http://schemas.openxmlformats.org/drawingml/2006/main">
              <a:ext uri="{FF2B5EF4-FFF2-40B4-BE49-F238E27FC236}">
                <a16:creationId xmlns:a16="http://schemas.microsoft.com/office/drawing/2014/main" id="{E69F8B7D-0537-40B8-82AE-CCE2510FA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143000"/>
            <a:ext cx="58293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800" b="1" i="0">
                <a:solidFill>
                  <a:srgbClr val="DDF1ED"/>
                </a:solidFill>
              </a:defRPr>
            </a:pPr>
            <a:r>
              <a:rPr sz="10800" b="1" i="0">
                <a:solidFill>
                  <a:srgbClr val="DDF1ED"/>
                </a:solidFill>
              </a:rPr>
              <a:t>DYŻUR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BE7A58-82C8-4E4A-A714-619636D07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TU KIERUJE SIĘ LUDŹMI</a:t>
            </a:r>
          </a:p>
        </p:txBody>
      </p:sp>
      <p:sp>
        <p:nvSpPr>
          <p:cNvPr id="5" name="tension-headline">
            <a:extLst xmlns:a="http://schemas.openxmlformats.org/drawingml/2006/main">
              <a:ext uri="{FF2B5EF4-FFF2-40B4-BE49-F238E27FC236}">
                <a16:creationId xmlns:a16="http://schemas.microsoft.com/office/drawing/2014/main" id="{75A8DB56-2C0A-4D84-8868-CE69FE346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24150"/>
            <a:ext cx="78486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Wiele najtrudniejszych rozmów w szpitalu odbywa się między dyżurami.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0669B27-4A8F-4A61-856A-78D6C77A9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53100"/>
            <a:ext cx="7848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nsion-subhead">
            <a:extLst xmlns:a="http://schemas.openxmlformats.org/drawingml/2006/main">
              <a:ext uri="{FF2B5EF4-FFF2-40B4-BE49-F238E27FC236}">
                <a16:creationId xmlns:a16="http://schemas.microsoft.com/office/drawing/2014/main" id="{812A34BA-13CD-4598-9287-8AD7EA3A0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17766B"/>
                </a:solidFill>
              </a:defRPr>
            </a:pPr>
            <a:r>
              <a:rPr sz="3675" b="1" i="0">
                <a:solidFill>
                  <a:srgbClr val="17766B"/>
                </a:solidFill>
              </a:rPr>
              <a:t>Nie w gabinecie dyrekcji.</a:t>
            </a:r>
          </a:p>
        </p:txBody>
      </p:sp>
    </p:spTree>
    <p:extLst>
      <p:ext uri="{BB962C8B-B14F-4D97-AF65-F5344CB8AC3E}">
        <p14:creationId xmlns:p14="http://schemas.microsoft.com/office/powerpoint/2010/main" val="1466720957"/>
      </p:ext>
    </p:extLst>
  </p:cSld>
</p:sld>
</file>

<file path=ppt/slides/slide3.xml><?xml version="1.0" encoding="utf-8"?>
<p:sld xmlns:p="http://schemas.openxmlformats.org/presentationml/2006/main">
  <p:cSld name="Rozwiąza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122b4fbd35446e">
            <a:extLst>
              <a:ext uri="{96DAC541-7B7A-43D3-8B79-37D633B846F1}">
                <asvg:svgBlip xmlns:asvg="http://schemas.microsoft.com/office/drawing/2016/SVG/main" r:embed="Re00cdd067c514d6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C5A41604-B461-4F0F-ADED-6AD3E998F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2677B7-44F9-4838-99A6-6AF2B9EFD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CO WRACA DO DYREKCJI</a:t>
            </a:r>
          </a:p>
        </p:txBody>
      </p:sp>
      <p:sp>
        <p:nvSpPr>
          <p:cNvPr id="4" name="scenarios-title">
            <a:extLst xmlns:a="http://schemas.openxmlformats.org/drawingml/2006/main">
              <a:ext uri="{FF2B5EF4-FFF2-40B4-BE49-F238E27FC236}">
                <a16:creationId xmlns:a16="http://schemas.microsoft.com/office/drawing/2014/main" id="{C5A1786C-34FF-48DA-8FB6-37619D2F1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52600"/>
            <a:ext cx="78486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Trzy problemy narastają, gdy nikt nie rozmawia.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3720AB-3DBC-4999-9BD5-4F46FC47B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17766B"/>
                </a:solidFill>
              </a:defRPr>
            </a:pPr>
            <a:r>
              <a:rPr sz="4800" b="1" i="0">
                <a:solidFill>
                  <a:srgbClr val="17766B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B5A758A-0923-4943-BA06-8CAEAC3CC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957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F63E03-F690-45EA-8CEA-D69B5ED84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3147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SPECJALISTA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A2F60B-4508-4E17-8DA5-F3FC2BCB3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147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Ceniony specjalista nie przestrzega ustaleń, ale oddział nie może sobie łatwo pozwolić na jego utratę.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2985FB2-3719-46C4-901A-248BFD896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AB6123-708B-46AF-95C1-E97E2EBE5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7A10983-A26E-41E1-852E-B8B86C7C0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1495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9B8E51-C95C-42C7-8811-2E16DDD69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9339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MIĘDZY ODDZIAŁAMI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FEC5C1-834A-4E32-BC3E-866B4AD8C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3395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Nierozwiązany konflikt narasta, aż dwa zespoły nie potrafią już dojść do porozumienia.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3E68EA1-7B54-486D-917E-5455F9C2D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2255F3-E909-429E-9007-A631A1EDB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17766B"/>
                </a:solidFill>
              </a:defRPr>
            </a:pPr>
            <a:r>
              <a:rPr sz="4800" b="1" i="0">
                <a:solidFill>
                  <a:srgbClr val="17766B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F5A50A69-91C4-4F20-8E80-CE56F569A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9342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BBD8D5-7C25-4819-92F6-563CB8473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65532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NOWY MENEDŻER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636B2A-6C94-4DB0-8380-6E28DD7F1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5532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Lekarz świetnie zna swój zawód. Rozmów z ludźmi, delegowania i rozwiązywania konfliktów uczy się jako przełożony.</a:t>
            </a:r>
          </a:p>
        </p:txBody>
      </p:sp>
    </p:spTree>
    <p:extLst>
      <p:ext uri="{BB962C8B-B14F-4D97-AF65-F5344CB8AC3E}">
        <p14:creationId xmlns:p14="http://schemas.microsoft.com/office/powerpoint/2010/main" val="460491705"/>
      </p:ext>
    </p:extLst>
  </p:cSld>
</p:sld>
</file>

<file path=ppt/slides/slide4.xml><?xml version="1.0" encoding="utf-8"?>
<p:sld xmlns:p="http://schemas.openxmlformats.org/presentationml/2006/main">
  <p:cSld name="Przykład rozmow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3da0b6da594492">
            <a:extLst>
              <a:ext uri="{96DAC541-7B7A-43D3-8B79-37D633B846F1}">
                <asvg:svgBlip xmlns:asvg="http://schemas.microsoft.com/office/drawing/2016/SVG/main" r:embed="R718772a13868481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86DF612A-2B22-48E8-886E-033084BB8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7C13B34B-7ED4-447A-970F-C520AEDB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0150"/>
            <a:ext cx="7848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Autonomia kliniczna.</a:t>
            </a:r>
          </a:p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Wspólne zasady.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65EB5288-58A0-4E53-AC02-44D8FE021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848600" cy="5200650"/>
          </a:xfrm>
          <a:prstGeom xmlns:a="http://schemas.openxmlformats.org/drawingml/2006/main" prst="roundRect">
            <a:avLst>
              <a:gd name="adj" fmla="val 2930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61761D-B9F1-40A8-BE29-541878CE1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TY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5EBFA873-83A8-4865-83CE-70EA9EA65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68389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Ordynator znów nie zastosował się do ustalenia. Muszę z nim porozmawiać. Jak zacząć?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891254B-1CDA-4CAB-BB38-BC8161E13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6838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91E35C-E07C-402D-B5E9-D48809D4B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340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61B41044-C4BC-4FF9-B163-9CADBB518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53100"/>
            <a:ext cx="68389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Pokaż, że szanujesz jego odpowiedzialność kliniczną. Potem nazwij ustalenie, którego nie można pomijać, i zapytaj, co stało za jego decyzją.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4A5FDF-122D-4B89-B6E8-F1F541132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543800"/>
            <a:ext cx="683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Em uwzględnia Ciebie, rozmówcę i konkretną sytuację.</a:t>
            </a:r>
          </a:p>
        </p:txBody>
      </p:sp>
    </p:spTree>
    <p:extLst>
      <p:ext uri="{BB962C8B-B14F-4D97-AF65-F5344CB8AC3E}">
        <p14:creationId xmlns:p14="http://schemas.microsoft.com/office/powerpoint/2010/main" val="1585946916"/>
      </p:ext>
    </p:extLst>
  </p:cSld>
</p:sld>
</file>

<file path=ppt/slides/slide5.xml><?xml version="1.0" encoding="utf-8"?>
<p:sld xmlns:p="http://schemas.openxmlformats.org/presentationml/2006/main">
  <p:cSld name="Wynik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105b80638b4371">
            <a:extLst>
              <a:ext uri="{96DAC541-7B7A-43D3-8B79-37D633B846F1}">
                <asvg:svgBlip xmlns:asvg="http://schemas.microsoft.com/office/drawing/2016/SVG/main" r:embed="R82a37e8369d24db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3713A3C2-B1B9-4D20-84F2-47BD1180A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47EC0B-853F-4133-8F26-2A2859572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CO MÓWIĄ UŻYTKOWNICY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04E51FF5-591A-48FF-999F-224ECD706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Użytkownicy doceniają to wsparcie.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FC69B79E-1177-419B-9786-6FFEC67C5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98FE91-F853-4B47-BCE7-1754E0326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9879BD-955A-41DA-B611-F21AB2955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poleciłoby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AE2A20B6-72B2-4CED-A2AD-DB5379CF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19F196-CD6B-499F-B047-A3523DB29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17766B"/>
                </a:solidFill>
              </a:defRPr>
            </a:pPr>
            <a:r>
              <a:rPr sz="6900" b="1" i="0">
                <a:solidFill>
                  <a:srgbClr val="17766B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F85F71-E47B-4E4D-959F-68B811270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dobrze ocenia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wdrożenie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E0B68CB6-004B-4835-B9AE-F17F43B8B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D1E41A-AAC8-4B5A-AC3B-F57E125E8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2529A2-DD88-47BE-B9F9-191D850D3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robi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postępy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EDF257-70E9-491A-A7B6-43E7EF568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Badania użytkowników i wdrożeń Empatyzera</a:t>
            </a:r>
          </a:p>
        </p:txBody>
      </p:sp>
    </p:spTree>
    <p:extLst>
      <p:ext uri="{BB962C8B-B14F-4D97-AF65-F5344CB8AC3E}">
        <p14:creationId xmlns:p14="http://schemas.microsoft.com/office/powerpoint/2010/main" val="302508122"/>
      </p:ext>
    </p:extLst>
  </p:cSld>
</p:sld>
</file>

<file path=ppt/slides/slide6.xml><?xml version="1.0" encoding="utf-8"?>
<p:sld xmlns:p="http://schemas.openxmlformats.org/presentationml/2006/main">
  <p:cSld name="Referencj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b332dc9b534666">
            <a:extLst>
              <a:ext uri="{96DAC541-7B7A-43D3-8B79-37D633B846F1}">
                <asvg:svgBlip xmlns:asvg="http://schemas.microsoft.com/office/drawing/2016/SVG/main" r:embed="R98c7b67ffa6441f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FB0F8ADA-1802-4C39-BDD9-E98897D84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83B23E-93D1-4137-9549-2441B1A59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PERSPEKTYWA DYREKTORKI SZPITALA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99B03A7A-05B1-4F9A-B9BE-140D24146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E7D144E5-E539-4DC7-A9DD-824B2B01C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 i="0">
                <a:solidFill>
                  <a:srgbClr val="241C28"/>
                </a:solidFill>
              </a:defRPr>
            </a:pPr>
            <a:r>
              <a:rPr sz="2775" b="1" i="0">
                <a:solidFill>
                  <a:srgbClr val="241C28"/>
                </a:solidFill>
              </a:rPr>
              <a:t>„Empatyzer to praktyczne rozwiązanie dla szpitali, które chcą rozwijać empatyczną komunikację i wzmacniać współpracę między zespołami w całej organizacji.”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42559E52-8A79-4CF2-9F8E-ADCAE0FAC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5,0/5 w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D74AA3-5F50-4282-B26B-0B8D050D2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Krystyna Walendowicz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33B0BB-1257-41E7-8101-5C12B01D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736978"/>
                </a:solidFill>
              </a:defRPr>
            </a:pPr>
            <a:r>
              <a:rPr sz="1575" b="0" i="0">
                <a:solidFill>
                  <a:srgbClr val="736978"/>
                </a:solidFill>
              </a:rPr>
              <a:t>Dyrektorka szpitala w Zakopanem · 6 lipca 2026</a:t>
            </a:r>
          </a:p>
        </p:txBody>
      </p:sp>
    </p:spTree>
    <p:extLst>
      <p:ext uri="{BB962C8B-B14F-4D97-AF65-F5344CB8AC3E}">
        <p14:creationId xmlns:p14="http://schemas.microsoft.com/office/powerpoint/2010/main" val="157280452"/>
      </p:ext>
    </p:extLst>
  </p:cSld>
</p:sld>
</file>

<file path=ppt/slides/slide7.xml><?xml version="1.0" encoding="utf-8"?>
<p:sld xmlns:p="http://schemas.openxmlformats.org/presentationml/2006/main">
  <p:cSld name="Jak działa diagnoz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d4ab9ba6f94e23">
            <a:extLst>
              <a:ext uri="{96DAC541-7B7A-43D3-8B79-37D633B846F1}">
                <asvg:svgBlip xmlns:asvg="http://schemas.microsoft.com/office/drawing/2016/SVG/main" r:embed="R1a693c12d01c4a7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8ADFCE3E-0D80-4CDD-9653-152C30523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9DE312BB-E9B1-4C32-8BFD-D559C27A0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Diagnoza pozwala Em dopasować odpowiedź do konkretnej osoby.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494313-149C-418C-AF2D-79137D567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C1C7DA2-6275-41DD-A3FC-BD8FCB8A4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82B0D9-F0D3-4690-A3D8-8A64B0564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DIAGNOZA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99C379-DC5A-4B8A-8D31-14A30D78C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Cechy, talenty, motywatory i napięcia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F5B3614-389C-4193-BAAD-058F7E5D0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5074C0-270C-43E3-B81A-8AA187639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17766B"/>
                </a:solidFill>
              </a:defRPr>
            </a:pPr>
            <a:r>
              <a:rPr sz="5100" b="1" i="0">
                <a:solidFill>
                  <a:srgbClr val="17766B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AE51882-CC2E-4593-9E04-49F283B01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1246B2-D4B3-4903-9F20-F5796261A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ZAPYTAJ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254047-9657-41C0-B86F-9093C2BD9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Odpowiedź dopasowana do osoby, zespołu lub działu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662D910-8A1A-4464-9B8D-65248A760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575261-6CA7-4F2A-84D4-5B52A89B8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8D0085E-7045-4ED4-8BEA-40C4B0D4C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8A790B-8C5A-49C7-AA27-FB5398CF2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MIKRO-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LEKCJE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F33BDF-3DD4-4E02-9813-77BCF25E9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Dwie krótkie lekcje dopasowane do użytkownika</a:t>
            </a:r>
          </a:p>
        </p:txBody>
      </p:sp>
    </p:spTree>
    <p:extLst>
      <p:ext uri="{BB962C8B-B14F-4D97-AF65-F5344CB8AC3E}">
        <p14:creationId xmlns:p14="http://schemas.microsoft.com/office/powerpoint/2010/main" val="480625679"/>
      </p:ext>
    </p:extLst>
  </p:cSld>
</p:sld>
</file>

<file path=ppt/slides/slide8.xml><?xml version="1.0" encoding="utf-8"?>
<p:sld xmlns:p="http://schemas.openxmlformats.org/presentationml/2006/main">
  <p:cSld name="Wartość dla organizacj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6c0652e401451d">
            <a:extLst>
              <a:ext uri="{96DAC541-7B7A-43D3-8B79-37D633B846F1}">
                <asvg:svgBlip xmlns:asvg="http://schemas.microsoft.com/office/drawing/2016/SVG/main" r:embed="R0c517213d3604d0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CDCE04E1-F113-4239-B5F8-C164B5CE2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A2F6CC-95CA-4EF8-8EE3-A5626B40C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CO ZMIENIA SIĘ W SZPITALU</a:t>
            </a:r>
          </a:p>
        </p:txBody>
      </p:sp>
      <p:sp>
        <p:nvSpPr>
          <p:cNvPr id="4" name="value-headline">
            <a:extLst xmlns:a="http://schemas.openxmlformats.org/drawingml/2006/main">
              <a:ext uri="{FF2B5EF4-FFF2-40B4-BE49-F238E27FC236}">
                <a16:creationId xmlns:a16="http://schemas.microsoft.com/office/drawing/2014/main" id="{8108AA46-BBA8-4329-A8E9-78A57FFAA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71650"/>
            <a:ext cx="7848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425" b="1" i="0">
                <a:solidFill>
                  <a:srgbClr val="2D2D2D"/>
                </a:solidFill>
              </a:defRPr>
            </a:pPr>
            <a:r>
              <a:rPr sz="4425" b="1" i="0">
                <a:solidFill>
                  <a:srgbClr val="2D2D2D"/>
                </a:solidFill>
              </a:rPr>
              <a:t>Menedżer dostaje wsparcie na oddziale, zanim konflikt trafi do dyrekcji.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077FDD-AE4B-42CB-8FA0-C20F951A4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053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17766B"/>
                </a:solidFill>
              </a:defRPr>
            </a:pPr>
            <a:r>
              <a:rPr sz="2175" b="1" i="0">
                <a:solidFill>
                  <a:srgbClr val="17766B"/>
                </a:solidFill>
              </a:rPr>
              <a:t>NA ODDZIALE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7601E81-FACB-414E-9C9E-69A6283BC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5624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F3CCE6-E945-486A-92AD-782523001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2862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menedżerowie przygotowują rozmowy między dyżurami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A7BCB79-93DE-48B5-86E4-7B7A6AED7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043719-4D32-4224-9958-4B5685D78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8165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4F2854"/>
                </a:solidFill>
              </a:defRPr>
            </a:pPr>
            <a:r>
              <a:rPr sz="2175" b="1" i="0">
                <a:solidFill>
                  <a:srgbClr val="4F2854"/>
                </a:solidFill>
              </a:rPr>
              <a:t>DLA HR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8B18316-F91D-489D-855D-0873F9CE8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83882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C6F179-20C1-417F-8486-A2E3D66E6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56260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mniej zwykłych spraw wymaga mediacji</a:t>
            </a:r>
          </a:p>
        </p:txBody>
      </p:sp>
      <p:sp>
        <p:nvSpPr>
          <p:cNvPr id="12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E43F8BD-6C0B-45D1-82F4-B898CD3BE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E46DF1-C6FF-4549-BA83-0183486E1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17766B"/>
                </a:solidFill>
              </a:defRPr>
            </a:pPr>
            <a:r>
              <a:rPr sz="2175" b="1" i="0">
                <a:solidFill>
                  <a:srgbClr val="17766B"/>
                </a:solidFill>
              </a:rPr>
              <a:t>DLA DYREKCJI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4A4445B-5C4C-4CB5-B845-0CBFB59FC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71151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A4FFF8-61E5-4C11-A143-7BC057659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8389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więcej problemów udaje się rozwiązać na oddziale</a:t>
            </a:r>
          </a:p>
        </p:txBody>
      </p:sp>
    </p:spTree>
    <p:extLst>
      <p:ext uri="{BB962C8B-B14F-4D97-AF65-F5344CB8AC3E}">
        <p14:creationId xmlns:p14="http://schemas.microsoft.com/office/powerpoint/2010/main" val="572798575"/>
      </p:ext>
    </p:extLst>
  </p:cSld>
</p:sld>
</file>

<file path=ppt/slides/slide9.xml><?xml version="1.0" encoding="utf-8"?>
<p:sld xmlns:p="http://schemas.openxmlformats.org/presentationml/2006/main">
  <p:cSld name="Prywatność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c2b5d0f1254405">
            <a:extLst>
              <a:ext uri="{96DAC541-7B7A-43D3-8B79-37D633B846F1}">
                <asvg:svgBlip xmlns:asvg="http://schemas.microsoft.com/office/drawing/2016/SVG/main" r:embed="R95f724c44c664db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359824BE-E8C3-4D01-A121-B970E4CE3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159A2C7A-B6A3-4442-8A6A-B97EEE71B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3AADAD-A8F1-4A41-ADC5-65F04B767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PRYWATNOŚĆ JEST CZĘŚCIĄ PRODUKTU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335510A8-C414-4D53-AAAE-11DF53A77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Rozmowy z Em są prywatne.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4AEC797-55D0-42EE-8EE3-A128E9B47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7A27064E-C1A4-483F-8956-B78124216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6730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Pracodawca nie ma dostępu do pytań ani odpowiedzi.</a:t>
            </a:r>
          </a:p>
        </p:txBody>
      </p:sp>
      <p:sp>
        <p:nvSpPr>
          <p:cNvPr id="8" name="privacy-tail">
            <a:extLst xmlns:a="http://schemas.openxmlformats.org/drawingml/2006/main">
              <a:ext uri="{FF2B5EF4-FFF2-40B4-BE49-F238E27FC236}">
                <a16:creationId xmlns:a16="http://schemas.microsoft.com/office/drawing/2014/main" id="{C793D64F-BA12-4941-B6B5-C75AC853D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24650"/>
            <a:ext cx="70675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AD3C0"/>
                </a:solidFill>
              </a:defRPr>
            </a:pPr>
            <a:r>
              <a:rPr sz="2250" b="0" i="0">
                <a:solidFill>
                  <a:srgbClr val="6AD3C0"/>
                </a:solidFill>
              </a:rPr>
              <a:t>Bez danych pacjentów i bez decyzji klinicznych. Empatyzer wspiera rozmowy między pracownikami.</a:t>
            </a:r>
          </a:p>
        </p:txBody>
      </p:sp>
    </p:spTree>
    <p:extLst>
      <p:ext uri="{BB962C8B-B14F-4D97-AF65-F5344CB8AC3E}">
        <p14:creationId xmlns:p14="http://schemas.microsoft.com/office/powerpoint/2010/main" val="2074351753"/>
      </p:ext>
    </p:extLst>
  </p:cSld>
</p:sld>
</file>

<file path=ppt/slides/slide10.xml><?xml version="1.0" encoding="utf-8"?>
<p:sld xmlns:p="http://schemas.openxmlformats.org/presentationml/2006/main">
  <p:cSld name="Wdroże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d6b85cbfd044b4">
            <a:extLst>
              <a:ext uri="{96DAC541-7B7A-43D3-8B79-37D633B846F1}">
                <asvg:svgBlip xmlns:asvg="http://schemas.microsoft.com/office/drawing/2016/SVG/main" r:embed="R82d5786686c7477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081BE120-64FA-43E6-8716-A52A74ED0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DD3EA8-E0E7-433A-B1D9-768BB84FC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KONTROLOWANY PIERWSZY KROK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944EB6F9-E779-4DA2-B8FE-29D727D64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3143250" cy="445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250" b="1" i="0">
                <a:solidFill>
                  <a:srgbClr val="17766B"/>
                </a:solidFill>
              </a:defRPr>
            </a:pPr>
            <a:r>
              <a:rPr sz="26250" b="1" i="0">
                <a:solidFill>
                  <a:srgbClr val="17766B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764EC4DF-8942-49EB-913A-A8DE9DB8F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09800"/>
            <a:ext cx="4857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Zacznij od jednego</a:t>
            </a:r>
          </a:p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oddziału.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F2EF3AE7-B3B3-43FA-A704-6A2336DB2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572000"/>
            <a:ext cx="43243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9D5A88-E228-4F23-BE48-791C6FA6A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9530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4F2854"/>
                </a:solidFill>
              </a:defRPr>
            </a:pPr>
            <a:r>
              <a:rPr sz="3150" b="1" i="0">
                <a:solidFill>
                  <a:srgbClr val="4F2854"/>
                </a:solidFill>
              </a:rPr>
              <a:t>Kilka godzin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38E4B2-FB33-4089-9C80-BC271A1EA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na uruchomienie konta organizacji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D8CF29-6BF8-4EF0-A919-1098FD2B4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4389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17766B"/>
                </a:solidFill>
              </a:defRPr>
            </a:pPr>
            <a:r>
              <a:rPr sz="3150" b="1" i="0">
                <a:solidFill>
                  <a:srgbClr val="17766B"/>
                </a:solidFill>
              </a:rPr>
              <a:t>Około 15 minut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F7676B-6CC3-4447-B1F4-8D1A4D331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70485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do pierwszego użycia</a:t>
            </a:r>
          </a:p>
        </p:txBody>
      </p:sp>
    </p:spTree>
    <p:extLst>
      <p:ext uri="{BB962C8B-B14F-4D97-AF65-F5344CB8AC3E}">
        <p14:creationId xmlns:p14="http://schemas.microsoft.com/office/powerpoint/2010/main" val="1366870545"/>
      </p:ext>
    </p:extLst>
  </p:cSld>
</p:sld>
</file>

<file path=ppt/slides/slide11.xml><?xml version="1.0" encoding="utf-8"?>
<p:sld xmlns:p="http://schemas.openxmlformats.org/presentationml/2006/main">
  <p:cSld name="Demo i kontak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0aa12f98904946">
            <a:extLst>
              <a:ext uri="{96DAC541-7B7A-43D3-8B79-37D633B846F1}">
                <asvg:svgBlip xmlns:asvg="http://schemas.microsoft.com/office/drawing/2016/SVG/main" r:embed="R4b400c35dbaf4d6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67998A-5217-42C4-BD65-F344B0BD4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TA ROZMOWA JUŻ CZEKA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30D9E9CC-9BCA-4C93-AD3F-4A9E92A14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Zacznijmy od konkretnej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rozmowy z oddziału.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B4971A8-C3D2-4D36-9E6E-A62ACE20B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D3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E678CC50-FF7E-4B21-919C-7546A9F3B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EAF5F3"/>
                </a:solidFill>
              </a:defRPr>
            </a:pPr>
            <a:r>
              <a:rPr sz="3900" b="1" i="0">
                <a:solidFill>
                  <a:srgbClr val="EAF5F3"/>
                </a:solidFill>
              </a:rPr>
              <a:t>Umów 30-minutowe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E53B66-C845-4ADC-93EC-BB668AD65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D0C839-6020-4851-A545-30BFB6B97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7F1E35-9D84-4F8D-82EE-438FEC3B1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Przed ważną rozmową.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6C688C23-06F9-40EF-BA52-EEACBA634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638467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2026-09-05T20:36:09.0050000Z</dcterms:created>
  <dcterms:modified xsi:type="dcterms:W3CDTF">2026-09-05T20:36:09.0050000Z</dcterms:modified>
</coreProperties>
</file>