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4302a19f7cc54520" Type="http://schemas.openxmlformats.org/package/2006/relationships/metadata/core-properties" Target="docProps/core.xml"/><Relationship Id="R4593411e5d40447c" Type="http://schemas.openxmlformats.org/officeDocument/2006/relationships/officeDocument" Target="ppt/presentation.xml"/><Relationship Id="Rd316c9a6924949bb"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449cebe31591400f"/>
  </p:sldMasterIdLst>
  <p:notesMasterIdLst>
    <p:notesMasterId xmlns:r="http://schemas.openxmlformats.org/officeDocument/2006/relationships" r:id="R87031f8d68b845a6"/>
  </p:notesMasterIdLst>
  <p:sldIdLst>
    <p:sldId xmlns:r="http://schemas.openxmlformats.org/officeDocument/2006/relationships" id="256" r:id="R5b261d5ef7624632"/>
    <p:sldId xmlns:r="http://schemas.openxmlformats.org/officeDocument/2006/relationships" id="257" r:id="R0f0efe13dc3f4f94"/>
    <p:sldId xmlns:r="http://schemas.openxmlformats.org/officeDocument/2006/relationships" id="258" r:id="Rb4a984062be44eee"/>
    <p:sldId xmlns:r="http://schemas.openxmlformats.org/officeDocument/2006/relationships" id="259" r:id="Rdeb815a623aa4a67"/>
    <p:sldId xmlns:r="http://schemas.openxmlformats.org/officeDocument/2006/relationships" id="260" r:id="Re247be22635c42ea"/>
    <p:sldId xmlns:r="http://schemas.openxmlformats.org/officeDocument/2006/relationships" id="261" r:id="Rc29a80fd7c9f4dbe"/>
    <p:sldId xmlns:r="http://schemas.openxmlformats.org/officeDocument/2006/relationships" id="262" r:id="Rbfd580d0a6ed4f01"/>
    <p:sldId xmlns:r="http://schemas.openxmlformats.org/officeDocument/2006/relationships" id="263" r:id="R56db042c336d405d"/>
    <p:sldId xmlns:r="http://schemas.openxmlformats.org/officeDocument/2006/relationships" id="264" r:id="R61ade59d276f4e14"/>
    <p:sldId xmlns:r="http://schemas.openxmlformats.org/officeDocument/2006/relationships" id="265" r:id="R8dd002adb2134b12"/>
    <p:sldId xmlns:r="http://schemas.openxmlformats.org/officeDocument/2006/relationships" id="266" r:id="R0e836db302434c24"/>
    <p:sldId xmlns:r="http://schemas.openxmlformats.org/officeDocument/2006/relationships" id="267" r:id="R619d478ffe6e487c"/>
    <p:sldId xmlns:r="http://schemas.openxmlformats.org/officeDocument/2006/relationships" id="268" r:id="R8f859fccbf9b478f"/>
    <p:sldId xmlns:r="http://schemas.openxmlformats.org/officeDocument/2006/relationships" id="269" r:id="Rbcedac60f4a349f6"/>
    <p:sldId xmlns:r="http://schemas.openxmlformats.org/officeDocument/2006/relationships" id="270" r:id="R3d62d98a3fa34962"/>
    <p:sldId xmlns:r="http://schemas.openxmlformats.org/officeDocument/2006/relationships" id="271" r:id="R9a21e47888164e7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e836db302434c24" Type="http://schemas.openxmlformats.org/officeDocument/2006/relationships/slide" Target="slides/slide11.xml"/><Relationship Id="R0f0efe13dc3f4f94" Type="http://schemas.openxmlformats.org/officeDocument/2006/relationships/slide" Target="slides/slide2.xml"/><Relationship Id="R3d62d98a3fa34962" Type="http://schemas.openxmlformats.org/officeDocument/2006/relationships/slide" Target="slides/slide15.xml"/><Relationship Id="R3e1362c066194450" Type="http://schemas.openxmlformats.org/officeDocument/2006/relationships/presProps" Target="presProps.xml"/><Relationship Id="R449cebe31591400f" Type="http://schemas.openxmlformats.org/officeDocument/2006/relationships/slideMaster" Target="slideMasters/slideMaster1.xml"/><Relationship Id="R56db042c336d405d" Type="http://schemas.openxmlformats.org/officeDocument/2006/relationships/slide" Target="slides/slide8.xml"/><Relationship Id="R5b261d5ef7624632" Type="http://schemas.openxmlformats.org/officeDocument/2006/relationships/slide" Target="slides/slide1.xml"/><Relationship Id="R619d478ffe6e487c" Type="http://schemas.openxmlformats.org/officeDocument/2006/relationships/slide" Target="slides/slide12.xml"/><Relationship Id="R61ade59d276f4e14" Type="http://schemas.openxmlformats.org/officeDocument/2006/relationships/slide" Target="slides/slide9.xml"/><Relationship Id="R7d21daa674ac4573" Type="http://schemas.openxmlformats.org/officeDocument/2006/relationships/theme" Target="theme/theme1.xml"/><Relationship Id="R87031f8d68b845a6" Type="http://schemas.openxmlformats.org/officeDocument/2006/relationships/notesMaster" Target="notesMasters/notesMaster1.xml"/><Relationship Id="R8dd002adb2134b12" Type="http://schemas.openxmlformats.org/officeDocument/2006/relationships/slide" Target="slides/slide10.xml"/><Relationship Id="R8f859fccbf9b478f" Type="http://schemas.openxmlformats.org/officeDocument/2006/relationships/slide" Target="slides/slide13.xml"/><Relationship Id="R9a21e47888164e75" Type="http://schemas.openxmlformats.org/officeDocument/2006/relationships/slide" Target="slides/slide16.xml"/><Relationship Id="R9e558c66a8b540bc" Type="http://schemas.openxmlformats.org/officeDocument/2006/relationships/tableStyles" Target="tableStyles.xml"/><Relationship Id="Rb4a984062be44eee" Type="http://schemas.openxmlformats.org/officeDocument/2006/relationships/slide" Target="slides/slide3.xml"/><Relationship Id="Rbcedac60f4a349f6" Type="http://schemas.openxmlformats.org/officeDocument/2006/relationships/slide" Target="slides/slide14.xml"/><Relationship Id="Rbfd580d0a6ed4f01" Type="http://schemas.openxmlformats.org/officeDocument/2006/relationships/slide" Target="slides/slide7.xml"/><Relationship Id="Rc29a80fd7c9f4dbe" Type="http://schemas.openxmlformats.org/officeDocument/2006/relationships/slide" Target="slides/slide6.xml"/><Relationship Id="Rdeb815a623aa4a67" Type="http://schemas.openxmlformats.org/officeDocument/2006/relationships/slide" Target="slides/slide4.xml"/><Relationship Id="Re247be22635c42ea"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442c9800016542a1"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xml version='1.0' encoding='UTF-8' standalone='yes'?>
<Relationships xmlns="http://schemas.openxmlformats.org/package/2006/relationships"><Relationship Id="R81eb6755c33d4e3c" Type="http://schemas.openxmlformats.org/officeDocument/2006/relationships/notesMaster" Target="../notesMasters/notesMaster1.xml"/><Relationship Id="Reabe52bfc0104336"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1e3f260aa03c454a" Type="http://schemas.openxmlformats.org/officeDocument/2006/relationships/notesMaster" Target="../notesMasters/notesMaster1.xml"/><Relationship Id="Rdfb76f69f9b643be"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004cfe4368434edf" Type="http://schemas.openxmlformats.org/officeDocument/2006/relationships/slide" Target="../slides/slide3.xml"/><Relationship Id="R24cc7185c9574124"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563cbf209faa4458" Type="http://schemas.openxmlformats.org/officeDocument/2006/relationships/notesMaster" Target="../notesMasters/notesMaster1.xml"/><Relationship Id="R7b77feb49e14494f"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9d1c249aac7d48a0" Type="http://schemas.openxmlformats.org/officeDocument/2006/relationships/slide" Target="../slides/slide5.xml"/><Relationship Id="Rfc2ead67afc8421a"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5b7c97528d114a5c" Type="http://schemas.openxmlformats.org/officeDocument/2006/relationships/slide" Target="../slides/slide6.xml"/><Relationship Id="R7317ec5293ac416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811f07e56c644e11" Type="http://schemas.openxmlformats.org/officeDocument/2006/relationships/slide" Target="../slides/slide7.xml"/><Relationship Id="Rb750ec3255334004"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c0f4cc9a832e4016" Type="http://schemas.openxmlformats.org/officeDocument/2006/relationships/notesMaster" Target="../notesMasters/notesMaster1.xml"/><Relationship Id="Re97c8f231d754b05"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061627e2478647f6" Type="http://schemas.openxmlformats.org/officeDocument/2006/relationships/slide" Target="../slides/slide9.xml"/><Relationship Id="Rb364b35648224d28"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181306a3e75b4822" Type="http://schemas.openxmlformats.org/officeDocument/2006/relationships/notesMaster" Target="../notesMasters/notesMaster1.xml"/><Relationship Id="R7d28efc9363c4b0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76672456cef94f01" Type="http://schemas.openxmlformats.org/officeDocument/2006/relationships/notesMaster" Target="../notesMasters/notesMaster1.xml"/><Relationship Id="Rf3c92e3f13c445ef"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208d0fce24e64037" Type="http://schemas.openxmlformats.org/officeDocument/2006/relationships/slide" Target="../slides/slide12.xml"/><Relationship Id="R4730ace8951b416c"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00fae5d6a7114a05" Type="http://schemas.openxmlformats.org/officeDocument/2006/relationships/notesMaster" Target="../notesMasters/notesMaster1.xml"/><Relationship Id="R8a0fcc20e51446b3"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e8f8e4fa80c64a82" Type="http://schemas.openxmlformats.org/officeDocument/2006/relationships/slide" Target="../slides/slide14.xml"/><Relationship Id="Rfca22c98634c43fa"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09b3ba1965c544fe" Type="http://schemas.openxmlformats.org/officeDocument/2006/relationships/slide" Target="../slides/slide15.xml"/><Relationship Id="Rad50089428c3441f"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4d4fabc10ac242f4" Type="http://schemas.openxmlformats.org/officeDocument/2006/relationships/slide" Target="../slides/slide16.xml"/><Relationship Id="Ra0c7c9e5e5104863"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Dzień dobry, dziękuję za spotkanie. Od razu powiem, o czym dziś nie będzie mowy: o awariach, jakości, BHP ani planie produkcji, bo w tym Empatyzer nie pomaga. Będzie o tym, co dzieje się w zakładzie produkcyjnym, kiedy problem techniczny jest już rozstrzygnięty, a zostaje człowiek, z którym trzeba porozmawiać: o feedbacku dla fachowca z dwudziestoletnim stażem, o nowej linii, której ludzie się boją, o brygadziście, który wczoraj był kolegą. Pokażę, jak zakłady dają każdemu brygadziście to samo przygotowanie do trudnej rozmowy bez zdejmowania brygadzistów ze zmian. Dalsza część to dwadzieścia pięć minut na spotkaniu albo kwadrans czytania.</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Persona, do której jest ta wersja:</a:t>
            </a:r>
            <a:endParaRPr/>
          </a:p>
          <a:p xmlns:a="http://schemas.openxmlformats.org/drawingml/2006/main">
            <a:pPr marL="0" lvl="0" indent="0" algn="l">
              <a:spcBef>
                <a:spcPts val="0"/>
              </a:spcBef>
              <a:spcAft>
                <a:spcPts val="0"/>
              </a:spcAft>
              <a:buNone/>
            </a:pPr>
            <a:r>
              <a:rPr sz="1200"/>
              <a:t>Dyrektor zakładu, zwykle inżynier, kultura lean i wskaźniki. Kierownicy produkcji, mistrzowie i brygadziści awansowali z produkcji. Problemy: rotacja operatorów, konflikty na zmianach, absencje, brygadzista, który nie umie powiedzieć ludziom o zmianie planu bez awantury. Jest sceptyczny wobec narzędzi, które biuro wymyśla dla zakładu produkcyjnego: operatorzy nie mają służbowego komputera, część nie ma firmowej poczty. Ceni prostotę i to, że coś działa w telefonie i nie zabiera czasu na zmianie. Pyta wprost: czy to monitoring, czy związki się zgodzą, czy brygadziści to w ogóle otworzą.</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orientacja w 60 sekund. Powiedz, po co jest spotkanie: pokazać, jak zakłady wyrównują poziom kierowania ludźmi na pierwszej linii bez zdejmowania brygadzistów ze zmian i bez kolejnego programu HR.</a:t>
            </a:r>
            <a:endParaRPr/>
          </a:p>
          <a:p xmlns:a="http://schemas.openxmlformats.org/drawingml/2006/main">
            <a:pPr marL="0" lvl="0" indent="0" algn="l">
              <a:spcBef>
                <a:spcPts val="0"/>
              </a:spcBef>
              <a:spcAft>
                <a:spcPts val="0"/>
              </a:spcAft>
              <a:buNone/>
            </a:pPr>
            <a:r>
              <a:rPr sz="1200"/>
              <a:t>Od pierwszej minuty jasno: Empatyzer pomaga w rozmowie z człowiekiem. Nie zajmuje się awariami, jakością, BHP ani planem.</a:t>
            </a:r>
            <a:endParaRPr/>
          </a:p>
          <a:p xmlns:a="http://schemas.openxmlformats.org/drawingml/2006/main">
            <a:pPr marL="0" lvl="0" indent="0" algn="l">
              <a:spcBef>
                <a:spcPts val="0"/>
              </a:spcBef>
              <a:spcAft>
                <a:spcPts val="0"/>
              </a:spcAft>
              <a:buNone/>
            </a:pPr>
            <a:r>
              <a:rPr sz="1200"/>
              <a:t>Przed spotkaniem wpisz nazwę firmy i datę.</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endParaRPr/>
          </a:p>
          <a:p xmlns:a="http://schemas.openxmlformats.org/drawingml/2006/main">
            <a:pPr marL="0" lvl="0" indent="0" algn="l">
              <a:spcBef>
                <a:spcPts val="0"/>
              </a:spcBef>
              <a:spcAft>
                <a:spcPts val="0"/>
              </a:spcAft>
              <a:buNone/>
            </a:pP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a:p xmlns:a="http://schemas.openxmlformats.org/drawingml/2006/main">
            <a:pPr marL="0" lvl="0" indent="0" algn="l">
              <a:spcBef>
                <a:spcPts val="0"/>
              </a:spcBef>
              <a:spcAft>
                <a:spcPts val="0"/>
              </a:spcAft>
              <a:buNone/>
            </a:pPr>
            <a:r>
              <a:rPr sz="1200"/>
              <a:t>3.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które zna każdy, kto prowadzi zakład. Brygadzistą zostaje najlepszy operator. Zna maszynę, zna proces, ludzie go szanują. I od jutra ma dawać feedback ludziom o dłuższym stażu, wdrażać nowych i tłumaczyć zmiany, których sam nie wymyślił, a nikt go do tego nie przygotował, bo akademia lidera będzie za pół roku. Badania nad awansami pokazują wprost: firmy awansują najlepszych fachowców, a nie tych, którzy byliby najlepszymi przełożonymi. Nie da się tego zmienić dekretem. Da się dać temu brygadziście pomoc w chwili, gdy jej potrzebuje. O tym jest ta prezentacja.</a:t>
            </a:r>
            <a:br/>
            <a:br/>
            <a:r>
              <a:rPr sz="1200"/>
              <a:t>Wskazówki dla prowadzącego: Jedno zdanie i pauza. Reszta jest w komentarzu, nie na slajdzie.</a:t>
            </a:r>
            <a:br/>
            <a:br/>
            <a:r>
              <a:rPr sz="1200"/>
              <a:t>Dane i źródła (każdy link sprawdzony 29.08.2026):</a:t>
            </a:r>
            <a:b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br/>
            <a:r>
              <a:rPr sz="1200"/>
              <a:t>2.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3.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br/>
            <a:r>
              <a:rPr sz="1200"/>
              <a:t>4. Pracownicy stanowisk stacjonarnych bez możliwości pracy zdalnej (hale, oddziały) są najmniej zaangażowani (17% wobec 30% u pracujących zdalnie), a menedżerowie są bardziej zestresowani niż ich podwładni (45% wobec 39%). (Gallup, „State of the Global Workplace: 2026 Report”, dane globalne, 2026). https://www.gallup.com/workplace/697904/state-of-the-global-workplace-global-data.aspx Zastrzeżenie: Dane globalne za 2025; self-report.</a:t>
            </a:r>
            <a:br/>
            <a:r>
              <a:rPr sz="1200"/>
              <a:t>5. W USA zaangażowanych jest 25% pracowników produkcji, o 8 punktów mniej niż średnia krajowa (33%); to najmniej zaangażowana grupa zawodowa. (Gallup, „5 Keys to Boosting Workplace Culture in Manufacturing”, 2017). https://news.gallup.com/businessjournal/218549/keys-boosting-workplace-culture-manufacturing.aspx Zastrzeżenie: USA, 2017.</a:t>
            </a:r>
            <a:b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Trzy sytuacje z produkcji. Pierwsza: fachowiec awansowany na brygadzistę, który ma powiedzieć coś trudnego koledze, z którym wczoraj stał przy tej samej maszynie. Druga: zwykła trudna rozmowa, która, zamiast zostać na zmianie, idzie do kierownika produkcji, potem do HR, a w mniejszej firmie do właściciela, i zużywa czas najdroższych ludzi. Trzecia: nowa linia albo robot, o których zarząd zdecydował, a które brygadzista musi wytłumaczyć ludziom bojącym się o swoje miejsce. Bez przygotowanej rozmowy zmiana budzi opór, i to nie z winy technologii. Która z tych sytuacji zdarzyła się u Państwa w ostatnim kwartale?</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prezes ma rozpoznać własny zakład w jednej z trzech sytuacji. Nie obiecuj wpływu na OEE, jakość, BHP ani rotację.</a:t>
            </a:r>
            <a:endParaRPr/>
          </a:p>
          <a:p xmlns:a="http://schemas.openxmlformats.org/drawingml/2006/main">
            <a:pPr marL="0" lvl="0" indent="0" algn="l">
              <a:spcBef>
                <a:spcPts val="0"/>
              </a:spcBef>
              <a:spcAft>
                <a:spcPts val="0"/>
              </a:spcAft>
              <a:buNone/>
            </a:pPr>
            <a:r>
              <a:rPr sz="1200"/>
              <a:t>Pytanie: „Ilu z Państwa brygadzistów awansowało z produkcji w ostatnich dwóch latach i kto ich przygotował do rozmów z ludźmi?”.</a:t>
            </a:r>
            <a:endParaRPr/>
          </a:p>
          <a:p xmlns:a="http://schemas.openxmlformats.org/drawingml/2006/main">
            <a:pPr marL="0" lvl="0" indent="0" algn="l">
              <a:spcBef>
                <a:spcPts val="0"/>
              </a:spcBef>
              <a:spcAft>
                <a:spcPts val="0"/>
              </a:spcAft>
              <a:buNone/>
            </a:pPr>
            <a:r>
              <a:rPr sz="1200"/>
              <a:t>Gallup (2015): menedżerowie odpowiadają za co najmniej 70% zróżnicowania zaangażowania między jednostkami. Nie przeliczaj tego na wynik zakładu.</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endParaRPr/>
          </a:p>
          <a:p xmlns:a="http://schemas.openxmlformats.org/drawingml/2006/main">
            <a:pPr marL="0" lvl="0" indent="0" algn="l">
              <a:spcBef>
                <a:spcPts val="0"/>
              </a:spcBef>
              <a:spcAft>
                <a:spcPts val="0"/>
              </a:spcAft>
              <a:buNone/>
            </a:pPr>
            <a:r>
              <a:rPr sz="1200"/>
              <a:t>2.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endParaRPr/>
          </a:p>
          <a:p xmlns:a="http://schemas.openxmlformats.org/drawingml/2006/main">
            <a:pPr marL="0" lvl="0" indent="0" algn="l">
              <a:spcBef>
                <a:spcPts val="0"/>
              </a:spcBef>
              <a:spcAft>
                <a:spcPts val="0"/>
              </a:spcAft>
              <a:buNone/>
            </a:pPr>
            <a:r>
              <a:rPr sz="1200"/>
              <a:t>3.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endParaRPr/>
          </a:p>
          <a:p xmlns:a="http://schemas.openxmlformats.org/drawingml/2006/main">
            <a:pPr marL="0" lvl="0" indent="0" algn="l">
              <a:spcBef>
                <a:spcPts val="0"/>
              </a:spcBef>
              <a:spcAft>
                <a:spcPts val="0"/>
              </a:spcAft>
              <a:buNone/>
            </a:pPr>
            <a:r>
              <a:rPr sz="1200"/>
              <a:t>4. Pracownicy stanowisk stacjonarnych bez możliwości pracy zdalnej (hale, oddziały) są najmniej zaangażowani (17% wobec 30% u pracujących zdalnie), a menedżerowie są bardziej zestresowani niż ich podwładni (45% wobec 39%). (Gallup, „State of the Global Workplace: 2026 Report”, dane globalne, 2026). https://www.gallup.com/workplace/697904/state-of-the-global-workplace-global-data.aspx Zastrzeżenie: Dane globalne za 2025; self-report.</a:t>
            </a:r>
            <a:endParaRPr/>
          </a:p>
          <a:p xmlns:a="http://schemas.openxmlformats.org/drawingml/2006/main">
            <a:pPr marL="0" lvl="0" indent="0" algn="l">
              <a:spcBef>
                <a:spcPts val="0"/>
              </a:spcBef>
              <a:spcAft>
                <a:spcPts val="0"/>
              </a:spcAft>
              <a:buNone/>
            </a:pPr>
            <a:r>
              <a:rPr sz="1200"/>
              <a:t>5. W USA zaangażowanych jest 25% pracowników produkcji, o 8 punktów mniej niż średnia krajowa (33%); to najmniej zaangażowana grupa zawodowa. (Gallup, „5 Keys to Boosting Workplace Culture in Manufacturing”, 2017). https://news.gallup.com/businessjournal/218549/keys-boosting-workplace-culture-manufacturing.aspx Zastrzeżenie: USA, 2017.</a:t>
            </a:r>
            <a:endParaRPr/>
          </a:p>
          <a:p xmlns:a="http://schemas.openxmlformats.org/drawingml/2006/main">
            <a:pPr marL="0" lvl="0" indent="0" algn="l">
              <a:spcBef>
                <a:spcPts val="0"/>
              </a:spcBef>
              <a:spcAft>
                <a:spcPts val="0"/>
              </a:spcAft>
              <a:buNone/>
            </a:pP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Dwóch mistrzów może zadać Em to samo pytanie, na przykład jak powiedzieć zmianie o nowym grafiku i o pracy w sobotę. Każdy dostanie inną odpowiedź. Jeden mówi krótko i wprost, drugi najpierw tłumaczy tło i unika awantury. Em bierze pod uwagę, kto pyta, o kogo pyta i o jaką rozmowę chodzi, więc dopasowuje wskazówki do obu stron. Dlatego ludzie do Em wracają: zamiast ogólnych zasad o feedbacku dostają trzy zdania, które mogą powiedzieć jutro przed zmianą. Pytanie zadaje się wieczorem w telefonie, przy własnym stole, i nikt tej rozmowy nie czyta: ani kierownik produkcji, ani HR, ani my. Dzięki temu ludzie pytają o to, o co nigdy nie zapytaliby przy ludziach na odprawie przed zmianą.</a:t>
            </a:r>
            <a:br/>
            <a:br/>
            <a:r>
              <a:rPr sz="1200"/>
              <a:t>Wskazówki dla prowadzącego: Najczęstsze pytanie brzmi: czym to się różni od zwykłego czatu ze sztuczną inteligencją. Odpowiedź: Em zna wyniki obu osób, więc odpowiada inaczej dwóm osobom pytającym o to samo. Jeśli jest internet, pokaż Em na żywo na koncie demonstracyjnym.</a:t>
            </a:r>
            <a:br/>
            <a:br/>
            <a:r>
              <a:rPr sz="1200"/>
              <a:t>Dane i źródła (każdy link sprawdzony 29.08.2026):</a:t>
            </a:r>
            <a:br/>
            <a:r>
              <a:rPr sz="1200"/>
              <a:t>1. 69% menedżerów przyznaje, że rozmowy z pracownikami sprawiają im trudność, a 37% boi się dawać bezpośredni krytyczny feedback. (Interact / Harris Poll, komunikat prasowy, 2016 (omówienie: Solomon, HBR, „Two-Thirds of Managers Are Uncomfortable Communicating with Employees”, 2016)). https://www.prnewswire.com/news-releases/come-in-and-shut-the-door--communication-breach-in-the-workplace-revealed-300218235.html Zastrzeżenie: USA, 2058 dorosłych, w tym 616 menedżerów; self-report. HBR: https://hbr.org/2016/03/two-thirds-of-managers-are-uncomfortable-communicating-with-employees</a:t>
            </a:r>
            <a:br/>
            <a:r>
              <a:rPr sz="1200"/>
              <a:t>2. 57% pracowników woli feedback korygujący od pochwał, a 72% uważa, że ich wyniki poprawiłyby się, gdyby menedżer częściej go dawał. (Zenger Folkman, komunikat prasowy, 2014 (omówienie: Zenger i Folkman, HBR, „Your Employees Want the Negative Feedback You Hate to Give”, 2014)). https://www.prnewswire.com/news-releases/zenger-folkman-data-reveals-what-feedback-employees-really-want-245981901.html Zastrzeżenie: Self-report; dane firmy doradczej. HBR: https://hbr.org/2014/01/your-employees-want-the-negative-feedback-you-hate-to-give</a:t>
            </a:r>
            <a:br/>
            <a:r>
              <a:rPr sz="1200"/>
              <a:t>3. 80% pracowników, którzy w ostatnim tygodniu dostali sensowny feedback, jest w pełni zaangażowanych, a codzienny feedback (wobec rocznego) daje 3,6 raza większą szansę na silną motywację do wybitnej pracy. (Gallup, McLain i Nelson, „How Effective Feedback Fuels Performance”, 2022 (akt. 2024)). https://www.gallup.com/workplace/357764/fast-feedback-fuels-performance.aspx Zastrzeżenie: USA, panel Gallupa; korelacja.</a:t>
            </a:r>
            <a:br/>
            <a:r>
              <a:rPr sz="1200"/>
              <a:t>4. Spotkania 1:1 stanowią ok. 47% wszystkich spotkań w firmach, a mimo to prawie nie były badane naukowo. (Flinchum, Kreamer, Rogelberg i Gooty, „One-on-one meetings between managers and direct reports”, Organizational Psychology Review, 2023). https://doi.org/10.1177/20413866221097570 Zastrzeżenie: Recenzowany artykuł przeglądowy; 47% to szacunek cytowany przez autorów.</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Trzeba powiedzieć wprost: pisemnej referencji z zakładu produkcyjnego jeszcze nie mamy. Najbliższa realiom hali jest ochrona zdrowia, bo tam też pracuje się na zmiany, w kilku grupach zawodowych i pod presją czasu. Referencja pochodzi od dyrektorki szpitala, która przeprowadziła wdrożenie u siebie. Druga opinia pokazuje najczęstszy powód, dla którego ludzie zostają przy narzędziu: mniej nieporozumień bez organizowania długich szkoleń. Do tego dochodzą wyniki badań użytkowników: trzech na czterech poleciłoby Empatyzer, a ponad połowa widzi u siebie wzrost kompetencji.</a:t>
            </a:r>
            <a:br/>
            <a:br/>
            <a:r>
              <a:rPr sz="1200"/>
              <a:t>Wskazówki dla prowadzącego: Nie udawaj, że mamy referencję z produkcji; powiedz, czego nie mamy, i zaproponuj, że zakład może być pierwszym takim wdrożeniem. Ocena 5,0/5 pochodzi z opinii opublikowanych na Capterra w lutym i marcu 2026 r.; cytaty są tłumaczone z angielskiego. Przed spotkaniem sprawdź aktualną liczbę opinii i stan profili GetApp oraz Software Advice. Przy liczbach 77/73/59 uzupełnij próbę i rok badania.</a:t>
            </a:r>
            <a:br/>
            <a:br/>
            <a:r>
              <a:rPr sz="1200"/>
              <a:t>Dane i źródła (każdy link sprawdzony 29.08.2026):</a:t>
            </a:r>
            <a:br/>
            <a:r>
              <a:rPr sz="1200"/>
              <a:t>1. W USA zaangażowanych jest 25% pracowników produkcji, o 8 punktów mniej niż średnia krajowa (33%); to najmniej zaangażowana grupa zawodowa. (Gallup, „5 Keys to Boosting Workplace Culture in Manufacturing”, 2017). https://news.gallup.com/businessjournal/218549/keys-boosting-workplace-culture-manufacturing.aspx Zastrzeżenie: USA, 2017.</a:t>
            </a:r>
            <a:br/>
            <a:r>
              <a:rPr sz="1200"/>
              <a:t>2.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3.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endParaRPr/>
          </a:p>
          <a:p xmlns:a="http://schemas.openxmlformats.org/drawingml/2006/main">
            <a:pPr marL="0" lvl="0" indent="0" algn="l">
              <a:spcBef>
                <a:spcPts val="0"/>
              </a:spcBef>
              <a:spcAft>
                <a:spcPts val="0"/>
              </a:spcAft>
              <a:buNone/>
            </a:pPr>
            <a:br/>
            <a:br/>
            <a:r>
              <a:rPr sz="1200"/>
              <a:t>[Sources]</a:t>
            </a:r>
            <a:br/>
            <a:r>
              <a:rPr sz="1200"/>
              <a:t>Wyniki badań użytkowników i referencje dostarczone przez Empatyzer.</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Najprościej opowiedzieć to na jednej sytuacji. Ktoś ma jutro o szóstej powiedzieć doświadczonemu operatorowi, że przez jego błędy zmiana robi poprawki. Wieczorem, przed tą rozmową w cztery oczy, otwiera Empatyzer w telefonie, wybiera tego człowieka i pisze do Em zwykłymi słowami, o co chodzi. Em wie, jak pracuje jedna i druga osoba, bo każda wypełniła wcześniej krótki kwestionariusz, w aplikacji nazywany diagnozą. Jeśli ten operator jeszcze go nie wypełnił, Em opiera się na tym, co pytający o nim napisze. Wraca podpowiedź dopasowana do tego konkretnego człowieka: od czego zacząć, czego nie mówić, jak on może to odebrać. A przez kolejne miesiące wracają krótkie lekcje dobrane do tej osoby i do jej zmiany. Wszystko mieści się w jednej aplikacji.</a:t>
            </a:r>
            <a:br/>
            <a:br/>
            <a:r>
              <a:rPr sz="1200"/>
              <a:t>Wskazówki dla prowadzącego: Trzy warstwy, jedno zdanie o każdej. Zdanie zamykające uprzedza trzy skojarzenia: test, platforma szkoleniowa, narzędzie oceny. Jeśli padnie pytanie „co Em wie o osobie, która nie wypełniła kwestionariusza”: opiera się wtedy na tym, co napisze pytający, i mówi o tym wprost.</a:t>
            </a:r>
            <a:br/>
            <a:br/>
            <a:r>
              <a:rPr sz="1200"/>
              <a:t>Dane i źródła (każdy link sprawdzony 29.08.2026):</a:t>
            </a:r>
            <a:br/>
            <a:r>
              <a:rPr sz="1200"/>
              <a:t>1. Menedżer odpowiada za co najmniej 70% różnic w zaangażowaniu między zespołami, a naturalny talent do zarządzania ma ok. 1 na 10 osób; firmy w 82% przypadków obsadzają to stanowisko osobą bez takiego talentu. (Gallup, Beck i Harter, „Why Great Managers Are So Rare”, 2014 (akt. 2026)). https://www.gallup.com/workplace/231593/why-great-managers-rare.aspx Zastrzeżenie: Dane Gallupa z zespołów w USA; 70% to wariancja między jednostkami, nie związek przyczynowy.</a:t>
            </a:r>
            <a:br/>
            <a:r>
              <a:rPr sz="1200"/>
              <a:t>2.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br/>
            <a:r>
              <a:rPr sz="1200"/>
              <a:t>3.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4.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pojedynczym zakładzie, w którym właściciel jest blisko hali, problemem jest jego czas: trudne rozmowy czekają, aż znajdzie chwilę. Przy rozbudowanej pierwszej linii problemem są nowi brygadziści i mistrzowie, którzy dostają ludzi, zanim ktoś ich do tego przygotuje. Przy wielu zmianach albo zakładach problemem jest nierówność: te same zasady firmy wyglądają inaczej na każdej zmianie, bo zależą od tego, jak brygadzista rozmawia z ludźmi, a zarząd widzi to dopiero w rotacji. Zwykle jedna z tych trzech kolumn opisuje zakład dokładnie, a dwie pozostałe wcale.</a:t>
            </a:r>
            <a:br/>
            <a:br/>
            <a:r>
              <a:rPr sz="1200"/>
              <a:t>Wskazówki dla prowadzącego: Cel: powiedzieć prezesowi, co Empatyzer zmienia w zakładzie jego wielkości. Wskaż właściwą kolumnę.</a:t>
            </a:r>
            <a:br/>
            <a:r>
              <a:rPr sz="1200"/>
              <a:t>Jeden zakład: czas właściciela. Rozwinięta pierwsza linia: fachowiec po awansie. Wiele zmian lub zakładów: ten sam poziom kierowania ludźmi wszędzie, także bez służbowego komputera.</a:t>
            </a:r>
            <a:br/>
            <a:r>
              <a:rPr sz="1200"/>
              <a:t>Pytanie: „Ilu brygadzistów i mistrzów prowadzi u Państwa rozmowy z ludźmi?”.</a:t>
            </a:r>
            <a:br/>
            <a:br/>
            <a:r>
              <a:rPr sz="1200"/>
              <a:t>Dane i źródła (każdy link sprawdzony 29.08.2026):</a:t>
            </a:r>
            <a:br/>
            <a:r>
              <a:rPr sz="1200"/>
              <a:t>1. Pracownicy stanowisk stacjonarnych bez możliwości pracy zdalnej (hale, oddziały) są najmniej zaangażowani (17% wobec 30% u pracujących zdalnie), a menedżerowie są bardziej zestresowani niż ich podwładni (45% wobec 39%). (Gallup, „State of the Global Workplace: 2026 Report”, dane globalne, 2026). https://www.gallup.com/workplace/697904/state-of-the-global-workplace-global-data.aspx Zastrzeżenie: Dane globalne za 2025; self-report.</a:t>
            </a:r>
            <a:br/>
            <a:r>
              <a:rPr sz="1200"/>
              <a:t>2. Zespoły z górnego kwartyla zaangażowania mają o 23% wyższą rentowność, 18% wyższą produktywność (sprzedaż) i 78% niższą absencję niż zespoły z dolnego kwartyla. (Gallup, „Q12 Meta-Analysis, 11th Edition”, 2024). https://www.gallup.com/workplace/321725/gallup-q12-meta-analysis-report.aspx Zastrzeżenie: 183 806 jednostek, 3,35 mln pracowników, 347 organizacji; dane korelacyjne.</a:t>
            </a:r>
            <a:br/>
            <a:r>
              <a:rPr sz="1200"/>
              <a:t>3. Zamiana słabego szefa (dolne 10%) na dobrego (górne 10%) podnosi wynik zespołu bardziej niż dodanie jednej osoby do dziewięcioosobowego zespołu. (Lazear, Shaw i Stanton, „The Value of Bosses”, Journal of Labor Economics 33(4), 2015). https://doi.org/10.1086/681097 Zastrzeżenie: Recenzowane; dane z jednej dużej firmy usługowej. Abstrakt: https://www.nber.org/papers/w18317</a:t>
            </a:r>
            <a:br/>
            <a:r>
              <a:rPr sz="1200"/>
              <a:t>4. AI w pracy używa przynajmniej kilka razy w roku 69% liderów, 55% menedżerów i 40% pracowników szeregowych; na stanowiskach niezdalnych 32% wobec 66% na zdalnych. (Gallup, „Frequent Use of AI in the Workplace Continued to Rise in Q4”, 2026). https://www.gallup.com/workplace/701195/frequent-workplace-continued-rise.aspx Zastrzeżenie: 22 368 pracowników, USA.</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W zakładzie produkcyjnym pierwsze pytanie brzmi zawsze tak samo: kto to czyta. Odpowiedź jest krótka. Rozmów z Em nie widzi nikt w zakładzie: ani kierownik produkcji, ani HR, ani my. Osoba, o którą ktoś pyta, nie widzi ani tego pytania, ani odpowiedzi i nie dostaje o tym żadnej informacji. Em to asystent oparty na sztucznej inteligencji, czyli program, a nie człowiek siedzący po drugiej stronie. Empatyzer nie mierzy wydajności, nie jest monitoringiem i nie służy do oceniania ludzi. Pełny wynik diagnozy należy do tego, kto ją wypełnił. Dane leżą na serwerach w Unii Europejskiej i są szyfrowane. To samo i tymi samymi słowami mówimy związkom zawodowym, inspektorowi ochrony danych i informatykom.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Mów o warstwach zabezpieczeń i ograniczaniu ryzyka, nigdy o bezpieczeństwie absolutnym. Dla prawnika i inspektora ochrony danych przygotuj osobny pakiet: umowa powierzenia, dostawca modelu i podwykonawcy, region przetwarzania, retencja i usuwanie danych, podstawa prawna i dobrowolność [do uzupełnienia przez zespół produktowy]. Na produkcji dodaj: to nie jest monitoring i nie mierzy wydajności; te same słowa powiedz związkom zawodowym.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81% dorosłych Amerykanów uważa, że przez monitorowanie z użyciem AI pracownicy poczują się nadmiernie obserwowani, a 71% sprzeciwia się ostatecznym decyzjom rekrutacyjnym podejmowanym przez AI. (Pew Research Center, „AI in Hiring and Evaluating Workers: What Americans Think”, 2023). https://www.pewresearch.org/internet/2023/04/20/ai-in-hiring-and-evaluating-workers-what-americans-think/ Zastrzeżenie: 11 004 dorosłych w USA, grudzień 2022.</a:t>
            </a:r>
            <a:endParaRPr/>
          </a:p>
          <a:p xmlns:a="http://schemas.openxmlformats.org/drawingml/2006/main">
            <a:pPr marL="0" lvl="0" indent="0" algn="l">
              <a:spcBef>
                <a:spcPts val="0"/>
              </a:spcBef>
              <a:spcAft>
                <a:spcPts val="0"/>
              </a:spcAft>
              <a:buNone/>
            </a:pPr>
            <a:r>
              <a:rPr sz="1200"/>
              <a:t>2. 86% kadry zarządzającej sądzi, że pracownicy wysoko ufają firmie, a deklaruje to tylko 67% pracowników; jedynie 60% pracowników uważa, że liderzy im ufają. (PwC, „2024 Trust Survey”, 2024). https://www.pwc.com/us/en/library/trust-in-business-survey.html Zastrzeżenie: USA, styczeń 2024; 548 menedżerów i 2039 pracowników.</a:t>
            </a:r>
            <a:endParaRPr/>
          </a:p>
          <a:p xmlns:a="http://schemas.openxmlformats.org/drawingml/2006/main">
            <a:pPr marL="0" lvl="0" indent="0" algn="l">
              <a:spcBef>
                <a:spcPts val="0"/>
              </a:spcBef>
              <a:spcAft>
                <a:spcPts val="0"/>
              </a:spcAft>
              <a:buNone/>
            </a:pPr>
            <a:r>
              <a:rPr sz="1200"/>
              <a:t>3. Tylko 23% pracowników w USA zdecydowanie ufa kierownictwu swojej organizacji, ale pracownicy, których menedżer zawsze wysłucha, 4,2 raza częściej ufają kierownictwu. (Gallup, „How to Build Trust in the Workplace”, 2022, oraz „Global Indicator: Leadership &amp; Management”, 2026). https://www.gallup.com/workplace/393401/trust-decline-rebuild.aspx Zastrzeżenie: Panel Gallupa, USA; korelacje. Wskaźnik: https://www.gallup.com/404252/indicator-leadership-management.aspx</a:t>
            </a:r>
            <a:endParaRPr/>
          </a:p>
          <a:p xmlns:a="http://schemas.openxmlformats.org/drawingml/2006/main">
            <a:pPr marL="0" lvl="0" indent="0" algn="l">
              <a:spcBef>
                <a:spcPts val="0"/>
              </a:spcBef>
              <a:spcAft>
                <a:spcPts val="0"/>
              </a:spcAft>
              <a:buNone/>
            </a:pPr>
            <a:r>
              <a:rPr sz="1200"/>
              <a:t>4. Tylko 37% pracowników jest bardzo pewnych, że ich organizacja odpowiedzialnie korzysta z danych o pracownikach, podczas gdy 78% pracodawców deklaruje zdalne monitorowanie pracowników. (Deloitte, „The transparency paradox”, 2024 Global Human Capital Trends, 2024). https://www.deloitte.com/us/en/insights/topics/talent/human-capital-trends/2024/transparency-in-the-workplace.html Zastrzeżenie: 14 000 liderów w 95 krajach plus ankiety pracowników; raport doradczy.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Nie proszę dziś o decyzję. Na tym etapie potrzebna jest jedna zmiana, na której brygadzista ma przed sobą trudną rozmowę. Umówimy trzydzieści minut, pokażemy Em na tej sytuacji, najlepiej w telefonie, bo tak brygadzista będzie z niego korzystał. Jeśli to ma sens, uruchamiamy pierwszą linię jednego zakładu i po kilku tygodniach wspólnie sprawdzamy, ilu brygadzistów korzysta i co sami mówią o Em. Na pokazie dobrze, żeby był ktoś z HR zakładu, kierownik produkcji i ten jeden brygadzista.</a:t>
            </a:r>
            <a:br/>
            <a:br/>
            <a:r>
              <a:rPr sz="1200"/>
              <a:t>Wskazówki dla prowadzącego: Nie kończ na deklaracji „odezwiemy się”. Umów konkret: termin pokazu albo wysyłkę materiałów w ciągu doby. Jeśli rozmówca chce zacząć sam, wystarczy adres empatyzer.com; bezpłatna organizacja osobista obejmuje obecnie do trzech zaproszonych osób [zakres do potwierdzenia przed spotkaniem]. Warunki licencji i cenę raportu uzupełnij przed spotkaniem.</a:t>
            </a:r>
            <a:br/>
            <a:br/>
            <a:r>
              <a:rPr sz="1200"/>
              <a:t>Dane i źródła (każdy link sprawdzony 29.08.2026):</a:t>
            </a:r>
            <a:br/>
            <a:r>
              <a:rPr sz="1200"/>
              <a:t>1. W 2025 r. zaangażowanych było 20% pracowników na świecie, a zaangażowanie menedżerów spadło z 27% do 22%, najmocniej w historii pomiaru; Gallup szacuje koszt niskiego zaangażowania na ok. 10 bln USD rocznie. (Gallup, Harter i Pendell, „Global Employee Engagement Continues Decline” (State of the Global Workplace 2026), 2026). https://www.gallup.com/workplace/708071/global-employee-engagement-continues-decline.aspx Zastrzeżenie: 141 444 respondentów; self-report; koszt to model Gallupa.</a:t>
            </a:r>
            <a:br/>
            <a:r>
              <a:rPr sz="1200"/>
              <a:t>2. W Polsce zaangażowanych w pracę jest 7% pracowników, wobec 12% w Europie i 20% na świecie. (Gallup, „State of the Global Workplace: Poland Country-Level Data”, 2026). https://www.gallup.com/workplace/706802/state-global-workplace-poland-country-level-data.aspx Zastrzeżenie: Średnia z trzech lat sondaży (2023–2025), ok. 1000 respondentów rocznie.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Jedno zdanie na początek, które zna każdy, kto prowadzi zakład. Brygadzistą zostaje najlepszy operator. Zna maszynę, zna proces, ludzie go szanują. I od jutra ma dawać feedback ludziom o dłuższym stażu, wdrażać nowych i tłumaczyć zmiany, których sam nie wymyślił, a nikt go do tego nie przygotował, bo akademia lidera będzie za pół roku. Badania nad awansami pokazują wprost: firmy awansują najlepszych fachowców, a nie tych, którzy byliby najlepszymi przełożonymi. Nie da się tego zmienić dekretem. Da się dać temu brygadziście pomoc w chwili, gdy jej potrzebuje. O tym jest ta prezentacja.</a:t>
            </a:r>
            <a:br/>
            <a:br/>
            <a:r>
              <a:rPr sz="1200"/>
              <a:t>Wskazówki dla prowadzącego: Jedno zdanie i pauza. Reszta jest w komentarzu, nie na slajdzie.</a:t>
            </a:r>
            <a:br/>
            <a:br/>
            <a:r>
              <a:rPr sz="1200"/>
              <a:t>Dane i źródła (każdy link sprawdzony 29.08.2026):</a:t>
            </a:r>
            <a:br/>
            <a:r>
              <a:rPr sz="1200"/>
              <a:t>1. Firmy awansują najlepszych wykonawców, a nie najlepszych przyszłych menedżerów: każde podwojenie wyników przed awansem wiąże się z gorszymi wynikami zespołu nowego menedżera. (Benson, Li i Shue, „Promotions and the Peter Principle”, Quarterly Journal of Economics 134(4), 2019). https://www.nber.org/papers/w24343 Zastrzeżenie: Dane sprzedażowe, USA; 38 843 pracowników, 1553 awanse.</a:t>
            </a:r>
            <a:br/>
            <a:r>
              <a:rPr sz="1200"/>
              <a:t>2.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br/>
            <a:r>
              <a:rPr sz="1200"/>
              <a:t>3. Tylko 16% liderów pierwszego szczebla uznało przejście na stanowisko kierownicze za naturalne, 84% odczuwało stres, a 60% nigdy nie miało formalnego mentora. (DDI, „The State of Frontline Leadership in 2020” (Frontline Leader Project), 2019). https://www.ddi.com/blog/the-state-of-frontline-leadership-in-2020 Zastrzeżenie: Dane firmy szkoleniowej; 9700+ liderów pierwszego szczebla; self-report.</a:t>
            </a:r>
            <a:br/>
            <a:r>
              <a:rPr sz="1200"/>
              <a:t>4. Pracownicy stanowisk stacjonarnych bez możliwości pracy zdalnej (hale, oddziały) są najmniej zaangażowani (17% wobec 30% u pracujących zdalnie), a menedżerowie są bardziej zestresowani niż ich podwładni (45% wobec 39%). (Gallup, „State of the Global Workplace: 2026 Report”, dane globalne, 2026). https://www.gallup.com/workplace/697904/state-of-the-global-workplace-global-data.aspx Zastrzeżenie: Dane globalne za 2025; self-report.</a:t>
            </a:r>
            <a:br/>
            <a:r>
              <a:rPr sz="1200"/>
              <a:t>5. W USA zaangażowanych jest 25% pracowników produkcji, o 8 punktów mniej niż średnia krajowa (33%); to najmniej zaangażowana grupa zawodowa. (Gallup, „5 Keys to Boosting Workplace Culture in Manufacturing”, 2017). https://news.gallup.com/businessjournal/218549/keys-boosting-workplace-culture-manufacturing.aspx Zastrzeżenie: USA, 2017.</a:t>
            </a:r>
            <a:br/>
            <a:r>
              <a:rPr sz="1200"/>
              <a:t>6.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Kiedy w organizacji jest już kilkadziesiąt albo kilkaset wypełnionych kwestionariuszy, można z nich zrobić raport o całości. Nie o pojedynczych ludziach, tylko o organizacji. Widać w nim na przykład, że dwa zespoły spierają się od lat nie dlatego, że ktoś ma złą wolę, tylko dlatego, że jeden potrzebuje jasnej procedury, a drugi swobody, i nikt tego nigdy nie nazwał. Widać też, gdzie kultura, której ludzie potrzebują, rozjeżdża się z tą, którą czują na co dzień. Raport kończy się listą priorytetów na pierwsze trzydzieści dni, żeby nie został ciekawostką w szufladzie. Zamawia się go osobno, poza licencją.</a:t>
            </a:r>
            <a:br/>
            <a:br/>
            <a:r>
              <a:rPr sz="1200"/>
              <a:t>Wskazówki dla prowadzącego: Raport nie jest oceną ludzi i nie służy do decyzji personalnych. Jeśli pojawi się pytanie, czy wymienia konkretne osoby: zakres raportu ustalamy przed zamówieniem, a sam raport nie służy do ocen ani decyzji personalnych. Szczegółowy zakres potwierdź w zespole produktowym przed złożeniem oferty. Cena i warunki: do uzupełnienia przed spotkaniem.</a:t>
            </a:r>
            <a:br/>
            <a:br/>
            <a:r>
              <a:rPr sz="1200"/>
              <a:t>Dane i źródła (każdy link sprawdzony 29.08.2026):</a:t>
            </a:r>
            <a:br/>
            <a:r>
              <a:rPr sz="1200"/>
              <a:t>1. Gotowość pracowników do wspierania zmian w firmie spadła z 74% w 2016 r. do 38% w 2022 r., podczas gdy liczba planowanych zmian rocznie wzrosła z 2 do 10. (Gartner, „The Transformation Deficit”, Gartner Business Quarterly Q1 2023 (omówienie: O Morain i Aykens, HBR, „Employees Are Losing Patience with Change Initiatives”, 2023)). https://www.gartner.com/en/insights/gartner-business-quarterly/q1-2023 Zastrzeżenie: Gartner podaje 38% (GBQ) i 43% (HBR); brak opisu próby. HBR: https://hbr.org/2023/05/employees-are-losing-patience-with-change-initiatives</a:t>
            </a:r>
            <a:br/>
            <a:r>
              <a:rPr sz="1200"/>
              <a:t>2. Przy wysokim zmęczeniu zmianą tylko 43% pracowników zamierza zostać w firmie (wobec 74% przy niskim), a włączanie pracowników w proces zmiany obniża ryzyko zmęczenia o 29 punktów procentowych. (Gartner, komunikat prasowy, 12.10.2022). https://www.gartner.com/en/newsroom/press-releases/2022-10-12-gartner-survey-reveals-leader-and-manager-effectiveness-tops-hr-leaders-list-of-priorities-for-2023 Zastrzeżenie: 860 liderów HR, lipiec 2022; korelacje.</a:t>
            </a:r>
            <a:br/>
            <a:r>
              <a:rPr sz="1200"/>
              <a:t>3.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4.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kultury organizacyjnej.</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Najczęstsze pytanie brzmi, ile roboty jest z tym po stronie zakładu. Ktoś zakłada konto organizacji i zaprasza ludzi mailem albo linkiem. Jeśli zakład nie wymaga zweryfikowanej domeny, zaproszenie może pójść na adres prywatny, więc operator bez służbowej poczty dołączy tak samo jak brygadzista. Każdy siada raz w życiu do diagnozy, odpowiada na pytania i od razu widzi swój wynik, więc od pierwszego dnia ma z tego coś dla siebie. Potem zadaje Em pierwsze pytanie i zwykle pyta o tego człowieka, z którym rozmowa idzie mu najgorzej. Z każdą kolejną osobą pojawiają się porównania w parach i na tle zmiany. Lekcje ruszają same, nikt nie musi ich wysyłać. Licencja jest roczna, na określoną liczbę osób.</a:t>
            </a:r>
            <a:br/>
            <a:br/>
            <a:r>
              <a:rPr sz="1200"/>
              <a:t>Wskazówki dla prowadzącego: Czasu wypełniania kwestionariusza nie podawaj bez potwierdzenia aktualnej wersji: dokumentacja produktowa mówi o 25–35 minutach przy wypełnianiu bez przerw, nowsze materiały o krótszym czasie. Zaproszenie może iść na adres prywatny, jeśli organizacja nie wymaga zweryfikowanej domeny, więc osoba bez służbowej poczty też dołączy. Nakład po stronie klienta: założenie kont, ustawienie struktury i przypomnienie o kwestionariuszu.</a:t>
            </a:r>
            <a:br/>
            <a:br/>
            <a:r>
              <a:rPr sz="1200"/>
              <a:t>Dane i źródła (każdy link sprawdzony 29.08.2026):</a:t>
            </a:r>
            <a:br/>
            <a:r>
              <a:rPr sz="1200"/>
              <a:t>1.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br/>
            <a:r>
              <a:rPr sz="1200"/>
              <a:t>2.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br/>
            <a:r>
              <a:rPr sz="1200"/>
              <a:t>3. Ponad trzy czwarte liderów i menedżerów używa generatywnej AI kilka razy w tygodniu, a wsparcie przełożonego podnosi odsetek pracowników pozytywnie nastawionych do AI z 15% do 55%. (BCG, „AI at Work 2025: Momentum Builds, but Gaps Remain”, 2025). https://www.bcg.com/publications/2025/ai-at-work-momentum-builds-but-gaps-remain Zastrzeżenie: 10 600+ respondentów w 11 krajach;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Na produkcji szkolenia zawsze przegrywają z planem, bo plan ma termin dziś, a efekt szkolenia jest za pół roku. Akademia lidera daje dobre podstawy, ale w sali, a pierwszy trudny feedback brygadzista i tak prowadzi sam, w zakładzie produkcyjnym, o szóstej rano. Coaching dostają kierownicy w biurze. HR zakładu zajmuje się rekrutacją i prawem pracy i nie ma szans być na drugiej i trzeciej zmianie. Badanie McKinsey pokazuje, że kierownicy pierwszej linii i tak większość czasu spędzają na administracji, a na kierowanie ludźmi zostaje im mniej niż połowa. Pytanie brzmi więc: co brygadzista ma pod ręką w dniu rozmowy, także bez służbowego komputera?</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Wskazówki dla prowadzącego: Cel: pokazać, że problem wynika z odległości między szkoleniem a rozmową oraz z tego, że plan ma termin dziś, a rozwój daje efekt później.</a:t>
            </a:r>
            <a:endParaRPr/>
          </a:p>
          <a:p xmlns:a="http://schemas.openxmlformats.org/drawingml/2006/main">
            <a:pPr marL="0" lvl="0" indent="0" algn="l">
              <a:spcBef>
                <a:spcPts val="0"/>
              </a:spcBef>
              <a:spcAft>
                <a:spcPts val="0"/>
              </a:spcAft>
              <a:buNone/>
            </a:pPr>
            <a:r>
              <a:rPr sz="1200"/>
              <a:t>Pytanie: „Kiedy ostatnio brygadzista mógł wyjść ze zmiany na cały dzień szkolenia?”.</a:t>
            </a:r>
            <a:endParaRPr/>
          </a:p>
          <a:p xmlns:a="http://schemas.openxmlformats.org/drawingml/2006/main">
            <a:pPr marL="0" lvl="0" indent="0" algn="l">
              <a:spcBef>
                <a:spcPts val="0"/>
              </a:spcBef>
              <a:spcAft>
                <a:spcPts val="0"/>
              </a:spcAft>
              <a:buNone/>
            </a:pPr>
            <a:r>
              <a:rPr sz="1200"/>
              <a:t>Nie krytykuj akademii lidera ani TWI; Empatyzer działa między nimi a rozmową w zakładzie produkcyjnym.</a:t>
            </a:r>
            <a:endParaRPr/>
          </a:p>
          <a:p xmlns:a="http://schemas.openxmlformats.org/drawingml/2006/main">
            <a:pPr marL="0" lvl="0" indent="0" algn="l">
              <a:spcBef>
                <a:spcPts val="0"/>
              </a:spcBef>
              <a:spcAft>
                <a:spcPts val="0"/>
              </a:spcAft>
              <a:buNone/>
            </a:pPr>
            <a:r>
              <a:t/>
            </a:r>
            <a:endParaRPr/>
          </a:p>
          <a:p xmlns:a="http://schemas.openxmlformats.org/drawingml/2006/main">
            <a:pPr marL="0" lvl="0" indent="0" algn="l">
              <a:spcBef>
                <a:spcPts val="0"/>
              </a:spcBef>
              <a:spcAft>
                <a:spcPts val="0"/>
              </a:spcAft>
              <a:buNone/>
            </a:pPr>
            <a:r>
              <a:rPr sz="1200"/>
              <a:t>Dane i źródła (każdy link sprawdzony 29.08.2026):</a:t>
            </a:r>
            <a:endParaRPr/>
          </a:p>
          <a:p xmlns:a="http://schemas.openxmlformats.org/drawingml/2006/main">
            <a:pPr marL="0" lvl="0" indent="0" algn="l">
              <a:spcBef>
                <a:spcPts val="0"/>
              </a:spcBef>
              <a:spcAft>
                <a:spcPts val="0"/>
              </a:spcAft>
              <a:buNone/>
            </a:pPr>
            <a:r>
              <a:rPr sz="1200"/>
              <a:t>1. Menedżerowie pierwszej linii poświęcają 30–60% czasu na administrację i spotkania, a tylko 10–40% na faktyczne kierowanie ludźmi. (McKinsey Quarterly, De Smet, McGurk i Vinson, „Unlocking the potential of frontline managers”, 2009). https://www.mckinsey.com/~/media/McKinsey/Business%20Functions/Organization/Our%20Insights/Unlocking%20the%20potential%20of%20frontline%20managers/Unlocking%20the%20potential%20of%20frontline%20managers.pdf Zastrzeżenie: Szacunki z projektów doradczych; handel i produkcja.</a:t>
            </a:r>
            <a:endParaRPr/>
          </a:p>
          <a:p xmlns:a="http://schemas.openxmlformats.org/drawingml/2006/main">
            <a:pPr marL="0" lvl="0" indent="0" algn="l">
              <a:spcBef>
                <a:spcPts val="0"/>
              </a:spcBef>
              <a:spcAft>
                <a:spcPts val="0"/>
              </a:spcAft>
              <a:buNone/>
            </a:pPr>
            <a:r>
              <a:rPr sz="1200"/>
              <a:t>2.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endParaRPr/>
          </a:p>
          <a:p xmlns:a="http://schemas.openxmlformats.org/drawingml/2006/main">
            <a:pPr marL="0" lvl="0" indent="0" algn="l">
              <a:spcBef>
                <a:spcPts val="0"/>
              </a:spcBef>
              <a:spcAft>
                <a:spcPts val="0"/>
              </a:spcAft>
              <a:buNone/>
            </a:pPr>
            <a:r>
              <a:rPr sz="1200"/>
              <a:t>3. Metaanaliza 335 prób: szkolenia przywódcze działają, ale istotnie lepiej, gdy są rozłożone na wiele sesji i zawierają praktykę oraz feedback, niż gdy są jednym skomasowanym blokiem. (Lacerenza, Reyes, Marlow, Joseph i Salas, „Leadership Training Design, Delivery, and Implementation: A Meta-Analysis”, Journal of Applied Psychology 102(12), 2017). https://doi.org/10.1037/apl0000241 Zastrzeżenie: Recenzowane; „rozłożone” oznacza wiele sesji, nie konkretną kadencję.</a:t>
            </a:r>
            <a:endParaRPr/>
          </a:p>
          <a:p xmlns:a="http://schemas.openxmlformats.org/drawingml/2006/main">
            <a:pPr marL="0" lvl="0" indent="0" algn="l">
              <a:spcBef>
                <a:spcPts val="0"/>
              </a:spcBef>
              <a:spcAft>
                <a:spcPts val="0"/>
              </a:spcAft>
              <a:buNone/>
            </a:pPr>
            <a:r>
              <a:rPr sz="1200"/>
              <a:t>4. Mniej niż połowa menedżerów na świecie (44%) deklaruje, że przeszła jakiekolwiek szkolenie menedżerskie; wśród przeszkolonych aktywnie niezaangażowanych jest o połowę mniej. (Gallup, „State of the Global Workplace: 2025 Report”, 2025, s. 12–13). https://www.gallup.com/file/workplace/659528/state-of-the-global-workplace-2025-download.pdf Zastrzeżenie: Self-report, Gallup World Poll; zależność korelacyjna.</a:t>
            </a:r>
            <a:endParaRPr/>
          </a:p>
          <a:p xmlns:a="http://schemas.openxmlformats.org/drawingml/2006/main">
            <a:pPr marL="0" lvl="0" indent="0" algn="l">
              <a:spcBef>
                <a:spcPts val="0"/>
              </a:spcBef>
              <a:spcAft>
                <a:spcPts val="0"/>
              </a:spcAft>
              <a:buNone/>
            </a:pPr>
            <a:r>
              <a:rPr sz="1200"/>
              <a:t>5. 82% osób obejmujących stanowiska menedżerskie nie przeszło żadnego formalnego szkolenia z zarządzania („przypadkowi menedżerowie”), a połowa pracowników z nieskutecznym szefem planuje odejść w ciągu roku. (Chartered Management Institute / YouGov, komunikat prasowy, 2023). https://www.managers.org.uk/about-cmi/media-centre/press-releases/bad-managers-and-toxic-work-culture-causing-one-in-three-staff-to-walk/ Zastrzeżenie: Wielka Brytania, ponad 4500 respondentów; self-report.</a:t>
            </a:r>
            <a:endParaRPr/>
          </a:p>
          <a:p xmlns:a="http://schemas.openxmlformats.org/drawingml/2006/main">
            <a:pPr marL="0" lvl="0" indent="0" algn="l">
              <a:spcBef>
                <a:spcPts val="0"/>
              </a:spcBef>
              <a:spcAft>
                <a:spcPts val="0"/>
              </a:spcAft>
              <a:buNone/>
            </a:pPr>
            <a:r>
              <a:rPr sz="1200"/>
              <a:t>6. Menedżerowie poświęcają tylko 13% czasu na rozwój ludzi, a prawie 40% na gaszenie bieżących problemów i administrację; 36% uważa, że nie przygotowano ich wystarczająco do zarządzania ludźmi. (Deloitte, „2025 Global Human Capital Trends”, komunikat prasowy, 24.03.2025). https://www.deloitte.com/us/en/about/press-room/deloitte-report-aims-to-help-leaders-navigate-complex-workplace-tensions.html Zastrzeżenie: Ok. 10 000 liderów w 93 krajach plus badanie menedżerów; self-report.</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Skąd Em to wszystko wie? Z diagnozy, którą każdy wypełnia raz, na samym początku. Nikt jej nie ocenia i nie ma w niej dobrych ani złych odpowiedzi. To jest opis stylu pracy: jak podejmuję decyzje, jak reaguję na uwagę, czy wolę powiedzieć wprost, czy najpierw przygotować grunt. Wynik należy do mnie. Druga osoba widzi tylko to, co pomaga nam się dogadać, a ja widzę o niej dokładnie tyle samo, więc nikt nie dostaje ukrytej wiedzy o drugim człowieku. Z porównania dwóch takich opisów bierze się podpowiedź Em: „Ty mówisz szybko i wprost, a Marek z utrzymania ruchu potrzebuje chwili, żeby to przemyśleć, więc zacznij od pytania, nie od oceny”. Proste, a zmienia całą rozmowę.</a:t>
            </a:r>
            <a:br/>
            <a:br/>
            <a:r>
              <a:rPr sz="1200"/>
              <a:t>Wskazówki dla prowadzącego: Kwestionariusz wypełnia się raz w życiu i działa też po zmianie organizacji. Wskazówki są symetryczne: obie osoby widzą o sobie to samo. Pytanie o rzetelność: opisuje styl pracy, komunikacji i motywacje, korzysta z uznanych modeli psychologii pracy, nie jest testem klinicznym; opis metody udostępniamy na życzenie. Czasu wypełniania nie podawaj bez potwierdzenia aktualnej wersji.</a:t>
            </a:r>
            <a:br/>
            <a:br/>
            <a:r>
              <a:rPr sz="1200"/>
              <a:t>Dane i źródła (każdy link sprawdzony 29.08.2026):</a:t>
            </a:r>
            <a:br/>
            <a:r>
              <a:rPr sz="1200"/>
              <a:t>1. Ludzie systematycznie nie doceniają, jak bardzo inni chcą dostać konstruktywny feedback, i dlatego go nie dają (pięć eksperymentów, N = 1984). (Abi-Esber, Abel, Schroeder i Gino, „Underestimating others' desire for constructive feedback”, Journal of Personality and Social Psychology, 2022). https://doi.org/10.1037/pspi0000393 Zastrzeżenie: Recenzowane; eksperymenty online, USA.</a:t>
            </a:r>
            <a:br/>
            <a:r>
              <a:rPr sz="1200"/>
              <a:t>2. Metaanaliza 116 badań (8880 zespołów): konflikty relacyjne i procesowe mają stabilnie negatywny związek z wynikami zespołów. (de Wit, Greer i Jehn, „The paradox of intragroup conflict: A meta-analysis”, Journal of Applied Psychology 97(2), 2012). https://doi.org/10.1037/a0024844 Zastrzeżenie: Korelacje metaanalityczne.</a:t>
            </a:r>
            <a:br/>
            <a:r>
              <a:rPr sz="1200"/>
              <a:t>3. Sumienność jest najsilniejszą pozapoznawczą cechą przewidującą wyniki w pracy (92 metaanalizy, ponad 1,1 mln osób). (Wilmot i Ones, „A century of research on conscientiousness at work”, PNAS 116(46), 2019). https://doi.org/10.1073/pnas.1908430116 Zastrzeżenie: Metaanaliza metaanaliz; korelacje.</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talentów użytkownika.</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Tu Empatyzer działa inaczej niż większość narzędzi, które przychodzą na halę z biura. Nie ma osobnego panelu dla kierownictwa i uboższego widoku dla reszty. Każdy widzi siebie na tle swojej zmiany, swojego wydziału i całego zakładu. Każdy widzi też, co ludzi w tym zakładzie motywuje. Dyrektor zakładu ma dokładnie ten sam widok co operator z linii. To jest ważne, bo wtedy nikt nie czuje się prześwietlany. Ludzie sami do tych widoków wracają, żeby zrozumieć, dlaczego jakość i utrzymanie ruchu patrzą na tę samą sprawę inaczej niż produkcja albo dlaczego z jednym człowiekiem dogadują się od pierwszego dnia, a z drugim nigdy. Pytania do Em i pełne wyniki diagnozy zostają prywatne, u każdego.</a:t>
            </a:r>
            <a:br/>
            <a:br/>
            <a:r>
              <a:rPr sz="1200"/>
              <a:t>Wskazówki dla prowadzącego: Nie mów o „widoku dla zarządu”. Narzędzie jest demokratyczne: te same dane dla każdego, różni się tylko to, kogo co interesuje. Jeśli padnie pytanie o małe zespoły: minimalną liczbę osób, od której pokazuje się widok zespołu, potwierdź w zespole produktowym przed spotkaniem. Dobry przykład różnicy: produkcja i utrzymanie ruchu inaczej rozumieją, kto za co odpowiada.</a:t>
            </a:r>
            <a:br/>
            <a:br/>
            <a:r>
              <a:rPr sz="1200"/>
              <a:t>Dane i źródła (każdy link sprawdzony 29.08.2026):</a:t>
            </a:r>
            <a:br/>
            <a:r>
              <a:rPr sz="1200"/>
              <a:t>1. W badaniu 180 zespołów Google bezpieczeństwo psychologiczne było najważniejszym z pięciu czynników skutecznego zespołu. (Google re:Work, „Understand team effectiveness” (Project Aristotle)). https://rework.withgoogle.com/intl/en/guides/understand-team-effectiveness Zastrzeżenie: Badanie wewnętrzne jednej firmy, bez recenzji naukowej.</a:t>
            </a:r>
            <a:br/>
            <a:r>
              <a:rPr sz="1200"/>
              <a:t>2. W badaniu 51 zespołów bezpieczeństwo psychologiczne wiązało się z zachowaniami uczenia się (zgłaszanie błędów, pytania, prośby o feedback), które pośredniczyły w związku z wynikami zespołu. (Edmondson, „Psychological Safety and Learning Behavior in Work Teams”, Administrative Science Quarterly 44(2), 1999). https://journals.sagepub.com/doi/10.2307/2666999 Zastrzeżenie: Jedna firma produkcyjna, USA; badanie przekrojowe.</a:t>
            </a:r>
            <a:br/>
            <a:r>
              <a:rPr sz="1200"/>
              <a:t>3. Tylko 3 na 10 pracowników w USA zdecydowanie zgadza się, że ich opinie liczą się w pracy; Gallup szacuje, że gdyby ten odsetek wzrósł do 6 na 10, rotacja byłaby o 27% niższa, a produktywność o 12% wyższa. (Gallup, Herway, „How to Create a Culture of Psychological Safety”, 2017). https://www.gallup.com/workplace/236198/create-culture-psychological-safety.aspx Zastrzeżenie: USA; skutki to model Gallupa, nie eksperyment.</a:t>
            </a:r>
            <a:br/>
            <a:r>
              <a:rPr sz="1200"/>
              <a:t>4. Przy niskim bezpieczeństwie psychologicznym 12% pracowników planuje odejść w ciągu roku, przy wysokim tylko 3%; kluczowym czynnikiem jest empatyczne przywództwo. (BCG, „Psychological Safety Levels the Playing Field for Employees”, 2024). https://www.bcg.com/publications/2024/psychological-safety-levels-playing-field-for-employees Zastrzeżenie: Ok. 28 000 pracowników w 16 krajach (bez Polski); deklarowany zamiar odejścia.</a:t>
            </a:r>
            <a:endParaRPr/>
          </a:p>
          <a:p xmlns:a="http://schemas.openxmlformats.org/drawingml/2006/main">
            <a:pPr marL="0" lvl="0" indent="0" algn="l">
              <a:spcBef>
                <a:spcPts val="0"/>
              </a:spcBef>
              <a:spcAft>
                <a:spcPts val="0"/>
              </a:spcAft>
              <a:buNone/>
            </a:pPr>
            <a:br/>
            <a:br/>
            <a:r>
              <a:rPr sz="1200"/>
              <a:t>[Sources]</a:t>
            </a:r>
            <a:br/>
            <a:r>
              <a:rPr sz="1200"/>
              <a:t>Zrzut ekranu dostarczony przez Empatyzer — mapa podobieństw.</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a:spcBef>
                <a:spcPts val="0"/>
              </a:spcBef>
              <a:spcAft>
                <a:spcPts val="0"/>
              </a:spcAft>
              <a:buNone/>
            </a:pPr>
            <a:r>
              <a:rPr sz="1200"/>
              <a:t>Po dobrym szkoleniu zostaje zwykle jedno zdanie i nie jest to niczyja wina: tak działa pamięć. Dlatego nauka nie kończy się na diagnozie i na pierwszym pytaniu do Em. Przez wiele miesięcy przychodzą dwie krótkie lekcje w tygodniu, każda na dwie minuty, dobrane do tego, jak ktoś pracuje i z jakimi ludźmi ma do czynienia na swojej zmianie. Raz trafi się lekcja o rozmowie z kimś o dłuższym stażu, innym razem o pierwszych dniach nowej osoby na zmianie. Kolejne odblokowują się stopniowo, więc nie przychodzi wszystko naraz. Czyta się je w telefonie przed zmianą albo po niej, przy kawie, i nikt w zakładzie nie sprawdza, czy ktoś je otworzył.</a:t>
            </a:r>
            <a:br/>
            <a:br/>
            <a:r>
              <a:rPr sz="1200"/>
              <a:t>Wskazówki dla prowadzącego: Nie używaj słowa „mikrolekcje” ani „microlearning”. Liczby, które wolno podać: dwie lekcje tygodniowo, około dwóch minut lektury, moduły zwykle po osiem lekcji, cały plan rozłożony na wiele miesięcy. Nikt w organizacji nie sprawdza, czy dana osoba otworzyła lekcję.</a:t>
            </a:r>
            <a:br/>
            <a:br/>
            <a:r>
              <a:rPr sz="1200"/>
              <a:t>Dane i źródła (każdy link sprawdzony 29.08.2026):</a:t>
            </a:r>
            <a:br/>
            <a:r>
              <a:rPr sz="1200"/>
              <a:t>1. Metaanaliza 317 eksperymentów: nauka rozłożona w czasie daje trwalsze zapamiętanie niż nauka w jednym bloku, a im dłużej wiedza ma się utrzymać, tym dłuższe powinny być odstępy między powtórkami. (Cepeda, Pashler, Vul, Wixted i Rohrer, „Distributed practice in verbal recall tasks”, Psychological Bulletin 132(3), 2006). https://doi.org/10.1037/0033-2909.132.3.354 Zastrzeżenie: Eksperymenty na materiale werbalnym.</a:t>
            </a:r>
            <a:br/>
            <a:r>
              <a:rPr sz="1200"/>
              <a:t>2. W badaniu ponad 1350 osób wiedza, która ma zostać na rok, była najlepiej pamiętana, gdy powtórka przyszła po kilku tygodniach, a nie zaraz po nauce. (Cepeda, Vul, Rohrer, Wixted i Pashler, „Spacing Effects in Learning: A Temporal Ridgeline of Optimal Retention”, Psychological Science 19(11), 2008). https://doi.org/10.1111/j.1467-9280.2008.02209.x Zastrzeżenie: Uczenie się faktów; przełożenie na umiejętności menedżerskie to ekstrapolacja.</a:t>
            </a:r>
            <a:br/>
            <a:r>
              <a:rPr sz="1200"/>
              <a:t>3. Krzywa zapominania Ebbinghausa została zreplikowana w 2015 r.: bez powtórek największa utrata następuje w pierwszych godzinach i dniach po nauce. (Murre i Dros, „Replication and Analysis of Ebbinghaus' Forgetting Curve”, PLOS ONE 10(7), 2015). https://doi.org/10.1371/journal.pone.0120644 Zastrzeżenie: Replikacja na jednej osobie; nie cytować konkretnych odsetków.</a:t>
            </a:r>
            <a:br/>
            <a:r>
              <a:rPr sz="1200"/>
              <a:t>4. Nową wiedzę ze szkolenia stosuje w pracy 62% pracowników zaraz po szkoleniu, 44% po pół roku i tylko 34% po roku (szacunki specjalistów ds. szkoleń ze 150 organizacji). (Saks i Belcourt, „An investigation of training activities and transfer of training in organizations”, Human Resource Management 45(4), 2006). https://doi.org/10.1002/hrm.20135 Zastrzeżenie: Kanada, 2006; szacunek specjalistów, nie obserwacja.</a:t>
            </a:r>
            <a:br/>
            <a:r>
              <a:rPr sz="1200"/>
              <a:t>5. W 2015 r. firmy wydały na szkolenia ok. 160 mld USD w USA i ok. 356 mld USD na świecie, a mimo to uczestnicy szybko wracają do starych nawyków, bo po szkoleniu nie zmienia się środowisko pracy. (Beer, Finnström i Schrader, „Why Leadership Training Fails—and What to Do About It”, Harvard Business Review, 2016). https://hbr.org/2016/10/why-leadership-training-fails-and-what-to-do-about-it Zastrzeżenie: Kwoty to szacunki branżowe; teza jakościowa autorów z HBS.</a:t>
            </a:r>
            <a:endParaRPr/>
          </a:p>
          <a:p xmlns:a="http://schemas.openxmlformats.org/drawingml/2006/main">
            <a:pPr marL="0" lvl="0" indent="0" algn="l">
              <a:spcBef>
                <a:spcPts val="0"/>
              </a:spcBef>
              <a:spcAft>
                <a:spcPts val="0"/>
              </a:spcAft>
              <a:buNone/>
            </a:pPr>
            <a:br/>
            <a:br/>
            <a:r>
              <a:rPr sz="1200"/>
              <a:t>[Sources]</a:t>
            </a:r>
            <a:br/>
            <a:r>
              <a:rPr sz="1200"/>
              <a:t>Zrzut ekranu dostarczony przez Empatyzer — widok modułów i postępu.</a:t>
            </a:r>
            <a:br/>
            <a:r>
              <a:rPr sz="1200"/>
              <a:t>[/Sources]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b2c1644f636e40ce"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ca3057499f6b452e"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de63ff7c3bd84da6"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ef378705fb8349b7"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67b0ec1f5016465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fa33cbee1d044e68" Type="http://schemas.openxmlformats.org/officeDocument/2006/relationships/slideMaster" Target="../slideMasters/slideMaster1.xml"/></Relationships>
</file>

<file path=ppt/slideLayouts/slideLayout1.xml><?xml version="1.0" encoding="utf-8"?>
<p:sldLayout xmlns:p="http://schemas.openxmlformats.org/presentationml/2006/main" matchingName="CONTENT">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oogle Shape;11;p2">
            <a:extLst xmlns:a="http://schemas.openxmlformats.org/drawingml/2006/main">
              <a:ext uri="{FF2B5EF4-FFF2-40B4-BE49-F238E27FC236}">
                <a16:creationId xmlns:a16="http://schemas.microsoft.com/office/drawing/2014/main" id="{C4A6F79E-D5B3-4E80-A607-6C0C87CE5E5A}"/>
              </a:ext>
            </a:extLst>
          </p:cNvPr>
          <p:cNvSpPr>
            <a:spLocks xmlns:a="http://schemas.openxmlformats.org/drawingml/2006/main" noGrp="1"/>
          </p:cNvSpPr>
          <p:nvPr>
            <p:ph type="title" idx="0"/>
          </p:nvPr>
        </p:nvSpPr>
        <p:spPr>
          <a:xfrm xmlns:a="http://schemas.openxmlformats.org/drawingml/2006/main">
            <a:off x="548640" y="713232"/>
            <a:ext cx="11094415"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800"/>
              <a:buFont typeface="Calibri"/>
              <a:buNone/>
              <a:defRPr sz="28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2.xml><?xml version="1.0" encoding="utf-8"?>
<p:sldLayout xmlns:p="http://schemas.openxmlformats.org/presentationml/2006/main" matchingName="COVER">
  <p:cSld name="COVER">
    <p:bg>
      <p:bgPr>
        <a:solidFill xmlns:a="http://schemas.openxmlformats.org/drawingml/2006/main">
          <a:srgbClr val="3B1C40"/>
        </a:solidFill>
      </p:bgPr>
    </p:bg>
    <p:spTree>
      <p:nvGrpSpPr>
        <p:cNvPr id="1" name=""/>
        <p:cNvGrpSpPr/>
        <p:nvPr/>
      </p:nvGrpSpPr>
      <p:grpSpPr>
        <a:xfrm xmlns:a="http://schemas.openxmlformats.org/drawingml/2006/main"/>
      </p:grpSpPr>
      <p:sp>
        <p:nvSpPr>
          <p:cNvPr id="13" name="Google Shape;13;p3">
            <a:extLst xmlns:a="http://schemas.openxmlformats.org/drawingml/2006/main">
              <a:ext uri="{FF2B5EF4-FFF2-40B4-BE49-F238E27FC236}">
                <a16:creationId xmlns:a16="http://schemas.microsoft.com/office/drawing/2014/main" id="{9D18EC9C-A920-4D79-AED8-8E38CF781599}"/>
              </a:ext>
            </a:extLst>
          </p:cNvPr>
          <p:cNvSpPr>
            <a:spLocks xmlns:a="http://schemas.openxmlformats.org/drawingml/2006/main" noGrp="1"/>
          </p:cNvSpPr>
          <p:nvPr>
            <p:ph type="title" idx="0"/>
          </p:nvPr>
        </p:nvSpPr>
        <p:spPr>
          <a:xfrm xmlns:a="http://schemas.openxmlformats.org/drawingml/2006/main">
            <a:off x="731520" y="4187952"/>
            <a:ext cx="9692640" cy="11430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3800"/>
              <a:buFont typeface="Calibri"/>
              <a:buNone/>
              <a:defRPr sz="38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3.xml><?xml version="1.0" encoding="utf-8"?>
<p:sldLayout xmlns:p="http://schemas.openxmlformats.org/presentationml/2006/main" matchingName="INSIGHT">
  <p:cSld name="INSIGHT">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Google Shape;15;p4">
            <a:extLst xmlns:a="http://schemas.openxmlformats.org/drawingml/2006/main">
              <a:ext uri="{FF2B5EF4-FFF2-40B4-BE49-F238E27FC236}">
                <a16:creationId xmlns:a16="http://schemas.microsoft.com/office/drawing/2014/main" id="{1B3A9F8A-F91E-4FEE-B3A7-13411152D376}"/>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3400"/>
              <a:buFont typeface="Calibri"/>
              <a:buNone/>
              <a:defRPr sz="3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4.xml><?xml version="1.0" encoding="utf-8"?>
<p:sldLayout xmlns:p="http://schemas.openxmlformats.org/presentationml/2006/main" matchingName="CTA">
  <p:cSld name="CTA">
    <p:bg>
      <p:bgPr>
        <a:solidFill xmlns:a="http://schemas.openxmlformats.org/drawingml/2006/main">
          <a:srgbClr val="4F2854"/>
        </a:solidFill>
      </p:bgPr>
    </p:bg>
    <p:spTree>
      <p:nvGrpSpPr>
        <p:cNvPr id="1" name=""/>
        <p:cNvGrpSpPr/>
        <p:nvPr/>
      </p:nvGrpSpPr>
      <p:grpSpPr>
        <a:xfrm xmlns:a="http://schemas.openxmlformats.org/drawingml/2006/main"/>
      </p:grpSpPr>
      <p:sp>
        <p:nvSpPr>
          <p:cNvPr id="17" name="Google Shape;17;p5">
            <a:extLst xmlns:a="http://schemas.openxmlformats.org/drawingml/2006/main">
              <a:ext uri="{FF2B5EF4-FFF2-40B4-BE49-F238E27FC236}">
                <a16:creationId xmlns:a16="http://schemas.microsoft.com/office/drawing/2014/main" id="{D9838801-458C-426D-A3E9-B607E947164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FFFFFF"/>
              </a:buClr>
              <a:buSzPts val="4000"/>
              <a:buFont typeface="Calibri"/>
              <a:buNone/>
              <a:defRPr sz="4000" b="1" i="0" u="none" cap="none">
                <a:solidFill>
                  <a:srgbClr val="FFFFFF"/>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Layouts/slideLayout5.xml><?xml version="1.0" encoding="utf-8"?>
<p:sldLayout xmlns:p="http://schemas.openxmlformats.org/presentationml/2006/main" matchingName="DEFAULT">
  <p:cSld name="DEFAULT">
    <p:bg>
      <p:bgPr>
        <a:solidFill xmlns:a="http://schemas.openxmlformats.org/drawingml/2006/main">
          <a:schemeClr val="lt1"/>
        </a:solidFill>
      </p:bgPr>
    </p:bg>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matchingName="MAP">
  <p:cSld name="MAP">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Google Shape;20;p7">
            <a:extLst xmlns:a="http://schemas.openxmlformats.org/drawingml/2006/main">
              <a:ext uri="{FF2B5EF4-FFF2-40B4-BE49-F238E27FC236}">
                <a16:creationId xmlns:a16="http://schemas.microsoft.com/office/drawing/2014/main" id="{AA427E88-07B5-48E6-98D9-4FB32B41B5AB}"/>
              </a:ext>
            </a:extLst>
          </p:cNvPr>
          <p:cNvSpPr>
            <a:spLocks xmlns:a="http://schemas.openxmlformats.org/drawingml/2006/main" noGrp="1"/>
          </p:cNvSpPr>
          <p:nvPr>
            <p:ph type="title" idx="0"/>
          </p:nvPr>
        </p:nvSpPr>
        <p:spPr>
          <a:xfrm xmlns:a="http://schemas.openxmlformats.org/drawingml/2006/main">
            <a:off x="457200" y="329184"/>
            <a:ext cx="64008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lvl1pPr marR="0" algn="l">
              <a:spcBef>
                <a:spcPts val="0"/>
              </a:spcBef>
              <a:spcAft>
                <a:spcPts val="0"/>
              </a:spcAft>
              <a:buClr>
                <a:srgbClr val="241C28"/>
              </a:buClr>
              <a:buSzPts val="2400"/>
              <a:buFont typeface="Calibri"/>
              <a:buNone/>
              <a:defRPr sz="2400" b="1" i="0" u="none" cap="none">
                <a:solidFill>
                  <a:srgbClr val="241C28"/>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Tree>
  </p:cSld>
</p:sldLayout>
</file>

<file path=ppt/slideMasters/_rels/slideMaster1.xml.rels><?xml version='1.0' encoding='UTF-8' standalone='yes'?>
<Relationships xmlns="http://schemas.openxmlformats.org/package/2006/relationships"><Relationship Id="R25442f2d66f94d21" Type="http://schemas.openxmlformats.org/officeDocument/2006/relationships/slideLayout" Target="../slideLayouts/slideLayout2.xml"/><Relationship Id="R7b14937d4b544ab2" Type="http://schemas.openxmlformats.org/officeDocument/2006/relationships/slideLayout" Target="../slideLayouts/slideLayout3.xml"/><Relationship Id="R7c889e97745f4d08" Type="http://schemas.openxmlformats.org/officeDocument/2006/relationships/slideLayout" Target="../slideLayouts/slideLayout4.xml"/><Relationship Id="Ra3e5df6572f14b0c" Type="http://schemas.openxmlformats.org/officeDocument/2006/relationships/slideLayout" Target="../slideLayouts/slideLayout1.xml"/><Relationship Id="Rb48d3996be4a43e4" Type="http://schemas.openxmlformats.org/officeDocument/2006/relationships/slideLayout" Target="../slideLayouts/slideLayout5.xml"/><Relationship Id="Rce2da94f884c4e63" Type="http://schemas.openxmlformats.org/officeDocument/2006/relationships/slideLayout" Target="../slideLayouts/slideLayout6.xml"/><Relationship Id="Rf10a45681a8340b9" Type="http://schemas.openxmlformats.org/officeDocument/2006/relationships/theme" Target="theme/theme2.xml"/></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a3e5df6572f14b0c"/>
    <p:sldLayoutId xmlns:r="http://schemas.openxmlformats.org/officeDocument/2006/relationships" id="2147483650" r:id="R25442f2d66f94d21"/>
    <p:sldLayoutId xmlns:r="http://schemas.openxmlformats.org/officeDocument/2006/relationships" id="2147483651" r:id="R7b14937d4b544ab2"/>
    <p:sldLayoutId xmlns:r="http://schemas.openxmlformats.org/officeDocument/2006/relationships" id="2147483652" r:id="R7c889e97745f4d08"/>
    <p:sldLayoutId xmlns:r="http://schemas.openxmlformats.org/officeDocument/2006/relationships" id="2147483653" r:id="Rb48d3996be4a43e4"/>
    <p:sldLayoutId xmlns:r="http://schemas.openxmlformats.org/officeDocument/2006/relationships" id="2147483654" r:id="Rce2da94f884c4e63"/>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xml version='1.0' encoding='UTF-8' standalone='yes'?>
<Relationships xmlns="http://schemas.openxmlformats.org/package/2006/relationships"><Relationship Id="R1aee0eec16a94e93" Type="http://schemas.openxmlformats.org/officeDocument/2006/relationships/image" Target="../media/image3.png"/><Relationship Id="R1f2d7f6dcd964ff6" Type="http://schemas.openxmlformats.org/officeDocument/2006/relationships/slideLayout" Target="../slideLayouts/slideLayout2.xml"/><Relationship Id="R7d1c46b6a129442b" Type="http://schemas.openxmlformats.org/officeDocument/2006/relationships/image" Target="../media/image2.png"/><Relationship Id="R7d3ca5e062714d9a" Type="http://schemas.openxmlformats.org/officeDocument/2006/relationships/image" Target="../media/image.png"/><Relationship Id="Rad3855386b35432d"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050042bc2f2847b9" Type="http://schemas.openxmlformats.org/officeDocument/2006/relationships/notesSlide" Target="../notesSlides/notesSlide2.xml"/><Relationship Id="R1f5125a3f7574e1d" Type="http://schemas.openxmlformats.org/officeDocument/2006/relationships/hyperlink" Target="slide15.xml"/><Relationship Id="R40032e85763a4bee" Type="http://schemas.openxmlformats.org/officeDocument/2006/relationships/hyperlink" Target="slide13.xml"/><Relationship Id="R427cb8921b0844fa" Type="http://schemas.openxmlformats.org/officeDocument/2006/relationships/hyperlink" Target="slide11.xml"/><Relationship Id="R4807c219b2fa4476" Type="http://schemas.openxmlformats.org/officeDocument/2006/relationships/slideLayout" Target="../slideLayouts/slideLayout3.xml"/><Relationship Id="R52d83193e700454a" Type="http://schemas.openxmlformats.org/officeDocument/2006/relationships/hyperlink" Target="slide2.xml"/><Relationship Id="R5515b7a2eab347a2" Type="http://schemas.openxmlformats.org/officeDocument/2006/relationships/hyperlink" Target="slide6.xml"/><Relationship Id="R7fab453c6e2645af" Type="http://schemas.openxmlformats.org/officeDocument/2006/relationships/hyperlink" Target="slide16.xml"/><Relationship Id="R9d3b78c7ab21424a" Type="http://schemas.openxmlformats.org/officeDocument/2006/relationships/hyperlink" Target="slide5.xml"/><Relationship Id="Rec8d723e249b4a31" Type="http://schemas.openxmlformats.org/officeDocument/2006/relationships/hyperlink" Target="slide4.xml"/><Relationship Id="Rf18301483ee846f4" Type="http://schemas.openxmlformats.org/officeDocument/2006/relationships/image" Target="../media/image3.png"/></Relationships>
</file>

<file path=ppt/slides/_rels/slide3.xml.rels><?xml version='1.0' encoding='UTF-8' standalone='yes'?>
<Relationships xmlns="http://schemas.openxmlformats.org/package/2006/relationships"><Relationship Id="R1b52d8aa30b046cd" Type="http://schemas.openxmlformats.org/officeDocument/2006/relationships/notesSlide" Target="../notesSlides/notesSlide3.xml"/><Relationship Id="R41b444aec5da4605" Type="http://schemas.openxmlformats.org/officeDocument/2006/relationships/image" Target="../media/image5.png"/><Relationship Id="R4c1786b878bf42da" Type="http://schemas.openxmlformats.org/officeDocument/2006/relationships/hyperlink" Target="slide6.xml"/><Relationship Id="R63b04893f7194923" Type="http://schemas.openxmlformats.org/officeDocument/2006/relationships/image" Target="../media/image6.png"/><Relationship Id="R76649bf3305844f2" Type="http://schemas.openxmlformats.org/officeDocument/2006/relationships/hyperlink" Target="slide5.xml"/><Relationship Id="R7fd0d50e49814494" Type="http://schemas.openxmlformats.org/officeDocument/2006/relationships/hyperlink" Target="slide13.xml"/><Relationship Id="R85e7d5aff0354d82" Type="http://schemas.openxmlformats.org/officeDocument/2006/relationships/hyperlink" Target="slide4.xml"/><Relationship Id="R9d8cd2f961ab4ced" Type="http://schemas.openxmlformats.org/officeDocument/2006/relationships/image" Target="../media/image3.png"/><Relationship Id="R9da98ab0c98640a6" Type="http://schemas.openxmlformats.org/officeDocument/2006/relationships/hyperlink" Target="slide2.xml"/><Relationship Id="Rb4b30569d3024a98" Type="http://schemas.openxmlformats.org/officeDocument/2006/relationships/slideLayout" Target="../slideLayouts/slideLayout1.xml"/><Relationship Id="Rb75f181dbdf3447b" Type="http://schemas.openxmlformats.org/officeDocument/2006/relationships/image" Target="../media/image4.png"/><Relationship Id="Rdcb46209ea924e38" Type="http://schemas.openxmlformats.org/officeDocument/2006/relationships/hyperlink" Target="slide16.xml"/><Relationship Id="Red3f672240314b0e" Type="http://schemas.openxmlformats.org/officeDocument/2006/relationships/hyperlink" Target="slide11.xml"/><Relationship Id="Rfa75134799a340b7" Type="http://schemas.openxmlformats.org/officeDocument/2006/relationships/hyperlink" Target="slide15.xml"/></Relationships>
</file>

<file path=ppt/slides/_rels/slide4.xml.rels><?xml version='1.0' encoding='UTF-8' standalone='yes'?>
<Relationships xmlns="http://schemas.openxmlformats.org/package/2006/relationships"><Relationship Id="R04bd2873122a465c" Type="http://schemas.openxmlformats.org/officeDocument/2006/relationships/image" Target="../media/image9.png"/><Relationship Id="R3d952ddc3ab94aea" Type="http://schemas.openxmlformats.org/officeDocument/2006/relationships/image" Target="../media/image3.png"/><Relationship Id="R89678c9719104f66" Type="http://schemas.openxmlformats.org/officeDocument/2006/relationships/slideLayout" Target="../slideLayouts/slideLayout1.xml"/><Relationship Id="Ra1facf10b40d4900" Type="http://schemas.openxmlformats.org/officeDocument/2006/relationships/image" Target="../media/image10.png"/><Relationship Id="Ra7e4f18610cd4f45" Type="http://schemas.openxmlformats.org/officeDocument/2006/relationships/hyperlink" Target="slide2.xml"/><Relationship Id="Rafb13dcbb4ba4f81" Type="http://schemas.openxmlformats.org/officeDocument/2006/relationships/hyperlink" Target="slide13.xml"/><Relationship Id="Rb4bc3e57de88416b" Type="http://schemas.openxmlformats.org/officeDocument/2006/relationships/notesSlide" Target="../notesSlides/notesSlide4.xml"/><Relationship Id="Rc1e02c8f81854273" Type="http://schemas.openxmlformats.org/officeDocument/2006/relationships/hyperlink" Target="slide6.xml"/><Relationship Id="Rc53c60d1191f406d" Type="http://schemas.openxmlformats.org/officeDocument/2006/relationships/hyperlink" Target="slide16.xml"/><Relationship Id="Rca7d2baf55494d11" Type="http://schemas.openxmlformats.org/officeDocument/2006/relationships/hyperlink" Target="slide4.xml"/><Relationship Id="Rd4d87110d7f34fda" Type="http://schemas.openxmlformats.org/officeDocument/2006/relationships/hyperlink" Target="slide11.xml"/><Relationship Id="Re0b37ec64f08422a" Type="http://schemas.openxmlformats.org/officeDocument/2006/relationships/image" Target="../media/image8.png"/><Relationship Id="Recef47f6ee4e4a89" Type="http://schemas.openxmlformats.org/officeDocument/2006/relationships/hyperlink" Target="slide5.xml"/><Relationship Id="Rf87ef2de0c8c4694" Type="http://schemas.openxmlformats.org/officeDocument/2006/relationships/hyperlink" Target="slide15.xml"/><Relationship Id="Rfa1d7f8c9dd2413d" Type="http://schemas.openxmlformats.org/officeDocument/2006/relationships/image" Target="../media/image7.png"/></Relationships>
</file>

<file path=ppt/slides/_rels/slide5.xml.rels><?xml version='1.0' encoding='UTF-8' standalone='yes'?>
<Relationships xmlns="http://schemas.openxmlformats.org/package/2006/relationships"><Relationship Id="R0fe0d88c047a4eb8" Type="http://schemas.openxmlformats.org/officeDocument/2006/relationships/image" Target="../media/image3.png"/><Relationship Id="R146ba2aab0fc4499" Type="http://schemas.openxmlformats.org/officeDocument/2006/relationships/hyperlink" Target="slide11.xml"/><Relationship Id="R2333e0f96cf84e60" Type="http://schemas.openxmlformats.org/officeDocument/2006/relationships/image" Target="../media/image15.png"/><Relationship Id="R2ba05eadf4bb4061" Type="http://schemas.openxmlformats.org/officeDocument/2006/relationships/image" Target="../media/image16.png"/><Relationship Id="R621e7bdaa4b14021" Type="http://schemas.openxmlformats.org/officeDocument/2006/relationships/hyperlink" Target="slide2.xml"/><Relationship Id="R7e04f4981a814cdb" Type="http://schemas.openxmlformats.org/officeDocument/2006/relationships/image" Target="../media/image14.png"/><Relationship Id="R7eaadb27972846e4" Type="http://schemas.openxmlformats.org/officeDocument/2006/relationships/hyperlink" Target="slide13.xml"/><Relationship Id="R819955ed121c4613" Type="http://schemas.openxmlformats.org/officeDocument/2006/relationships/notesSlide" Target="../notesSlides/notesSlide5.xml"/><Relationship Id="R83931d8fa5df4e31" Type="http://schemas.openxmlformats.org/officeDocument/2006/relationships/image" Target="../media/image12.png"/><Relationship Id="R87028224654044de" Type="http://schemas.openxmlformats.org/officeDocument/2006/relationships/slideLayout" Target="../slideLayouts/slideLayout1.xml"/><Relationship Id="R93322c6ada884816" Type="http://schemas.openxmlformats.org/officeDocument/2006/relationships/hyperlink" Target="slide15.xml"/><Relationship Id="R9847cbf9a04e4bef" Type="http://schemas.openxmlformats.org/officeDocument/2006/relationships/image" Target="../media/image11.png"/><Relationship Id="Ra8c39faca9904ce6" Type="http://schemas.openxmlformats.org/officeDocument/2006/relationships/image" Target="../media/image17.png"/><Relationship Id="Rc0bebcdbf13c405a" Type="http://schemas.openxmlformats.org/officeDocument/2006/relationships/hyperlink" Target="slide5.xml"/><Relationship Id="Rd73b0e897a774129" Type="http://schemas.openxmlformats.org/officeDocument/2006/relationships/image" Target="../media/image13.png"/><Relationship Id="Rdfb113469b0347a8" Type="http://schemas.openxmlformats.org/officeDocument/2006/relationships/hyperlink" Target="slide4.xml"/><Relationship Id="Reea8c6d93f7446bf" Type="http://schemas.openxmlformats.org/officeDocument/2006/relationships/hyperlink" Target="slide6.xml"/><Relationship Id="Rfc654417ab27412c" Type="http://schemas.openxmlformats.org/officeDocument/2006/relationships/hyperlink" Target="slide16.xml"/></Relationships>
</file>

<file path=ppt/slides/_rels/slide6.xml.rels><?xml version='1.0' encoding='UTF-8' standalone='yes'?>
<Relationships xmlns="http://schemas.openxmlformats.org/package/2006/relationships"><Relationship Id="R0bd4250bfe24486d" Type="http://schemas.openxmlformats.org/officeDocument/2006/relationships/image" Target="../media/image20.png"/><Relationship Id="R16795a9e5fca4860" Type="http://schemas.openxmlformats.org/officeDocument/2006/relationships/hyperlink" Target="slide15.xml"/><Relationship Id="R22855e5c5e594c0e" Type="http://schemas.openxmlformats.org/officeDocument/2006/relationships/image" Target="../media/image18.png"/><Relationship Id="R3b75262b28504cd4" Type="http://schemas.openxmlformats.org/officeDocument/2006/relationships/hyperlink" Target="slide13.xml"/><Relationship Id="R3e8fdc57bcf84d14" Type="http://schemas.openxmlformats.org/officeDocument/2006/relationships/hyperlink" Target="slide6.xml"/><Relationship Id="R42091e2747974431" Type="http://schemas.openxmlformats.org/officeDocument/2006/relationships/image" Target="../media/image3.png"/><Relationship Id="R88dbdb36eec346a6" Type="http://schemas.openxmlformats.org/officeDocument/2006/relationships/hyperlink" Target="slide5.xml"/><Relationship Id="Ra5e7382aa135409a" Type="http://schemas.openxmlformats.org/officeDocument/2006/relationships/slideLayout" Target="../slideLayouts/slideLayout1.xml"/><Relationship Id="Rb23ff201d53c4904" Type="http://schemas.openxmlformats.org/officeDocument/2006/relationships/notesSlide" Target="../notesSlides/notesSlide6.xml"/><Relationship Id="Rb65054278cb64ff4" Type="http://schemas.openxmlformats.org/officeDocument/2006/relationships/hyperlink" Target="slide2.xml"/><Relationship Id="Rb6a1af460fa54b85" Type="http://schemas.openxmlformats.org/officeDocument/2006/relationships/image" Target="../media/image19.png"/><Relationship Id="Rc8d2755d2d2f4696" Type="http://schemas.openxmlformats.org/officeDocument/2006/relationships/hyperlink" Target="slide11.xml"/><Relationship Id="Rdbccdb4a13334f72" Type="http://schemas.openxmlformats.org/officeDocument/2006/relationships/hyperlink" Target="slide4.xml"/><Relationship Id="Re742813ea5f64ae2" Type="http://schemas.openxmlformats.org/officeDocument/2006/relationships/hyperlink" Target="slide16.xml"/></Relationships>
</file>

<file path=ppt/slides/_rels/slide7.xml.rels><?xml version='1.0' encoding='UTF-8' standalone='yes'?>
<Relationships xmlns="http://schemas.openxmlformats.org/package/2006/relationships"><Relationship Id="R392f0e723b254a9d" Type="http://schemas.openxmlformats.org/officeDocument/2006/relationships/image" Target="../media/image21.png"/><Relationship Id="R46276cf0d9a34c2b" Type="http://schemas.openxmlformats.org/officeDocument/2006/relationships/hyperlink" Target="slide15.xml"/><Relationship Id="R4745074f179c476c" Type="http://schemas.openxmlformats.org/officeDocument/2006/relationships/hyperlink" Target="slide5.xml"/><Relationship Id="R4d798a6ce14d4dfe" Type="http://schemas.openxmlformats.org/officeDocument/2006/relationships/hyperlink" Target="slide2.xml"/><Relationship Id="R5bb3efc2f1874686" Type="http://schemas.openxmlformats.org/officeDocument/2006/relationships/hyperlink" Target="slide13.xml"/><Relationship Id="R820ad28c26e4471a" Type="http://schemas.openxmlformats.org/officeDocument/2006/relationships/hyperlink" Target="slide16.xml"/><Relationship Id="R9926400b8efb4f22" Type="http://schemas.openxmlformats.org/officeDocument/2006/relationships/hyperlink" Target="slide11.xml"/><Relationship Id="R9a38d2959ca04b50" Type="http://schemas.openxmlformats.org/officeDocument/2006/relationships/image" Target="../media/image3.png"/><Relationship Id="Ra730371332154f19" Type="http://schemas.openxmlformats.org/officeDocument/2006/relationships/hyperlink" Target="slide4.xml"/><Relationship Id="Rba4e6b98cae94633" Type="http://schemas.openxmlformats.org/officeDocument/2006/relationships/slideLayout" Target="../slideLayouts/slideLayout1.xml"/><Relationship Id="Rdbbff377ce714962" Type="http://schemas.openxmlformats.org/officeDocument/2006/relationships/hyperlink" Target="slide6.xml"/><Relationship Id="Rf9248f2f48524c8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0ed5dfed4a14457f" Type="http://schemas.openxmlformats.org/officeDocument/2006/relationships/hyperlink" Target="slide2.xml"/><Relationship Id="R1b3b687999a24535" Type="http://schemas.openxmlformats.org/officeDocument/2006/relationships/hyperlink" Target="slide5.xml"/><Relationship Id="R2f3a7fb47a2d4323" Type="http://schemas.openxmlformats.org/officeDocument/2006/relationships/image" Target="../media/image22.png"/><Relationship Id="R2f89cc6f002e47c5" Type="http://schemas.openxmlformats.org/officeDocument/2006/relationships/hyperlink" Target="slide11.xml"/><Relationship Id="R3b39fe25d3a645d1" Type="http://schemas.openxmlformats.org/officeDocument/2006/relationships/slideLayout" Target="../slideLayouts/slideLayout1.xml"/><Relationship Id="R8c0e0a31856c4d68" Type="http://schemas.openxmlformats.org/officeDocument/2006/relationships/image" Target="../media/image24.png"/><Relationship Id="Ra7ecaedb8cac4c7d" Type="http://schemas.openxmlformats.org/officeDocument/2006/relationships/hyperlink" Target="slide15.xml"/><Relationship Id="Raf286d2a03874a2e" Type="http://schemas.openxmlformats.org/officeDocument/2006/relationships/hyperlink" Target="slide13.xml"/><Relationship Id="Rc11ab07c93cf412e" Type="http://schemas.openxmlformats.org/officeDocument/2006/relationships/hyperlink" Target="slide4.xml"/><Relationship Id="Rc62113edc74b4ba1" Type="http://schemas.openxmlformats.org/officeDocument/2006/relationships/notesSlide" Target="../notesSlides/notesSlide8.xml"/><Relationship Id="Rcb8e490ce82c42b4" Type="http://schemas.openxmlformats.org/officeDocument/2006/relationships/hyperlink" Target="slide16.xml"/><Relationship Id="Rd2e58afdca2f4ce1" Type="http://schemas.openxmlformats.org/officeDocument/2006/relationships/image" Target="../media/image23.png"/><Relationship Id="Rd6071b0f33b7476f" Type="http://schemas.openxmlformats.org/officeDocument/2006/relationships/image" Target="../media/image3.png"/><Relationship Id="Rede45ea4af9d48a2" Type="http://schemas.openxmlformats.org/officeDocument/2006/relationships/image" Target="../media/image.jpeg"/><Relationship Id="Rfc7ad6e0901748dd" Type="http://schemas.openxmlformats.org/officeDocument/2006/relationships/hyperlink" Target="slide6.xml"/></Relationships>
</file>

<file path=ppt/slides/_rels/slide9.xml.rels><?xml version='1.0' encoding='UTF-8' standalone='yes'?>
<Relationships xmlns="http://schemas.openxmlformats.org/package/2006/relationships"><Relationship Id="R4436b62d09e047f5" Type="http://schemas.openxmlformats.org/officeDocument/2006/relationships/image" Target="../media/image26.png"/><Relationship Id="R50cd06ecb77b4e96" Type="http://schemas.openxmlformats.org/officeDocument/2006/relationships/image" Target="../media/image27.png"/><Relationship Id="R52a89dbb55124036" Type="http://schemas.openxmlformats.org/officeDocument/2006/relationships/notesSlide" Target="../notesSlides/notesSlide9.xml"/><Relationship Id="R53da9fc5b2ae4c2a" Type="http://schemas.openxmlformats.org/officeDocument/2006/relationships/hyperlink" Target="slide1.xml"/><Relationship Id="R6d4fe07676894cbf" Type="http://schemas.openxmlformats.org/officeDocument/2006/relationships/image" Target="../media/image25.png"/><Relationship Id="R9a22db7bf7a24249" Type="http://schemas.openxmlformats.org/officeDocument/2006/relationships/slideLayout" Target="../slideLayouts/slideLayout4.xml"/><Relationship Id="Rafbc689271d24019" Type="http://schemas.openxmlformats.org/officeDocument/2006/relationships/image" Target="../media/image3.png"/></Relationships>
</file>

<file path=ppt/slides/_rels/slide10.xml.rels><?xml version='1.0' encoding='UTF-8' standalone='yes'?>
<Relationships xmlns="http://schemas.openxmlformats.org/package/2006/relationships"><Relationship Id="R018b908e3a2343ad" Type="http://schemas.openxmlformats.org/officeDocument/2006/relationships/hyperlink" Target="slide4.xml"/><Relationship Id="R08e119cb24294847" Type="http://schemas.openxmlformats.org/officeDocument/2006/relationships/image" Target="../media/image3.png"/><Relationship Id="R2bcebba9c0144906" Type="http://schemas.openxmlformats.org/officeDocument/2006/relationships/hyperlink" Target="slide5.xml"/><Relationship Id="R5c109da8ef5c4d23" Type="http://schemas.openxmlformats.org/officeDocument/2006/relationships/hyperlink" Target="slide6.xml"/><Relationship Id="R64bc6a113ed24d4d" Type="http://schemas.openxmlformats.org/officeDocument/2006/relationships/notesSlide" Target="../notesSlides/notesSlide10.xml"/><Relationship Id="R80ddd8f714aa4a6f" Type="http://schemas.openxmlformats.org/officeDocument/2006/relationships/hyperlink" Target="slide11.xml"/><Relationship Id="R824bf90563c64eb5" Type="http://schemas.openxmlformats.org/officeDocument/2006/relationships/hyperlink" Target="slide13.xml"/><Relationship Id="R82d9351a555041cd" Type="http://schemas.openxmlformats.org/officeDocument/2006/relationships/hyperlink" Target="slide2.xml"/><Relationship Id="R8fc367ec7bd645e2" Type="http://schemas.openxmlformats.org/officeDocument/2006/relationships/hyperlink" Target="slide16.xml"/><Relationship Id="R9c4d87439d134f80" Type="http://schemas.openxmlformats.org/officeDocument/2006/relationships/hyperlink" Target="slide15.xml"/><Relationship Id="Rfcbd9ef5061d4196"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1f4f0dc51c014e3b" Type="http://schemas.openxmlformats.org/officeDocument/2006/relationships/image" Target="../media/image33.png"/><Relationship Id="R565ff2a060504a3d" Type="http://schemas.openxmlformats.org/officeDocument/2006/relationships/hyperlink" Target="slide5.xml"/><Relationship Id="R5df0de19c1c74197" Type="http://schemas.openxmlformats.org/officeDocument/2006/relationships/hyperlink" Target="slide6.xml"/><Relationship Id="R62bb6ec0fb264ff6" Type="http://schemas.openxmlformats.org/officeDocument/2006/relationships/hyperlink" Target="slide4.xml"/><Relationship Id="R6573ba9008d044c2" Type="http://schemas.openxmlformats.org/officeDocument/2006/relationships/image" Target="../media/image31.png"/><Relationship Id="R6a13cda80ab94c6f" Type="http://schemas.openxmlformats.org/officeDocument/2006/relationships/hyperlink" Target="slide13.xml"/><Relationship Id="R71d65ed32b6e4670" Type="http://schemas.openxmlformats.org/officeDocument/2006/relationships/image" Target="../media/image30.png"/><Relationship Id="R75bb2bda996e4841" Type="http://schemas.openxmlformats.org/officeDocument/2006/relationships/image" Target="../media/image3.png"/><Relationship Id="R86d1f51efd9147d6" Type="http://schemas.openxmlformats.org/officeDocument/2006/relationships/image" Target="../media/image32.png"/><Relationship Id="Ra8b1b924c273442b" Type="http://schemas.openxmlformats.org/officeDocument/2006/relationships/hyperlink" Target="slide11.xml"/><Relationship Id="Ra95dd54ff2db4d7d" Type="http://schemas.openxmlformats.org/officeDocument/2006/relationships/image" Target="../media/image29.png"/><Relationship Id="Rb14e3325bd7e4b26" Type="http://schemas.openxmlformats.org/officeDocument/2006/relationships/slideLayout" Target="../slideLayouts/slideLayout1.xml"/><Relationship Id="Rb1d45f36533a4eae" Type="http://schemas.openxmlformats.org/officeDocument/2006/relationships/hyperlink" Target="slide16.xml"/><Relationship Id="Rc11baa1f0aaf497b" Type="http://schemas.openxmlformats.org/officeDocument/2006/relationships/hyperlink" Target="slide2.xml"/><Relationship Id="Rd21de7d763d3426f" Type="http://schemas.openxmlformats.org/officeDocument/2006/relationships/hyperlink" Target="slide15.xml"/><Relationship Id="Rd463ae5335f5405f" Type="http://schemas.openxmlformats.org/officeDocument/2006/relationships/notesSlide" Target="../notesSlides/notesSlide11.xml"/><Relationship Id="Rf2e8a75dd9954351" Type="http://schemas.openxmlformats.org/officeDocument/2006/relationships/image" Target="../media/image28.png"/></Relationships>
</file>

<file path=ppt/slides/_rels/slide12.xml.rels><?xml version='1.0' encoding='UTF-8' standalone='yes'?>
<Relationships xmlns="http://schemas.openxmlformats.org/package/2006/relationships"><Relationship Id="R0941f6da4c99486b" Type="http://schemas.openxmlformats.org/officeDocument/2006/relationships/hyperlink" Target="slide2.xml"/><Relationship Id="R1e2afda1c99e4593" Type="http://schemas.openxmlformats.org/officeDocument/2006/relationships/hyperlink" Target="slide4.xml"/><Relationship Id="R33dfc4a0ec854f25" Type="http://schemas.openxmlformats.org/officeDocument/2006/relationships/hyperlink" Target="slide11.xml"/><Relationship Id="R3711c34459344ac6" Type="http://schemas.openxmlformats.org/officeDocument/2006/relationships/hyperlink" Target="slide6.xml"/><Relationship Id="R3908b69c5c124bf5" Type="http://schemas.openxmlformats.org/officeDocument/2006/relationships/slideLayout" Target="../slideLayouts/slideLayout1.xml"/><Relationship Id="R9ba57e4fb9b04d0a" Type="http://schemas.openxmlformats.org/officeDocument/2006/relationships/hyperlink" Target="slide13.xml"/><Relationship Id="Ra7dbc4802f80485f" Type="http://schemas.openxmlformats.org/officeDocument/2006/relationships/hyperlink" Target="slide5.xml"/><Relationship Id="Rb8a6c0680aa44247" Type="http://schemas.openxmlformats.org/officeDocument/2006/relationships/hyperlink" Target="slide16.xml"/><Relationship Id="Rc21bd710b3ee4d76" Type="http://schemas.openxmlformats.org/officeDocument/2006/relationships/image" Target="../media/image3.png"/><Relationship Id="Rc451adfb458844e0" Type="http://schemas.openxmlformats.org/officeDocument/2006/relationships/image" Target="../media/image34.png"/><Relationship Id="Rcd520e4fb78a4ea7" Type="http://schemas.openxmlformats.org/officeDocument/2006/relationships/hyperlink" Target="slide15.xml"/><Relationship Id="Rd22d0512325440a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2c270ff1f27647af" Type="http://schemas.openxmlformats.org/officeDocument/2006/relationships/hyperlink" Target="slide5.xml"/><Relationship Id="R3496d7455a764913" Type="http://schemas.openxmlformats.org/officeDocument/2006/relationships/hyperlink" Target="slide16.xml"/><Relationship Id="R42a44595c0884ff4" Type="http://schemas.openxmlformats.org/officeDocument/2006/relationships/image" Target="../media/image3.png"/><Relationship Id="R7a3ca51517fe4e63" Type="http://schemas.openxmlformats.org/officeDocument/2006/relationships/hyperlink" Target="slide6.xml"/><Relationship Id="R97c0086572624b16" Type="http://schemas.openxmlformats.org/officeDocument/2006/relationships/hyperlink" Target="slide13.xml"/><Relationship Id="Raab0553209d54518" Type="http://schemas.openxmlformats.org/officeDocument/2006/relationships/slideLayout" Target="../slideLayouts/slideLayout1.xml"/><Relationship Id="Rb0500b284e624dce" Type="http://schemas.openxmlformats.org/officeDocument/2006/relationships/notesSlide" Target="../notesSlides/notesSlide13.xml"/><Relationship Id="Rb26c257040864b2e" Type="http://schemas.openxmlformats.org/officeDocument/2006/relationships/hyperlink" Target="slide11.xml"/><Relationship Id="Rb305609965b04521" Type="http://schemas.openxmlformats.org/officeDocument/2006/relationships/hyperlink" Target="slide2.xml"/><Relationship Id="Rc30789ffa58a4305" Type="http://schemas.openxmlformats.org/officeDocument/2006/relationships/hyperlink" Target="slide4.xml"/><Relationship Id="Rc9980eb190024a91" Type="http://schemas.openxmlformats.org/officeDocument/2006/relationships/hyperlink" Target="slide15.xml"/><Relationship Id="Rd8f7f969eb2d4be8" Type="http://schemas.openxmlformats.org/officeDocument/2006/relationships/image" Target="../media/image35.png"/></Relationships>
</file>

<file path=ppt/slides/_rels/slide14.xml.rels><?xml version='1.0' encoding='UTF-8' standalone='yes'?>
<Relationships xmlns="http://schemas.openxmlformats.org/package/2006/relationships"><Relationship Id="R05e04e0dfdbd4b37" Type="http://schemas.openxmlformats.org/officeDocument/2006/relationships/hyperlink" Target="slide11.xml"/><Relationship Id="R0d793ff339334c7e" Type="http://schemas.openxmlformats.org/officeDocument/2006/relationships/notesSlide" Target="../notesSlides/notesSlide14.xml"/><Relationship Id="R2300aed21c9e438d" Type="http://schemas.openxmlformats.org/officeDocument/2006/relationships/image" Target="../media/image38.png"/><Relationship Id="R2b358711df1441b9" Type="http://schemas.openxmlformats.org/officeDocument/2006/relationships/hyperlink" Target="slide13.xml"/><Relationship Id="R596cf1bfdb454e9d" Type="http://schemas.openxmlformats.org/officeDocument/2006/relationships/hyperlink" Target="slide6.xml"/><Relationship Id="R74baa37e3a43408f" Type="http://schemas.openxmlformats.org/officeDocument/2006/relationships/image" Target="../media/image36.png"/><Relationship Id="R8150640d36b0439e" Type="http://schemas.openxmlformats.org/officeDocument/2006/relationships/image" Target="../media/image37.png"/><Relationship Id="R8a61b28c84464d1b" Type="http://schemas.openxmlformats.org/officeDocument/2006/relationships/slideLayout" Target="../slideLayouts/slideLayout1.xml"/><Relationship Id="R8d46ef4f7c994ce3" Type="http://schemas.openxmlformats.org/officeDocument/2006/relationships/hyperlink" Target="slide2.xml"/><Relationship Id="Rc017b44d270b4c39" Type="http://schemas.openxmlformats.org/officeDocument/2006/relationships/image" Target="../media/image3.png"/><Relationship Id="Rcb1408dde78b44cb" Type="http://schemas.openxmlformats.org/officeDocument/2006/relationships/hyperlink" Target="slide4.xml"/><Relationship Id="Rcd9822c9ec5b438e" Type="http://schemas.openxmlformats.org/officeDocument/2006/relationships/image" Target="../media/image2.jpeg"/><Relationship Id="Rd3a9224df6a14061" Type="http://schemas.openxmlformats.org/officeDocument/2006/relationships/hyperlink" Target="slide5.xml"/><Relationship Id="Rf30750c7755847e9" Type="http://schemas.openxmlformats.org/officeDocument/2006/relationships/hyperlink" Target="slide16.xml"/><Relationship Id="Rfe2a0f5a6fbd49f3" Type="http://schemas.openxmlformats.org/officeDocument/2006/relationships/hyperlink" Target="slide15.xml"/></Relationships>
</file>

<file path=ppt/slides/_rels/slide15.xml.rels><?xml version='1.0' encoding='UTF-8' standalone='yes'?>
<Relationships xmlns="http://schemas.openxmlformats.org/package/2006/relationships"><Relationship Id="R149a2fa299424081" Type="http://schemas.openxmlformats.org/officeDocument/2006/relationships/hyperlink" Target="slide4.xml"/><Relationship Id="R30f0ae6c1ea44016" Type="http://schemas.openxmlformats.org/officeDocument/2006/relationships/notesSlide" Target="../notesSlides/notesSlide15.xml"/><Relationship Id="R3f405c9004214d61" Type="http://schemas.openxmlformats.org/officeDocument/2006/relationships/hyperlink" Target="slide15.xml"/><Relationship Id="R511a27e14f564ba6" Type="http://schemas.openxmlformats.org/officeDocument/2006/relationships/image" Target="../media/image40.png"/><Relationship Id="R541fbc9569be4a42" Type="http://schemas.openxmlformats.org/officeDocument/2006/relationships/hyperlink" Target="slide16.xml"/><Relationship Id="R5c6bdb2ae2254ae4" Type="http://schemas.openxmlformats.org/officeDocument/2006/relationships/image" Target="../media/image41.png"/><Relationship Id="R6f68e9902420417a" Type="http://schemas.openxmlformats.org/officeDocument/2006/relationships/hyperlink" Target="slide2.xml"/><Relationship Id="R7dd9028561ae45c6" Type="http://schemas.openxmlformats.org/officeDocument/2006/relationships/hyperlink" Target="slide13.xml"/><Relationship Id="R91e9c457162640e8" Type="http://schemas.openxmlformats.org/officeDocument/2006/relationships/image" Target="../media/image39.png"/><Relationship Id="R9a3177d9b22e4570" Type="http://schemas.openxmlformats.org/officeDocument/2006/relationships/hyperlink" Target="slide6.xml"/><Relationship Id="Ra99f937cd47c4f95" Type="http://schemas.openxmlformats.org/officeDocument/2006/relationships/slideLayout" Target="../slideLayouts/slideLayout1.xml"/><Relationship Id="Rbb5f9613cf3e4bac" Type="http://schemas.openxmlformats.org/officeDocument/2006/relationships/hyperlink" Target="slide11.xml"/><Relationship Id="Rbc98e6ec652a433d" Type="http://schemas.openxmlformats.org/officeDocument/2006/relationships/image" Target="../media/image42.png"/><Relationship Id="Rd57c82f37f734ab2" Type="http://schemas.openxmlformats.org/officeDocument/2006/relationships/hyperlink" Target="slide5.xml"/><Relationship Id="Rf6d28fd55a044a91" Type="http://schemas.openxmlformats.org/officeDocument/2006/relationships/image" Target="../media/image3.png"/></Relationships>
</file>

<file path=ppt/slides/_rels/slide16.xml.rels><?xml version='1.0' encoding='UTF-8' standalone='yes'?>
<Relationships xmlns="http://schemas.openxmlformats.org/package/2006/relationships"><Relationship Id="R100e10e3de234073" Type="http://schemas.openxmlformats.org/officeDocument/2006/relationships/hyperlink" Target="slide15.xml"/><Relationship Id="R1709a413ccd54f6b" Type="http://schemas.openxmlformats.org/officeDocument/2006/relationships/hyperlink" Target="slide11.xml"/><Relationship Id="R1c2e10324ede4154" Type="http://schemas.openxmlformats.org/officeDocument/2006/relationships/image" Target="../media/image43.png"/><Relationship Id="R271243798a35441d" Type="http://schemas.openxmlformats.org/officeDocument/2006/relationships/image" Target="../media/image45.png"/><Relationship Id="R4d83e9bfab564504" Type="http://schemas.openxmlformats.org/officeDocument/2006/relationships/image" Target="../media/image46.png"/><Relationship Id="R6b87b7c713954ccb" Type="http://schemas.openxmlformats.org/officeDocument/2006/relationships/hyperlink" Target="slide4.xml"/><Relationship Id="R6cde986846324d5a" Type="http://schemas.openxmlformats.org/officeDocument/2006/relationships/hyperlink" Target="slide6.xml"/><Relationship Id="R8b2d983138f14719" Type="http://schemas.openxmlformats.org/officeDocument/2006/relationships/image" Target="../media/image44.png"/><Relationship Id="R8c6da9fac19c43c6" Type="http://schemas.openxmlformats.org/officeDocument/2006/relationships/hyperlink" Target="slide16.xml"/><Relationship Id="R9ff42544e87b4412" Type="http://schemas.openxmlformats.org/officeDocument/2006/relationships/hyperlink" Target="slide5.xml"/><Relationship Id="Rb304a229f4b24dc5" Type="http://schemas.openxmlformats.org/officeDocument/2006/relationships/notesSlide" Target="../notesSlides/notesSlide16.xml"/><Relationship Id="Rbef0b11967494535" Type="http://schemas.openxmlformats.org/officeDocument/2006/relationships/hyperlink" Target="slide13.xml"/><Relationship Id="Rc6ec27b79de64748" Type="http://schemas.openxmlformats.org/officeDocument/2006/relationships/hyperlink" Target="slide2.xml"/><Relationship Id="Rd11e98a089bd4176" Type="http://schemas.openxmlformats.org/officeDocument/2006/relationships/slideLayout" Target="../slideLayouts/slideLayout1.xml"/><Relationship Id="Re31e69b03a1b449f" Type="http://schemas.openxmlformats.org/officeDocument/2006/relationships/image" Target="../media/image3.png"/></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1650" name="Google Shape;1639;p41"/>
          <p:cNvPicPr>
            <a:picLocks xmlns:a="http://schemas.openxmlformats.org/drawingml/2006/main" noChangeAspect="1"/>
          </p:cNvPicPr>
          <p:nvPr/>
        </p:nvPicPr>
        <p:blipFill rotWithShape="1">
          <a:blip xmlns:r="http://schemas.openxmlformats.org/officeDocument/2006/relationships" xmlns:a="http://schemas.openxmlformats.org/drawingml/2006/main" r:embed="R7d3ca5e062714d9a">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pic>
        <p:nvPicPr>
          <p:cNvPr id="1651" name="Google Shape;1640;p41"/>
          <p:cNvPicPr>
            <a:picLocks xmlns:a="http://schemas.openxmlformats.org/drawingml/2006/main" noChangeAspect="1"/>
          </p:cNvPicPr>
          <p:nvPr/>
        </p:nvPicPr>
        <p:blipFill rotWithShape="1">
          <a:blip xmlns:r="http://schemas.openxmlformats.org/officeDocument/2006/relationships" xmlns:a="http://schemas.openxmlformats.org/drawingml/2006/main" r:embed="R7d1c46b6a129442b">
            <a:alphaModFix/>
          </a:blip>
          <a:srcRect xmlns:a="http://schemas.openxmlformats.org/drawingml/2006/main" l="0" t="0" r="0" b="0"/>
          <a:stretch xmlns:a="http://schemas.openxmlformats.org/drawingml/2006/main"/>
        </p:blipFill>
        <p:spPr>
          <a:xfrm xmlns:a="http://schemas.openxmlformats.org/drawingml/2006/main">
            <a:off x="0" y="0"/>
            <a:ext cx="12192000" cy="6858000"/>
          </a:xfrm>
          <a:prstGeom xmlns:a="http://schemas.openxmlformats.org/drawingml/2006/main" prst="rect">
            <a:avLst/>
          </a:prstGeom>
          <a:ln xmlns:a="http://schemas.openxmlformats.org/drawingml/2006/main">
            <a:noFill/>
          </a:ln>
        </p:spPr>
      </p:pic>
      <p:sp>
        <p:nvSpPr>
          <p:cNvPr id="1641" name="Google Shape;1641;p41">
            <a:extLst xmlns:a="http://schemas.openxmlformats.org/drawingml/2006/main">
              <a:ext uri="{FF2B5EF4-FFF2-40B4-BE49-F238E27FC236}">
                <a16:creationId xmlns:a16="http://schemas.microsoft.com/office/drawing/2014/main" id="{69F052B4-1DB9-4DE1-A256-C7BFCEEC8798}"/>
              </a:ext>
            </a:extLst>
          </p:cNvPr>
          <p:cNvSpPr>
            <a:spLocks xmlns:a="http://schemas.openxmlformats.org/drawingml/2006/main" noGrp="1"/>
          </p:cNvSpPr>
          <p:nvPr/>
        </p:nvSpPr>
        <p:spPr>
          <a:xfrm xmlns:a="http://schemas.openxmlformats.org/drawingml/2006/main">
            <a:off x="731520" y="4224528"/>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EMPATYZER · DLA DYREKCJI ZAKŁADU PRODUKCYJNEGO</a:t>
            </a:r>
            <a:endParaRPr sz="1000"/>
          </a:p>
        </p:txBody>
      </p:sp>
      <p:sp>
        <p:nvSpPr>
          <p:cNvPr id="1642" name="Google Shape;1642;p41">
            <a:extLst xmlns:a="http://schemas.openxmlformats.org/drawingml/2006/main">
              <a:ext uri="{FF2B5EF4-FFF2-40B4-BE49-F238E27FC236}">
                <a16:creationId xmlns:a16="http://schemas.microsoft.com/office/drawing/2014/main" id="{F7CDBF65-BF70-4727-9AAF-0506E53F864E}"/>
              </a:ext>
            </a:extLst>
          </p:cNvPr>
          <p:cNvSpPr>
            <a:spLocks xmlns:a="http://schemas.openxmlformats.org/drawingml/2006/main" noGrp="1"/>
          </p:cNvSpPr>
          <p:nvPr>
            <p:ph type="title" idx="0"/>
          </p:nvPr>
        </p:nvSpPr>
        <p:spPr>
          <a:xfrm xmlns:a="http://schemas.openxmlformats.org/drawingml/2006/main">
            <a:off x="731520" y="4462272"/>
            <a:ext cx="9692640" cy="98755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Ważnych rozmów w pracy</a:t>
            </a:r>
            <a:endParaRPr sz="3800"/>
          </a:p>
          <a:p xmlns:a="http://schemas.openxmlformats.org/drawingml/2006/main">
            <a:pPr marL="0" lvl="0" indent="0" algn="l">
              <a:spcBef>
                <a:spcPts val="0"/>
              </a:spcBef>
              <a:spcAft>
                <a:spcPts val="0"/>
              </a:spcAft>
              <a:buClr>
                <a:srgbClr val="FFFFFF"/>
              </a:buClr>
              <a:buSzPts val="3800"/>
              <a:buFont typeface="Calibri"/>
              <a:buNone/>
            </a:pPr>
            <a:r>
              <a:rPr sz="3800" b="1" u="none">
                <a:solidFill>
                  <a:srgbClr val="FFFFFF"/>
                </a:solidFill>
                <a:latin typeface="Calibri"/>
                <a:ea typeface="Calibri"/>
                <a:cs typeface="Calibri"/>
              </a:rPr>
              <a:t>nie prowadzi się na wyczucie.</a:t>
            </a:r>
            <a:endParaRPr sz="3800"/>
          </a:p>
        </p:txBody>
      </p:sp>
      <p:sp>
        <p:nvSpPr>
          <p:cNvPr id="1643" name="Google Shape;1643;p41">
            <a:extLst xmlns:a="http://schemas.openxmlformats.org/drawingml/2006/main">
              <a:ext uri="{FF2B5EF4-FFF2-40B4-BE49-F238E27FC236}">
                <a16:creationId xmlns:a16="http://schemas.microsoft.com/office/drawing/2014/main" id="{A05CF348-FACA-4B84-A54D-990E1A49C8C1}"/>
              </a:ext>
            </a:extLst>
          </p:cNvPr>
          <p:cNvSpPr>
            <a:spLocks xmlns:a="http://schemas.openxmlformats.org/drawingml/2006/main" noGrp="1"/>
          </p:cNvSpPr>
          <p:nvPr/>
        </p:nvSpPr>
        <p:spPr>
          <a:xfrm xmlns:a="http://schemas.openxmlformats.org/drawingml/2006/main">
            <a:off x="731520" y="5687568"/>
            <a:ext cx="8778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E2D6E8"/>
              </a:buClr>
              <a:buSzPts val="1600"/>
              <a:buFont typeface="Calibri"/>
              <a:buNone/>
            </a:pPr>
            <a:r>
              <a:rPr sz="1600" u="none">
                <a:solidFill>
                  <a:srgbClr val="E2D6E8"/>
                </a:solidFill>
                <a:latin typeface="Calibri"/>
                <a:ea typeface="Calibri"/>
                <a:cs typeface="Calibri"/>
              </a:rPr>
              <a:t>Empatyzer pomaga brygadzistom, mistrzom i kierownikom przygotować feedback albo trudną rozmowę z konkretnym człowiekiem.</a:t>
            </a:r>
            <a:endParaRPr sz="1600"/>
          </a:p>
        </p:txBody>
      </p:sp>
      <p:sp>
        <p:nvSpPr>
          <p:cNvPr id="1644" name="Google Shape;1644;p41">
            <a:extLst xmlns:a="http://schemas.openxmlformats.org/drawingml/2006/main">
              <a:ext uri="{FF2B5EF4-FFF2-40B4-BE49-F238E27FC236}">
                <a16:creationId xmlns:a16="http://schemas.microsoft.com/office/drawing/2014/main" id="{9DE2CF7B-99CB-40AB-9359-AF2E0AA4DB93}"/>
              </a:ext>
            </a:extLst>
          </p:cNvPr>
          <p:cNvSpPr>
            <a:spLocks xmlns:a="http://schemas.openxmlformats.org/drawingml/2006/main" noGrp="1"/>
          </p:cNvSpPr>
          <p:nvPr/>
        </p:nvSpPr>
        <p:spPr>
          <a:xfrm xmlns:a="http://schemas.openxmlformats.org/drawingml/2006/main">
            <a:off x="731520" y="6236208"/>
            <a:ext cx="8778240" cy="29260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SzPts val="1050"/>
              <a:buFont typeface="Calibri"/>
              <a:buNone/>
            </a:pPr>
            <a:r>
              <a:t/>
            </a:r>
            <a:endParaRPr sz="1050"/>
          </a:p>
        </p:txBody>
      </p:sp>
      <p:pic>
        <p:nvPicPr>
          <p:cNvPr id="1656" name="Google Shape;1645;p41"/>
          <p:cNvPicPr>
            <a:picLocks xmlns:a="http://schemas.openxmlformats.org/drawingml/2006/main" noChangeAspect="1"/>
          </p:cNvPicPr>
          <p:nvPr/>
        </p:nvPicPr>
        <p:blipFill rotWithShape="1">
          <a:blip xmlns:r="http://schemas.openxmlformats.org/officeDocument/2006/relationships" xmlns:a="http://schemas.openxmlformats.org/drawingml/2006/main" r:embed="R1aee0eec16a94e93">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1646" name="Google Shape;1646;p41">
            <a:extLst xmlns:a="http://schemas.openxmlformats.org/drawingml/2006/main">
              <a:ext uri="{FF2B5EF4-FFF2-40B4-BE49-F238E27FC236}">
                <a16:creationId xmlns:a16="http://schemas.microsoft.com/office/drawing/2014/main" id="{5B633165-C224-4827-9F45-04B1B5B39F5B}"/>
              </a:ext>
            </a:extLst>
          </p:cNvPr>
          <p:cNvSpPr>
            <a:spLocks xmlns:a="http://schemas.openxmlformats.org/drawingml/2006/main" noGrp="1"/>
          </p:cNvSpPr>
          <p:nvPr/>
        </p:nvSpPr>
        <p:spPr>
          <a:xfrm xmlns:a="http://schemas.openxmlformats.org/drawingml/2006/main">
            <a:off x="581025" y="4078224"/>
            <a:ext cx="76200" cy="1691640"/>
          </a:xfrm>
          <a:prstGeom xmlns:a="http://schemas.openxmlformats.org/drawingml/2006/main" prst="roundRect">
            <a:avLst>
              <a:gd name="adj" fmla="val 50000"/>
            </a:avLst>
          </a:prstGeom>
          <a:solidFill xmlns:a="http://schemas.openxmlformats.org/drawingml/2006/main">
            <a:srgbClr val="F5C52B"/>
          </a:solidFill>
          <a:ln xmlns:a="http://schemas.openxmlformats.org/drawingml/2006/main">
            <a:noFill/>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Tree>
    <p:extLst>
      <p:ext uri="{BB962C8B-B14F-4D97-AF65-F5344CB8AC3E}">
        <p14:creationId xmlns:p14="http://schemas.microsoft.com/office/powerpoint/2010/main" val="942867189"/>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1653" name="Google Shape;1653;p42">
            <a:extLst xmlns:a="http://schemas.openxmlformats.org/drawingml/2006/main">
              <a:ext uri="{FF2B5EF4-FFF2-40B4-BE49-F238E27FC236}">
                <a16:creationId xmlns:a16="http://schemas.microsoft.com/office/drawing/2014/main" id="{6673519B-A544-4BA6-AE37-3F7B1D2E46CE}"/>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FFCC00"/>
          </a:solidFill>
          <a:ln xmlns:a="http://schemas.openxmlformats.org/drawingml/2006/main" w="9525" cmpd="sng">
            <a:solidFill>
              <a:srgbClr val="FFCC0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54" name="Google Shape;1654;p42">
            <a:extLst xmlns:a="http://schemas.openxmlformats.org/drawingml/2006/main">
              <a:ext uri="{FF2B5EF4-FFF2-40B4-BE49-F238E27FC236}">
                <a16:creationId xmlns:a16="http://schemas.microsoft.com/office/drawing/2014/main" id="{176C4684-6691-4EA2-9A01-BB8638BF3AAD}"/>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Najlepszy operator zostaje brygadzistą. Zna produkcję, ale rozmów z ludźmi uczy się już w nowej roli, często na własnych błędach.</a:t>
            </a:r>
            <a:endParaRPr sz="3400"/>
          </a:p>
        </p:txBody>
      </p:sp>
      <p:pic>
        <p:nvPicPr>
          <p:cNvPr id="1686" name="Google Shape;1655;p42"/>
          <p:cNvPicPr>
            <a:picLocks xmlns:a="http://schemas.openxmlformats.org/drawingml/2006/main" noChangeAspect="1"/>
          </p:cNvPicPr>
          <p:nvPr/>
        </p:nvPicPr>
        <p:blipFill rotWithShape="1">
          <a:blip xmlns:r="http://schemas.openxmlformats.org/officeDocument/2006/relationships" xmlns:a="http://schemas.openxmlformats.org/drawingml/2006/main" r:embed="Rf18301483ee846f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xmlns:a="http://schemas.openxmlformats.org/drawingml/2006/main">
        <p:nvSpPr>
          <p:cNvPr id="1687" name="Rectangle 1686"/>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688" name="Rounded Rectangle 1687"/>
          <p:cNvSpPr/>
          <p:nvPr/>
        </p:nvSpPr>
        <p:spPr>
          <a:xfrm>
            <a:off x="1674723" y="242316"/>
            <a:ext cx="65836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Problem</a:t>
            </a:r>
          </a:p>
        </p:txBody>
      </p:sp>
      <p:sp xmlns:a="http://schemas.openxmlformats.org/drawingml/2006/main">
        <p:nvSpPr>
          <p:cNvPr id="1689" name="TextBox 1688"/>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1690" name="TextBox 1689"/>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1691" name="TextBox 1690"/>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2" name="TextBox 1691"/>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693" name="TextBox 1692"/>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4" name="TextBox 1693"/>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1695" name="TextBox 1694"/>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6" name="TextBox 1695"/>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697" name="TextBox 1696"/>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8" name="TextBox 1697"/>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699" name="TextBox 1698"/>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00" name="TextBox 1699"/>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701" name="TextBox 1700"/>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02" name="TextBox 1701"/>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833882282"/>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1688" name="Google Shape;1688;p43">
            <a:extLst xmlns:a="http://schemas.openxmlformats.org/drawingml/2006/main">
              <a:ext uri="{FF2B5EF4-FFF2-40B4-BE49-F238E27FC236}">
                <a16:creationId xmlns:a16="http://schemas.microsoft.com/office/drawing/2014/main" id="{0807170F-C75B-482E-8849-0C09466161E8}"/>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Przykłady problemów</a:t>
            </a:r>
            <a:endParaRPr sz="2800"/>
          </a:p>
        </p:txBody>
      </p:sp>
      <p:sp>
        <p:nvSpPr>
          <p:cNvPr id="1689" name="Google Shape;1689;p43">
            <a:extLst xmlns:a="http://schemas.openxmlformats.org/drawingml/2006/main">
              <a:ext uri="{FF2B5EF4-FFF2-40B4-BE49-F238E27FC236}">
                <a16:creationId xmlns:a16="http://schemas.microsoft.com/office/drawing/2014/main" id="{10B89601-844C-43E5-8720-77D2A38804FF}"/>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Trzy sytuacje, w których sposób prowadzenia rozmów zaczyna wpływać na pracę zakładu.</a:t>
            </a:r>
            <a:endParaRPr sz="1550"/>
          </a:p>
        </p:txBody>
      </p:sp>
      <p:sp>
        <p:nvSpPr>
          <p:cNvPr id="1690" name="Google Shape;1690;p43">
            <a:extLst xmlns:a="http://schemas.openxmlformats.org/drawingml/2006/main">
              <a:ext uri="{FF2B5EF4-FFF2-40B4-BE49-F238E27FC236}">
                <a16:creationId xmlns:a16="http://schemas.microsoft.com/office/drawing/2014/main" id="{BDA3DFB5-5F5D-4666-A1CB-28E3F3A361DD}"/>
              </a:ext>
            </a:extLst>
          </p:cNvPr>
          <p:cNvSpPr>
            <a:spLocks xmlns:a="http://schemas.openxmlformats.org/drawingml/2006/main" noGrp="1"/>
          </p:cNvSpPr>
          <p:nvPr/>
        </p:nvSpPr>
        <p:spPr>
          <a:xfrm xmlns:a="http://schemas.openxmlformats.org/drawingml/2006/main">
            <a:off x="548640" y="2084832"/>
            <a:ext cx="3539642" cy="2779776"/>
          </a:xfrm>
          <a:prstGeom xmlns:a="http://schemas.openxmlformats.org/drawingml/2006/main" prst="roundRect">
            <a:avLst>
              <a:gd name="adj" fmla="val 3289"/>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91" name="Google Shape;1691;p43">
            <a:extLst xmlns:a="http://schemas.openxmlformats.org/drawingml/2006/main">
              <a:ext uri="{FF2B5EF4-FFF2-40B4-BE49-F238E27FC236}">
                <a16:creationId xmlns:a16="http://schemas.microsoft.com/office/drawing/2014/main" id="{02DF27BE-9455-41DC-8178-03B4BFBA2806}"/>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93" name="Google Shape;1693;p43">
            <a:extLst xmlns:a="http://schemas.openxmlformats.org/drawingml/2006/main">
              <a:ext uri="{FF2B5EF4-FFF2-40B4-BE49-F238E27FC236}">
                <a16:creationId xmlns:a16="http://schemas.microsoft.com/office/drawing/2014/main" id="{D241671F-AFBD-4A99-87FE-38CF5BA196BA}"/>
              </a:ext>
            </a:extLst>
          </p:cNvPr>
          <p:cNvSpPr>
            <a:spLocks xmlns:a="http://schemas.openxmlformats.org/drawingml/2006/main" noGrp="1"/>
          </p:cNvSpPr>
          <p:nvPr/>
        </p:nvSpPr>
        <p:spPr>
          <a:xfrm xmlns:a="http://schemas.openxmlformats.org/drawingml/2006/main">
            <a:off x="822960" y="2962656"/>
            <a:ext cx="2991002"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Fachowiec awansowany na brygadzistę</a:t>
            </a:r>
            <a:endParaRPr sz="1500"/>
          </a:p>
        </p:txBody>
      </p:sp>
      <p:sp>
        <p:nvSpPr>
          <p:cNvPr id="1694" name="Google Shape;1694;p43">
            <a:extLst xmlns:a="http://schemas.openxmlformats.org/drawingml/2006/main">
              <a:ext uri="{FF2B5EF4-FFF2-40B4-BE49-F238E27FC236}">
                <a16:creationId xmlns:a16="http://schemas.microsoft.com/office/drawing/2014/main" id="{C4F06E0D-31A9-4971-B411-4332AC931D4D}"/>
              </a:ext>
            </a:extLst>
          </p:cNvPr>
          <p:cNvSpPr>
            <a:spLocks xmlns:a="http://schemas.openxmlformats.org/drawingml/2006/main" noGrp="1"/>
          </p:cNvSpPr>
          <p:nvPr/>
        </p:nvSpPr>
        <p:spPr>
          <a:xfrm xmlns:a="http://schemas.openxmlformats.org/drawingml/2006/main">
            <a:off x="822960" y="3555492"/>
            <a:ext cx="2991002" cy="11445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Zna proces i ma autorytet techniczny. Feedbacku, delegowania i stawiania granic uczy się już jako przełożony, często na własnych błędach.</a:t>
            </a:r>
            <a:endParaRPr sz="1250"/>
          </a:p>
        </p:txBody>
      </p:sp>
      <p:sp>
        <p:nvSpPr>
          <p:cNvPr id="1695" name="Google Shape;1695;p43">
            <a:extLst xmlns:a="http://schemas.openxmlformats.org/drawingml/2006/main">
              <a:ext uri="{FF2B5EF4-FFF2-40B4-BE49-F238E27FC236}">
                <a16:creationId xmlns:a16="http://schemas.microsoft.com/office/drawing/2014/main" id="{D753CBCB-B8DA-462C-8A42-5F99DE4C3E2C}"/>
              </a:ext>
            </a:extLst>
          </p:cNvPr>
          <p:cNvSpPr>
            <a:spLocks xmlns:a="http://schemas.openxmlformats.org/drawingml/2006/main" noGrp="1"/>
          </p:cNvSpPr>
          <p:nvPr/>
        </p:nvSpPr>
        <p:spPr>
          <a:xfrm xmlns:a="http://schemas.openxmlformats.org/drawingml/2006/main">
            <a:off x="4326026" y="2084832"/>
            <a:ext cx="3539642" cy="2779776"/>
          </a:xfrm>
          <a:prstGeom xmlns:a="http://schemas.openxmlformats.org/drawingml/2006/main" prst="roundRect">
            <a:avLst>
              <a:gd name="adj" fmla="val 3289"/>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96" name="Google Shape;1696;p43">
            <a:extLst xmlns:a="http://schemas.openxmlformats.org/drawingml/2006/main">
              <a:ext uri="{FF2B5EF4-FFF2-40B4-BE49-F238E27FC236}">
                <a16:creationId xmlns:a16="http://schemas.microsoft.com/office/drawing/2014/main" id="{54C51E75-5AB7-467A-91FE-63AB8F720AAC}"/>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98" name="Google Shape;1698;p43">
            <a:extLst xmlns:a="http://schemas.openxmlformats.org/drawingml/2006/main">
              <a:ext uri="{FF2B5EF4-FFF2-40B4-BE49-F238E27FC236}">
                <a16:creationId xmlns:a16="http://schemas.microsoft.com/office/drawing/2014/main" id="{789BE0E2-B0C1-4051-9B05-D29377716BC3}"/>
              </a:ext>
            </a:extLst>
          </p:cNvPr>
          <p:cNvSpPr>
            <a:spLocks xmlns:a="http://schemas.openxmlformats.org/drawingml/2006/main" noGrp="1"/>
          </p:cNvSpPr>
          <p:nvPr/>
        </p:nvSpPr>
        <p:spPr>
          <a:xfrm xmlns:a="http://schemas.openxmlformats.org/drawingml/2006/main">
            <a:off x="4600346" y="2962656"/>
            <a:ext cx="2991002" cy="28727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Sprawy, które idą za wysoko</a:t>
            </a:r>
            <a:endParaRPr sz="1500"/>
          </a:p>
        </p:txBody>
      </p:sp>
      <p:sp>
        <p:nvSpPr>
          <p:cNvPr id="1699" name="Google Shape;1699;p43">
            <a:extLst xmlns:a="http://schemas.openxmlformats.org/drawingml/2006/main">
              <a:ext uri="{FF2B5EF4-FFF2-40B4-BE49-F238E27FC236}">
                <a16:creationId xmlns:a16="http://schemas.microsoft.com/office/drawing/2014/main" id="{D695A4CD-4319-43BF-A3D2-B0EA1519392F}"/>
              </a:ext>
            </a:extLst>
          </p:cNvPr>
          <p:cNvSpPr>
            <a:spLocks xmlns:a="http://schemas.openxmlformats.org/drawingml/2006/main" noGrp="1"/>
          </p:cNvSpPr>
          <p:nvPr/>
        </p:nvSpPr>
        <p:spPr>
          <a:xfrm xmlns:a="http://schemas.openxmlformats.org/drawingml/2006/main">
            <a:off x="4600346" y="3323082"/>
            <a:ext cx="2991002" cy="137693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Trudna rozmowa, której nie zamknie brygadzista, trafia do kierownika produkcji, HR albo zarządu. Sprawą zajmują się kolejne szczeble organizacji.</a:t>
            </a:r>
            <a:endParaRPr sz="1250"/>
          </a:p>
        </p:txBody>
      </p:sp>
      <p:sp>
        <p:nvSpPr>
          <p:cNvPr id="1700" name="Google Shape;1700;p43">
            <a:extLst xmlns:a="http://schemas.openxmlformats.org/drawingml/2006/main">
              <a:ext uri="{FF2B5EF4-FFF2-40B4-BE49-F238E27FC236}">
                <a16:creationId xmlns:a16="http://schemas.microsoft.com/office/drawing/2014/main" id="{6EEB7764-4DB7-4B90-80CA-D8FDCF7B70F3}"/>
              </a:ext>
            </a:extLst>
          </p:cNvPr>
          <p:cNvSpPr>
            <a:spLocks xmlns:a="http://schemas.openxmlformats.org/drawingml/2006/main" noGrp="1"/>
          </p:cNvSpPr>
          <p:nvPr/>
        </p:nvSpPr>
        <p:spPr>
          <a:xfrm xmlns:a="http://schemas.openxmlformats.org/drawingml/2006/main">
            <a:off x="8103413" y="2084832"/>
            <a:ext cx="3539642" cy="2779776"/>
          </a:xfrm>
          <a:prstGeom xmlns:a="http://schemas.openxmlformats.org/drawingml/2006/main" prst="roundRect">
            <a:avLst>
              <a:gd name="adj" fmla="val 3289"/>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01" name="Google Shape;1701;p43">
            <a:extLst xmlns:a="http://schemas.openxmlformats.org/drawingml/2006/main">
              <a:ext uri="{FF2B5EF4-FFF2-40B4-BE49-F238E27FC236}">
                <a16:creationId xmlns:a16="http://schemas.microsoft.com/office/drawing/2014/main" id="{17FCEA6D-34B1-462C-80C7-236065C27249}"/>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03" name="Google Shape;1703;p43">
            <a:extLst xmlns:a="http://schemas.openxmlformats.org/drawingml/2006/main">
              <a:ext uri="{FF2B5EF4-FFF2-40B4-BE49-F238E27FC236}">
                <a16:creationId xmlns:a16="http://schemas.microsoft.com/office/drawing/2014/main" id="{31A84F9A-C695-455E-8E28-5A14C1C4FA62}"/>
              </a:ext>
            </a:extLst>
          </p:cNvPr>
          <p:cNvSpPr>
            <a:spLocks xmlns:a="http://schemas.openxmlformats.org/drawingml/2006/main" noGrp="1"/>
          </p:cNvSpPr>
          <p:nvPr/>
        </p:nvSpPr>
        <p:spPr>
          <a:xfrm xmlns:a="http://schemas.openxmlformats.org/drawingml/2006/main">
            <a:off x="8377733" y="2962656"/>
            <a:ext cx="2991002" cy="5196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500"/>
              <a:buFont typeface="Calibri"/>
              <a:buNone/>
            </a:pPr>
            <a:r>
              <a:rPr sz="1500" b="1" u="none">
                <a:solidFill>
                  <a:srgbClr val="241C28"/>
                </a:solidFill>
                <a:latin typeface="Calibri"/>
                <a:ea typeface="Calibri"/>
                <a:cs typeface="Calibri"/>
              </a:rPr>
              <a:t>Zmiana technologiczna bez rozmowy</a:t>
            </a:r>
            <a:endParaRPr sz="1500"/>
          </a:p>
        </p:txBody>
      </p:sp>
      <p:sp>
        <p:nvSpPr>
          <p:cNvPr id="1704" name="Google Shape;1704;p43">
            <a:extLst xmlns:a="http://schemas.openxmlformats.org/drawingml/2006/main">
              <a:ext uri="{FF2B5EF4-FFF2-40B4-BE49-F238E27FC236}">
                <a16:creationId xmlns:a16="http://schemas.microsoft.com/office/drawing/2014/main" id="{2055BE1B-A6C8-4772-8B6B-E18C0E4B1788}"/>
              </a:ext>
            </a:extLst>
          </p:cNvPr>
          <p:cNvSpPr>
            <a:spLocks xmlns:a="http://schemas.openxmlformats.org/drawingml/2006/main" noGrp="1"/>
          </p:cNvSpPr>
          <p:nvPr/>
        </p:nvSpPr>
        <p:spPr>
          <a:xfrm xmlns:a="http://schemas.openxmlformats.org/drawingml/2006/main">
            <a:off x="8377733" y="3555492"/>
            <a:ext cx="2991002" cy="11445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Nowa linia albo robot zmienia pracę ludzi. Brygadzista musi przełożyć decyzję firmy na konkretną rozmowę z zespołem.</a:t>
            </a:r>
            <a:endParaRPr sz="1250"/>
          </a:p>
        </p:txBody>
      </p:sp>
      <p:sp>
        <p:nvSpPr>
          <p:cNvPr id="1705" name="Google Shape;1705;p43">
            <a:extLst xmlns:a="http://schemas.openxmlformats.org/drawingml/2006/main">
              <a:ext uri="{FF2B5EF4-FFF2-40B4-BE49-F238E27FC236}">
                <a16:creationId xmlns:a16="http://schemas.microsoft.com/office/drawing/2014/main" id="{47D9AADF-CA9C-4B9B-8790-A67688E4E8A7}"/>
              </a:ext>
            </a:extLst>
          </p:cNvPr>
          <p:cNvSpPr>
            <a:spLocks xmlns:a="http://schemas.openxmlformats.org/drawingml/2006/main" noGrp="1"/>
          </p:cNvSpPr>
          <p:nvPr/>
        </p:nvSpPr>
        <p:spPr>
          <a:xfrm xmlns:a="http://schemas.openxmlformats.org/drawingml/2006/main">
            <a:off x="548640" y="5102352"/>
            <a:ext cx="11094415" cy="1097280"/>
          </a:xfrm>
          <a:prstGeom xmlns:a="http://schemas.openxmlformats.org/drawingml/2006/main" prst="roundRect">
            <a:avLst>
              <a:gd name="adj" fmla="val 8333"/>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06" name="Google Shape;1706;p43">
            <a:extLst xmlns:a="http://schemas.openxmlformats.org/drawingml/2006/main">
              <a:ext uri="{FF2B5EF4-FFF2-40B4-BE49-F238E27FC236}">
                <a16:creationId xmlns:a16="http://schemas.microsoft.com/office/drawing/2014/main" id="{A8F806AE-4BA8-4166-9B80-04599C0B0B76}"/>
              </a:ext>
            </a:extLst>
          </p:cNvPr>
          <p:cNvSpPr>
            <a:spLocks xmlns:a="http://schemas.openxmlformats.org/drawingml/2006/main" noGrp="1"/>
          </p:cNvSpPr>
          <p:nvPr/>
        </p:nvSpPr>
        <p:spPr>
          <a:xfrm xmlns:a="http://schemas.openxmlformats.org/drawingml/2006/main">
            <a:off x="896112" y="5102352"/>
            <a:ext cx="1645920" cy="10972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70%</a:t>
            </a:r>
            <a:endParaRPr sz="3400"/>
          </a:p>
        </p:txBody>
      </p:sp>
      <p:sp>
        <p:nvSpPr>
          <p:cNvPr id="1707" name="Google Shape;1707;p43">
            <a:extLst xmlns:a="http://schemas.openxmlformats.org/drawingml/2006/main">
              <a:ext uri="{FF2B5EF4-FFF2-40B4-BE49-F238E27FC236}">
                <a16:creationId xmlns:a16="http://schemas.microsoft.com/office/drawing/2014/main" id="{FA4CCF10-91B2-40ED-A5FB-D904D71CCC0B}"/>
              </a:ext>
            </a:extLst>
          </p:cNvPr>
          <p:cNvSpPr>
            <a:spLocks xmlns:a="http://schemas.openxmlformats.org/drawingml/2006/main" noGrp="1"/>
          </p:cNvSpPr>
          <p:nvPr/>
        </p:nvSpPr>
        <p:spPr>
          <a:xfrm xmlns:a="http://schemas.openxmlformats.org/drawingml/2006/main">
            <a:off x="2606040" y="5102352"/>
            <a:ext cx="8671255" cy="10972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350"/>
              <a:buFont typeface="Calibri"/>
              <a:buNone/>
            </a:pPr>
            <a:r>
              <a:rPr sz="1350" b="1" u="none">
                <a:solidFill>
                  <a:srgbClr val="241C28"/>
                </a:solidFill>
                <a:latin typeface="Calibri"/>
                <a:ea typeface="Calibri"/>
                <a:cs typeface="Calibri"/>
              </a:rPr>
              <a:t>Menedżer odpowiada za co najmniej 70% różnic w zaangażowaniu pracowników między zespołami.</a:t>
            </a:r>
            <a:endParaRPr sz="1350"/>
          </a:p>
          <a:p xmlns:a="http://schemas.openxmlformats.org/drawingml/2006/main">
            <a:pPr marL="0" marR="0" lvl="0" indent="0" algn="l">
              <a:spcBef>
                <a:spcPts val="300"/>
              </a:spcBef>
              <a:spcAft>
                <a:spcPts val="0"/>
              </a:spcAft>
              <a:buClr>
                <a:srgbClr val="6E6873"/>
              </a:buClr>
              <a:buSzPts val="900"/>
              <a:buFont typeface="Calibri"/>
              <a:buNone/>
            </a:pPr>
            <a:r>
              <a:rPr sz="900" u="none">
                <a:solidFill>
                  <a:srgbClr val="6E6873"/>
                </a:solidFill>
                <a:latin typeface="Calibri"/>
                <a:ea typeface="Calibri"/>
                <a:cs typeface="Calibri"/>
              </a:rPr>
              <a:t>Gallup, State of the American Manager, 2015</a:t>
            </a:r>
            <a:endParaRPr sz="1350"/>
          </a:p>
        </p:txBody>
      </p:sp>
      <p:pic>
        <p:nvPicPr>
          <p:cNvPr id="1757" name="Google Shape;1708;p43"/>
          <p:cNvPicPr>
            <a:picLocks xmlns:a="http://schemas.openxmlformats.org/drawingml/2006/main" noChangeAspect="1"/>
          </p:cNvPicPr>
          <p:nvPr/>
        </p:nvPicPr>
        <p:blipFill rotWithShape="1">
          <a:blip xmlns:r="http://schemas.openxmlformats.org/officeDocument/2006/relationships" xmlns:a="http://schemas.openxmlformats.org/drawingml/2006/main" r:embed="R9d8cd2f961ab4ced">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1784" name="Google Shape;1692;p43"/>
          <p:cNvPicPr>
            <a:picLocks xmlns:a="http://schemas.openxmlformats.org/drawingml/2006/main" noChangeAspect="1"/>
          </p:cNvPicPr>
          <p:nvPr/>
        </p:nvPicPr>
        <p:blipFill>
          <a:blip xmlns:r="http://schemas.openxmlformats.org/officeDocument/2006/relationships" xmlns:a="http://schemas.openxmlformats.org/drawingml/2006/main" r:embed="Rb75f181dbdf3447b"/>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1785" name="Google Shape;1697;p43"/>
          <p:cNvPicPr>
            <a:picLocks xmlns:a="http://schemas.openxmlformats.org/drawingml/2006/main" noChangeAspect="1"/>
          </p:cNvPicPr>
          <p:nvPr/>
        </p:nvPicPr>
        <p:blipFill>
          <a:blip xmlns:r="http://schemas.openxmlformats.org/officeDocument/2006/relationships" xmlns:a="http://schemas.openxmlformats.org/drawingml/2006/main" r:embed="R41b444aec5da4605"/>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1786" name="Google Shape;1702;p43"/>
          <p:cNvPicPr>
            <a:picLocks xmlns:a="http://schemas.openxmlformats.org/drawingml/2006/main" noChangeAspect="1"/>
          </p:cNvPicPr>
          <p:nvPr/>
        </p:nvPicPr>
        <p:blipFill>
          <a:blip xmlns:r="http://schemas.openxmlformats.org/officeDocument/2006/relationships" xmlns:a="http://schemas.openxmlformats.org/drawingml/2006/main" r:embed="R63b04893f7194923"/>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sp xmlns:a="http://schemas.openxmlformats.org/drawingml/2006/main">
        <p:nvSpPr>
          <p:cNvPr id="1787" name="Rectangle 1786"/>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788" name="Rounded Rectangle 1787"/>
          <p:cNvSpPr/>
          <p:nvPr/>
        </p:nvSpPr>
        <p:spPr>
          <a:xfrm>
            <a:off x="1674723" y="242316"/>
            <a:ext cx="65836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Problem</a:t>
            </a:r>
          </a:p>
        </p:txBody>
      </p:sp>
      <p:sp xmlns:a="http://schemas.openxmlformats.org/drawingml/2006/main">
        <p:nvSpPr>
          <p:cNvPr id="1789" name="TextBox 1788"/>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1790" name="TextBox 1789"/>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1791" name="TextBox 1790"/>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92" name="TextBox 1791"/>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793" name="TextBox 1792"/>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94" name="TextBox 1793"/>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1795" name="TextBox 1794"/>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96" name="TextBox 1795"/>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797" name="TextBox 1796"/>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98" name="TextBox 1797"/>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799" name="TextBox 1798"/>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800" name="TextBox 1799"/>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801" name="TextBox 1800"/>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802" name="TextBox 1801"/>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433930239"/>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849" name="Google Shape;1849;p46">
            <a:extLst xmlns:a="http://schemas.openxmlformats.org/drawingml/2006/main">
              <a:ext uri="{FF2B5EF4-FFF2-40B4-BE49-F238E27FC236}">
                <a16:creationId xmlns:a16="http://schemas.microsoft.com/office/drawing/2014/main" id="{AAE29929-B50E-47E0-99AB-03CFF756B530}"/>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Rozmowa z osobistym coach’Em</a:t>
            </a:r>
            <a:endParaRPr sz="2800"/>
          </a:p>
        </p:txBody>
      </p:sp>
      <p:sp>
        <p:nvSpPr>
          <p:cNvPr id="1850" name="Google Shape;1850;p46">
            <a:extLst xmlns:a="http://schemas.openxmlformats.org/drawingml/2006/main">
              <a:ext uri="{FF2B5EF4-FFF2-40B4-BE49-F238E27FC236}">
                <a16:creationId xmlns:a16="http://schemas.microsoft.com/office/drawing/2014/main" id="{D92F4466-65AE-431F-9535-57B0D6A368B7}"/>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Em pomaga przygotować rozmowę z konkretną osobą wtedy, gdy naprawdę trzeba ją przeprowadzić.</a:t>
            </a:r>
            <a:endParaRPr sz="1550"/>
          </a:p>
        </p:txBody>
      </p:sp>
      <p:sp>
        <p:nvSpPr>
          <p:cNvPr id="1851" name="Google Shape;1851;p46">
            <a:extLst xmlns:a="http://schemas.openxmlformats.org/drawingml/2006/main">
              <a:ext uri="{FF2B5EF4-FFF2-40B4-BE49-F238E27FC236}">
                <a16:creationId xmlns:a16="http://schemas.microsoft.com/office/drawing/2014/main" id="{B08D0AAF-8DBE-42C2-9182-A973524FC8B1}"/>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52" name="Google Shape;1852;p46">
            <a:extLst xmlns:a="http://schemas.openxmlformats.org/drawingml/2006/main">
              <a:ext uri="{FF2B5EF4-FFF2-40B4-BE49-F238E27FC236}">
                <a16:creationId xmlns:a16="http://schemas.microsoft.com/office/drawing/2014/main" id="{2F525749-6E99-4745-9833-F9EE37D11242}"/>
              </a:ext>
            </a:extLst>
          </p:cNvPr>
          <p:cNvSpPr>
            <a:spLocks xmlns:a="http://schemas.openxmlformats.org/drawingml/2006/main" noGrp="1"/>
          </p:cNvSpPr>
          <p:nvPr/>
        </p:nvSpPr>
        <p:spPr>
          <a:xfrm xmlns:a="http://schemas.openxmlformats.org/drawingml/2006/main">
            <a:off x="548640" y="1847088"/>
            <a:ext cx="5029200" cy="4352544"/>
          </a:xfrm>
          <a:prstGeom xmlns:a="http://schemas.openxmlformats.org/drawingml/2006/main" prst="roundRect">
            <a:avLst>
              <a:gd name="adj" fmla="val 2101"/>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53" name="Google Shape;1853;p46">
            <a:extLst xmlns:a="http://schemas.openxmlformats.org/drawingml/2006/main">
              <a:ext uri="{FF2B5EF4-FFF2-40B4-BE49-F238E27FC236}">
                <a16:creationId xmlns:a16="http://schemas.microsoft.com/office/drawing/2014/main" id="{B7634CB3-91FE-46DC-8F5F-0D0F800486E5}"/>
              </a:ext>
            </a:extLst>
          </p:cNvPr>
          <p:cNvSpPr>
            <a:spLocks xmlns:a="http://schemas.openxmlformats.org/drawingml/2006/main" noGrp="1"/>
          </p:cNvSpPr>
          <p:nvPr/>
        </p:nvSpPr>
        <p:spPr>
          <a:xfrm xmlns:a="http://schemas.openxmlformats.org/drawingml/2006/main">
            <a:off x="548640" y="1847088"/>
            <a:ext cx="5029200" cy="475488"/>
          </a:xfrm>
          <a:prstGeom xmlns:a="http://schemas.openxmlformats.org/drawingml/2006/main" prst="rect">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55" name="Google Shape;1855;p46">
            <a:extLst xmlns:a="http://schemas.openxmlformats.org/drawingml/2006/main">
              <a:ext uri="{FF2B5EF4-FFF2-40B4-BE49-F238E27FC236}">
                <a16:creationId xmlns:a16="http://schemas.microsoft.com/office/drawing/2014/main" id="{1FB1CD61-C14E-4FBC-8A2F-54C484F41645}"/>
              </a:ext>
            </a:extLst>
          </p:cNvPr>
          <p:cNvSpPr>
            <a:spLocks xmlns:a="http://schemas.openxmlformats.org/drawingml/2006/main" noGrp="1"/>
          </p:cNvSpPr>
          <p:nvPr/>
        </p:nvSpPr>
        <p:spPr>
          <a:xfrm xmlns:a="http://schemas.openxmlformats.org/drawingml/2006/main">
            <a:off x="1097280" y="1847088"/>
            <a:ext cx="4206240" cy="4754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200"/>
              <a:buFont typeface="Calibri"/>
              <a:buNone/>
            </a:pPr>
            <a:r>
              <a:rPr sz="1200" b="1" u="none">
                <a:solidFill>
                  <a:srgbClr val="FFFFFF"/>
                </a:solidFill>
                <a:latin typeface="Calibri"/>
                <a:ea typeface="Calibri"/>
                <a:cs typeface="Calibri"/>
              </a:rPr>
              <a:t>Porozmawiaj z Em</a:t>
            </a:r>
            <a:endParaRPr sz="1200"/>
          </a:p>
        </p:txBody>
      </p:sp>
      <p:sp>
        <p:nvSpPr>
          <p:cNvPr id="1856" name="Google Shape;1856;p46">
            <a:extLst xmlns:a="http://schemas.openxmlformats.org/drawingml/2006/main">
              <a:ext uri="{FF2B5EF4-FFF2-40B4-BE49-F238E27FC236}">
                <a16:creationId xmlns:a16="http://schemas.microsoft.com/office/drawing/2014/main" id="{D0CEBFD8-C880-49D9-8972-607B4D1A3605}"/>
              </a:ext>
            </a:extLst>
          </p:cNvPr>
          <p:cNvSpPr>
            <a:spLocks xmlns:a="http://schemas.openxmlformats.org/drawingml/2006/main" noGrp="1"/>
          </p:cNvSpPr>
          <p:nvPr/>
        </p:nvSpPr>
        <p:spPr>
          <a:xfrm xmlns:a="http://schemas.openxmlformats.org/drawingml/2006/main">
            <a:off x="804672" y="2532888"/>
            <a:ext cx="4087463" cy="628841"/>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54850" tIns="45700" rIns="54850" bIns="45700" anchor="ctr">
            <a:noAutofit/>
          </a:bodyPr>
          <a:lstStyle xmlns:a="http://schemas.openxmlformats.org/drawingml/2006/main"/>
          <a:p xmlns:a="http://schemas.openxmlformats.org/drawingml/2006/main">
            <a:pPr marL="0" marR="0" lvl="0" indent="0" algn="l">
              <a:spcBef>
                <a:spcPts val="0"/>
              </a:spcBef>
              <a:spcAft>
                <a:spcPts val="0"/>
              </a:spcAft>
              <a:buNone/>
              <a:defRPr sz="900">
                <a:solidFill>
                  <a:srgbClr val="2D2D2D"/>
                </a:solidFill>
                <a:latin typeface="Calibri"/>
                <a:ea typeface="Calibri"/>
                <a:cs typeface="Calibri"/>
              </a:defRPr>
            </a:pPr>
            <a:r>
              <a:rPr sz="900" b="0" i="1" u="none">
                <a:solidFill>
                  <a:srgbClr val="2D2D2D"/>
                </a:solidFill>
                <a:latin typeface="Calibri"/>
                <a:ea typeface="Calibri"/>
                <a:cs typeface="Calibri"/>
              </a:rPr>
              <a:t>Na dwóch zmianach wrócił ten sam konflikt. Kierownik mówi, że „ludzie tacy są”. Jak z nim pogadać?</a:t>
            </a:r>
            <a:endParaRPr/>
          </a:p>
        </p:txBody>
      </p:sp>
      <p:sp>
        <p:nvSpPr>
          <p:cNvPr id="1857" name="Google Shape;1857;p46">
            <a:extLst xmlns:a="http://schemas.openxmlformats.org/drawingml/2006/main">
              <a:ext uri="{FF2B5EF4-FFF2-40B4-BE49-F238E27FC236}">
                <a16:creationId xmlns:a16="http://schemas.microsoft.com/office/drawing/2014/main" id="{D17B6038-FAC8-4DB2-B9C4-699935EF526B}"/>
              </a:ext>
            </a:extLst>
          </p:cNvPr>
          <p:cNvSpPr>
            <a:spLocks xmlns:a="http://schemas.openxmlformats.org/drawingml/2006/main" noGrp="1"/>
          </p:cNvSpPr>
          <p:nvPr/>
        </p:nvSpPr>
        <p:spPr>
          <a:xfrm xmlns:a="http://schemas.openxmlformats.org/drawingml/2006/main">
            <a:off x="969264" y="2532888"/>
            <a:ext cx="4171950" cy="6286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850"/>
              <a:buFont typeface="Calibri"/>
              <a:buNone/>
            </a:pPr>
            <a:r>
              <a:rPr sz="850" u="none">
                <a:solidFill>
                  <a:srgbClr val="2D2D2D"/>
                </a:solidFill>
                <a:latin typeface="Calibri"/>
                <a:ea typeface="Calibri"/>
                <a:cs typeface="Calibri"/>
              </a:rPr>
              <a:t/>
            </a:r>
            <a:endParaRPr sz="1150"/>
          </a:p>
        </p:txBody>
      </p:sp>
      <p:sp>
        <p:nvSpPr>
          <p:cNvPr id="1858" name="Google Shape;1858;p46">
            <a:extLst xmlns:a="http://schemas.openxmlformats.org/drawingml/2006/main">
              <a:ext uri="{FF2B5EF4-FFF2-40B4-BE49-F238E27FC236}">
                <a16:creationId xmlns:a16="http://schemas.microsoft.com/office/drawing/2014/main" id="{C3CD8639-0D46-45C5-BCCF-1CEC74A0BCDA}"/>
              </a:ext>
            </a:extLst>
          </p:cNvPr>
          <p:cNvSpPr>
            <a:spLocks xmlns:a="http://schemas.openxmlformats.org/drawingml/2006/main" noGrp="1"/>
          </p:cNvSpPr>
          <p:nvPr/>
        </p:nvSpPr>
        <p:spPr>
          <a:xfrm xmlns:a="http://schemas.openxmlformats.org/drawingml/2006/main">
            <a:off x="1362456" y="3337560"/>
            <a:ext cx="4023265" cy="2571750"/>
          </a:xfrm>
          <a:prstGeom xmlns:a="http://schemas.openxmlformats.org/drawingml/2006/main" prst="roundRect">
            <a:avLst>
              <a:gd name="adj" fmla="val 4785"/>
            </a:avLst>
          </a:prstGeom>
          <a:solidFill xmlns:a="http://schemas.openxmlformats.org/drawingml/2006/main">
            <a:srgbClr val="4F2854"/>
          </a:solidFill>
          <a:ln xmlns:a="http://schemas.openxmlformats.org/drawingml/2006/main" w="12700" cmpd="sng">
            <a:solidFill>
              <a:srgbClr val="4F2854"/>
            </a:solidFill>
            <a:prstDash val="solid"/>
            <a:headEnd type="none" w="sm" len="sm"/>
            <a:tailEnd type="none" w="sm" len="sm"/>
          </a:ln>
        </p:spPr>
        <p:txBody>
          <a:bodyPr xmlns:a="http://schemas.openxmlformats.org/drawingml/2006/main" spcFirstLastPara="1" wrap="square" lIns="73150" tIns="45700" rIns="73150" bIns="36575" anchor="t">
            <a:noAutofit/>
          </a:bodyPr>
          <a:lstStyle xmlns:a="http://schemas.openxmlformats.org/drawingml/2006/main"/>
          <a:p xmlns:a="http://schemas.openxmlformats.org/drawingml/2006/main">
            <a:pPr marL="0" marR="0" lvl="0" indent="0" algn="l">
              <a:spcBef>
                <a:spcPts val="0"/>
              </a:spcBef>
              <a:spcAft>
                <a:spcPts val="0"/>
              </a:spcAft>
              <a:buNone/>
              <a:defRPr sz="848">
                <a:solidFill>
                  <a:srgbClr val="FFFFFF"/>
                </a:solidFill>
                <a:latin typeface="Calibri"/>
                <a:ea typeface="Calibri"/>
                <a:cs typeface="Calibri"/>
              </a:defRPr>
            </a:pPr>
            <a:r>
              <a:rPr sz="848" b="0" i="1" u="none">
                <a:solidFill>
                  <a:srgbClr val="FFFFFF"/>
                </a:solidFill>
                <a:latin typeface="Calibri"/>
                <a:ea typeface="Calibri"/>
                <a:cs typeface="Calibri"/>
              </a:rPr>
              <a:t>Tu uważałabym na Twój odruch, żeby wejść w rozmowę od wyniku, rotacji i kosztu konfliktu. Dla Ciebie liczby pokazują, że problem jest realny. Kierownik może jednak usłyszeć: „biuro obwinia mnie za ludzi i nie rozumie zmiany”. Wtedy jeszcze mocniej będzie powtarzał, że „ludzie tacy są”, bo w ten sposób chroni swoją sprawczość i pozycję.
Nie przekonuj go, że konflikt jest ważny — pokaż powtarzalny skutek biznesowy, a potem przenieś rozmowę na zachowanie, na które ma wpływ. Poproś, żeby opisał jeden typowy moment eskalacji. Na końcu ustalcie jedną zmianę, którą sprawdzicie już na kolejnej zmianie.
Możesz powiedzieć: „Na obu zmianach powtarza się ten sam konflikt i zaczyna wpływać na wykonanie planu. Nie pytam, kto ma rację. Chcę zobaczyć moment, w którym sytuacja się rozpędza. Co wtedy robisz Ty? Wybierzmy jedną rzecz, którą zmienisz na najbliższej zmianie, i sprawdźmy efekt.”</a:t>
            </a:r>
            <a:endParaRPr/>
          </a:p>
        </p:txBody>
      </p:sp>
      <p:sp>
        <p:nvSpPr>
          <p:cNvPr id="1859" name="Google Shape;1859;p46">
            <a:extLst xmlns:a="http://schemas.openxmlformats.org/drawingml/2006/main">
              <a:ext uri="{FF2B5EF4-FFF2-40B4-BE49-F238E27FC236}">
                <a16:creationId xmlns:a16="http://schemas.microsoft.com/office/drawing/2014/main" id="{A4C1B9B1-8B52-4519-8A1A-73880D2E8024}"/>
              </a:ext>
            </a:extLst>
          </p:cNvPr>
          <p:cNvSpPr>
            <a:spLocks xmlns:a="http://schemas.openxmlformats.org/drawingml/2006/main" noGrp="1"/>
          </p:cNvSpPr>
          <p:nvPr/>
        </p:nvSpPr>
        <p:spPr>
          <a:xfrm xmlns:a="http://schemas.openxmlformats.org/drawingml/2006/main">
            <a:off x="1261872" y="3630168"/>
            <a:ext cx="3602736" cy="2194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B9A9C1"/>
              </a:buClr>
              <a:buSzPts val="800"/>
              <a:buFont typeface="Calibri"/>
              <a:buNone/>
            </a:pPr>
            <a:r>
              <a:rPr sz="800" b="1" u="none">
                <a:solidFill>
                  <a:srgbClr val="B9A9C1"/>
                </a:solidFill>
                <a:latin typeface="Calibri"/>
                <a:ea typeface="Calibri"/>
                <a:cs typeface="Calibri"/>
              </a:rPr>
              <a:t/>
            </a:r>
            <a:endParaRPr sz="800"/>
          </a:p>
        </p:txBody>
      </p:sp>
      <p:sp>
        <p:nvSpPr>
          <p:cNvPr id="1860" name="Google Shape;1860;p46">
            <a:extLst xmlns:a="http://schemas.openxmlformats.org/drawingml/2006/main">
              <a:ext uri="{FF2B5EF4-FFF2-40B4-BE49-F238E27FC236}">
                <a16:creationId xmlns:a16="http://schemas.microsoft.com/office/drawing/2014/main" id="{4A9B49E0-A4B3-412E-8136-8A15C137F267}"/>
              </a:ext>
            </a:extLst>
          </p:cNvPr>
          <p:cNvSpPr>
            <a:spLocks xmlns:a="http://schemas.openxmlformats.org/drawingml/2006/main" noGrp="1"/>
          </p:cNvSpPr>
          <p:nvPr/>
        </p:nvSpPr>
        <p:spPr>
          <a:xfrm xmlns:a="http://schemas.openxmlformats.org/drawingml/2006/main">
            <a:off x="1261872" y="3922776"/>
            <a:ext cx="3602736" cy="128930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54850" tIns="27425" rIns="54850" bIns="27425"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FFFFFF"/>
              </a:buClr>
              <a:buSzPts val="690"/>
              <a:buFont typeface="Calibri"/>
              <a:buNone/>
            </a:pPr>
            <a:r>
              <a:rPr sz="690" u="none">
                <a:solidFill>
                  <a:srgbClr val="FFFFFF"/>
                </a:solidFill>
                <a:latin typeface="Calibri"/>
                <a:ea typeface="Calibri"/>
                <a:cs typeface="Calibri"/>
              </a:rPr>
              <a:t/>
            </a:r>
            <a:endParaRPr/>
          </a:p>
        </p:txBody>
      </p:sp>
      <p:sp>
        <p:nvSpPr>
          <p:cNvPr id="1861" name="Google Shape;1861;p46">
            <a:extLst xmlns:a="http://schemas.openxmlformats.org/drawingml/2006/main">
              <a:ext uri="{FF2B5EF4-FFF2-40B4-BE49-F238E27FC236}">
                <a16:creationId xmlns:a16="http://schemas.microsoft.com/office/drawing/2014/main" id="{13DFCA45-C48A-47D6-A011-9E7A961DBE54}"/>
              </a:ext>
            </a:extLst>
          </p:cNvPr>
          <p:cNvSpPr>
            <a:spLocks xmlns:a="http://schemas.openxmlformats.org/drawingml/2006/main" noGrp="1"/>
          </p:cNvSpPr>
          <p:nvPr/>
        </p:nvSpPr>
        <p:spPr>
          <a:xfrm xmlns:a="http://schemas.openxmlformats.org/drawingml/2006/main">
            <a:off x="548640" y="5907024"/>
            <a:ext cx="50292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
            </a:r>
            <a:endParaRPr sz="900"/>
          </a:p>
        </p:txBody>
      </p:sp>
      <p:sp>
        <p:nvSpPr>
          <p:cNvPr id="1862" name="Google Shape;1862;p46">
            <a:extLst xmlns:a="http://schemas.openxmlformats.org/drawingml/2006/main">
              <a:ext uri="{FF2B5EF4-FFF2-40B4-BE49-F238E27FC236}">
                <a16:creationId xmlns:a16="http://schemas.microsoft.com/office/drawing/2014/main" id="{D289106A-B9D3-40DE-B494-E55156EC317E}"/>
              </a:ext>
            </a:extLst>
          </p:cNvPr>
          <p:cNvSpPr>
            <a:spLocks xmlns:a="http://schemas.openxmlformats.org/drawingml/2006/main" noGrp="1"/>
          </p:cNvSpPr>
          <p:nvPr/>
        </p:nvSpPr>
        <p:spPr>
          <a:xfrm xmlns:a="http://schemas.openxmlformats.org/drawingml/2006/main">
            <a:off x="6080760" y="1865376"/>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64" name="Google Shape;1864;p46">
            <a:extLst xmlns:a="http://schemas.openxmlformats.org/drawingml/2006/main">
              <a:ext uri="{FF2B5EF4-FFF2-40B4-BE49-F238E27FC236}">
                <a16:creationId xmlns:a16="http://schemas.microsoft.com/office/drawing/2014/main" id="{C0A6FD93-1DE8-4CA2-82E0-D324AABE41AA}"/>
              </a:ext>
            </a:extLst>
          </p:cNvPr>
          <p:cNvSpPr>
            <a:spLocks xmlns:a="http://schemas.openxmlformats.org/drawingml/2006/main" noGrp="1"/>
          </p:cNvSpPr>
          <p:nvPr/>
        </p:nvSpPr>
        <p:spPr>
          <a:xfrm xmlns:a="http://schemas.openxmlformats.org/drawingml/2006/main">
            <a:off x="6647688" y="1883664"/>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Rozumie Ciebie i sytuację</a:t>
            </a:r>
            <a:endParaRPr sz="1450"/>
          </a:p>
        </p:txBody>
      </p:sp>
      <p:sp>
        <p:nvSpPr>
          <p:cNvPr id="1865" name="Google Shape;1865;p46">
            <a:extLst xmlns:a="http://schemas.openxmlformats.org/drawingml/2006/main">
              <a:ext uri="{FF2B5EF4-FFF2-40B4-BE49-F238E27FC236}">
                <a16:creationId xmlns:a16="http://schemas.microsoft.com/office/drawing/2014/main" id="{E728C5D4-2668-472A-BDBD-AF1A2FAE6B82}"/>
              </a:ext>
            </a:extLst>
          </p:cNvPr>
          <p:cNvSpPr>
            <a:spLocks xmlns:a="http://schemas.openxmlformats.org/drawingml/2006/main" noGrp="1"/>
          </p:cNvSpPr>
          <p:nvPr/>
        </p:nvSpPr>
        <p:spPr>
          <a:xfrm xmlns:a="http://schemas.openxmlformats.org/drawingml/2006/main">
            <a:off x="6647688" y="2231136"/>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rozpoznaje Twój naturalny sposób działania, cel rozmowy i napięcie, które może się pojawić.</a:t>
            </a:r>
            <a:endParaRPr sz="1250"/>
          </a:p>
        </p:txBody>
      </p:sp>
      <p:sp>
        <p:nvSpPr>
          <p:cNvPr id="1866" name="Google Shape;1866;p46">
            <a:extLst xmlns:a="http://schemas.openxmlformats.org/drawingml/2006/main">
              <a:ext uri="{FF2B5EF4-FFF2-40B4-BE49-F238E27FC236}">
                <a16:creationId xmlns:a16="http://schemas.microsoft.com/office/drawing/2014/main" id="{58081598-36C2-4B33-91CE-6E1B2BAF4D27}"/>
              </a:ext>
            </a:extLst>
          </p:cNvPr>
          <p:cNvSpPr>
            <a:spLocks xmlns:a="http://schemas.openxmlformats.org/drawingml/2006/main" noGrp="1"/>
          </p:cNvSpPr>
          <p:nvPr/>
        </p:nvSpPr>
        <p:spPr>
          <a:xfrm xmlns:a="http://schemas.openxmlformats.org/drawingml/2006/main">
            <a:off x="6080760" y="313334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68" name="Google Shape;1868;p46">
            <a:extLst xmlns:a="http://schemas.openxmlformats.org/drawingml/2006/main">
              <a:ext uri="{FF2B5EF4-FFF2-40B4-BE49-F238E27FC236}">
                <a16:creationId xmlns:a16="http://schemas.microsoft.com/office/drawing/2014/main" id="{801C9650-139A-4648-9221-3134E5D3C697}"/>
              </a:ext>
            </a:extLst>
          </p:cNvPr>
          <p:cNvSpPr>
            <a:spLocks xmlns:a="http://schemas.openxmlformats.org/drawingml/2006/main" noGrp="1"/>
          </p:cNvSpPr>
          <p:nvPr/>
        </p:nvSpPr>
        <p:spPr>
          <a:xfrm xmlns:a="http://schemas.openxmlformats.org/drawingml/2006/main">
            <a:off x="6647688" y="315163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Uwzględnia konkretną osobę</a:t>
            </a:r>
            <a:endParaRPr sz="1450"/>
          </a:p>
        </p:txBody>
      </p:sp>
      <p:sp>
        <p:nvSpPr>
          <p:cNvPr id="1869" name="Google Shape;1869;p46">
            <a:extLst xmlns:a="http://schemas.openxmlformats.org/drawingml/2006/main">
              <a:ext uri="{FF2B5EF4-FFF2-40B4-BE49-F238E27FC236}">
                <a16:creationId xmlns:a16="http://schemas.microsoft.com/office/drawing/2014/main" id="{556250A5-5C60-4968-913B-5DDD4457218B}"/>
              </a:ext>
            </a:extLst>
          </p:cNvPr>
          <p:cNvSpPr>
            <a:spLocks xmlns:a="http://schemas.openxmlformats.org/drawingml/2006/main" noGrp="1"/>
          </p:cNvSpPr>
          <p:nvPr/>
        </p:nvSpPr>
        <p:spPr>
          <a:xfrm xmlns:a="http://schemas.openxmlformats.org/drawingml/2006/main">
            <a:off x="6647688" y="3499104"/>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Wyjaśnia, dlaczego pierwszy odruch może nie zadziałać właśnie w rozmowie z tą osobą.</a:t>
            </a:r>
            <a:endParaRPr sz="1250"/>
          </a:p>
        </p:txBody>
      </p:sp>
      <p:sp>
        <p:nvSpPr>
          <p:cNvPr id="1870" name="Google Shape;1870;p46">
            <a:extLst xmlns:a="http://schemas.openxmlformats.org/drawingml/2006/main">
              <a:ext uri="{FF2B5EF4-FFF2-40B4-BE49-F238E27FC236}">
                <a16:creationId xmlns:a16="http://schemas.microsoft.com/office/drawing/2014/main" id="{6158F59F-D218-4569-906B-72FFBE81E44F}"/>
              </a:ext>
            </a:extLst>
          </p:cNvPr>
          <p:cNvSpPr>
            <a:spLocks xmlns:a="http://schemas.openxmlformats.org/drawingml/2006/main" noGrp="1"/>
          </p:cNvSpPr>
          <p:nvPr/>
        </p:nvSpPr>
        <p:spPr>
          <a:xfrm xmlns:a="http://schemas.openxmlformats.org/drawingml/2006/main">
            <a:off x="6080760" y="4401312"/>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72" name="Google Shape;1872;p46">
            <a:extLst xmlns:a="http://schemas.openxmlformats.org/drawingml/2006/main">
              <a:ext uri="{FF2B5EF4-FFF2-40B4-BE49-F238E27FC236}">
                <a16:creationId xmlns:a16="http://schemas.microsoft.com/office/drawing/2014/main" id="{3D8D286F-9D3C-4253-8506-53C9BAA7A0CD}"/>
              </a:ext>
            </a:extLst>
          </p:cNvPr>
          <p:cNvSpPr>
            <a:spLocks xmlns:a="http://schemas.openxmlformats.org/drawingml/2006/main" noGrp="1"/>
          </p:cNvSpPr>
          <p:nvPr/>
        </p:nvSpPr>
        <p:spPr>
          <a:xfrm xmlns:a="http://schemas.openxmlformats.org/drawingml/2006/main">
            <a:off x="6647688" y="4419600"/>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Podaje sposób i słowa</a:t>
            </a:r>
            <a:endParaRPr sz="1450"/>
          </a:p>
        </p:txBody>
      </p:sp>
      <p:sp>
        <p:nvSpPr>
          <p:cNvPr id="1873" name="Google Shape;1873;p46">
            <a:extLst xmlns:a="http://schemas.openxmlformats.org/drawingml/2006/main">
              <a:ext uri="{FF2B5EF4-FFF2-40B4-BE49-F238E27FC236}">
                <a16:creationId xmlns:a16="http://schemas.microsoft.com/office/drawing/2014/main" id="{058CC00E-8D44-46F2-BD3A-F1FD0B397AEE}"/>
              </a:ext>
            </a:extLst>
          </p:cNvPr>
          <p:cNvSpPr>
            <a:spLocks xmlns:a="http://schemas.openxmlformats.org/drawingml/2006/main" noGrp="1"/>
          </p:cNvSpPr>
          <p:nvPr/>
        </p:nvSpPr>
        <p:spPr>
          <a:xfrm xmlns:a="http://schemas.openxmlformats.org/drawingml/2006/main">
            <a:off x="6647688" y="4767072"/>
            <a:ext cx="4995367" cy="8656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Proponuje przebieg rozmowy i zdanie, od którego można zacząć. Ostateczną decyzję podejmuje człowiek.</a:t>
            </a:r>
            <a:endParaRPr sz="1250"/>
          </a:p>
        </p:txBody>
      </p:sp>
      <p:sp>
        <p:nvSpPr>
          <p:cNvPr id="1874" name="Google Shape;1874;p46">
            <a:extLst xmlns:a="http://schemas.openxmlformats.org/drawingml/2006/main">
              <a:ext uri="{FF2B5EF4-FFF2-40B4-BE49-F238E27FC236}">
                <a16:creationId xmlns:a16="http://schemas.microsoft.com/office/drawing/2014/main" id="{A23912B9-BB33-4903-9CC0-6CD97ADFA8DF}"/>
              </a:ext>
            </a:extLst>
          </p:cNvPr>
          <p:cNvSpPr>
            <a:spLocks xmlns:a="http://schemas.openxmlformats.org/drawingml/2006/main" noGrp="1"/>
          </p:cNvSpPr>
          <p:nvPr/>
        </p:nvSpPr>
        <p:spPr>
          <a:xfrm xmlns:a="http://schemas.openxmlformats.org/drawingml/2006/main">
            <a:off x="6080760" y="5724144"/>
            <a:ext cx="5562295" cy="4114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1800"/>
              <a:buFont typeface="Calibri"/>
              <a:buNone/>
            </a:pPr>
            <a:r>
              <a:rPr sz="1800" b="1" u="none">
                <a:solidFill>
                  <a:srgbClr val="4F2854"/>
                </a:solidFill>
                <a:latin typeface="Calibri"/>
                <a:ea typeface="Calibri"/>
                <a:cs typeface="Calibri"/>
              </a:rPr>
              <a:t>Nie zgaduj. Pytaj Em.</a:t>
            </a:r>
            <a:endParaRPr sz="1800"/>
          </a:p>
        </p:txBody>
      </p:sp>
      <p:pic>
        <p:nvPicPr>
          <p:cNvPr id="1930" name="Google Shape;1875;p46"/>
          <p:cNvPicPr>
            <a:picLocks xmlns:a="http://schemas.openxmlformats.org/drawingml/2006/main" noChangeAspect="1"/>
          </p:cNvPicPr>
          <p:nvPr/>
        </p:nvPicPr>
        <p:blipFill rotWithShape="1">
          <a:blip xmlns:r="http://schemas.openxmlformats.org/officeDocument/2006/relationships" xmlns:a="http://schemas.openxmlformats.org/drawingml/2006/main" r:embed="R3d952ddc3ab94aea">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1957" name="Google Shape;1854;p46"/>
          <p:cNvPicPr>
            <a:picLocks xmlns:a="http://schemas.openxmlformats.org/drawingml/2006/main" noChangeAspect="1"/>
          </p:cNvPicPr>
          <p:nvPr/>
        </p:nvPicPr>
        <p:blipFill>
          <a:blip xmlns:r="http://schemas.openxmlformats.org/officeDocument/2006/relationships" xmlns:a="http://schemas.openxmlformats.org/drawingml/2006/main" r:embed="Rfa1d7f8c9dd2413d"/>
          <a:srcRect xmlns:a="http://schemas.openxmlformats.org/drawingml/2006/main" l="0" t="0" r="0" b="0"/>
          <a:stretch xmlns:a="http://schemas.openxmlformats.org/drawingml/2006/main"/>
        </p:blipFill>
        <p:spPr>
          <a:xfrm xmlns:a="http://schemas.openxmlformats.org/drawingml/2006/main">
            <a:off x="749808" y="1965960"/>
            <a:ext cx="237744" cy="237744"/>
          </a:xfrm>
          <a:prstGeom xmlns:a="http://schemas.openxmlformats.org/drawingml/2006/main" prst="rect">
            <a:avLst/>
          </a:prstGeom>
        </p:spPr>
      </p:pic>
      <p:pic>
        <p:nvPicPr>
          <p:cNvPr id="1958" name="Google Shape;1863;p46"/>
          <p:cNvPicPr>
            <a:picLocks xmlns:a="http://schemas.openxmlformats.org/drawingml/2006/main" noChangeAspect="1"/>
          </p:cNvPicPr>
          <p:nvPr/>
        </p:nvPicPr>
        <p:blipFill>
          <a:blip xmlns:r="http://schemas.openxmlformats.org/officeDocument/2006/relationships" xmlns:a="http://schemas.openxmlformats.org/drawingml/2006/main" r:embed="Re0b37ec64f08422a"/>
          <a:srcRect xmlns:a="http://schemas.openxmlformats.org/drawingml/2006/main" l="0" t="0" r="0" b="0"/>
          <a:stretch xmlns:a="http://schemas.openxmlformats.org/drawingml/2006/main"/>
        </p:blipFill>
        <p:spPr>
          <a:xfrm xmlns:a="http://schemas.openxmlformats.org/drawingml/2006/main">
            <a:off x="6163056" y="1947672"/>
            <a:ext cx="219456" cy="219456"/>
          </a:xfrm>
          <a:prstGeom xmlns:a="http://schemas.openxmlformats.org/drawingml/2006/main" prst="rect">
            <a:avLst/>
          </a:prstGeom>
        </p:spPr>
      </p:pic>
      <p:pic>
        <p:nvPicPr>
          <p:cNvPr id="1959" name="Google Shape;1867;p46"/>
          <p:cNvPicPr>
            <a:picLocks xmlns:a="http://schemas.openxmlformats.org/drawingml/2006/main" noChangeAspect="1"/>
          </p:cNvPicPr>
          <p:nvPr/>
        </p:nvPicPr>
        <p:blipFill>
          <a:blip xmlns:r="http://schemas.openxmlformats.org/officeDocument/2006/relationships" xmlns:a="http://schemas.openxmlformats.org/drawingml/2006/main" r:embed="R04bd2873122a465c"/>
          <a:srcRect xmlns:a="http://schemas.openxmlformats.org/drawingml/2006/main" l="0" t="0" r="0" b="0"/>
          <a:stretch xmlns:a="http://schemas.openxmlformats.org/drawingml/2006/main"/>
        </p:blipFill>
        <p:spPr>
          <a:xfrm xmlns:a="http://schemas.openxmlformats.org/drawingml/2006/main">
            <a:off x="6163056" y="3215640"/>
            <a:ext cx="219456" cy="219456"/>
          </a:xfrm>
          <a:prstGeom xmlns:a="http://schemas.openxmlformats.org/drawingml/2006/main" prst="rect">
            <a:avLst/>
          </a:prstGeom>
        </p:spPr>
      </p:pic>
      <p:pic>
        <p:nvPicPr>
          <p:cNvPr id="1960" name="Google Shape;1871;p46"/>
          <p:cNvPicPr>
            <a:picLocks xmlns:a="http://schemas.openxmlformats.org/drawingml/2006/main" noChangeAspect="1"/>
          </p:cNvPicPr>
          <p:nvPr/>
        </p:nvPicPr>
        <p:blipFill>
          <a:blip xmlns:r="http://schemas.openxmlformats.org/officeDocument/2006/relationships" xmlns:a="http://schemas.openxmlformats.org/drawingml/2006/main" r:embed="Ra1facf10b40d4900"/>
          <a:srcRect xmlns:a="http://schemas.openxmlformats.org/drawingml/2006/main" l="0" t="0" r="0" b="0"/>
          <a:stretch xmlns:a="http://schemas.openxmlformats.org/drawingml/2006/main"/>
        </p:blipFill>
        <p:spPr>
          <a:xfrm xmlns:a="http://schemas.openxmlformats.org/drawingml/2006/main">
            <a:off x="6163056" y="4483608"/>
            <a:ext cx="219456" cy="219456"/>
          </a:xfrm>
          <a:prstGeom xmlns:a="http://schemas.openxmlformats.org/drawingml/2006/main" prst="rect">
            <a:avLst/>
          </a:prstGeom>
        </p:spPr>
      </p:pic>
      <p:sp xmlns:a="http://schemas.openxmlformats.org/drawingml/2006/main">
        <p:nvSpPr>
          <p:cNvPr id="1961" name="Rectangle 1960"/>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962" name="TextBox 1961"/>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1963" name="TextBox 1962"/>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64" name="Rounded Rectangle 1963"/>
          <p:cNvSpPr/>
          <p:nvPr/>
        </p:nvSpPr>
        <p:spPr>
          <a:xfrm>
            <a:off x="2525115" y="242316"/>
            <a:ext cx="93268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Jak to działa</a:t>
            </a:r>
          </a:p>
        </p:txBody>
      </p:sp>
      <p:sp xmlns:a="http://schemas.openxmlformats.org/drawingml/2006/main">
        <p:nvSpPr>
          <p:cNvPr id="1965" name="TextBox 1964"/>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1966" name="TextBox 1965"/>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967" name="TextBox 1966"/>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68" name="TextBox 1967"/>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1969" name="TextBox 1968"/>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70" name="TextBox 1969"/>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971" name="TextBox 1970"/>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72" name="TextBox 1971"/>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973" name="TextBox 1972"/>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74" name="TextBox 1973"/>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975" name="TextBox 1974"/>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76" name="TextBox 1975"/>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408339343"/>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337" name="Google Shape;2337;p55">
            <a:extLst xmlns:a="http://schemas.openxmlformats.org/drawingml/2006/main">
              <a:ext uri="{FF2B5EF4-FFF2-40B4-BE49-F238E27FC236}">
                <a16:creationId xmlns:a16="http://schemas.microsoft.com/office/drawing/2014/main" id="{9D236083-CD8F-467E-A0FA-C008927D19F3}"/>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Dowody</a:t>
            </a:r>
            <a:endParaRPr sz="2800"/>
          </a:p>
        </p:txBody>
      </p:sp>
      <p:sp>
        <p:nvSpPr>
          <p:cNvPr id="2338" name="Google Shape;2338;p55">
            <a:extLst xmlns:a="http://schemas.openxmlformats.org/drawingml/2006/main">
              <a:ext uri="{FF2B5EF4-FFF2-40B4-BE49-F238E27FC236}">
                <a16:creationId xmlns:a16="http://schemas.microsoft.com/office/drawing/2014/main" id="{4CD5E670-9469-44E3-BFB0-9CC2131BE972}"/>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50"/>
              <a:buFont typeface="Calibri"/>
              <a:buNone/>
              <a:defRPr sz="1400">
                <a:solidFill>
                  <a:srgbClr val="241C28"/>
                </a:solidFill>
                <a:latin typeface="Calibri"/>
                <a:ea typeface="Calibri"/>
                <a:cs typeface="Calibri"/>
              </a:defRPr>
            </a:pPr>
            <a:r>
              <a:rPr sz="1400" b="0" u="none">
                <a:solidFill>
                  <a:srgbClr val="241C28"/>
                </a:solidFill>
                <a:latin typeface="Calibri"/>
                <a:ea typeface="Calibri"/>
                <a:cs typeface="Calibri"/>
              </a:rPr>
              <a:t>Tak oceniają Empatyzer użytkownicy w badaniach i opiniach klientów.</a:t>
            </a:r>
            <a:endParaRPr sz="1550"/>
          </a:p>
        </p:txBody>
      </p:sp>
      <p:sp>
        <p:nvSpPr>
          <p:cNvPr id="2339" name="Google Shape;2339;p55">
            <a:extLst xmlns:a="http://schemas.openxmlformats.org/drawingml/2006/main">
              <a:ext uri="{FF2B5EF4-FFF2-40B4-BE49-F238E27FC236}">
                <a16:creationId xmlns:a16="http://schemas.microsoft.com/office/drawing/2014/main" id="{6D00E7D7-4107-4D21-8FE5-53478A1F00CF}"/>
              </a:ext>
            </a:extLst>
          </p:cNvPr>
          <p:cNvSpPr>
            <a:spLocks xmlns:a="http://schemas.openxmlformats.org/drawingml/2006/main" noGrp="1"/>
          </p:cNvSpPr>
          <p:nvPr/>
        </p:nvSpPr>
        <p:spPr>
          <a:xfrm xmlns:a="http://schemas.openxmlformats.org/drawingml/2006/main">
            <a:off x="548640"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F2854"/>
              </a:buClr>
              <a:buSzPts val="3400"/>
              <a:buFont typeface="Calibri"/>
              <a:buNone/>
            </a:pPr>
            <a:r>
              <a:rPr sz="3400" b="1" u="none">
                <a:solidFill>
                  <a:srgbClr val="4F2854"/>
                </a:solidFill>
                <a:latin typeface="Calibri"/>
                <a:ea typeface="Calibri"/>
                <a:cs typeface="Calibri"/>
              </a:rPr>
              <a:t>77%</a:t>
            </a:r>
            <a:endParaRPr sz="3400"/>
          </a:p>
        </p:txBody>
      </p:sp>
      <p:sp>
        <p:nvSpPr>
          <p:cNvPr id="2340" name="Google Shape;2340;p55">
            <a:extLst xmlns:a="http://schemas.openxmlformats.org/drawingml/2006/main">
              <a:ext uri="{FF2B5EF4-FFF2-40B4-BE49-F238E27FC236}">
                <a16:creationId xmlns:a16="http://schemas.microsoft.com/office/drawing/2014/main" id="{3CB9FF5D-EB2E-4B20-A06A-B3BE16705ED6}"/>
              </a:ext>
            </a:extLst>
          </p:cNvPr>
          <p:cNvSpPr>
            <a:spLocks xmlns:a="http://schemas.openxmlformats.org/drawingml/2006/main" noGrp="1"/>
          </p:cNvSpPr>
          <p:nvPr/>
        </p:nvSpPr>
        <p:spPr>
          <a:xfrm xmlns:a="http://schemas.openxmlformats.org/drawingml/2006/main">
            <a:off x="548640"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poleciłoby Empatyzer</a:t>
            </a:r>
            <a:endParaRPr sz="1200"/>
          </a:p>
        </p:txBody>
      </p:sp>
      <p:sp>
        <p:nvSpPr>
          <p:cNvPr id="2341" name="Google Shape;2341;p55">
            <a:extLst xmlns:a="http://schemas.openxmlformats.org/drawingml/2006/main">
              <a:ext uri="{FF2B5EF4-FFF2-40B4-BE49-F238E27FC236}">
                <a16:creationId xmlns:a16="http://schemas.microsoft.com/office/drawing/2014/main" id="{6FE309ED-89F7-42D6-859F-0BF9EBA0F56F}"/>
              </a:ext>
            </a:extLst>
          </p:cNvPr>
          <p:cNvSpPr>
            <a:spLocks xmlns:a="http://schemas.openxmlformats.org/drawingml/2006/main" noGrp="1"/>
          </p:cNvSpPr>
          <p:nvPr/>
        </p:nvSpPr>
        <p:spPr>
          <a:xfrm xmlns:a="http://schemas.openxmlformats.org/drawingml/2006/main">
            <a:off x="2816352"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239886"/>
              </a:buClr>
              <a:buSzPts val="3400"/>
              <a:buFont typeface="Calibri"/>
              <a:buNone/>
            </a:pPr>
            <a:r>
              <a:rPr sz="3400" b="1" u="none">
                <a:solidFill>
                  <a:srgbClr val="239886"/>
                </a:solidFill>
                <a:latin typeface="Calibri"/>
                <a:ea typeface="Calibri"/>
                <a:cs typeface="Calibri"/>
              </a:rPr>
              <a:t>73%</a:t>
            </a:r>
            <a:endParaRPr sz="3400"/>
          </a:p>
        </p:txBody>
      </p:sp>
      <p:sp>
        <p:nvSpPr>
          <p:cNvPr id="2342" name="Google Shape;2342;p55">
            <a:extLst xmlns:a="http://schemas.openxmlformats.org/drawingml/2006/main">
              <a:ext uri="{FF2B5EF4-FFF2-40B4-BE49-F238E27FC236}">
                <a16:creationId xmlns:a16="http://schemas.microsoft.com/office/drawing/2014/main" id="{32029978-D8D1-4CE6-9286-048CA8ED6981}"/>
              </a:ext>
            </a:extLst>
          </p:cNvPr>
          <p:cNvSpPr>
            <a:spLocks xmlns:a="http://schemas.openxmlformats.org/drawingml/2006/main" noGrp="1"/>
          </p:cNvSpPr>
          <p:nvPr/>
        </p:nvSpPr>
        <p:spPr>
          <a:xfrm xmlns:a="http://schemas.openxmlformats.org/drawingml/2006/main">
            <a:off x="2816352"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jest zadowolonych z wdrożenia</a:t>
            </a:r>
            <a:endParaRPr sz="1200"/>
          </a:p>
        </p:txBody>
      </p:sp>
      <p:sp>
        <p:nvSpPr>
          <p:cNvPr id="2343" name="Google Shape;2343;p55">
            <a:extLst xmlns:a="http://schemas.openxmlformats.org/drawingml/2006/main">
              <a:ext uri="{FF2B5EF4-FFF2-40B4-BE49-F238E27FC236}">
                <a16:creationId xmlns:a16="http://schemas.microsoft.com/office/drawing/2014/main" id="{00EB6E1E-EF60-4602-A0E2-188812FD19F3}"/>
              </a:ext>
            </a:extLst>
          </p:cNvPr>
          <p:cNvSpPr>
            <a:spLocks xmlns:a="http://schemas.openxmlformats.org/drawingml/2006/main" noGrp="1"/>
          </p:cNvSpPr>
          <p:nvPr/>
        </p:nvSpPr>
        <p:spPr>
          <a:xfrm xmlns:a="http://schemas.openxmlformats.org/drawingml/2006/main">
            <a:off x="5084064" y="1737360"/>
            <a:ext cx="210312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b">
            <a:noAutofit/>
          </a:bodyPr>
          <a:lstStyle xmlns:a="http://schemas.openxmlformats.org/drawingml/2006/main"/>
          <a:p xmlns:a="http://schemas.openxmlformats.org/drawingml/2006/main">
            <a:pPr marL="0" marR="0" lvl="0" indent="0" algn="l">
              <a:spcBef>
                <a:spcPts val="0"/>
              </a:spcBef>
              <a:spcAft>
                <a:spcPts val="0"/>
              </a:spcAft>
              <a:buClr>
                <a:srgbClr val="4E458B"/>
              </a:buClr>
              <a:buSzPts val="3400"/>
              <a:buFont typeface="Calibri"/>
              <a:buNone/>
            </a:pPr>
            <a:r>
              <a:rPr sz="3400" b="1" u="none">
                <a:solidFill>
                  <a:srgbClr val="4E458B"/>
                </a:solidFill>
                <a:latin typeface="Calibri"/>
                <a:ea typeface="Calibri"/>
                <a:cs typeface="Calibri"/>
              </a:rPr>
              <a:t>59%</a:t>
            </a:r>
            <a:endParaRPr sz="3400"/>
          </a:p>
        </p:txBody>
      </p:sp>
      <p:sp>
        <p:nvSpPr>
          <p:cNvPr id="2344" name="Google Shape;2344;p55">
            <a:extLst xmlns:a="http://schemas.openxmlformats.org/drawingml/2006/main">
              <a:ext uri="{FF2B5EF4-FFF2-40B4-BE49-F238E27FC236}">
                <a16:creationId xmlns:a16="http://schemas.microsoft.com/office/drawing/2014/main" id="{FC5779C7-0EFD-4118-832D-4B1CCBA54804}"/>
              </a:ext>
            </a:extLst>
          </p:cNvPr>
          <p:cNvSpPr>
            <a:spLocks xmlns:a="http://schemas.openxmlformats.org/drawingml/2006/main" noGrp="1"/>
          </p:cNvSpPr>
          <p:nvPr/>
        </p:nvSpPr>
        <p:spPr>
          <a:xfrm xmlns:a="http://schemas.openxmlformats.org/drawingml/2006/main">
            <a:off x="5084064" y="2414016"/>
            <a:ext cx="2103120"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użytkowników zauważyło wzrost kompetencji</a:t>
            </a:r>
            <a:endParaRPr sz="1200"/>
          </a:p>
        </p:txBody>
      </p:sp>
      <p:sp>
        <p:nvSpPr>
          <p:cNvPr id="2345" name="Google Shape;2345;p55">
            <a:extLst xmlns:a="http://schemas.openxmlformats.org/drawingml/2006/main">
              <a:ext uri="{FF2B5EF4-FFF2-40B4-BE49-F238E27FC236}">
                <a16:creationId xmlns:a16="http://schemas.microsoft.com/office/drawing/2014/main" id="{455B29DE-C4D0-4552-A1FF-E6FCFE6AC840}"/>
              </a:ext>
            </a:extLst>
          </p:cNvPr>
          <p:cNvSpPr>
            <a:spLocks xmlns:a="http://schemas.openxmlformats.org/drawingml/2006/main" noGrp="1"/>
          </p:cNvSpPr>
          <p:nvPr/>
        </p:nvSpPr>
        <p:spPr>
          <a:xfrm xmlns:a="http://schemas.openxmlformats.org/drawingml/2006/main">
            <a:off x="548640" y="2926080"/>
            <a:ext cx="6583680" cy="2011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Badania użytkowników i wdrożeń Empatyzera</a:t>
            </a:r>
            <a:endParaRPr sz="900"/>
          </a:p>
        </p:txBody>
      </p:sp>
      <p:sp>
        <p:nvSpPr>
          <p:cNvPr id="2346" name="Google Shape;2346;p55">
            <a:extLst xmlns:a="http://schemas.openxmlformats.org/drawingml/2006/main">
              <a:ext uri="{FF2B5EF4-FFF2-40B4-BE49-F238E27FC236}">
                <a16:creationId xmlns:a16="http://schemas.microsoft.com/office/drawing/2014/main" id="{2AE50DFE-436B-4C4E-84E7-F86963DBC9E5}"/>
              </a:ext>
            </a:extLst>
          </p:cNvPr>
          <p:cNvSpPr>
            <a:spLocks xmlns:a="http://schemas.openxmlformats.org/drawingml/2006/main" noGrp="1"/>
          </p:cNvSpPr>
          <p:nvPr/>
        </p:nvSpPr>
        <p:spPr>
          <a:xfrm xmlns:a="http://schemas.openxmlformats.org/drawingml/2006/main">
            <a:off x="7626096" y="1737360"/>
            <a:ext cx="4016959" cy="1280160"/>
          </a:xfrm>
          <a:prstGeom xmlns:a="http://schemas.openxmlformats.org/drawingml/2006/main" prst="roundRect">
            <a:avLst>
              <a:gd name="adj" fmla="val 7143"/>
            </a:avLst>
          </a:prstGeom>
          <a:solidFill xmlns:a="http://schemas.openxmlformats.org/drawingml/2006/main">
            <a:srgbClr val="FFF8E0"/>
          </a:solidFill>
          <a:ln xmlns:a="http://schemas.openxmlformats.org/drawingml/2006/main" w="12700" cmpd="sng">
            <a:solidFill>
              <a:srgbClr val="FFF8E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47" name="Google Shape;2347;p55">
            <a:extLst xmlns:a="http://schemas.openxmlformats.org/drawingml/2006/main">
              <a:ext uri="{FF2B5EF4-FFF2-40B4-BE49-F238E27FC236}">
                <a16:creationId xmlns:a16="http://schemas.microsoft.com/office/drawing/2014/main" id="{5A1667D4-F733-46D9-9624-A9CEFBDC8A93}"/>
              </a:ext>
            </a:extLst>
          </p:cNvPr>
          <p:cNvSpPr>
            <a:spLocks xmlns:a="http://schemas.openxmlformats.org/drawingml/2006/main" noGrp="1"/>
          </p:cNvSpPr>
          <p:nvPr/>
        </p:nvSpPr>
        <p:spPr>
          <a:xfrm xmlns:a="http://schemas.openxmlformats.org/drawingml/2006/main">
            <a:off x="7882128" y="1737360"/>
            <a:ext cx="1371600" cy="12801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2800"/>
              <a:buFont typeface="Calibri"/>
              <a:buNone/>
            </a:pPr>
            <a:r>
              <a:rPr sz="2800" b="1" u="none">
                <a:solidFill>
                  <a:srgbClr val="4F2854"/>
                </a:solidFill>
                <a:latin typeface="Calibri"/>
                <a:ea typeface="Calibri"/>
                <a:cs typeface="Calibri"/>
              </a:rPr>
              <a:t>5,0/5</a:t>
            </a:r>
            <a:endParaRPr sz="2800"/>
          </a:p>
        </p:txBody>
      </p:sp>
      <p:pic>
        <p:nvPicPr>
          <p:cNvPr id="2419" name="Google Shape;2348;p55"/>
          <p:cNvPicPr>
            <a:picLocks xmlns:a="http://schemas.openxmlformats.org/drawingml/2006/main" noChangeAspect="1"/>
          </p:cNvPicPr>
          <p:nvPr/>
        </p:nvPicPr>
        <p:blipFill rotWithShape="1">
          <a:blip xmlns:r="http://schemas.openxmlformats.org/officeDocument/2006/relationships" xmlns:a="http://schemas.openxmlformats.org/drawingml/2006/main" r:embed="R9847cbf9a04e4bef">
            <a:alphaModFix/>
          </a:blip>
          <a:srcRect xmlns:a="http://schemas.openxmlformats.org/drawingml/2006/main" l="0" t="0" r="0" b="0"/>
          <a:stretch xmlns:a="http://schemas.openxmlformats.org/drawingml/2006/main"/>
        </p:blipFill>
        <p:spPr>
          <a:xfrm xmlns:a="http://schemas.openxmlformats.org/drawingml/2006/main">
            <a:off x="9272016" y="2039112"/>
            <a:ext cx="173736" cy="173736"/>
          </a:xfrm>
          <a:prstGeom xmlns:a="http://schemas.openxmlformats.org/drawingml/2006/main" prst="rect">
            <a:avLst/>
          </a:prstGeom>
          <a:ln xmlns:a="http://schemas.openxmlformats.org/drawingml/2006/main">
            <a:noFill/>
          </a:ln>
        </p:spPr>
      </p:pic>
      <p:pic>
        <p:nvPicPr>
          <p:cNvPr id="2420" name="Google Shape;2349;p55"/>
          <p:cNvPicPr>
            <a:picLocks xmlns:a="http://schemas.openxmlformats.org/drawingml/2006/main" noChangeAspect="1"/>
          </p:cNvPicPr>
          <p:nvPr/>
        </p:nvPicPr>
        <p:blipFill rotWithShape="1">
          <a:blip xmlns:r="http://schemas.openxmlformats.org/officeDocument/2006/relationships" xmlns:a="http://schemas.openxmlformats.org/drawingml/2006/main" r:embed="R9847cbf9a04e4bef">
            <a:alphaModFix/>
          </a:blip>
          <a:srcRect xmlns:a="http://schemas.openxmlformats.org/drawingml/2006/main" l="0" t="0" r="0" b="0"/>
          <a:stretch xmlns:a="http://schemas.openxmlformats.org/drawingml/2006/main"/>
        </p:blipFill>
        <p:spPr>
          <a:xfrm xmlns:a="http://schemas.openxmlformats.org/drawingml/2006/main">
            <a:off x="9491472" y="2039112"/>
            <a:ext cx="173736" cy="173736"/>
          </a:xfrm>
          <a:prstGeom xmlns:a="http://schemas.openxmlformats.org/drawingml/2006/main" prst="rect">
            <a:avLst/>
          </a:prstGeom>
          <a:ln xmlns:a="http://schemas.openxmlformats.org/drawingml/2006/main">
            <a:noFill/>
          </a:ln>
        </p:spPr>
      </p:pic>
      <p:pic>
        <p:nvPicPr>
          <p:cNvPr id="2421" name="Google Shape;2350;p55"/>
          <p:cNvPicPr>
            <a:picLocks xmlns:a="http://schemas.openxmlformats.org/drawingml/2006/main" noChangeAspect="1"/>
          </p:cNvPicPr>
          <p:nvPr/>
        </p:nvPicPr>
        <p:blipFill rotWithShape="1">
          <a:blip xmlns:r="http://schemas.openxmlformats.org/officeDocument/2006/relationships" xmlns:a="http://schemas.openxmlformats.org/drawingml/2006/main" r:embed="R9847cbf9a04e4bef">
            <a:alphaModFix/>
          </a:blip>
          <a:srcRect xmlns:a="http://schemas.openxmlformats.org/drawingml/2006/main" l="0" t="0" r="0" b="0"/>
          <a:stretch xmlns:a="http://schemas.openxmlformats.org/drawingml/2006/main"/>
        </p:blipFill>
        <p:spPr>
          <a:xfrm xmlns:a="http://schemas.openxmlformats.org/drawingml/2006/main">
            <a:off x="9710928" y="2039112"/>
            <a:ext cx="173736" cy="173736"/>
          </a:xfrm>
          <a:prstGeom xmlns:a="http://schemas.openxmlformats.org/drawingml/2006/main" prst="rect">
            <a:avLst/>
          </a:prstGeom>
          <a:ln xmlns:a="http://schemas.openxmlformats.org/drawingml/2006/main">
            <a:noFill/>
          </a:ln>
        </p:spPr>
      </p:pic>
      <p:pic>
        <p:nvPicPr>
          <p:cNvPr id="2422" name="Google Shape;2351;p55"/>
          <p:cNvPicPr>
            <a:picLocks xmlns:a="http://schemas.openxmlformats.org/drawingml/2006/main" noChangeAspect="1"/>
          </p:cNvPicPr>
          <p:nvPr/>
        </p:nvPicPr>
        <p:blipFill rotWithShape="1">
          <a:blip xmlns:r="http://schemas.openxmlformats.org/officeDocument/2006/relationships" xmlns:a="http://schemas.openxmlformats.org/drawingml/2006/main" r:embed="R9847cbf9a04e4bef">
            <a:alphaModFix/>
          </a:blip>
          <a:srcRect xmlns:a="http://schemas.openxmlformats.org/drawingml/2006/main" l="0" t="0" r="0" b="0"/>
          <a:stretch xmlns:a="http://schemas.openxmlformats.org/drawingml/2006/main"/>
        </p:blipFill>
        <p:spPr>
          <a:xfrm xmlns:a="http://schemas.openxmlformats.org/drawingml/2006/main">
            <a:off x="9930384" y="2039112"/>
            <a:ext cx="173736" cy="173736"/>
          </a:xfrm>
          <a:prstGeom xmlns:a="http://schemas.openxmlformats.org/drawingml/2006/main" prst="rect">
            <a:avLst/>
          </a:prstGeom>
          <a:ln xmlns:a="http://schemas.openxmlformats.org/drawingml/2006/main">
            <a:noFill/>
          </a:ln>
        </p:spPr>
      </p:pic>
      <p:pic>
        <p:nvPicPr>
          <p:cNvPr id="2423" name="Google Shape;2352;p55"/>
          <p:cNvPicPr>
            <a:picLocks xmlns:a="http://schemas.openxmlformats.org/drawingml/2006/main" noChangeAspect="1"/>
          </p:cNvPicPr>
          <p:nvPr/>
        </p:nvPicPr>
        <p:blipFill rotWithShape="1">
          <a:blip xmlns:r="http://schemas.openxmlformats.org/officeDocument/2006/relationships" xmlns:a="http://schemas.openxmlformats.org/drawingml/2006/main" r:embed="R9847cbf9a04e4bef">
            <a:alphaModFix/>
          </a:blip>
          <a:srcRect xmlns:a="http://schemas.openxmlformats.org/drawingml/2006/main" l="0" t="0" r="0" b="0"/>
          <a:stretch xmlns:a="http://schemas.openxmlformats.org/drawingml/2006/main"/>
        </p:blipFill>
        <p:spPr>
          <a:xfrm xmlns:a="http://schemas.openxmlformats.org/drawingml/2006/main">
            <a:off x="10149840" y="2039112"/>
            <a:ext cx="173736" cy="173736"/>
          </a:xfrm>
          <a:prstGeom xmlns:a="http://schemas.openxmlformats.org/drawingml/2006/main" prst="rect">
            <a:avLst/>
          </a:prstGeom>
          <a:ln xmlns:a="http://schemas.openxmlformats.org/drawingml/2006/main">
            <a:noFill/>
          </a:ln>
        </p:spPr>
      </p:pic>
      <p:sp>
        <p:nvSpPr>
          <p:cNvPr id="2353" name="Google Shape;2353;p55">
            <a:extLst xmlns:a="http://schemas.openxmlformats.org/drawingml/2006/main">
              <a:ext uri="{FF2B5EF4-FFF2-40B4-BE49-F238E27FC236}">
                <a16:creationId xmlns:a16="http://schemas.microsoft.com/office/drawing/2014/main" id="{7B848007-7989-47CA-965E-BE328E91EAB3}"/>
              </a:ext>
            </a:extLst>
          </p:cNvPr>
          <p:cNvSpPr>
            <a:spLocks xmlns:a="http://schemas.openxmlformats.org/drawingml/2006/main" noGrp="1"/>
          </p:cNvSpPr>
          <p:nvPr/>
        </p:nvSpPr>
        <p:spPr>
          <a:xfrm xmlns:a="http://schemas.openxmlformats.org/drawingml/2006/main">
            <a:off x="9272016" y="2286000"/>
            <a:ext cx="2188159"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150"/>
              <a:buFont typeface="Calibri"/>
              <a:buNone/>
            </a:pPr>
            <a:r>
              <a:rPr sz="1150" b="1" u="none">
                <a:solidFill>
                  <a:srgbClr val="241C28"/>
                </a:solidFill>
                <a:latin typeface="Calibri"/>
                <a:ea typeface="Calibri"/>
                <a:cs typeface="Calibri"/>
              </a:rPr>
              <a:t>w opiniach na Capterra</a:t>
            </a:r>
            <a:endParaRPr sz="1150"/>
          </a:p>
        </p:txBody>
      </p:sp>
      <p:sp>
        <p:nvSpPr>
          <p:cNvPr id="2354" name="Google Shape;2354;p55">
            <a:extLst xmlns:a="http://schemas.openxmlformats.org/drawingml/2006/main">
              <a:ext uri="{FF2B5EF4-FFF2-40B4-BE49-F238E27FC236}">
                <a16:creationId xmlns:a16="http://schemas.microsoft.com/office/drawing/2014/main" id="{308C6CF7-ACBC-4DD5-96E0-03DCAC60EC64}"/>
              </a:ext>
            </a:extLst>
          </p:cNvPr>
          <p:cNvSpPr>
            <a:spLocks xmlns:a="http://schemas.openxmlformats.org/drawingml/2006/main" noGrp="1"/>
          </p:cNvSpPr>
          <p:nvPr/>
        </p:nvSpPr>
        <p:spPr>
          <a:xfrm xmlns:a="http://schemas.openxmlformats.org/drawingml/2006/main">
            <a:off x="9272016" y="2542032"/>
            <a:ext cx="2188159"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900"/>
              <a:buFont typeface="Calibri"/>
              <a:buNone/>
            </a:pPr>
            <a:r>
              <a:rPr sz="900" u="none">
                <a:solidFill>
                  <a:srgbClr val="6E6873"/>
                </a:solidFill>
                <a:latin typeface="Calibri"/>
                <a:ea typeface="Calibri"/>
                <a:cs typeface="Calibri"/>
              </a:rPr>
              <a:t>opinie z 2026 r.</a:t>
            </a:r>
            <a:endParaRPr sz="900"/>
          </a:p>
        </p:txBody>
      </p:sp>
      <p:sp>
        <p:nvSpPr>
          <p:cNvPr id="2355" name="Google Shape;2355;p55">
            <a:extLst xmlns:a="http://schemas.openxmlformats.org/drawingml/2006/main">
              <a:ext uri="{FF2B5EF4-FFF2-40B4-BE49-F238E27FC236}">
                <a16:creationId xmlns:a16="http://schemas.microsoft.com/office/drawing/2014/main" id="{1202ED6F-A10A-4769-9011-9415B3368FCE}"/>
              </a:ext>
            </a:extLst>
          </p:cNvPr>
          <p:cNvSpPr>
            <a:spLocks xmlns:a="http://schemas.openxmlformats.org/drawingml/2006/main" noGrp="1"/>
          </p:cNvSpPr>
          <p:nvPr/>
        </p:nvSpPr>
        <p:spPr>
          <a:xfrm xmlns:a="http://schemas.openxmlformats.org/drawingml/2006/main">
            <a:off x="548640" y="3145536"/>
            <a:ext cx="5419192" cy="2176272"/>
          </a:xfrm>
          <a:prstGeom xmlns:a="http://schemas.openxmlformats.org/drawingml/2006/main" prst="roundRect">
            <a:avLst>
              <a:gd name="adj" fmla="val 420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56" name="Google Shape;2356;p55">
            <a:extLst xmlns:a="http://schemas.openxmlformats.org/drawingml/2006/main">
              <a:ext uri="{FF2B5EF4-FFF2-40B4-BE49-F238E27FC236}">
                <a16:creationId xmlns:a16="http://schemas.microsoft.com/office/drawing/2014/main" id="{C54A8FE3-9321-472E-85AB-106EECFE8878}"/>
              </a:ext>
            </a:extLst>
          </p:cNvPr>
          <p:cNvSpPr>
            <a:spLocks xmlns:a="http://schemas.openxmlformats.org/drawingml/2006/main" noGrp="1"/>
          </p:cNvSpPr>
          <p:nvPr/>
        </p:nvSpPr>
        <p:spPr>
          <a:xfrm xmlns:a="http://schemas.openxmlformats.org/drawingml/2006/main">
            <a:off x="822960"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D2D2D"/>
              </a:buClr>
              <a:buSzPts val="850"/>
              <a:buFont typeface="Calibri"/>
              <a:buNone/>
            </a:pPr>
            <a:r>
              <a:rPr sz="850" b="0" u="none">
                <a:solidFill>
                  <a:srgbClr val="2D2D2D"/>
                </a:solidFill>
                <a:latin typeface="Calibri"/>
                <a:ea typeface="Calibri"/>
                <a:cs typeface="Calibri"/>
              </a:rPr>
              <a:t>„Jako zajęty menedżer traciłem za dużo czasu na nieporozumienia w komunikacji. Empatyzer pokazuje, jak ująć trudną rozmowę dla konkretnej osoby.”</a:t>
            </a:r>
            <a:endParaRPr sz="1200"/>
          </a:p>
        </p:txBody>
      </p:sp>
      <p:sp>
        <p:nvSpPr>
          <p:cNvPr id="2357" name="Google Shape;2357;p55">
            <a:extLst xmlns:a="http://schemas.openxmlformats.org/drawingml/2006/main">
              <a:ext uri="{FF2B5EF4-FFF2-40B4-BE49-F238E27FC236}">
                <a16:creationId xmlns:a16="http://schemas.microsoft.com/office/drawing/2014/main" id="{4A12ED61-D2B9-4296-8700-74D2890D4973}"/>
              </a:ext>
            </a:extLst>
          </p:cNvPr>
          <p:cNvSpPr>
            <a:spLocks xmlns:a="http://schemas.openxmlformats.org/drawingml/2006/main" noGrp="1"/>
          </p:cNvSpPr>
          <p:nvPr/>
        </p:nvSpPr>
        <p:spPr>
          <a:xfrm xmlns:a="http://schemas.openxmlformats.org/drawingml/2006/main">
            <a:off x="822960"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4F2854"/>
              </a:buClr>
              <a:buSzPts val="580"/>
              <a:buFont typeface="Calibri"/>
              <a:buNone/>
            </a:pPr>
            <a:r>
              <a:rPr sz="580" b="1" u="none">
                <a:solidFill>
                  <a:srgbClr val="4F2854"/>
                </a:solidFill>
                <a:latin typeface="Calibri"/>
                <a:ea typeface="Calibri"/>
                <a:cs typeface="Calibri"/>
              </a:rPr>
              <a:t>Jakub P., CEO, branża IT; opinia na Capterra, marzec 2026 (tłum. z ang.)</a:t>
            </a:r>
            <a:endParaRPr sz="950"/>
          </a:p>
        </p:txBody>
      </p:sp>
      <p:sp>
        <p:nvSpPr>
          <p:cNvPr id="2358" name="Google Shape;2358;p55">
            <a:extLst xmlns:a="http://schemas.openxmlformats.org/drawingml/2006/main">
              <a:ext uri="{FF2B5EF4-FFF2-40B4-BE49-F238E27FC236}">
                <a16:creationId xmlns:a16="http://schemas.microsoft.com/office/drawing/2014/main" id="{1D199F3A-FBEA-4865-9614-55DDC3F0C89B}"/>
              </a:ext>
            </a:extLst>
          </p:cNvPr>
          <p:cNvSpPr>
            <a:spLocks xmlns:a="http://schemas.openxmlformats.org/drawingml/2006/main" noGrp="1"/>
          </p:cNvSpPr>
          <p:nvPr/>
        </p:nvSpPr>
        <p:spPr>
          <a:xfrm xmlns:a="http://schemas.openxmlformats.org/drawingml/2006/main">
            <a:off x="6223864" y="3145536"/>
            <a:ext cx="5419192" cy="2176272"/>
          </a:xfrm>
          <a:prstGeom xmlns:a="http://schemas.openxmlformats.org/drawingml/2006/main" prst="roundRect">
            <a:avLst>
              <a:gd name="adj" fmla="val 420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59" name="Google Shape;2359;p55">
            <a:extLst xmlns:a="http://schemas.openxmlformats.org/drawingml/2006/main">
              <a:ext uri="{FF2B5EF4-FFF2-40B4-BE49-F238E27FC236}">
                <a16:creationId xmlns:a16="http://schemas.microsoft.com/office/drawing/2014/main" id="{25970496-1476-4183-ACA5-7F4CA099D5C4}"/>
              </a:ext>
            </a:extLst>
          </p:cNvPr>
          <p:cNvSpPr>
            <a:spLocks xmlns:a="http://schemas.openxmlformats.org/drawingml/2006/main" noGrp="1"/>
          </p:cNvSpPr>
          <p:nvPr/>
        </p:nvSpPr>
        <p:spPr>
          <a:xfrm xmlns:a="http://schemas.openxmlformats.org/drawingml/2006/main">
            <a:off x="6498184" y="3419856"/>
            <a:ext cx="4870552" cy="112471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2000"/>
              </a:lnSpc>
              <a:spcBef>
                <a:spcPts val="0"/>
              </a:spcBef>
              <a:spcAft>
                <a:spcPts val="0"/>
              </a:spcAft>
              <a:buClr>
                <a:srgbClr val="2D2D2D"/>
              </a:buClr>
              <a:buSzPts val="850"/>
              <a:buFont typeface="Calibri"/>
              <a:buNone/>
            </a:pPr>
            <a:r>
              <a:rPr sz="850" b="0" u="none">
                <a:solidFill>
                  <a:srgbClr val="2D2D2D"/>
                </a:solidFill>
                <a:latin typeface="Calibri"/>
                <a:ea typeface="Calibri"/>
                <a:cs typeface="Calibri"/>
              </a:rPr>
              <a:t>„Przed trudnymi rozmowami czuję się spokojniej, bo mam w głowie strukturę. Ograniczył napięcia i poprawki w zespole.”</a:t>
            </a:r>
            <a:endParaRPr sz="1200"/>
          </a:p>
        </p:txBody>
      </p:sp>
      <p:sp>
        <p:nvSpPr>
          <p:cNvPr id="2360" name="Google Shape;2360;p55">
            <a:extLst xmlns:a="http://schemas.openxmlformats.org/drawingml/2006/main">
              <a:ext uri="{FF2B5EF4-FFF2-40B4-BE49-F238E27FC236}">
                <a16:creationId xmlns:a16="http://schemas.microsoft.com/office/drawing/2014/main" id="{0F9B6BA1-3FD6-48C1-A370-40FC30887479}"/>
              </a:ext>
            </a:extLst>
          </p:cNvPr>
          <p:cNvSpPr>
            <a:spLocks xmlns:a="http://schemas.openxmlformats.org/drawingml/2006/main" noGrp="1"/>
          </p:cNvSpPr>
          <p:nvPr/>
        </p:nvSpPr>
        <p:spPr>
          <a:xfrm xmlns:a="http://schemas.openxmlformats.org/drawingml/2006/main">
            <a:off x="6498184" y="4617720"/>
            <a:ext cx="4870552" cy="5486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A698"/>
              </a:buClr>
              <a:buSzPts val="580"/>
              <a:buFont typeface="Calibri"/>
              <a:buNone/>
            </a:pPr>
            <a:r>
              <a:rPr sz="580" b="1" u="none">
                <a:solidFill>
                  <a:srgbClr val="2DA698"/>
                </a:solidFill>
                <a:latin typeface="Calibri"/>
                <a:ea typeface="Calibri"/>
                <a:cs typeface="Calibri"/>
              </a:rPr>
              <a:t>Anna T., associate, fundusz inwestycyjny; opinia na Capterra, luty 2026 (tłum. z ang.)</a:t>
            </a:r>
            <a:endParaRPr sz="950"/>
          </a:p>
        </p:txBody>
      </p:sp>
      <p:sp>
        <p:nvSpPr>
          <p:cNvPr id="2361" name="Google Shape;2361;p55">
            <a:extLst xmlns:a="http://schemas.openxmlformats.org/drawingml/2006/main">
              <a:ext uri="{FF2B5EF4-FFF2-40B4-BE49-F238E27FC236}">
                <a16:creationId xmlns:a16="http://schemas.microsoft.com/office/drawing/2014/main" id="{C7B3CF61-8963-4E70-B72E-8D218967A251}"/>
              </a:ext>
            </a:extLst>
          </p:cNvPr>
          <p:cNvSpPr>
            <a:spLocks xmlns:a="http://schemas.openxmlformats.org/drawingml/2006/main" noGrp="1"/>
          </p:cNvSpPr>
          <p:nvPr/>
        </p:nvSpPr>
        <p:spPr>
          <a:xfrm xmlns:a="http://schemas.openxmlformats.org/drawingml/2006/main">
            <a:off x="548640" y="5559552"/>
            <a:ext cx="146304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6E6873"/>
              </a:buClr>
              <a:buSzPts val="800"/>
              <a:buFont typeface="Calibri"/>
              <a:buNone/>
            </a:pPr>
            <a:r>
              <a:rPr sz="800" b="1" u="none">
                <a:solidFill>
                  <a:srgbClr val="6E6873"/>
                </a:solidFill>
                <a:latin typeface="Calibri"/>
                <a:ea typeface="Calibri"/>
                <a:cs typeface="Calibri"/>
              </a:rPr>
              <a:t>ZAUFALI NAM</a:t>
            </a:r>
            <a:endParaRPr sz="800"/>
          </a:p>
        </p:txBody>
      </p:sp>
      <p:pic>
        <p:nvPicPr>
          <p:cNvPr id="2433" name="Google Shape;2362;p55"/>
          <p:cNvPicPr>
            <a:picLocks xmlns:a="http://schemas.openxmlformats.org/drawingml/2006/main" noChangeAspect="1"/>
          </p:cNvPicPr>
          <p:nvPr/>
        </p:nvPicPr>
        <p:blipFill rotWithShape="1">
          <a:blip xmlns:r="http://schemas.openxmlformats.org/officeDocument/2006/relationships" xmlns:a="http://schemas.openxmlformats.org/drawingml/2006/main" r:embed="R83931d8fa5df4e31">
            <a:alphaModFix/>
          </a:blip>
          <a:srcRect xmlns:a="http://schemas.openxmlformats.org/drawingml/2006/main" l="0" t="0" r="0" b="0"/>
          <a:stretch xmlns:a="http://schemas.openxmlformats.org/drawingml/2006/main"/>
        </p:blipFill>
        <p:spPr>
          <a:xfrm xmlns:a="http://schemas.openxmlformats.org/drawingml/2006/main">
            <a:off x="2011680" y="5582805"/>
            <a:ext cx="1012648" cy="268413"/>
          </a:xfrm>
          <a:prstGeom xmlns:a="http://schemas.openxmlformats.org/drawingml/2006/main" prst="rect">
            <a:avLst/>
          </a:prstGeom>
          <a:ln xmlns:a="http://schemas.openxmlformats.org/drawingml/2006/main">
            <a:noFill/>
          </a:ln>
        </p:spPr>
      </p:pic>
      <p:pic>
        <p:nvPicPr>
          <p:cNvPr id="2434" name="Google Shape;2363;p55"/>
          <p:cNvPicPr>
            <a:picLocks xmlns:a="http://schemas.openxmlformats.org/drawingml/2006/main" noChangeAspect="1"/>
          </p:cNvPicPr>
          <p:nvPr/>
        </p:nvPicPr>
        <p:blipFill rotWithShape="1">
          <a:blip xmlns:r="http://schemas.openxmlformats.org/officeDocument/2006/relationships" xmlns:a="http://schemas.openxmlformats.org/drawingml/2006/main" r:embed="Rd73b0e897a774129">
            <a:alphaModFix/>
          </a:blip>
          <a:srcRect xmlns:a="http://schemas.openxmlformats.org/drawingml/2006/main" l="0" t="0" r="0" b="0"/>
          <a:stretch xmlns:a="http://schemas.openxmlformats.org/drawingml/2006/main"/>
        </p:blipFill>
        <p:spPr>
          <a:xfrm xmlns:a="http://schemas.openxmlformats.org/drawingml/2006/main">
            <a:off x="4139916" y="5541264"/>
            <a:ext cx="351495" cy="351495"/>
          </a:xfrm>
          <a:prstGeom xmlns:a="http://schemas.openxmlformats.org/drawingml/2006/main" prst="rect">
            <a:avLst/>
          </a:prstGeom>
          <a:ln xmlns:a="http://schemas.openxmlformats.org/drawingml/2006/main">
            <a:noFill/>
          </a:ln>
        </p:spPr>
      </p:pic>
      <p:pic>
        <p:nvPicPr>
          <p:cNvPr id="2435" name="Google Shape;2364;p55"/>
          <p:cNvPicPr>
            <a:picLocks xmlns:a="http://schemas.openxmlformats.org/drawingml/2006/main" noChangeAspect="1"/>
          </p:cNvPicPr>
          <p:nvPr/>
        </p:nvPicPr>
        <p:blipFill rotWithShape="1">
          <a:blip xmlns:r="http://schemas.openxmlformats.org/officeDocument/2006/relationships" xmlns:a="http://schemas.openxmlformats.org/drawingml/2006/main" r:embed="R7e04f4981a814cdb">
            <a:alphaModFix/>
          </a:blip>
          <a:srcRect xmlns:a="http://schemas.openxmlformats.org/drawingml/2006/main" l="0" t="0" r="0" b="0"/>
          <a:stretch xmlns:a="http://schemas.openxmlformats.org/drawingml/2006/main"/>
        </p:blipFill>
        <p:spPr>
          <a:xfrm xmlns:a="http://schemas.openxmlformats.org/drawingml/2006/main">
            <a:off x="5607000" y="5541264"/>
            <a:ext cx="322737" cy="351495"/>
          </a:xfrm>
          <a:prstGeom xmlns:a="http://schemas.openxmlformats.org/drawingml/2006/main" prst="rect">
            <a:avLst/>
          </a:prstGeom>
          <a:ln xmlns:a="http://schemas.openxmlformats.org/drawingml/2006/main">
            <a:noFill/>
          </a:ln>
        </p:spPr>
      </p:pic>
      <p:pic>
        <p:nvPicPr>
          <p:cNvPr id="2436" name="Google Shape;2365;p55"/>
          <p:cNvPicPr>
            <a:picLocks xmlns:a="http://schemas.openxmlformats.org/drawingml/2006/main" noChangeAspect="1"/>
          </p:cNvPicPr>
          <p:nvPr/>
        </p:nvPicPr>
        <p:blipFill rotWithShape="1">
          <a:blip xmlns:r="http://schemas.openxmlformats.org/officeDocument/2006/relationships" xmlns:a="http://schemas.openxmlformats.org/drawingml/2006/main" r:embed="R2333e0f96cf84e60">
            <a:alphaModFix/>
          </a:blip>
          <a:srcRect xmlns:a="http://schemas.openxmlformats.org/drawingml/2006/main" l="0" t="0" r="0" b="0"/>
          <a:stretch xmlns:a="http://schemas.openxmlformats.org/drawingml/2006/main"/>
        </p:blipFill>
        <p:spPr>
          <a:xfrm xmlns:a="http://schemas.openxmlformats.org/drawingml/2006/main">
            <a:off x="7045325" y="5595948"/>
            <a:ext cx="1122586" cy="242126"/>
          </a:xfrm>
          <a:prstGeom xmlns:a="http://schemas.openxmlformats.org/drawingml/2006/main" prst="rect">
            <a:avLst/>
          </a:prstGeom>
          <a:ln xmlns:a="http://schemas.openxmlformats.org/drawingml/2006/main">
            <a:noFill/>
          </a:ln>
        </p:spPr>
      </p:pic>
      <p:pic>
        <p:nvPicPr>
          <p:cNvPr id="2437" name="Google Shape;2366;p55"/>
          <p:cNvPicPr>
            <a:picLocks xmlns:a="http://schemas.openxmlformats.org/drawingml/2006/main" noChangeAspect="1"/>
          </p:cNvPicPr>
          <p:nvPr/>
        </p:nvPicPr>
        <p:blipFill rotWithShape="1">
          <a:blip xmlns:r="http://schemas.openxmlformats.org/officeDocument/2006/relationships" xmlns:a="http://schemas.openxmlformats.org/drawingml/2006/main" r:embed="R2ba05eadf4bb4061">
            <a:alphaModFix/>
          </a:blip>
          <a:srcRect xmlns:a="http://schemas.openxmlformats.org/drawingml/2006/main" l="0" t="0" r="0" b="0"/>
          <a:stretch xmlns:a="http://schemas.openxmlformats.org/drawingml/2006/main"/>
        </p:blipFill>
        <p:spPr>
          <a:xfrm xmlns:a="http://schemas.openxmlformats.org/drawingml/2006/main">
            <a:off x="9283499" y="5565006"/>
            <a:ext cx="894070" cy="304012"/>
          </a:xfrm>
          <a:prstGeom xmlns:a="http://schemas.openxmlformats.org/drawingml/2006/main" prst="rect">
            <a:avLst/>
          </a:prstGeom>
          <a:ln xmlns:a="http://schemas.openxmlformats.org/drawingml/2006/main">
            <a:noFill/>
          </a:ln>
        </p:spPr>
      </p:pic>
      <p:pic>
        <p:nvPicPr>
          <p:cNvPr id="2438" name="Google Shape;2367;p55"/>
          <p:cNvPicPr>
            <a:picLocks xmlns:a="http://schemas.openxmlformats.org/drawingml/2006/main" noChangeAspect="1"/>
          </p:cNvPicPr>
          <p:nvPr/>
        </p:nvPicPr>
        <p:blipFill rotWithShape="1">
          <a:blip xmlns:r="http://schemas.openxmlformats.org/officeDocument/2006/relationships" xmlns:a="http://schemas.openxmlformats.org/drawingml/2006/main" r:embed="Ra8c39faca9904ce6">
            <a:alphaModFix/>
          </a:blip>
          <a:srcRect xmlns:a="http://schemas.openxmlformats.org/drawingml/2006/main" l="0" t="0" r="0" b="0"/>
          <a:stretch xmlns:a="http://schemas.openxmlformats.org/drawingml/2006/main"/>
        </p:blipFill>
        <p:spPr>
          <a:xfrm xmlns:a="http://schemas.openxmlformats.org/drawingml/2006/main">
            <a:off x="11293158" y="5541264"/>
            <a:ext cx="349898" cy="351495"/>
          </a:xfrm>
          <a:prstGeom xmlns:a="http://schemas.openxmlformats.org/drawingml/2006/main" prst="rect">
            <a:avLst/>
          </a:prstGeom>
          <a:ln xmlns:a="http://schemas.openxmlformats.org/drawingml/2006/main">
            <a:noFill/>
          </a:ln>
        </p:spPr>
      </p:pic>
      <p:pic>
        <p:nvPicPr>
          <p:cNvPr id="2439" name="Google Shape;2368;p55"/>
          <p:cNvPicPr>
            <a:picLocks xmlns:a="http://schemas.openxmlformats.org/drawingml/2006/main" noChangeAspect="1"/>
          </p:cNvPicPr>
          <p:nvPr/>
        </p:nvPicPr>
        <p:blipFill rotWithShape="1">
          <a:blip xmlns:r="http://schemas.openxmlformats.org/officeDocument/2006/relationships" xmlns:a="http://schemas.openxmlformats.org/drawingml/2006/main" r:embed="R0fe0d88c047a4eb8">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xmlns:a="http://schemas.openxmlformats.org/drawingml/2006/main">
        <p:nvSpPr>
          <p:cNvPr id="2440" name="Rectangle 2439"/>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441" name="TextBox 2440"/>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442" name="TextBox 2441"/>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3" name="TextBox 2442"/>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444" name="TextBox 2443"/>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5" name="Rounded Rectangle 2444"/>
          <p:cNvSpPr/>
          <p:nvPr/>
        </p:nvSpPr>
        <p:spPr>
          <a:xfrm>
            <a:off x="3649827" y="242316"/>
            <a:ext cx="65836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Dowody</a:t>
            </a:r>
          </a:p>
        </p:txBody>
      </p:sp>
      <p:sp xmlns:a="http://schemas.openxmlformats.org/drawingml/2006/main">
        <p:nvSpPr>
          <p:cNvPr id="2446" name="TextBox 2445"/>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2447" name="TextBox 2446"/>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448" name="TextBox 2447"/>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9" name="TextBox 2448"/>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450" name="TextBox 2449"/>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1" name="TextBox 2450"/>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452" name="TextBox 2451"/>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3" name="TextBox 2452"/>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454" name="TextBox 2453"/>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5" name="TextBox 2454"/>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809485809"/>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1790" name="Google Shape;1790;p45">
            <a:extLst xmlns:a="http://schemas.openxmlformats.org/drawingml/2006/main">
              <a:ext uri="{FF2B5EF4-FFF2-40B4-BE49-F238E27FC236}">
                <a16:creationId xmlns:a16="http://schemas.microsoft.com/office/drawing/2014/main" id="{71158655-0032-4E35-8BFC-C6A6CFC638F0}"/>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Trzy kluczowe cechy Empatyzera</a:t>
            </a:r>
            <a:endParaRPr sz="2800"/>
          </a:p>
        </p:txBody>
      </p:sp>
      <p:sp>
        <p:nvSpPr>
          <p:cNvPr id="1791" name="Google Shape;1791;p45">
            <a:extLst xmlns:a="http://schemas.openxmlformats.org/drawingml/2006/main">
              <a:ext uri="{FF2B5EF4-FFF2-40B4-BE49-F238E27FC236}">
                <a16:creationId xmlns:a16="http://schemas.microsoft.com/office/drawing/2014/main" id="{26314AE1-658A-4125-A0C8-38D7C40658BA}"/>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pPr>
            <a:r>
              <a:rPr sz="1550" u="none">
                <a:solidFill>
                  <a:srgbClr val="241C28"/>
                </a:solidFill>
                <a:latin typeface="Calibri"/>
                <a:ea typeface="Calibri"/>
                <a:cs typeface="Calibri"/>
              </a:rPr>
              <a:t/>
            </a:r>
            <a:endParaRPr sz="1550"/>
          </a:p>
        </p:txBody>
      </p:sp>
      <p:sp>
        <p:nvSpPr>
          <p:cNvPr id="1792" name="Google Shape;1792;p45">
            <a:extLst xmlns:a="http://schemas.openxmlformats.org/drawingml/2006/main">
              <a:ext uri="{FF2B5EF4-FFF2-40B4-BE49-F238E27FC236}">
                <a16:creationId xmlns:a16="http://schemas.microsoft.com/office/drawing/2014/main" id="{A2257E59-EC38-4899-8FFB-C97961248C29}"/>
              </a:ext>
            </a:extLst>
          </p:cNvPr>
          <p:cNvSpPr>
            <a:spLocks xmlns:a="http://schemas.openxmlformats.org/drawingml/2006/main" noGrp="1"/>
          </p:cNvSpPr>
          <p:nvPr/>
        </p:nvSpPr>
        <p:spPr>
          <a:xfrm xmlns:a="http://schemas.openxmlformats.org/drawingml/2006/main">
            <a:off x="548640" y="2084832"/>
            <a:ext cx="3539642" cy="2578608"/>
          </a:xfrm>
          <a:prstGeom xmlns:a="http://schemas.openxmlformats.org/drawingml/2006/main" prst="roundRect">
            <a:avLst>
              <a:gd name="adj" fmla="val 3546"/>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93" name="Google Shape;1793;p45">
            <a:extLst xmlns:a="http://schemas.openxmlformats.org/drawingml/2006/main">
              <a:ext uri="{FF2B5EF4-FFF2-40B4-BE49-F238E27FC236}">
                <a16:creationId xmlns:a16="http://schemas.microsoft.com/office/drawing/2014/main" id="{2C12BCC0-20D8-4365-AD2D-31B68EBCFA3A}"/>
              </a:ext>
            </a:extLst>
          </p:cNvPr>
          <p:cNvSpPr>
            <a:spLocks xmlns:a="http://schemas.openxmlformats.org/drawingml/2006/main" noGrp="1"/>
          </p:cNvSpPr>
          <p:nvPr/>
        </p:nvSpPr>
        <p:spPr>
          <a:xfrm xmlns:a="http://schemas.openxmlformats.org/drawingml/2006/main">
            <a:off x="822960"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95" name="Google Shape;1795;p45">
            <a:extLst xmlns:a="http://schemas.openxmlformats.org/drawingml/2006/main">
              <a:ext uri="{FF2B5EF4-FFF2-40B4-BE49-F238E27FC236}">
                <a16:creationId xmlns:a16="http://schemas.microsoft.com/office/drawing/2014/main" id="{4DCD5B0D-40CA-4976-8AF2-0B3D7527FFE7}"/>
              </a:ext>
            </a:extLst>
          </p:cNvPr>
          <p:cNvSpPr>
            <a:spLocks xmlns:a="http://schemas.openxmlformats.org/drawingml/2006/main" noGrp="1"/>
          </p:cNvSpPr>
          <p:nvPr/>
        </p:nvSpPr>
        <p:spPr>
          <a:xfrm xmlns:a="http://schemas.openxmlformats.org/drawingml/2006/main">
            <a:off x="1371600"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KROK 1</a:t>
            </a:r>
            <a:endParaRPr sz="850"/>
          </a:p>
        </p:txBody>
      </p:sp>
      <p:sp>
        <p:nvSpPr>
          <p:cNvPr id="1796" name="Google Shape;1796;p45">
            <a:extLst xmlns:a="http://schemas.openxmlformats.org/drawingml/2006/main">
              <a:ext uri="{FF2B5EF4-FFF2-40B4-BE49-F238E27FC236}">
                <a16:creationId xmlns:a16="http://schemas.microsoft.com/office/drawing/2014/main" id="{088C476F-8F43-4197-A6B5-47FC25BFD24B}"/>
              </a:ext>
            </a:extLst>
          </p:cNvPr>
          <p:cNvSpPr>
            <a:spLocks xmlns:a="http://schemas.openxmlformats.org/drawingml/2006/main" noGrp="1"/>
          </p:cNvSpPr>
          <p:nvPr/>
        </p:nvSpPr>
        <p:spPr>
          <a:xfrm xmlns:a="http://schemas.openxmlformats.org/drawingml/2006/main">
            <a:off x="822960"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Diagnoza</a:t>
            </a:r>
            <a:endParaRPr sz="1600"/>
          </a:p>
        </p:txBody>
      </p:sp>
      <p:sp>
        <p:nvSpPr>
          <p:cNvPr id="1797" name="Google Shape;1797;p45">
            <a:extLst xmlns:a="http://schemas.openxmlformats.org/drawingml/2006/main">
              <a:ext uri="{FF2B5EF4-FFF2-40B4-BE49-F238E27FC236}">
                <a16:creationId xmlns:a16="http://schemas.microsoft.com/office/drawing/2014/main" id="{90BC6D41-4B28-446C-B05F-53ADB2DD2189}"/>
              </a:ext>
            </a:extLst>
          </p:cNvPr>
          <p:cNvSpPr>
            <a:spLocks xmlns:a="http://schemas.openxmlformats.org/drawingml/2006/main" noGrp="1"/>
          </p:cNvSpPr>
          <p:nvPr/>
        </p:nvSpPr>
        <p:spPr>
          <a:xfrm xmlns:a="http://schemas.openxmlformats.org/drawingml/2006/main">
            <a:off x="822960"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Kwestionariusz opisuje cechy, talenty, motywatory i napięcia. Dzięki temu Em nie udziela każdemu takiej samej ogólnej rady.</a:t>
            </a:r>
            <a:endParaRPr sz="1250"/>
          </a:p>
        </p:txBody>
      </p:sp>
      <p:sp>
        <p:nvSpPr>
          <p:cNvPr id="1798" name="Google Shape;1798;p45">
            <a:extLst xmlns:a="http://schemas.openxmlformats.org/drawingml/2006/main">
              <a:ext uri="{FF2B5EF4-FFF2-40B4-BE49-F238E27FC236}">
                <a16:creationId xmlns:a16="http://schemas.microsoft.com/office/drawing/2014/main" id="{650221CA-FA41-42E5-BDED-166E6D990BC2}"/>
              </a:ext>
            </a:extLst>
          </p:cNvPr>
          <p:cNvSpPr>
            <a:spLocks xmlns:a="http://schemas.openxmlformats.org/drawingml/2006/main" noGrp="1"/>
          </p:cNvSpPr>
          <p:nvPr/>
        </p:nvSpPr>
        <p:spPr>
          <a:xfrm xmlns:a="http://schemas.openxmlformats.org/drawingml/2006/main">
            <a:off x="4326026" y="2084832"/>
            <a:ext cx="3539642" cy="2578608"/>
          </a:xfrm>
          <a:prstGeom xmlns:a="http://schemas.openxmlformats.org/drawingml/2006/main" prst="roundRect">
            <a:avLst>
              <a:gd name="adj" fmla="val 3546"/>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99" name="Google Shape;1799;p45">
            <a:extLst xmlns:a="http://schemas.openxmlformats.org/drawingml/2006/main">
              <a:ext uri="{FF2B5EF4-FFF2-40B4-BE49-F238E27FC236}">
                <a16:creationId xmlns:a16="http://schemas.microsoft.com/office/drawing/2014/main" id="{3CE91550-B28C-4A12-B010-8D87AA2C154A}"/>
              </a:ext>
            </a:extLst>
          </p:cNvPr>
          <p:cNvSpPr>
            <a:spLocks xmlns:a="http://schemas.openxmlformats.org/drawingml/2006/main" noGrp="1"/>
          </p:cNvSpPr>
          <p:nvPr/>
        </p:nvSpPr>
        <p:spPr>
          <a:xfrm xmlns:a="http://schemas.openxmlformats.org/drawingml/2006/main">
            <a:off x="4600346"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01" name="Google Shape;1801;p45">
            <a:extLst xmlns:a="http://schemas.openxmlformats.org/drawingml/2006/main">
              <a:ext uri="{FF2B5EF4-FFF2-40B4-BE49-F238E27FC236}">
                <a16:creationId xmlns:a16="http://schemas.microsoft.com/office/drawing/2014/main" id="{1844732D-BEE7-44A4-86D2-486B396900A4}"/>
              </a:ext>
            </a:extLst>
          </p:cNvPr>
          <p:cNvSpPr>
            <a:spLocks xmlns:a="http://schemas.openxmlformats.org/drawingml/2006/main" noGrp="1"/>
          </p:cNvSpPr>
          <p:nvPr/>
        </p:nvSpPr>
        <p:spPr>
          <a:xfrm xmlns:a="http://schemas.openxmlformats.org/drawingml/2006/main">
            <a:off x="5148986"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39886"/>
              </a:buClr>
              <a:buSzPts val="850"/>
              <a:buFont typeface="Calibri"/>
              <a:buNone/>
            </a:pPr>
            <a:r>
              <a:rPr sz="850" b="1" u="none">
                <a:solidFill>
                  <a:srgbClr val="239886"/>
                </a:solidFill>
                <a:latin typeface="Calibri"/>
                <a:ea typeface="Calibri"/>
                <a:cs typeface="Calibri"/>
              </a:rPr>
              <a:t>KROK 2</a:t>
            </a:r>
            <a:endParaRPr sz="850"/>
          </a:p>
        </p:txBody>
      </p:sp>
      <p:sp>
        <p:nvSpPr>
          <p:cNvPr id="1802" name="Google Shape;1802;p45">
            <a:extLst xmlns:a="http://schemas.openxmlformats.org/drawingml/2006/main">
              <a:ext uri="{FF2B5EF4-FFF2-40B4-BE49-F238E27FC236}">
                <a16:creationId xmlns:a16="http://schemas.microsoft.com/office/drawing/2014/main" id="{E06F2428-FCAD-4C16-B5A5-A87C9A685098}"/>
              </a:ext>
            </a:extLst>
          </p:cNvPr>
          <p:cNvSpPr>
            <a:spLocks xmlns:a="http://schemas.openxmlformats.org/drawingml/2006/main" noGrp="1"/>
          </p:cNvSpPr>
          <p:nvPr/>
        </p:nvSpPr>
        <p:spPr>
          <a:xfrm xmlns:a="http://schemas.openxmlformats.org/drawingml/2006/main">
            <a:off x="4600346"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Rozmowa z Em</a:t>
            </a:r>
            <a:endParaRPr sz="1600"/>
          </a:p>
        </p:txBody>
      </p:sp>
      <p:sp>
        <p:nvSpPr>
          <p:cNvPr id="1803" name="Google Shape;1803;p45">
            <a:extLst xmlns:a="http://schemas.openxmlformats.org/drawingml/2006/main">
              <a:ext uri="{FF2B5EF4-FFF2-40B4-BE49-F238E27FC236}">
                <a16:creationId xmlns:a16="http://schemas.microsoft.com/office/drawing/2014/main" id="{6936CAC5-D4B8-4BD5-8A6B-BB21DE6D5748}"/>
              </a:ext>
            </a:extLst>
          </p:cNvPr>
          <p:cNvSpPr>
            <a:spLocks xmlns:a="http://schemas.openxmlformats.org/drawingml/2006/main" noGrp="1"/>
          </p:cNvSpPr>
          <p:nvPr/>
        </p:nvSpPr>
        <p:spPr>
          <a:xfrm xmlns:a="http://schemas.openxmlformats.org/drawingml/2006/main">
            <a:off x="4600346"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Em pomaga przygotować rozmowę z konkretną osobą, zespołem albo działem dokładnie wtedy, gdy pojawia się potrzeba.</a:t>
            </a:r>
            <a:endParaRPr sz="1250"/>
          </a:p>
        </p:txBody>
      </p:sp>
      <p:sp>
        <p:nvSpPr>
          <p:cNvPr id="1804" name="Google Shape;1804;p45">
            <a:extLst xmlns:a="http://schemas.openxmlformats.org/drawingml/2006/main">
              <a:ext uri="{FF2B5EF4-FFF2-40B4-BE49-F238E27FC236}">
                <a16:creationId xmlns:a16="http://schemas.microsoft.com/office/drawing/2014/main" id="{640A5446-81AB-499C-8659-5DB52F4A7E45}"/>
              </a:ext>
            </a:extLst>
          </p:cNvPr>
          <p:cNvSpPr>
            <a:spLocks xmlns:a="http://schemas.openxmlformats.org/drawingml/2006/main" noGrp="1"/>
          </p:cNvSpPr>
          <p:nvPr/>
        </p:nvSpPr>
        <p:spPr>
          <a:xfrm xmlns:a="http://schemas.openxmlformats.org/drawingml/2006/main">
            <a:off x="8103413" y="2084832"/>
            <a:ext cx="3539642" cy="2578608"/>
          </a:xfrm>
          <a:prstGeom xmlns:a="http://schemas.openxmlformats.org/drawingml/2006/main" prst="roundRect">
            <a:avLst>
              <a:gd name="adj" fmla="val 3546"/>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05" name="Google Shape;1805;p45">
            <a:extLst xmlns:a="http://schemas.openxmlformats.org/drawingml/2006/main">
              <a:ext uri="{FF2B5EF4-FFF2-40B4-BE49-F238E27FC236}">
                <a16:creationId xmlns:a16="http://schemas.microsoft.com/office/drawing/2014/main" id="{86BA0F8C-AC7E-4396-9E81-FF4C25BA917E}"/>
              </a:ext>
            </a:extLst>
          </p:cNvPr>
          <p:cNvSpPr>
            <a:spLocks xmlns:a="http://schemas.openxmlformats.org/drawingml/2006/main" noGrp="1"/>
          </p:cNvSpPr>
          <p:nvPr/>
        </p:nvSpPr>
        <p:spPr>
          <a:xfrm xmlns:a="http://schemas.openxmlformats.org/drawingml/2006/main">
            <a:off x="8377733" y="2359152"/>
            <a:ext cx="420624" cy="420624"/>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07" name="Google Shape;1807;p45">
            <a:extLst xmlns:a="http://schemas.openxmlformats.org/drawingml/2006/main">
              <a:ext uri="{FF2B5EF4-FFF2-40B4-BE49-F238E27FC236}">
                <a16:creationId xmlns:a16="http://schemas.microsoft.com/office/drawing/2014/main" id="{767F056C-318A-4D62-AE69-25667E18576F}"/>
              </a:ext>
            </a:extLst>
          </p:cNvPr>
          <p:cNvSpPr>
            <a:spLocks xmlns:a="http://schemas.openxmlformats.org/drawingml/2006/main" noGrp="1"/>
          </p:cNvSpPr>
          <p:nvPr/>
        </p:nvSpPr>
        <p:spPr>
          <a:xfrm xmlns:a="http://schemas.openxmlformats.org/drawingml/2006/main">
            <a:off x="8926373" y="2404872"/>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4E458B"/>
              </a:buClr>
              <a:buSzPts val="850"/>
              <a:buFont typeface="Calibri"/>
              <a:buNone/>
            </a:pPr>
            <a:r>
              <a:rPr sz="850" b="1" u="none">
                <a:solidFill>
                  <a:srgbClr val="4E458B"/>
                </a:solidFill>
                <a:latin typeface="Calibri"/>
                <a:ea typeface="Calibri"/>
                <a:cs typeface="Calibri"/>
              </a:rPr>
              <a:t>KROK 3</a:t>
            </a:r>
            <a:endParaRPr sz="850"/>
          </a:p>
        </p:txBody>
      </p:sp>
      <p:sp>
        <p:nvSpPr>
          <p:cNvPr id="1808" name="Google Shape;1808;p45">
            <a:extLst xmlns:a="http://schemas.openxmlformats.org/drawingml/2006/main">
              <a:ext uri="{FF2B5EF4-FFF2-40B4-BE49-F238E27FC236}">
                <a16:creationId xmlns:a16="http://schemas.microsoft.com/office/drawing/2014/main" id="{053BF396-FF85-4FDF-A406-E3C67A2CA105}"/>
              </a:ext>
            </a:extLst>
          </p:cNvPr>
          <p:cNvSpPr>
            <a:spLocks xmlns:a="http://schemas.openxmlformats.org/drawingml/2006/main" noGrp="1"/>
          </p:cNvSpPr>
          <p:nvPr/>
        </p:nvSpPr>
        <p:spPr>
          <a:xfrm xmlns:a="http://schemas.openxmlformats.org/drawingml/2006/main">
            <a:off x="8377733" y="2962656"/>
            <a:ext cx="2991002" cy="3027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600"/>
              <a:buFont typeface="Calibri"/>
              <a:buNone/>
            </a:pPr>
            <a:r>
              <a:rPr sz="1600" b="1" u="none">
                <a:solidFill>
                  <a:srgbClr val="241C28"/>
                </a:solidFill>
                <a:latin typeface="Calibri"/>
                <a:ea typeface="Calibri"/>
                <a:cs typeface="Calibri"/>
              </a:rPr>
              <a:t>Mikrolekcje</a:t>
            </a:r>
            <a:endParaRPr sz="1600"/>
          </a:p>
        </p:txBody>
      </p:sp>
      <p:sp>
        <p:nvSpPr>
          <p:cNvPr id="1809" name="Google Shape;1809;p45">
            <a:extLst xmlns:a="http://schemas.openxmlformats.org/drawingml/2006/main">
              <a:ext uri="{FF2B5EF4-FFF2-40B4-BE49-F238E27FC236}">
                <a16:creationId xmlns:a16="http://schemas.microsoft.com/office/drawing/2014/main" id="{CEC9F11F-3893-4D8F-9497-50ACB15BB879}"/>
              </a:ext>
            </a:extLst>
          </p:cNvPr>
          <p:cNvSpPr>
            <a:spLocks xmlns:a="http://schemas.openxmlformats.org/drawingml/2006/main" noGrp="1"/>
          </p:cNvSpPr>
          <p:nvPr/>
        </p:nvSpPr>
        <p:spPr>
          <a:xfrm xmlns:a="http://schemas.openxmlformats.org/drawingml/2006/main">
            <a:off x="8377733" y="3338576"/>
            <a:ext cx="2991002" cy="116027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krótkie lekcje w tygodniu, dobrane do osoby, jej roli i ludzi, z którymi pracuje.</a:t>
            </a:r>
            <a:endParaRPr sz="1250"/>
          </a:p>
        </p:txBody>
      </p:sp>
      <p:sp>
        <p:nvSpPr>
          <p:cNvPr id="1810" name="Google Shape;1810;p45">
            <a:extLst xmlns:a="http://schemas.openxmlformats.org/drawingml/2006/main">
              <a:ext uri="{FF2B5EF4-FFF2-40B4-BE49-F238E27FC236}">
                <a16:creationId xmlns:a16="http://schemas.microsoft.com/office/drawing/2014/main" id="{516E2129-5A2A-4934-85DF-1A6D85E3C964}"/>
              </a:ext>
            </a:extLst>
          </p:cNvPr>
          <p:cNvSpPr>
            <a:spLocks xmlns:a="http://schemas.openxmlformats.org/drawingml/2006/main" noGrp="1"/>
          </p:cNvSpPr>
          <p:nvPr/>
        </p:nvSpPr>
        <p:spPr>
          <a:xfrm xmlns:a="http://schemas.openxmlformats.org/drawingml/2006/main">
            <a:off x="548640" y="4882896"/>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811" name="Google Shape;1811;p45">
            <a:extLst xmlns:a="http://schemas.openxmlformats.org/drawingml/2006/main">
              <a:ext uri="{FF2B5EF4-FFF2-40B4-BE49-F238E27FC236}">
                <a16:creationId xmlns:a16="http://schemas.microsoft.com/office/drawing/2014/main" id="{77662897-E9E2-4847-BF2E-5E2EDBAC42B1}"/>
              </a:ext>
            </a:extLst>
          </p:cNvPr>
          <p:cNvSpPr>
            <a:spLocks xmlns:a="http://schemas.openxmlformats.org/drawingml/2006/main" noGrp="1"/>
          </p:cNvSpPr>
          <p:nvPr/>
        </p:nvSpPr>
        <p:spPr>
          <a:xfrm xmlns:a="http://schemas.openxmlformats.org/drawingml/2006/main">
            <a:off x="1371600" y="4882896"/>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Każdy widzi własną diagnozę oraz siebie na tle zespołu, działu i organizacji. Rozmowy z Em pozostają prywatne. Mikrolekcje są spersonalizowane.</a:t>
            </a:r>
            <a:endParaRPr sz="1300"/>
          </a:p>
        </p:txBody>
      </p:sp>
      <p:sp>
        <p:nvSpPr>
          <p:cNvPr id="1812" name="Google Shape;1812;p45">
            <a:extLst xmlns:a="http://schemas.openxmlformats.org/drawingml/2006/main">
              <a:ext uri="{FF2B5EF4-FFF2-40B4-BE49-F238E27FC236}">
                <a16:creationId xmlns:a16="http://schemas.microsoft.com/office/drawing/2014/main" id="{F7863546-A813-4CB0-BCEB-4F2534AE9B01}"/>
              </a:ext>
            </a:extLst>
          </p:cNvPr>
          <p:cNvSpPr>
            <a:spLocks xmlns:a="http://schemas.openxmlformats.org/drawingml/2006/main" noGrp="1"/>
          </p:cNvSpPr>
          <p:nvPr/>
        </p:nvSpPr>
        <p:spPr>
          <a:xfrm xmlns:a="http://schemas.openxmlformats.org/drawingml/2006/main">
            <a:off x="548640" y="5815584"/>
            <a:ext cx="11094415"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1200"/>
              <a:buFont typeface="Calibri"/>
              <a:buNone/>
            </a:pPr>
            <a:r>
              <a:rPr sz="1200" u="none">
                <a:solidFill>
                  <a:srgbClr val="6E6873"/>
                </a:solidFill>
                <a:latin typeface="Calibri"/>
                <a:ea typeface="Calibri"/>
                <a:cs typeface="Calibri"/>
              </a:rPr>
              <a:t>Empatyzer nie służy do oceny ani rekrutacji pracowników. Pomaga przygotować się do ważnych rozmów.</a:t>
            </a:r>
            <a:endParaRPr sz="1200"/>
          </a:p>
        </p:txBody>
      </p:sp>
      <p:pic>
        <p:nvPicPr>
          <p:cNvPr id="1868" name="Google Shape;1813;p45"/>
          <p:cNvPicPr>
            <a:picLocks xmlns:a="http://schemas.openxmlformats.org/drawingml/2006/main" noChangeAspect="1"/>
          </p:cNvPicPr>
          <p:nvPr/>
        </p:nvPicPr>
        <p:blipFill rotWithShape="1">
          <a:blip xmlns:r="http://schemas.openxmlformats.org/officeDocument/2006/relationships" xmlns:a="http://schemas.openxmlformats.org/drawingml/2006/main" r:embed="R42091e274797443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p:nvSpPr>
          <p:cNvPr id="1840" name="Google Shape;1840;p45">
            <a:extLst xmlns:a="http://schemas.openxmlformats.org/drawingml/2006/main">
              <a:ext uri="{FF2B5EF4-FFF2-40B4-BE49-F238E27FC236}">
                <a16:creationId xmlns:a16="http://schemas.microsoft.com/office/drawing/2014/main" id="{6B73D4CA-5C41-4DEC-862F-6409335DA993}"/>
              </a:ext>
            </a:extLst>
          </p:cNvPr>
          <p:cNvSpPr>
            <a:spLocks xmlns:a="http://schemas.openxmlformats.org/drawingml/2006/main" noGrp="1"/>
          </p:cNvSpPr>
          <p:nvPr/>
        </p:nvSpPr>
        <p:spPr>
          <a:xfrm xmlns:a="http://schemas.openxmlformats.org/drawingml/2006/main">
            <a:off x="859536" y="5257799"/>
            <a:ext cx="41148" cy="146304"/>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841" name="Google Shape;1841;p45">
            <a:extLst xmlns:a="http://schemas.openxmlformats.org/drawingml/2006/main">
              <a:ext uri="{FF2B5EF4-FFF2-40B4-BE49-F238E27FC236}">
                <a16:creationId xmlns:a16="http://schemas.microsoft.com/office/drawing/2014/main" id="{86E29F03-D94F-4CB2-85E8-774E7709BA07}"/>
              </a:ext>
            </a:extLst>
          </p:cNvPr>
          <p:cNvSpPr>
            <a:spLocks xmlns:a="http://schemas.openxmlformats.org/drawingml/2006/main" noGrp="1"/>
          </p:cNvSpPr>
          <p:nvPr/>
        </p:nvSpPr>
        <p:spPr>
          <a:xfrm xmlns:a="http://schemas.openxmlformats.org/drawingml/2006/main">
            <a:off x="932688" y="5184647"/>
            <a:ext cx="41148" cy="219456"/>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sp>
        <p:nvSpPr>
          <p:cNvPr id="1842" name="Google Shape;1842;p45">
            <a:extLst xmlns:a="http://schemas.openxmlformats.org/drawingml/2006/main">
              <a:ext uri="{FF2B5EF4-FFF2-40B4-BE49-F238E27FC236}">
                <a16:creationId xmlns:a16="http://schemas.microsoft.com/office/drawing/2014/main" id="{F7B5F554-0718-4072-94FB-A85ADDA982EF}"/>
              </a:ext>
            </a:extLst>
          </p:cNvPr>
          <p:cNvSpPr>
            <a:spLocks xmlns:a="http://schemas.openxmlformats.org/drawingml/2006/main" noGrp="1"/>
          </p:cNvSpPr>
          <p:nvPr/>
        </p:nvSpPr>
        <p:spPr>
          <a:xfrm xmlns:a="http://schemas.openxmlformats.org/drawingml/2006/main">
            <a:off x="1005839" y="5120640"/>
            <a:ext cx="41148" cy="283464"/>
          </a:xfrm>
          <a:prstGeom xmlns:a="http://schemas.openxmlformats.org/drawingml/2006/main" prst="rect">
            <a:avLst/>
          </a:prstGeom>
          <a:solidFill xmlns:a="http://schemas.openxmlformats.org/drawingml/2006/main">
            <a:srgbClr val="A67B00"/>
          </a:solidFill>
          <a:ln xmlns:a="http://schemas.openxmlformats.org/drawingml/2006/main">
            <a:noFill/>
          </a:ln>
        </p:spPr>
        <p:txBody>
          <a:bodyPr xmlns:a="http://schemas.openxmlformats.org/drawingml/2006/main" spcFirstLastPara="1" wrap="square" lIns="91425" tIns="45700" rIns="91425" bIns="45700" anchor="ctr">
            <a:noAutofit/>
          </a:bodyPr>
          <a:lstStyle xmlns:a="http://schemas.openxmlformats.org/drawingml/2006/main"/>
          <a:p xmlns:a="http://schemas.openxmlformats.org/drawingml/2006/main">
            <a:pPr marL="0" marR="0" lvl="0" indent="0" algn="ctr">
              <a:spcBef>
                <a:spcPts val="0"/>
              </a:spcBef>
              <a:spcAft>
                <a:spcPts val="0"/>
              </a:spcAft>
              <a:buNone/>
            </a:pPr>
            <a:r>
              <a:t/>
            </a:r>
            <a:endParaRPr sz="1800"/>
          </a:p>
        </p:txBody>
      </p:sp>
      <p:pic>
        <p:nvPicPr>
          <p:cNvPr id="1898" name="Google Shape;1794;p45"/>
          <p:cNvPicPr>
            <a:picLocks xmlns:a="http://schemas.openxmlformats.org/drawingml/2006/main" noChangeAspect="1"/>
          </p:cNvPicPr>
          <p:nvPr/>
        </p:nvPicPr>
        <p:blipFill>
          <a:blip xmlns:r="http://schemas.openxmlformats.org/officeDocument/2006/relationships" xmlns:a="http://schemas.openxmlformats.org/drawingml/2006/main" r:embed="R22855e5c5e594c0e"/>
          <a:srcRect xmlns:a="http://schemas.openxmlformats.org/drawingml/2006/main" l="0" t="0" r="0" b="0"/>
          <a:stretch xmlns:a="http://schemas.openxmlformats.org/drawingml/2006/main"/>
        </p:blipFill>
        <p:spPr>
          <a:xfrm xmlns:a="http://schemas.openxmlformats.org/drawingml/2006/main">
            <a:off x="923544" y="2459736"/>
            <a:ext cx="219456" cy="219456"/>
          </a:xfrm>
          <a:prstGeom xmlns:a="http://schemas.openxmlformats.org/drawingml/2006/main" prst="rect">
            <a:avLst/>
          </a:prstGeom>
        </p:spPr>
      </p:pic>
      <p:pic>
        <p:nvPicPr>
          <p:cNvPr id="1899" name="Google Shape;1800;p45"/>
          <p:cNvPicPr>
            <a:picLocks xmlns:a="http://schemas.openxmlformats.org/drawingml/2006/main" noChangeAspect="1"/>
          </p:cNvPicPr>
          <p:nvPr/>
        </p:nvPicPr>
        <p:blipFill>
          <a:blip xmlns:r="http://schemas.openxmlformats.org/officeDocument/2006/relationships" xmlns:a="http://schemas.openxmlformats.org/drawingml/2006/main" r:embed="Rb6a1af460fa54b85"/>
          <a:srcRect xmlns:a="http://schemas.openxmlformats.org/drawingml/2006/main" l="0" t="0" r="0" b="0"/>
          <a:stretch xmlns:a="http://schemas.openxmlformats.org/drawingml/2006/main"/>
        </p:blipFill>
        <p:spPr>
          <a:xfrm xmlns:a="http://schemas.openxmlformats.org/drawingml/2006/main">
            <a:off x="4700930" y="2459736"/>
            <a:ext cx="219456" cy="219456"/>
          </a:xfrm>
          <a:prstGeom xmlns:a="http://schemas.openxmlformats.org/drawingml/2006/main" prst="rect">
            <a:avLst/>
          </a:prstGeom>
        </p:spPr>
      </p:pic>
      <p:pic>
        <p:nvPicPr>
          <p:cNvPr id="1900" name="Google Shape;1806;p45"/>
          <p:cNvPicPr>
            <a:picLocks xmlns:a="http://schemas.openxmlformats.org/drawingml/2006/main" noChangeAspect="1"/>
          </p:cNvPicPr>
          <p:nvPr/>
        </p:nvPicPr>
        <p:blipFill>
          <a:blip xmlns:r="http://schemas.openxmlformats.org/officeDocument/2006/relationships" xmlns:a="http://schemas.openxmlformats.org/drawingml/2006/main" r:embed="R0bd4250bfe24486d"/>
          <a:srcRect xmlns:a="http://schemas.openxmlformats.org/drawingml/2006/main" l="0" t="0" r="0" b="0"/>
          <a:stretch xmlns:a="http://schemas.openxmlformats.org/drawingml/2006/main"/>
        </p:blipFill>
        <p:spPr>
          <a:xfrm xmlns:a="http://schemas.openxmlformats.org/drawingml/2006/main">
            <a:off x="8478317" y="2459736"/>
            <a:ext cx="219456" cy="219456"/>
          </a:xfrm>
          <a:prstGeom xmlns:a="http://schemas.openxmlformats.org/drawingml/2006/main" prst="rect">
            <a:avLst/>
          </a:prstGeom>
        </p:spPr>
      </p:pic>
      <p:sp xmlns:a="http://schemas.openxmlformats.org/drawingml/2006/main">
        <p:nvSpPr>
          <p:cNvPr id="1901" name="Rectangle 1900"/>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902" name="TextBox 1901"/>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1903" name="TextBox 1902"/>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04" name="TextBox 1903"/>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1905" name="TextBox 1904"/>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06" name="TextBox 1905"/>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907" name="TextBox 1906"/>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08" name="Rounded Rectangle 1907"/>
          <p:cNvSpPr/>
          <p:nvPr/>
        </p:nvSpPr>
        <p:spPr>
          <a:xfrm>
            <a:off x="4500219" y="242316"/>
            <a:ext cx="804672"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Empatyzer</a:t>
            </a:r>
          </a:p>
        </p:txBody>
      </p:sp>
      <p:sp xmlns:a="http://schemas.openxmlformats.org/drawingml/2006/main">
        <p:nvSpPr>
          <p:cNvPr id="1909" name="TextBox 1908"/>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1910" name="TextBox 1909"/>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911" name="TextBox 1910"/>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12" name="TextBox 1911"/>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913" name="TextBox 1912"/>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14" name="TextBox 1913"/>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915" name="TextBox 1914"/>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16" name="TextBox 1915"/>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12515446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111" name="Google Shape;2111;p51">
            <a:extLst xmlns:a="http://schemas.openxmlformats.org/drawingml/2006/main">
              <a:ext uri="{FF2B5EF4-FFF2-40B4-BE49-F238E27FC236}">
                <a16:creationId xmlns:a16="http://schemas.microsoft.com/office/drawing/2014/main" id="{18756B33-C6B0-4774-9A7F-E494059B86E6}"/>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Co Empatyzer zmienia w zakładzie produkcyjnym?</a:t>
            </a:r>
            <a:endParaRPr sz="2800"/>
          </a:p>
        </p:txBody>
      </p:sp>
      <p:sp>
        <p:nvSpPr>
          <p:cNvPr id="2112" name="Google Shape;2112;p51">
            <a:extLst xmlns:a="http://schemas.openxmlformats.org/drawingml/2006/main">
              <a:ext uri="{FF2B5EF4-FFF2-40B4-BE49-F238E27FC236}">
                <a16:creationId xmlns:a16="http://schemas.microsoft.com/office/drawing/2014/main" id="{333ACD5E-00C3-40F2-9595-281181D1F356}"/>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Kierowanie ludźmi przestaje zależeć wyłącznie od doświadczenia konkretnego brygadzisty.</a:t>
            </a:r>
            <a:endParaRPr sz="1550"/>
          </a:p>
        </p:txBody>
      </p:sp>
      <p:sp>
        <p:nvSpPr>
          <p:cNvPr id="2113" name="Google Shape;2113;p51">
            <a:extLst xmlns:a="http://schemas.openxmlformats.org/drawingml/2006/main">
              <a:ext uri="{FF2B5EF4-FFF2-40B4-BE49-F238E27FC236}">
                <a16:creationId xmlns:a16="http://schemas.microsoft.com/office/drawing/2014/main" id="{16752922-DA04-40D6-AB0E-CA541DC2AA21}"/>
              </a:ext>
            </a:extLst>
          </p:cNvPr>
          <p:cNvSpPr>
            <a:spLocks xmlns:a="http://schemas.openxmlformats.org/drawingml/2006/main" noGrp="1"/>
          </p:cNvSpPr>
          <p:nvPr/>
        </p:nvSpPr>
        <p:spPr>
          <a:xfrm xmlns:a="http://schemas.openxmlformats.org/drawingml/2006/main">
            <a:off x="548640" y="2084832"/>
            <a:ext cx="3539642" cy="3090672"/>
          </a:xfrm>
          <a:prstGeom xmlns:a="http://schemas.openxmlformats.org/drawingml/2006/main" prst="roundRect">
            <a:avLst>
              <a:gd name="adj" fmla="val 2959"/>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114" name="Google Shape;2114;p51">
            <a:extLst xmlns:a="http://schemas.openxmlformats.org/drawingml/2006/main">
              <a:ext uri="{FF2B5EF4-FFF2-40B4-BE49-F238E27FC236}">
                <a16:creationId xmlns:a16="http://schemas.microsoft.com/office/drawing/2014/main" id="{22F095D4-425C-4DA8-B438-ECDED7DB9BBC}"/>
              </a:ext>
            </a:extLst>
          </p:cNvPr>
          <p:cNvSpPr>
            <a:spLocks xmlns:a="http://schemas.openxmlformats.org/drawingml/2006/main" noGrp="1"/>
          </p:cNvSpPr>
          <p:nvPr/>
        </p:nvSpPr>
        <p:spPr>
          <a:xfrm xmlns:a="http://schemas.openxmlformats.org/drawingml/2006/main">
            <a:off x="822960"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JEDEN ZAKŁAD</a:t>
            </a:r>
            <a:endParaRPr sz="850"/>
          </a:p>
        </p:txBody>
      </p:sp>
      <p:sp>
        <p:nvSpPr>
          <p:cNvPr id="2115" name="Google Shape;2115;p51">
            <a:extLst xmlns:a="http://schemas.openxmlformats.org/drawingml/2006/main">
              <a:ext uri="{FF2B5EF4-FFF2-40B4-BE49-F238E27FC236}">
                <a16:creationId xmlns:a16="http://schemas.microsoft.com/office/drawing/2014/main" id="{B96169B6-299B-40D5-ABA7-FF1880825CCA}"/>
              </a:ext>
            </a:extLst>
          </p:cNvPr>
          <p:cNvSpPr>
            <a:spLocks xmlns:a="http://schemas.openxmlformats.org/drawingml/2006/main" noGrp="1"/>
          </p:cNvSpPr>
          <p:nvPr/>
        </p:nvSpPr>
        <p:spPr>
          <a:xfrm xmlns:a="http://schemas.openxmlformats.org/drawingml/2006/main">
            <a:off x="822960"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Rozmowa zanim sprawa trafi wyżej</a:t>
            </a:r>
            <a:endParaRPr sz="1550"/>
          </a:p>
        </p:txBody>
      </p:sp>
      <p:sp>
        <p:nvSpPr>
          <p:cNvPr id="2116" name="Google Shape;2116;p51">
            <a:extLst xmlns:a="http://schemas.openxmlformats.org/drawingml/2006/main">
              <a:ext uri="{FF2B5EF4-FFF2-40B4-BE49-F238E27FC236}">
                <a16:creationId xmlns:a16="http://schemas.microsoft.com/office/drawing/2014/main" id="{4DE95AC4-C671-420D-AF47-2B55D07300B6}"/>
              </a:ext>
            </a:extLst>
          </p:cNvPr>
          <p:cNvSpPr>
            <a:spLocks xmlns:a="http://schemas.openxmlformats.org/drawingml/2006/main" noGrp="1"/>
          </p:cNvSpPr>
          <p:nvPr/>
        </p:nvSpPr>
        <p:spPr>
          <a:xfrm xmlns:a="http://schemas.openxmlformats.org/drawingml/2006/main">
            <a:off x="822960"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Brygadzista przygotowuje rozmowę z Em, zanim sprawa trafi do kierownika produkcji albo właściciela.</a:t>
            </a:r>
            <a:endParaRPr sz="1300"/>
          </a:p>
        </p:txBody>
      </p:sp>
      <p:sp>
        <p:nvSpPr>
          <p:cNvPr id="2117" name="Google Shape;2117;p51">
            <a:extLst xmlns:a="http://schemas.openxmlformats.org/drawingml/2006/main">
              <a:ext uri="{FF2B5EF4-FFF2-40B4-BE49-F238E27FC236}">
                <a16:creationId xmlns:a16="http://schemas.microsoft.com/office/drawing/2014/main" id="{F687E4EE-99FC-43E3-B03B-02110DFD45E3}"/>
              </a:ext>
            </a:extLst>
          </p:cNvPr>
          <p:cNvSpPr>
            <a:spLocks xmlns:a="http://schemas.openxmlformats.org/drawingml/2006/main" noGrp="1"/>
          </p:cNvSpPr>
          <p:nvPr/>
        </p:nvSpPr>
        <p:spPr>
          <a:xfrm xmlns:a="http://schemas.openxmlformats.org/drawingml/2006/main">
            <a:off x="4326026" y="2084832"/>
            <a:ext cx="3539642" cy="3090672"/>
          </a:xfrm>
          <a:prstGeom xmlns:a="http://schemas.openxmlformats.org/drawingml/2006/main" prst="roundRect">
            <a:avLst>
              <a:gd name="adj" fmla="val 2959"/>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118" name="Google Shape;2118;p51">
            <a:extLst xmlns:a="http://schemas.openxmlformats.org/drawingml/2006/main">
              <a:ext uri="{FF2B5EF4-FFF2-40B4-BE49-F238E27FC236}">
                <a16:creationId xmlns:a16="http://schemas.microsoft.com/office/drawing/2014/main" id="{AFBCD1CD-55ED-4EFF-91B0-B0397D38FF9B}"/>
              </a:ext>
            </a:extLst>
          </p:cNvPr>
          <p:cNvSpPr>
            <a:spLocks xmlns:a="http://schemas.openxmlformats.org/drawingml/2006/main" noGrp="1"/>
          </p:cNvSpPr>
          <p:nvPr/>
        </p:nvSpPr>
        <p:spPr>
          <a:xfrm xmlns:a="http://schemas.openxmlformats.org/drawingml/2006/main">
            <a:off x="4600346"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ROZBUDOWANA PIERWSZA LINIA</a:t>
            </a:r>
            <a:endParaRPr sz="850"/>
          </a:p>
        </p:txBody>
      </p:sp>
      <p:sp>
        <p:nvSpPr>
          <p:cNvPr id="2119" name="Google Shape;2119;p51">
            <a:extLst xmlns:a="http://schemas.openxmlformats.org/drawingml/2006/main">
              <a:ext uri="{FF2B5EF4-FFF2-40B4-BE49-F238E27FC236}">
                <a16:creationId xmlns:a16="http://schemas.microsoft.com/office/drawing/2014/main" id="{7594B358-D95D-485F-A48B-4804DB4A4B34}"/>
              </a:ext>
            </a:extLst>
          </p:cNvPr>
          <p:cNvSpPr>
            <a:spLocks xmlns:a="http://schemas.openxmlformats.org/drawingml/2006/main" noGrp="1"/>
          </p:cNvSpPr>
          <p:nvPr/>
        </p:nvSpPr>
        <p:spPr>
          <a:xfrm xmlns:a="http://schemas.openxmlformats.org/drawingml/2006/main">
            <a:off x="4600346"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Pomoc po awansie na brygadzistę</a:t>
            </a:r>
            <a:endParaRPr sz="1550"/>
          </a:p>
        </p:txBody>
      </p:sp>
      <p:sp>
        <p:nvSpPr>
          <p:cNvPr id="2120" name="Google Shape;2120;p51">
            <a:extLst xmlns:a="http://schemas.openxmlformats.org/drawingml/2006/main">
              <a:ext uri="{FF2B5EF4-FFF2-40B4-BE49-F238E27FC236}">
                <a16:creationId xmlns:a16="http://schemas.microsoft.com/office/drawing/2014/main" id="{0416B4D7-F940-4720-B94F-D842CC2E54FE}"/>
              </a:ext>
            </a:extLst>
          </p:cNvPr>
          <p:cNvSpPr>
            <a:spLocks xmlns:a="http://schemas.openxmlformats.org/drawingml/2006/main" noGrp="1"/>
          </p:cNvSpPr>
          <p:nvPr/>
        </p:nvSpPr>
        <p:spPr>
          <a:xfrm xmlns:a="http://schemas.openxmlformats.org/drawingml/2006/main">
            <a:off x="4600346"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Fachowiec po awansie dostaje pomoc w feedbacku, delegowaniu i stawianiu granic.</a:t>
            </a:r>
            <a:endParaRPr sz="1300"/>
          </a:p>
        </p:txBody>
      </p:sp>
      <p:sp>
        <p:nvSpPr>
          <p:cNvPr id="2121" name="Google Shape;2121;p51">
            <a:extLst xmlns:a="http://schemas.openxmlformats.org/drawingml/2006/main">
              <a:ext uri="{FF2B5EF4-FFF2-40B4-BE49-F238E27FC236}">
                <a16:creationId xmlns:a16="http://schemas.microsoft.com/office/drawing/2014/main" id="{70923796-4418-4537-99F9-F6425604414E}"/>
              </a:ext>
            </a:extLst>
          </p:cNvPr>
          <p:cNvSpPr>
            <a:spLocks xmlns:a="http://schemas.openxmlformats.org/drawingml/2006/main" noGrp="1"/>
          </p:cNvSpPr>
          <p:nvPr/>
        </p:nvSpPr>
        <p:spPr>
          <a:xfrm xmlns:a="http://schemas.openxmlformats.org/drawingml/2006/main">
            <a:off x="8103413" y="2084832"/>
            <a:ext cx="3539642" cy="3090672"/>
          </a:xfrm>
          <a:prstGeom xmlns:a="http://schemas.openxmlformats.org/drawingml/2006/main" prst="roundRect">
            <a:avLst>
              <a:gd name="adj" fmla="val 2959"/>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122" name="Google Shape;2122;p51">
            <a:extLst xmlns:a="http://schemas.openxmlformats.org/drawingml/2006/main">
              <a:ext uri="{FF2B5EF4-FFF2-40B4-BE49-F238E27FC236}">
                <a16:creationId xmlns:a16="http://schemas.microsoft.com/office/drawing/2014/main" id="{3DE3600A-5E48-4737-B9C1-C63ACE99B2F1}"/>
              </a:ext>
            </a:extLst>
          </p:cNvPr>
          <p:cNvSpPr>
            <a:spLocks xmlns:a="http://schemas.openxmlformats.org/drawingml/2006/main" noGrp="1"/>
          </p:cNvSpPr>
          <p:nvPr/>
        </p:nvSpPr>
        <p:spPr>
          <a:xfrm xmlns:a="http://schemas.openxmlformats.org/drawingml/2006/main">
            <a:off x="8377733" y="2359152"/>
            <a:ext cx="2991002" cy="2377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650"/>
              <a:buFont typeface="Calibri"/>
              <a:buNone/>
            </a:pPr>
            <a:r>
              <a:rPr sz="650" b="1" u="none">
                <a:solidFill>
                  <a:srgbClr val="4F2854"/>
                </a:solidFill>
                <a:latin typeface="Calibri"/>
                <a:ea typeface="Calibri"/>
                <a:cs typeface="Calibri"/>
              </a:rPr>
              <a:t>WIELE ZMIAN LUB ZAKŁADÓW</a:t>
            </a:r>
            <a:endParaRPr sz="850"/>
          </a:p>
        </p:txBody>
      </p:sp>
      <p:sp>
        <p:nvSpPr>
          <p:cNvPr id="2123" name="Google Shape;2123;p51">
            <a:extLst xmlns:a="http://schemas.openxmlformats.org/drawingml/2006/main">
              <a:ext uri="{FF2B5EF4-FFF2-40B4-BE49-F238E27FC236}">
                <a16:creationId xmlns:a16="http://schemas.microsoft.com/office/drawing/2014/main" id="{61C55AD5-AA21-48A5-B9B1-1A9C56F1CCB0}"/>
              </a:ext>
            </a:extLst>
          </p:cNvPr>
          <p:cNvSpPr>
            <a:spLocks xmlns:a="http://schemas.openxmlformats.org/drawingml/2006/main" noGrp="1"/>
          </p:cNvSpPr>
          <p:nvPr/>
        </p:nvSpPr>
        <p:spPr>
          <a:xfrm xmlns:a="http://schemas.openxmlformats.org/drawingml/2006/main">
            <a:off x="8377733" y="2633472"/>
            <a:ext cx="2991002"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300"/>
              <a:buFont typeface="Calibri"/>
              <a:buNone/>
            </a:pPr>
            <a:r>
              <a:rPr sz="1300" b="1" u="none">
                <a:solidFill>
                  <a:srgbClr val="2D2D2D"/>
                </a:solidFill>
                <a:latin typeface="Calibri"/>
                <a:ea typeface="Calibri"/>
                <a:cs typeface="Calibri"/>
              </a:rPr>
              <a:t>Wsparcie dostępne na każdej zmianie</a:t>
            </a:r>
            <a:endParaRPr sz="1550"/>
          </a:p>
        </p:txBody>
      </p:sp>
      <p:sp>
        <p:nvSpPr>
          <p:cNvPr id="2124" name="Google Shape;2124;p51">
            <a:extLst xmlns:a="http://schemas.openxmlformats.org/drawingml/2006/main">
              <a:ext uri="{FF2B5EF4-FFF2-40B4-BE49-F238E27FC236}">
                <a16:creationId xmlns:a16="http://schemas.microsoft.com/office/drawing/2014/main" id="{28B93AF7-CB1A-4241-B8F2-DF206292DF9C}"/>
              </a:ext>
            </a:extLst>
          </p:cNvPr>
          <p:cNvSpPr>
            <a:spLocks xmlns:a="http://schemas.openxmlformats.org/drawingml/2006/main" noGrp="1"/>
          </p:cNvSpPr>
          <p:nvPr/>
        </p:nvSpPr>
        <p:spPr>
          <a:xfrm xmlns:a="http://schemas.openxmlformats.org/drawingml/2006/main">
            <a:off x="8377733" y="3163824"/>
            <a:ext cx="2991002" cy="18745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2D2D2D"/>
              </a:buClr>
              <a:buSzPts val="950"/>
              <a:buFont typeface="Calibri"/>
              <a:buNone/>
            </a:pPr>
            <a:r>
              <a:rPr sz="950" u="none">
                <a:solidFill>
                  <a:srgbClr val="2D2D2D"/>
                </a:solidFill>
                <a:latin typeface="Calibri"/>
                <a:ea typeface="Calibri"/>
                <a:cs typeface="Calibri"/>
              </a:rPr>
              <a:t>Kierownik na każdej zmianie korzysta z tego samego rodzaju wsparcia, a prywatne rozmowy pozostają prywatne.</a:t>
            </a:r>
            <a:endParaRPr sz="1300"/>
          </a:p>
        </p:txBody>
      </p:sp>
      <p:sp>
        <p:nvSpPr>
          <p:cNvPr id="2125" name="Google Shape;2125;p51">
            <a:extLst xmlns:a="http://schemas.openxmlformats.org/drawingml/2006/main">
              <a:ext uri="{FF2B5EF4-FFF2-40B4-BE49-F238E27FC236}">
                <a16:creationId xmlns:a16="http://schemas.microsoft.com/office/drawing/2014/main" id="{C233D9C4-7420-4585-BEF0-52DDBCD36D73}"/>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127" name="Google Shape;2127;p51">
            <a:extLst xmlns:a="http://schemas.openxmlformats.org/drawingml/2006/main">
              <a:ext uri="{FF2B5EF4-FFF2-40B4-BE49-F238E27FC236}">
                <a16:creationId xmlns:a16="http://schemas.microsoft.com/office/drawing/2014/main" id="{C88703DD-75CF-4372-9C39-64845941DBBD}"/>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000"/>
              <a:buFont typeface="Calibri"/>
              <a:buNone/>
            </a:pPr>
            <a:r>
              <a:rPr sz="1000" b="0" u="none">
                <a:solidFill>
                  <a:srgbClr val="2D2D2D"/>
                </a:solidFill>
                <a:latin typeface="Calibri"/>
                <a:ea typeface="Calibri"/>
                <a:cs typeface="Calibri"/>
              </a:rPr>
              <a:t>Można zacząć od jednego zakładu albo grupy kierowników. Uruchomienie organizacji zajmuje kilka godzin, a pracownik około 15 minut na start.</a:t>
            </a:r>
            <a:endParaRPr sz="1350"/>
          </a:p>
        </p:txBody>
      </p:sp>
      <p:pic>
        <p:nvPicPr>
          <p:cNvPr id="2174" name="Google Shape;2128;p51"/>
          <p:cNvPicPr>
            <a:picLocks xmlns:a="http://schemas.openxmlformats.org/drawingml/2006/main" noChangeAspect="1"/>
          </p:cNvPicPr>
          <p:nvPr/>
        </p:nvPicPr>
        <p:blipFill rotWithShape="1">
          <a:blip xmlns:r="http://schemas.openxmlformats.org/officeDocument/2006/relationships" xmlns:a="http://schemas.openxmlformats.org/drawingml/2006/main" r:embed="R9a38d2959ca04b50">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201" name="Google Shape;2126;p51"/>
          <p:cNvPicPr>
            <a:picLocks xmlns:a="http://schemas.openxmlformats.org/drawingml/2006/main" noChangeAspect="1"/>
          </p:cNvPicPr>
          <p:nvPr/>
        </p:nvPicPr>
        <p:blipFill>
          <a:blip xmlns:r="http://schemas.openxmlformats.org/officeDocument/2006/relationships" xmlns:a="http://schemas.openxmlformats.org/drawingml/2006/main" r:embed="R392f0e723b254a9d"/>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xmlns:a="http://schemas.openxmlformats.org/drawingml/2006/main">
        <p:nvSpPr>
          <p:cNvPr id="2202" name="Rectangle 220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203" name="TextBox 220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204" name="TextBox 220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05" name="TextBox 220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206" name="TextBox 220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07" name="TextBox 220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208" name="TextBox 220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09" name="TextBox 220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210" name="TextBox 220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11" name="Rounded Rectangle 2210"/>
          <p:cNvSpPr/>
          <p:nvPr/>
        </p:nvSpPr>
        <p:spPr>
          <a:xfrm>
            <a:off x="5496915" y="242316"/>
            <a:ext cx="1060704"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Co się zmienia</a:t>
            </a:r>
          </a:p>
        </p:txBody>
      </p:sp>
      <p:sp xmlns:a="http://schemas.openxmlformats.org/drawingml/2006/main">
        <p:nvSpPr>
          <p:cNvPr id="2212" name="TextBox 221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2213" name="TextBox 2212"/>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214" name="TextBox 221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15" name="TextBox 2214"/>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216" name="TextBox 221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217" name="TextBox 2216"/>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04630525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286" name="Google Shape;2286;p54">
            <a:extLst xmlns:a="http://schemas.openxmlformats.org/drawingml/2006/main">
              <a:ext uri="{FF2B5EF4-FFF2-40B4-BE49-F238E27FC236}">
                <a16:creationId xmlns:a16="http://schemas.microsoft.com/office/drawing/2014/main" id="{F2672E60-9644-48CC-A41B-4CC9B87F8BFE}"/>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Prywatność i bezpieczeństwo</a:t>
            </a:r>
            <a:endParaRPr sz="2800"/>
          </a:p>
        </p:txBody>
      </p:sp>
      <p:sp>
        <p:nvSpPr>
          <p:cNvPr id="2287" name="Google Shape;2287;p54">
            <a:extLst xmlns:a="http://schemas.openxmlformats.org/drawingml/2006/main">
              <a:ext uri="{FF2B5EF4-FFF2-40B4-BE49-F238E27FC236}">
                <a16:creationId xmlns:a16="http://schemas.microsoft.com/office/drawing/2014/main" id="{AFEC8F52-8D54-4624-B8A0-356489EB6561}"/>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40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Rozmowy z Em są prywatne. Organizacja nie czyta pytań ani odpowiedzi, a dane są przechowywane w Unii Europejskiej.</a:t>
            </a:r>
            <a:endParaRPr sz="1550"/>
          </a:p>
        </p:txBody>
      </p:sp>
      <p:sp>
        <p:nvSpPr>
          <p:cNvPr id="2288" name="Google Shape;2288;p54">
            <a:extLst xmlns:a="http://schemas.openxmlformats.org/drawingml/2006/main">
              <a:ext uri="{FF2B5EF4-FFF2-40B4-BE49-F238E27FC236}">
                <a16:creationId xmlns:a16="http://schemas.microsoft.com/office/drawing/2014/main" id="{585D51BB-E0B4-44D3-BFD2-B6BCA09B4766}"/>
              </a:ext>
            </a:extLst>
          </p:cNvPr>
          <p:cNvSpPr>
            <a:spLocks xmlns:a="http://schemas.openxmlformats.org/drawingml/2006/main" noGrp="1"/>
          </p:cNvSpPr>
          <p:nvPr/>
        </p:nvSpPr>
        <p:spPr>
          <a:xfrm xmlns:a="http://schemas.openxmlformats.org/drawingml/2006/main">
            <a:off x="548640" y="2084832"/>
            <a:ext cx="3703320" cy="3236976"/>
          </a:xfrm>
          <a:prstGeom xmlns:a="http://schemas.openxmlformats.org/drawingml/2006/main" prst="roundRect">
            <a:avLst>
              <a:gd name="adj" fmla="val 2825"/>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89" name="Google Shape;2289;p54">
            <a:extLst xmlns:a="http://schemas.openxmlformats.org/drawingml/2006/main">
              <a:ext uri="{FF2B5EF4-FFF2-40B4-BE49-F238E27FC236}">
                <a16:creationId xmlns:a16="http://schemas.microsoft.com/office/drawing/2014/main" id="{BF83DE0B-B88E-4641-8E03-86478DABFB5D}"/>
              </a:ext>
            </a:extLst>
          </p:cNvPr>
          <p:cNvSpPr>
            <a:spLocks xmlns:a="http://schemas.openxmlformats.org/drawingml/2006/main" noGrp="1"/>
          </p:cNvSpPr>
          <p:nvPr/>
        </p:nvSpPr>
        <p:spPr>
          <a:xfrm xmlns:a="http://schemas.openxmlformats.org/drawingml/2006/main">
            <a:off x="822960"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91" name="Google Shape;2291;p54">
            <a:extLst xmlns:a="http://schemas.openxmlformats.org/drawingml/2006/main">
              <a:ext uri="{FF2B5EF4-FFF2-40B4-BE49-F238E27FC236}">
                <a16:creationId xmlns:a16="http://schemas.microsoft.com/office/drawing/2014/main" id="{8A472FE0-A6B6-4B11-81B2-8A757882B9DC}"/>
              </a:ext>
            </a:extLst>
          </p:cNvPr>
          <p:cNvSpPr>
            <a:spLocks xmlns:a="http://schemas.openxmlformats.org/drawingml/2006/main" noGrp="1"/>
          </p:cNvSpPr>
          <p:nvPr/>
        </p:nvSpPr>
        <p:spPr>
          <a:xfrm xmlns:a="http://schemas.openxmlformats.org/drawingml/2006/main">
            <a:off x="1353312"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Kto czego nie widzi</a:t>
            </a:r>
            <a:endParaRPr sz="1450"/>
          </a:p>
        </p:txBody>
      </p:sp>
      <p:sp>
        <p:nvSpPr>
          <p:cNvPr id="2292" name="Google Shape;2292;p54">
            <a:extLst xmlns:a="http://schemas.openxmlformats.org/drawingml/2006/main">
              <a:ext uri="{FF2B5EF4-FFF2-40B4-BE49-F238E27FC236}">
                <a16:creationId xmlns:a16="http://schemas.microsoft.com/office/drawing/2014/main" id="{AA81E5FA-7951-4BCF-94BB-6C23DB8D32CE}"/>
              </a:ext>
            </a:extLst>
          </p:cNvPr>
          <p:cNvSpPr>
            <a:spLocks xmlns:a="http://schemas.openxmlformats.org/drawingml/2006/main" noGrp="1"/>
          </p:cNvSpPr>
          <p:nvPr/>
        </p:nvSpPr>
        <p:spPr>
          <a:xfrm xmlns:a="http://schemas.openxmlformats.org/drawingml/2006/main">
            <a:off x="822960"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Przełożeni, administratorzy i inni użytkownicy nie widzą cudzych rozmów z Em.</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Osoba, o którą ktoś pyta, nie widzi pytania ani odpowiedzi.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Pełny wynik należy do pracownika; inni widzą tylko wskazówki potrzebne do współpracy.</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Administrator widzi konta, strukturę i statystyki zbiorcze, ale nie rozmowy ani pełne wyniki.</a:t>
            </a:r>
            <a:endParaRPr/>
          </a:p>
        </p:txBody>
      </p:sp>
      <p:sp>
        <p:nvSpPr>
          <p:cNvPr id="2293" name="Google Shape;2293;p54">
            <a:extLst xmlns:a="http://schemas.openxmlformats.org/drawingml/2006/main">
              <a:ext uri="{FF2B5EF4-FFF2-40B4-BE49-F238E27FC236}">
                <a16:creationId xmlns:a16="http://schemas.microsoft.com/office/drawing/2014/main" id="{DBF8C7DA-5351-4C08-B363-20EB99BCD545}"/>
              </a:ext>
            </a:extLst>
          </p:cNvPr>
          <p:cNvSpPr>
            <a:spLocks xmlns:a="http://schemas.openxmlformats.org/drawingml/2006/main" noGrp="1"/>
          </p:cNvSpPr>
          <p:nvPr/>
        </p:nvSpPr>
        <p:spPr>
          <a:xfrm xmlns:a="http://schemas.openxmlformats.org/drawingml/2006/main">
            <a:off x="4507992" y="2084832"/>
            <a:ext cx="3703320" cy="3236976"/>
          </a:xfrm>
          <a:prstGeom xmlns:a="http://schemas.openxmlformats.org/drawingml/2006/main" prst="roundRect">
            <a:avLst>
              <a:gd name="adj" fmla="val 2825"/>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94" name="Google Shape;2294;p54">
            <a:extLst xmlns:a="http://schemas.openxmlformats.org/drawingml/2006/main">
              <a:ext uri="{FF2B5EF4-FFF2-40B4-BE49-F238E27FC236}">
                <a16:creationId xmlns:a16="http://schemas.microsoft.com/office/drawing/2014/main" id="{C5619741-6181-4842-B168-64877D803BF8}"/>
              </a:ext>
            </a:extLst>
          </p:cNvPr>
          <p:cNvSpPr>
            <a:spLocks xmlns:a="http://schemas.openxmlformats.org/drawingml/2006/main" noGrp="1"/>
          </p:cNvSpPr>
          <p:nvPr/>
        </p:nvSpPr>
        <p:spPr>
          <a:xfrm xmlns:a="http://schemas.openxmlformats.org/drawingml/2006/main">
            <a:off x="4782312" y="2359152"/>
            <a:ext cx="402336" cy="402336"/>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96" name="Google Shape;2296;p54">
            <a:extLst xmlns:a="http://schemas.openxmlformats.org/drawingml/2006/main">
              <a:ext uri="{FF2B5EF4-FFF2-40B4-BE49-F238E27FC236}">
                <a16:creationId xmlns:a16="http://schemas.microsoft.com/office/drawing/2014/main" id="{7946680D-0535-42F1-A4B4-542DDA22DE89}"/>
              </a:ext>
            </a:extLst>
          </p:cNvPr>
          <p:cNvSpPr>
            <a:spLocks xmlns:a="http://schemas.openxmlformats.org/drawingml/2006/main" noGrp="1"/>
          </p:cNvSpPr>
          <p:nvPr/>
        </p:nvSpPr>
        <p:spPr>
          <a:xfrm xmlns:a="http://schemas.openxmlformats.org/drawingml/2006/main">
            <a:off x="5312664" y="2359152"/>
            <a:ext cx="2624328" cy="40233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Dane i zabezpieczenia</a:t>
            </a:r>
            <a:endParaRPr sz="1450"/>
          </a:p>
        </p:txBody>
      </p:sp>
      <p:sp>
        <p:nvSpPr>
          <p:cNvPr id="2297" name="Google Shape;2297;p54">
            <a:extLst xmlns:a="http://schemas.openxmlformats.org/drawingml/2006/main">
              <a:ext uri="{FF2B5EF4-FFF2-40B4-BE49-F238E27FC236}">
                <a16:creationId xmlns:a16="http://schemas.microsoft.com/office/drawing/2014/main" id="{017C85B8-9D81-41B0-868E-C1B0605611F7}"/>
              </a:ext>
            </a:extLst>
          </p:cNvPr>
          <p:cNvSpPr>
            <a:spLocks xmlns:a="http://schemas.openxmlformats.org/drawingml/2006/main" noGrp="1"/>
          </p:cNvSpPr>
          <p:nvPr/>
        </p:nvSpPr>
        <p:spPr>
          <a:xfrm xmlns:a="http://schemas.openxmlformats.org/drawingml/2006/main">
            <a:off x="4782312" y="2926080"/>
            <a:ext cx="3154680" cy="224942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152400" marR="0" lvl="0" indent="-152400" algn="l">
              <a:lnSpc>
                <a:spcPct val="106000"/>
              </a:lnSpc>
              <a:spcBef>
                <a:spcPts val="0"/>
              </a:spcBef>
              <a:spcAft>
                <a:spcPts val="0"/>
              </a:spcAft>
              <a:buClr>
                <a:srgbClr val="2D2D2D"/>
              </a:buClr>
              <a:buSzPts val="818"/>
              <a:buFont typeface="Calibri"/>
              <a:buChar char="•"/>
              <a:defRPr sz="1200">
                <a:solidFill>
                  <a:srgbClr val="2D2D2D"/>
                </a:solidFill>
                <a:latin typeface="Arial"/>
                <a:ea typeface="Arial"/>
                <a:cs typeface="Arial"/>
              </a:defRPr>
            </a:pPr>
            <a:r>
              <a:rPr sz="1200" u="none">
                <a:solidFill>
                  <a:srgbClr val="2D2D2D"/>
                </a:solidFill>
                <a:latin typeface="Arial"/>
                <a:ea typeface="Arial"/>
                <a:cs typeface="Arial"/>
              </a:rPr>
              <a:t>Dane są przechowywane w Unii Europejskiej, na infrastrukturze AWS.</a:t>
            </a:r>
            <a:endParaRPr sz="1150"/>
          </a:p>
          <a:p xmlns:a="http://schemas.openxmlformats.org/drawingml/2006/main">
            <a:pPr marL="0" marR="0" lvl="0" indent="0" algn="l">
              <a:spcBef>
                <a:spcPts val="60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Połączenia HTTPS, szyfrowanie podczas przechowywania i automatyczne wylogowanie po 5 minutach bezczynności.</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Empatyzer nie ocenia pracowników, nie tworzy rankingów i nie służy do decyzji kadrowych.</a:t>
            </a:r>
            <a:endParaRPr/>
          </a:p>
          <a:p xmlns:a="http://schemas.openxmlformats.org/drawingml/2006/main">
            <a:pPr marL="0" marR="0" lvl="0" indent="0" algn="l">
              <a:spcBef>
                <a:spcPts val="0"/>
              </a:spcBef>
              <a:spcAft>
                <a:spcPts val="0"/>
              </a:spcAft>
              <a:buNone/>
              <a:defRPr sz="1200">
                <a:solidFill>
                  <a:srgbClr val="2D2D2D"/>
                </a:solidFill>
                <a:latin typeface="Arial"/>
                <a:ea typeface="Arial"/>
                <a:cs typeface="Arial"/>
              </a:defRPr>
            </a:pPr>
            <a:r>
              <a:rPr sz="1200" u="none">
                <a:solidFill>
                  <a:srgbClr val="2D2D2D"/>
                </a:solidFill>
                <a:latin typeface="Arial"/>
                <a:ea typeface="Arial"/>
                <a:cs typeface="Arial"/>
              </a:rPr>
              <a:t>• Konto można usunąć, a profil należy do osoby, nie do organizacji.</a:t>
            </a:r>
            <a:endParaRPr/>
          </a:p>
        </p:txBody>
      </p:sp>
      <p:sp>
        <p:nvSpPr>
          <p:cNvPr id="2298" name="Google Shape;2298;p54">
            <a:extLst xmlns:a="http://schemas.openxmlformats.org/drawingml/2006/main">
              <a:ext uri="{FF2B5EF4-FFF2-40B4-BE49-F238E27FC236}">
                <a16:creationId xmlns:a16="http://schemas.microsoft.com/office/drawing/2014/main" id="{114A616E-763F-40EF-9454-80D5794E9609}"/>
              </a:ext>
            </a:extLst>
          </p:cNvPr>
          <p:cNvSpPr>
            <a:spLocks xmlns:a="http://schemas.openxmlformats.org/drawingml/2006/main" noGrp="1"/>
          </p:cNvSpPr>
          <p:nvPr/>
        </p:nvSpPr>
        <p:spPr>
          <a:xfrm xmlns:a="http://schemas.openxmlformats.org/drawingml/2006/main">
            <a:off x="8467344" y="2084832"/>
            <a:ext cx="3175711" cy="2871216"/>
          </a:xfrm>
          <a:prstGeom xmlns:a="http://schemas.openxmlformats.org/drawingml/2006/main" prst="rect">
            <a:avLst/>
          </a:prstGeom>
          <a:solidFill xmlns:a="http://schemas.openxmlformats.org/drawingml/2006/main">
            <a:srgbClr val="FFFFFF"/>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pic>
        <p:nvPicPr>
          <p:cNvPr id="2348" name="Google Shape;2299;p54"/>
          <p:cNvPicPr>
            <a:picLocks xmlns:a="http://schemas.openxmlformats.org/drawingml/2006/main" noChangeAspect="1"/>
          </p:cNvPicPr>
          <p:nvPr/>
        </p:nvPicPr>
        <p:blipFill rotWithShape="1">
          <a:blip xmlns:r="http://schemas.openxmlformats.org/officeDocument/2006/relationships" xmlns:a="http://schemas.openxmlformats.org/drawingml/2006/main" r:embed="Rede45ea4af9d48a2">
            <a:alphaModFix/>
          </a:blip>
          <a:srcRect xmlns:a="http://schemas.openxmlformats.org/drawingml/2006/main" l="34200" t="7300" r="9300" b="62600"/>
          <a:stretch xmlns:a="http://schemas.openxmlformats.org/drawingml/2006/main"/>
        </p:blipFill>
        <p:spPr>
          <a:xfrm xmlns:a="http://schemas.openxmlformats.org/drawingml/2006/main" rot="0">
            <a:off x="8467344" y="2304288"/>
            <a:ext cx="3175711" cy="2476500"/>
          </a:xfrm>
          <a:prstGeom xmlns:a="http://schemas.openxmlformats.org/drawingml/2006/main" prst="rect">
            <a:avLst/>
          </a:prstGeom>
          <a:ln xmlns:a="http://schemas.openxmlformats.org/drawingml/2006/main">
            <a:noFill/>
          </a:ln>
        </p:spPr>
      </p:pic>
      <p:sp>
        <p:nvSpPr>
          <p:cNvPr id="2300" name="Google Shape;2300;p54">
            <a:extLst xmlns:a="http://schemas.openxmlformats.org/drawingml/2006/main">
              <a:ext uri="{FF2B5EF4-FFF2-40B4-BE49-F238E27FC236}">
                <a16:creationId xmlns:a16="http://schemas.microsoft.com/office/drawing/2014/main" id="{2EF703D3-C4F7-4F46-92E5-2FC8B38046D1}"/>
              </a:ext>
            </a:extLst>
          </p:cNvPr>
          <p:cNvSpPr>
            <a:spLocks xmlns:a="http://schemas.openxmlformats.org/drawingml/2006/main" noGrp="1"/>
          </p:cNvSpPr>
          <p:nvPr/>
        </p:nvSpPr>
        <p:spPr>
          <a:xfrm xmlns:a="http://schemas.openxmlformats.org/drawingml/2006/main">
            <a:off x="8467344" y="4855464"/>
            <a:ext cx="3175711" cy="5029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Pytania o prywatność, na które odpowiada Em w aplikacji.</a:t>
            </a:r>
            <a:endParaRPr sz="900"/>
          </a:p>
        </p:txBody>
      </p:sp>
      <p:sp>
        <p:nvSpPr>
          <p:cNvPr id="2301" name="Google Shape;2301;p54">
            <a:extLst xmlns:a="http://schemas.openxmlformats.org/drawingml/2006/main">
              <a:ext uri="{FF2B5EF4-FFF2-40B4-BE49-F238E27FC236}">
                <a16:creationId xmlns:a16="http://schemas.microsoft.com/office/drawing/2014/main" id="{D4FE655F-F69C-4DAC-A838-7DDEE678DBCD}"/>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303" name="Google Shape;2303;p54">
            <a:extLst xmlns:a="http://schemas.openxmlformats.org/drawingml/2006/main">
              <a:ext uri="{FF2B5EF4-FFF2-40B4-BE49-F238E27FC236}">
                <a16:creationId xmlns:a16="http://schemas.microsoft.com/office/drawing/2014/main" id="{7C48BFA1-C086-4349-BE03-8F63AAE5A5A7}"/>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Rozmowy są prywatne, ale nie anonimowe: zapisują się na koncie użytkownika i widzi je tylko on.</a:t>
            </a:r>
            <a:endParaRPr sz="1300"/>
          </a:p>
        </p:txBody>
      </p:sp>
      <p:pic>
        <p:nvPicPr>
          <p:cNvPr id="2352" name="Google Shape;2304;p54"/>
          <p:cNvPicPr>
            <a:picLocks xmlns:a="http://schemas.openxmlformats.org/drawingml/2006/main" noChangeAspect="1"/>
          </p:cNvPicPr>
          <p:nvPr/>
        </p:nvPicPr>
        <p:blipFill rotWithShape="1">
          <a:blip xmlns:r="http://schemas.openxmlformats.org/officeDocument/2006/relationships" xmlns:a="http://schemas.openxmlformats.org/drawingml/2006/main" r:embed="Rd6071b0f33b7476f">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379" name="Google Shape;2290;p54"/>
          <p:cNvPicPr>
            <a:picLocks xmlns:a="http://schemas.openxmlformats.org/drawingml/2006/main" noChangeAspect="1"/>
          </p:cNvPicPr>
          <p:nvPr/>
        </p:nvPicPr>
        <p:blipFill>
          <a:blip xmlns:r="http://schemas.openxmlformats.org/officeDocument/2006/relationships" xmlns:a="http://schemas.openxmlformats.org/drawingml/2006/main" r:embed="R2f3a7fb47a2d4323"/>
          <a:srcRect xmlns:a="http://schemas.openxmlformats.org/drawingml/2006/main" l="0" t="0" r="0" b="0"/>
          <a:stretch xmlns:a="http://schemas.openxmlformats.org/drawingml/2006/main"/>
        </p:blipFill>
        <p:spPr>
          <a:xfrm xmlns:a="http://schemas.openxmlformats.org/drawingml/2006/main">
            <a:off x="923544" y="2459736"/>
            <a:ext cx="201168" cy="201168"/>
          </a:xfrm>
          <a:prstGeom xmlns:a="http://schemas.openxmlformats.org/drawingml/2006/main" prst="rect">
            <a:avLst/>
          </a:prstGeom>
        </p:spPr>
      </p:pic>
      <p:pic>
        <p:nvPicPr>
          <p:cNvPr id="2380" name="Google Shape;2295;p54"/>
          <p:cNvPicPr>
            <a:picLocks xmlns:a="http://schemas.openxmlformats.org/drawingml/2006/main" noChangeAspect="1"/>
          </p:cNvPicPr>
          <p:nvPr/>
        </p:nvPicPr>
        <p:blipFill>
          <a:blip xmlns:r="http://schemas.openxmlformats.org/officeDocument/2006/relationships" xmlns:a="http://schemas.openxmlformats.org/drawingml/2006/main" r:embed="Rd2e58afdca2f4ce1"/>
          <a:srcRect xmlns:a="http://schemas.openxmlformats.org/drawingml/2006/main" l="0" t="0" r="0" b="0"/>
          <a:stretch xmlns:a="http://schemas.openxmlformats.org/drawingml/2006/main"/>
        </p:blipFill>
        <p:spPr>
          <a:xfrm xmlns:a="http://schemas.openxmlformats.org/drawingml/2006/main">
            <a:off x="4882896" y="2459736"/>
            <a:ext cx="201168" cy="201168"/>
          </a:xfrm>
          <a:prstGeom xmlns:a="http://schemas.openxmlformats.org/drawingml/2006/main" prst="rect">
            <a:avLst/>
          </a:prstGeom>
        </p:spPr>
      </p:pic>
      <p:pic>
        <p:nvPicPr>
          <p:cNvPr id="2381" name="Google Shape;2302;p54"/>
          <p:cNvPicPr>
            <a:picLocks xmlns:a="http://schemas.openxmlformats.org/drawingml/2006/main" noChangeAspect="1"/>
          </p:cNvPicPr>
          <p:nvPr/>
        </p:nvPicPr>
        <p:blipFill>
          <a:blip xmlns:r="http://schemas.openxmlformats.org/officeDocument/2006/relationships" xmlns:a="http://schemas.openxmlformats.org/drawingml/2006/main" r:embed="R8c0e0a31856c4d68"/>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xmlns:a="http://schemas.openxmlformats.org/drawingml/2006/main">
        <p:nvSpPr>
          <p:cNvPr id="2382" name="Rectangle 238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383" name="TextBox 238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384" name="TextBox 238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85" name="TextBox 238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386" name="TextBox 238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87" name="TextBox 238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388" name="TextBox 238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89" name="TextBox 238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390" name="TextBox 238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91" name="TextBox 2390"/>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392" name="TextBox 239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93" name="Rounded Rectangle 2392"/>
          <p:cNvSpPr/>
          <p:nvPr/>
        </p:nvSpPr>
        <p:spPr>
          <a:xfrm>
            <a:off x="6749643" y="242316"/>
            <a:ext cx="157276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Wdrożenie i prywatność</a:t>
            </a:r>
          </a:p>
        </p:txBody>
      </p:sp>
      <p:sp xmlns:a="http://schemas.openxmlformats.org/drawingml/2006/main">
        <p:nvSpPr>
          <p:cNvPr id="2394" name="TextBox 239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2395" name="TextBox 2394"/>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396" name="TextBox 239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97" name="TextBox 2396"/>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881871462"/>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400" name="Google Shape;2400;p56">
            <a:extLst xmlns:a="http://schemas.openxmlformats.org/drawingml/2006/main">
              <a:ext uri="{FF2B5EF4-FFF2-40B4-BE49-F238E27FC236}">
                <a16:creationId xmlns:a16="http://schemas.microsoft.com/office/drawing/2014/main" id="{6FAED7A9-885B-401E-927B-BC69787AC7CB}"/>
              </a:ext>
            </a:extLst>
          </p:cNvPr>
          <p:cNvSpPr>
            <a:spLocks xmlns:a="http://schemas.openxmlformats.org/drawingml/2006/main" noGrp="1"/>
          </p:cNvSpPr>
          <p:nvPr/>
        </p:nvSpPr>
        <p:spPr>
          <a:xfrm xmlns:a="http://schemas.openxmlformats.org/drawingml/2006/main">
            <a:off x="731520" y="1097280"/>
            <a:ext cx="1005840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850"/>
              <a:buFont typeface="Calibri"/>
              <a:buNone/>
            </a:pPr>
            <a:r>
              <a:rPr sz="850" b="1" u="none">
                <a:solidFill>
                  <a:srgbClr val="FFFFFF"/>
                </a:solidFill>
                <a:latin typeface="Calibri"/>
                <a:ea typeface="Calibri"/>
                <a:cs typeface="Calibri"/>
              </a:rPr>
              <a:t>ZAPROSZENIE DO KONTAKTU</a:t>
            </a:r>
            <a:endParaRPr sz="1000"/>
          </a:p>
        </p:txBody>
      </p:sp>
      <p:sp>
        <p:nvSpPr>
          <p:cNvPr id="2401" name="Google Shape;2401;p56">
            <a:extLst xmlns:a="http://schemas.openxmlformats.org/drawingml/2006/main">
              <a:ext uri="{FF2B5EF4-FFF2-40B4-BE49-F238E27FC236}">
                <a16:creationId xmlns:a16="http://schemas.microsoft.com/office/drawing/2014/main" id="{9D8F9BFC-1F93-4F04-9DDC-7D861C55FFEF}"/>
              </a:ext>
            </a:extLst>
          </p:cNvPr>
          <p:cNvSpPr>
            <a:spLocks xmlns:a="http://schemas.openxmlformats.org/drawingml/2006/main" noGrp="1"/>
          </p:cNvSpPr>
          <p:nvPr>
            <p:ph type="title" idx="0"/>
          </p:nvPr>
        </p:nvSpPr>
        <p:spPr>
          <a:xfrm xmlns:a="http://schemas.openxmlformats.org/drawingml/2006/main">
            <a:off x="731520" y="1481328"/>
            <a:ext cx="10058400" cy="9144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Clr>
                <a:srgbClr val="FFFFFF"/>
              </a:buClr>
              <a:buSzPts val="3200"/>
              <a:buFont typeface="Calibri"/>
              <a:buNone/>
            </a:pPr>
            <a:r>
              <a:rPr sz="3200" b="1" u="none">
                <a:solidFill>
                  <a:srgbClr val="FFFFFF"/>
                </a:solidFill>
                <a:latin typeface="Calibri"/>
                <a:ea typeface="Calibri"/>
                <a:cs typeface="Calibri"/>
              </a:rPr>
              <a:t>Wybierz jedną ze ścieżek</a:t>
            </a:r>
            <a:endParaRPr sz="4000"/>
          </a:p>
        </p:txBody>
      </p:sp>
      <p:sp>
        <p:nvSpPr>
          <p:cNvPr id="2402" name="Google Shape;2402;p56">
            <a:extLst xmlns:a="http://schemas.openxmlformats.org/drawingml/2006/main">
              <a:ext uri="{FF2B5EF4-FFF2-40B4-BE49-F238E27FC236}">
                <a16:creationId xmlns:a16="http://schemas.microsoft.com/office/drawing/2014/main" id="{AE6A684D-ECE7-4942-97F3-7C6F0D6E1DC1}"/>
              </a:ext>
            </a:extLst>
          </p:cNvPr>
          <p:cNvSpPr>
            <a:spLocks xmlns:a="http://schemas.openxmlformats.org/drawingml/2006/main" noGrp="1"/>
          </p:cNvSpPr>
          <p:nvPr/>
        </p:nvSpPr>
        <p:spPr>
          <a:xfrm xmlns:a="http://schemas.openxmlformats.org/drawingml/2006/main">
            <a:off x="731520" y="2514600"/>
            <a:ext cx="9326880" cy="6400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10000"/>
              </a:lnSpc>
              <a:spcBef>
                <a:spcPts val="0"/>
              </a:spcBef>
              <a:spcAft>
                <a:spcPts val="0"/>
              </a:spcAft>
              <a:buClr>
                <a:srgbClr val="FFFFFF"/>
              </a:buClr>
              <a:buSzPts val="1300"/>
              <a:buFont typeface="Calibri"/>
              <a:buNone/>
            </a:pPr>
            <a:r>
              <a:rPr sz="1300" b="0" u="none">
                <a:solidFill>
                  <a:srgbClr val="FFFFFF"/>
                </a:solidFill>
                <a:latin typeface="Calibri"/>
                <a:ea typeface="Calibri"/>
                <a:cs typeface="Calibri"/>
              </a:rPr>
              <a:t>W 30 minut zobaczysz, jak Em pomaga przygotować rozmowę z konkretną osobą.</a:t>
            </a:r>
            <a:endParaRPr sz="1600"/>
          </a:p>
        </p:txBody>
      </p:sp>
      <p:sp>
        <p:nvSpPr>
          <p:cNvPr id="2403" name="Google Shape;2403;p56">
            <a:extLst xmlns:a="http://schemas.openxmlformats.org/drawingml/2006/main">
              <a:ext uri="{FF2B5EF4-FFF2-40B4-BE49-F238E27FC236}">
                <a16:creationId xmlns:a16="http://schemas.microsoft.com/office/drawing/2014/main" id="{93B09401-824C-457A-8708-B0D51ED211E7}"/>
              </a:ext>
            </a:extLst>
          </p:cNvPr>
          <p:cNvSpPr>
            <a:spLocks xmlns:a="http://schemas.openxmlformats.org/drawingml/2006/main" noGrp="1"/>
          </p:cNvSpPr>
          <p:nvPr/>
        </p:nvSpPr>
        <p:spPr>
          <a:xfrm xmlns:a="http://schemas.openxmlformats.org/drawingml/2006/main">
            <a:off x="731520"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05" name="Google Shape;2405;p56">
            <a:extLst xmlns:a="http://schemas.openxmlformats.org/drawingml/2006/main">
              <a:ext uri="{FF2B5EF4-FFF2-40B4-BE49-F238E27FC236}">
                <a16:creationId xmlns:a16="http://schemas.microsoft.com/office/drawing/2014/main" id="{2B6F54CB-A1AB-4598-BEBF-722387EC253F}"/>
              </a:ext>
            </a:extLst>
          </p:cNvPr>
          <p:cNvSpPr>
            <a:spLocks xmlns:a="http://schemas.openxmlformats.org/drawingml/2006/main" noGrp="1"/>
          </p:cNvSpPr>
          <p:nvPr/>
        </p:nvSpPr>
        <p:spPr>
          <a:xfrm xmlns:a="http://schemas.openxmlformats.org/drawingml/2006/main">
            <a:off x="1408176"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Umów demo</a:t>
            </a:r>
            <a:endParaRPr sz="1400"/>
          </a:p>
        </p:txBody>
      </p:sp>
      <p:sp>
        <p:nvSpPr>
          <p:cNvPr id="2406" name="Google Shape;2406;p56">
            <a:extLst xmlns:a="http://schemas.openxmlformats.org/drawingml/2006/main">
              <a:ext uri="{FF2B5EF4-FFF2-40B4-BE49-F238E27FC236}">
                <a16:creationId xmlns:a16="http://schemas.microsoft.com/office/drawing/2014/main" id="{1B101055-D3C8-448E-A815-EE550BAFBB52}"/>
              </a:ext>
            </a:extLst>
          </p:cNvPr>
          <p:cNvSpPr>
            <a:spLocks xmlns:a="http://schemas.openxmlformats.org/drawingml/2006/main" noGrp="1"/>
          </p:cNvSpPr>
          <p:nvPr/>
        </p:nvSpPr>
        <p:spPr>
          <a:xfrm xmlns:a="http://schemas.openxmlformats.org/drawingml/2006/main">
            <a:off x="1005840"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Napisz lub zadzwoń. Pokażemy Em na rozmowie, którą naprawdę masz przed sobą.</a:t>
            </a:r>
            <a:endParaRPr sz="1150"/>
          </a:p>
        </p:txBody>
      </p:sp>
      <p:sp>
        <p:nvSpPr>
          <p:cNvPr id="2407" name="Google Shape;2407;p56">
            <a:extLst xmlns:a="http://schemas.openxmlformats.org/drawingml/2006/main">
              <a:ext uri="{FF2B5EF4-FFF2-40B4-BE49-F238E27FC236}">
                <a16:creationId xmlns:a16="http://schemas.microsoft.com/office/drawing/2014/main" id="{71E5566E-99C6-4F40-A36D-0B222659C160}"/>
              </a:ext>
            </a:extLst>
          </p:cNvPr>
          <p:cNvSpPr>
            <a:spLocks xmlns:a="http://schemas.openxmlformats.org/drawingml/2006/main" noGrp="1"/>
          </p:cNvSpPr>
          <p:nvPr/>
        </p:nvSpPr>
        <p:spPr>
          <a:xfrm xmlns:a="http://schemas.openxmlformats.org/drawingml/2006/main">
            <a:off x="4399178"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09" name="Google Shape;2409;p56">
            <a:extLst xmlns:a="http://schemas.openxmlformats.org/drawingml/2006/main">
              <a:ext uri="{FF2B5EF4-FFF2-40B4-BE49-F238E27FC236}">
                <a16:creationId xmlns:a16="http://schemas.microsoft.com/office/drawing/2014/main" id="{AF094A2A-4432-411B-8E9E-79AAF1A0E7C1}"/>
              </a:ext>
            </a:extLst>
          </p:cNvPr>
          <p:cNvSpPr>
            <a:spLocks xmlns:a="http://schemas.openxmlformats.org/drawingml/2006/main" noGrp="1"/>
          </p:cNvSpPr>
          <p:nvPr/>
        </p:nvSpPr>
        <p:spPr>
          <a:xfrm xmlns:a="http://schemas.openxmlformats.org/drawingml/2006/main">
            <a:off x="5075834"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Sprawdź samodzielnie</a:t>
            </a:r>
            <a:endParaRPr sz="1400"/>
          </a:p>
        </p:txBody>
      </p:sp>
      <p:sp>
        <p:nvSpPr>
          <p:cNvPr id="2410" name="Google Shape;2410;p56">
            <a:extLst xmlns:a="http://schemas.openxmlformats.org/drawingml/2006/main">
              <a:ext uri="{FF2B5EF4-FFF2-40B4-BE49-F238E27FC236}">
                <a16:creationId xmlns:a16="http://schemas.microsoft.com/office/drawing/2014/main" id="{445C7FD0-151B-4FD7-86DF-A3E9F858CB82}"/>
              </a:ext>
            </a:extLst>
          </p:cNvPr>
          <p:cNvSpPr>
            <a:spLocks xmlns:a="http://schemas.openxmlformats.org/drawingml/2006/main" noGrp="1"/>
          </p:cNvSpPr>
          <p:nvPr/>
        </p:nvSpPr>
        <p:spPr>
          <a:xfrm xmlns:a="http://schemas.openxmlformats.org/drawingml/2006/main">
            <a:off x="4673498"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918"/>
              <a:buFont typeface="Calibri"/>
              <a:buNone/>
            </a:pPr>
            <a:r>
              <a:rPr sz="919" b="0" u="none">
                <a:solidFill>
                  <a:srgbClr val="FFFFFF"/>
                </a:solidFill>
                <a:latin typeface="Calibri"/>
                <a:ea typeface="Calibri"/>
                <a:cs typeface="Calibri"/>
              </a:rPr>
              <a:t>Załóż konto na empatyzer.com. Pierwsze 3 osoby w organizacji korzystają bezpłatnie.</a:t>
            </a:r>
            <a:endParaRPr sz="1150"/>
          </a:p>
        </p:txBody>
      </p:sp>
      <p:sp>
        <p:nvSpPr>
          <p:cNvPr id="2411" name="Google Shape;2411;p56">
            <a:extLst xmlns:a="http://schemas.openxmlformats.org/drawingml/2006/main">
              <a:ext uri="{FF2B5EF4-FFF2-40B4-BE49-F238E27FC236}">
                <a16:creationId xmlns:a16="http://schemas.microsoft.com/office/drawing/2014/main" id="{10D8689E-EA58-45F3-B861-CD5ED07FA04A}"/>
              </a:ext>
            </a:extLst>
          </p:cNvPr>
          <p:cNvSpPr>
            <a:spLocks xmlns:a="http://schemas.openxmlformats.org/drawingml/2006/main" noGrp="1"/>
          </p:cNvSpPr>
          <p:nvPr/>
        </p:nvSpPr>
        <p:spPr>
          <a:xfrm xmlns:a="http://schemas.openxmlformats.org/drawingml/2006/main">
            <a:off x="8066837" y="3310128"/>
            <a:ext cx="3393338" cy="1572768"/>
          </a:xfrm>
          <a:prstGeom xmlns:a="http://schemas.openxmlformats.org/drawingml/2006/main" prst="roundRect">
            <a:avLst>
              <a:gd name="adj" fmla="val 5814"/>
            </a:avLst>
          </a:prstGeom>
          <a:solidFill xmlns:a="http://schemas.openxmlformats.org/drawingml/2006/main">
            <a:srgbClr val="FFFFFF">
              <a:alpha val="12157"/>
            </a:srgbClr>
          </a:solidFill>
          <a:ln xmlns:a="http://schemas.openxmlformats.org/drawingml/2006/main" w="9525" cmpd="sng">
            <a:solidFill>
              <a:srgbClr val="B9A9C1"/>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413" name="Google Shape;2413;p56">
            <a:extLst xmlns:a="http://schemas.openxmlformats.org/drawingml/2006/main">
              <a:ext uri="{FF2B5EF4-FFF2-40B4-BE49-F238E27FC236}">
                <a16:creationId xmlns:a16="http://schemas.microsoft.com/office/drawing/2014/main" id="{31192ACD-E4F9-449A-85F6-113A5A5541F6}"/>
              </a:ext>
            </a:extLst>
          </p:cNvPr>
          <p:cNvSpPr>
            <a:spLocks xmlns:a="http://schemas.openxmlformats.org/drawingml/2006/main" noGrp="1"/>
          </p:cNvSpPr>
          <p:nvPr/>
        </p:nvSpPr>
        <p:spPr>
          <a:xfrm xmlns:a="http://schemas.openxmlformats.org/drawingml/2006/main">
            <a:off x="8743493" y="3566160"/>
            <a:ext cx="2442362" cy="3291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spcBef>
                <a:spcPts val="0"/>
              </a:spcBef>
              <a:spcAft>
                <a:spcPts val="0"/>
              </a:spcAft>
              <a:buClr>
                <a:srgbClr val="FFFFFF"/>
              </a:buClr>
              <a:buSzPts val="1050"/>
              <a:buFont typeface="Calibri"/>
              <a:buNone/>
            </a:pPr>
            <a:r>
              <a:rPr sz="1050" b="1" u="none">
                <a:solidFill>
                  <a:srgbClr val="FFFFFF"/>
                </a:solidFill>
                <a:latin typeface="Calibri"/>
                <a:ea typeface="Calibri"/>
                <a:cs typeface="Calibri"/>
              </a:rPr>
              <a:t>Porozmawiajmy o wdrożeniu</a:t>
            </a:r>
            <a:endParaRPr sz="1400"/>
          </a:p>
        </p:txBody>
      </p:sp>
      <p:sp>
        <p:nvSpPr>
          <p:cNvPr id="2414" name="Google Shape;2414;p56">
            <a:extLst xmlns:a="http://schemas.openxmlformats.org/drawingml/2006/main">
              <a:ext uri="{FF2B5EF4-FFF2-40B4-BE49-F238E27FC236}">
                <a16:creationId xmlns:a16="http://schemas.microsoft.com/office/drawing/2014/main" id="{B086F9EA-B155-49A4-B876-9774B51BDE8B}"/>
              </a:ext>
            </a:extLst>
          </p:cNvPr>
          <p:cNvSpPr>
            <a:spLocks xmlns:a="http://schemas.openxmlformats.org/drawingml/2006/main" noGrp="1"/>
          </p:cNvSpPr>
          <p:nvPr/>
        </p:nvSpPr>
        <p:spPr>
          <a:xfrm xmlns:a="http://schemas.openxmlformats.org/drawingml/2006/main">
            <a:off x="8341157" y="4041648"/>
            <a:ext cx="2844698" cy="69494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8000"/>
              </a:lnSpc>
              <a:spcBef>
                <a:spcPts val="0"/>
              </a:spcBef>
              <a:spcAft>
                <a:spcPts val="0"/>
              </a:spcAft>
              <a:buClr>
                <a:srgbClr val="FFFFFF"/>
              </a:buClr>
              <a:buSzPts val="780"/>
              <a:buFont typeface="Calibri"/>
              <a:buNone/>
            </a:pPr>
            <a:r>
              <a:rPr sz="780" b="0" u="none">
                <a:solidFill>
                  <a:srgbClr val="FFFFFF"/>
                </a:solidFill>
                <a:latin typeface="Calibri"/>
                <a:ea typeface="Calibri"/>
                <a:cs typeface="Calibri"/>
              </a:rPr>
              <a:t>Prześlemy opinie klientów, opis metody, bezpieczeństwa i warunki licencji. Przy większym wdrożeniu możemy przeprowadzić je wspólnie z certyfikowanymi szkoleniowcami.</a:t>
            </a:r>
            <a:endParaRPr sz="1150"/>
          </a:p>
        </p:txBody>
      </p:sp>
      <p:sp>
        <p:nvSpPr>
          <p:cNvPr id="2415" name="Google Shape;2415;p56">
            <a:extLst xmlns:a="http://schemas.openxmlformats.org/drawingml/2006/main">
              <a:ext uri="{FF2B5EF4-FFF2-40B4-BE49-F238E27FC236}">
                <a16:creationId xmlns:a16="http://schemas.microsoft.com/office/drawing/2014/main" id="{2E26D5E2-95CE-44BE-8CD6-8A63DAE2ECA8}"/>
              </a:ext>
            </a:extLst>
          </p:cNvPr>
          <p:cNvSpPr>
            <a:spLocks xmlns:a="http://schemas.openxmlformats.org/drawingml/2006/main" noGrp="1"/>
          </p:cNvSpPr>
          <p:nvPr/>
        </p:nvSpPr>
        <p:spPr>
          <a:xfrm xmlns:a="http://schemas.openxmlformats.org/drawingml/2006/main">
            <a:off x="731520" y="5230368"/>
            <a:ext cx="7315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800"/>
              <a:buFont typeface="Calibri"/>
              <a:buNone/>
            </a:pPr>
            <a:r>
              <a:rPr sz="1800" b="1" u="none">
                <a:solidFill>
                  <a:srgbClr val="FFFFFF"/>
                </a:solidFill>
                <a:latin typeface="Calibri"/>
                <a:ea typeface="Calibri"/>
                <a:cs typeface="Calibri"/>
              </a:rPr>
              <a:t>Nie zgaduj. Pytaj Em.</a:t>
            </a:r>
            <a:endParaRPr sz="2200"/>
          </a:p>
        </p:txBody>
      </p:sp>
      <p:sp>
        <p:nvSpPr>
          <p:cNvPr id="2416" name="Google Shape;2416;p56">
            <a:extLst xmlns:a="http://schemas.openxmlformats.org/drawingml/2006/main">
              <a:ext uri="{FF2B5EF4-FFF2-40B4-BE49-F238E27FC236}">
                <a16:creationId xmlns:a16="http://schemas.microsoft.com/office/drawing/2014/main" id="{DFA4A74F-EBDE-4510-90A4-A8521591569A}"/>
              </a:ext>
            </a:extLst>
          </p:cNvPr>
          <p:cNvSpPr>
            <a:spLocks xmlns:a="http://schemas.openxmlformats.org/drawingml/2006/main" noGrp="1"/>
          </p:cNvSpPr>
          <p:nvPr/>
        </p:nvSpPr>
        <p:spPr>
          <a:xfrm xmlns:a="http://schemas.openxmlformats.org/drawingml/2006/main">
            <a:off x="731520" y="5779008"/>
            <a:ext cx="9144000" cy="27432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FFFFFF"/>
              </a:buClr>
              <a:buSzPts val="1000"/>
              <a:buFont typeface="Calibri"/>
              <a:buNone/>
            </a:pPr>
            <a:r>
              <a:rPr sz="1000" b="0" u="none">
                <a:solidFill>
                  <a:srgbClr val="FFFFFF"/>
                </a:solidFill>
                <a:latin typeface="Calibri"/>
                <a:ea typeface="Calibri"/>
                <a:cs typeface="Calibri"/>
              </a:rPr>
              <a:t>Piotr Golczyk · piotr@empatyzer.com · +48 668 89 87 11</a:t>
            </a:r>
            <a:endParaRPr sz="1100"/>
          </a:p>
        </p:txBody>
      </p:sp>
      <p:pic>
        <p:nvPicPr>
          <p:cNvPr id="2437" name="Google Shape;2417;p56"/>
          <p:cNvPicPr>
            <a:picLocks xmlns:a="http://schemas.openxmlformats.org/drawingml/2006/main" noChangeAspect="1"/>
          </p:cNvPicPr>
          <p:nvPr/>
        </p:nvPicPr>
        <p:blipFill rotWithShape="1">
          <a:blip xmlns:r="http://schemas.openxmlformats.org/officeDocument/2006/relationships" xmlns:a="http://schemas.openxmlformats.org/drawingml/2006/main" r:embed="Rafbc689271d24019">
            <a:alphaModFix/>
          </a:blip>
          <a:srcRect xmlns:a="http://schemas.openxmlformats.org/drawingml/2006/main" l="0" t="0" r="0" b="0"/>
          <a:stretch xmlns:a="http://schemas.openxmlformats.org/drawingml/2006/main"/>
        </p:blipFill>
        <p:spPr>
          <a:xfrm xmlns:a="http://schemas.openxmlformats.org/drawingml/2006/main">
            <a:off x="9905695" y="6144768"/>
            <a:ext cx="1554480" cy="264899"/>
          </a:xfrm>
          <a:prstGeom xmlns:a="http://schemas.openxmlformats.org/drawingml/2006/main" prst="rect">
            <a:avLst/>
          </a:prstGeom>
          <a:ln xmlns:a="http://schemas.openxmlformats.org/drawingml/2006/main">
            <a:noFill/>
          </a:ln>
        </p:spPr>
      </p:pic>
      <p:sp>
        <p:nvSpPr>
          <p:cNvPr id="2418" name="Google Shape;2418;p56">
            <a:hlinkClick xmlns:r="http://schemas.openxmlformats.org/officeDocument/2006/relationships" xmlns:a="http://schemas.openxmlformats.org/drawingml/2006/main" r:id="R53da9fc5b2ae4c2a" action="ppaction://hlinksldjump"/>
            <a:extLst xmlns:a="http://schemas.openxmlformats.org/drawingml/2006/main">
              <a:ext uri="{FF2B5EF4-FFF2-40B4-BE49-F238E27FC236}">
                <a16:creationId xmlns:a16="http://schemas.microsoft.com/office/drawing/2014/main" id="{DB241C4C-5DE8-416F-916A-20CA33880C2C}"/>
              </a:ext>
            </a:extLst>
          </p:cNvPr>
          <p:cNvSpPr>
            <a:spLocks xmlns:a="http://schemas.openxmlformats.org/drawingml/2006/main" noGrp="1"/>
          </p:cNvSpPr>
          <p:nvPr/>
        </p:nvSpPr>
        <p:spPr>
          <a:xfrm xmlns:a="http://schemas.openxmlformats.org/drawingml/2006/main">
            <a:off x="9601200" y="1028700"/>
            <a:ext cx="1847850" cy="323850"/>
          </a:xfrm>
          <a:prstGeom xmlns:a="http://schemas.openxmlformats.org/drawingml/2006/main" prst="roundRect">
            <a:avLst>
              <a:gd name="adj" fmla="val 50000"/>
            </a:avLst>
          </a:prstGeom>
          <a:solidFill xmlns:a="http://schemas.openxmlformats.org/drawingml/2006/main">
            <a:srgbClr val="4F2854"/>
          </a:solidFill>
          <a:ln xmlns:a="http://schemas.openxmlformats.org/drawingml/2006/main" w="9525" cmpd="sng">
            <a:solidFill>
              <a:srgbClr val="4F2854"/>
            </a:solidFill>
            <a:prstDash val="solid"/>
            <a:headEnd type="none" w="sm" len="sm"/>
            <a:tailEnd type="none" w="sm" len="sm"/>
          </a:ln>
        </p:spPr>
        <p:txBody>
          <a:bodyPr xmlns:a="http://schemas.openxmlformats.org/drawingml/2006/main" spcFirstLastPara="1" wrap="square" lIns="76200" tIns="0" rIns="76200" bIns="0" anchor="ctr">
            <a:noAutofit/>
          </a:bodyPr>
          <a:lstStyle xmlns:a="http://schemas.openxmlformats.org/drawingml/2006/main"/>
          <a:p xmlns:a="http://schemas.openxmlformats.org/drawingml/2006/main">
            <a:pPr marL="0" marR="0" lvl="0" indent="0" algn="ctr">
              <a:spcBef>
                <a:spcPts val="0"/>
              </a:spcBef>
              <a:spcAft>
                <a:spcPts val="0"/>
              </a:spcAft>
              <a:buNone/>
            </a:pPr>
            <a:r>
              <a:rPr sz="950" b="1" u="none">
                <a:solidFill>
                  <a:srgbClr val="4DB3C4"/>
                </a:solidFill>
                <a:latin typeface="Calibri"/>
                <a:ea typeface="Calibri"/>
                <a:cs typeface="Calibri"/>
              </a:rPr>
              <a:t>Od początku</a:t>
            </a:r>
            <a:endParaRPr/>
          </a:p>
        </p:txBody>
      </p:sp>
      <p:pic>
        <p:nvPicPr>
          <p:cNvPr id="2439" name="Google Shape;2404;p56"/>
          <p:cNvPicPr>
            <a:picLocks xmlns:a="http://schemas.openxmlformats.org/drawingml/2006/main" noChangeAspect="1"/>
          </p:cNvPicPr>
          <p:nvPr/>
        </p:nvPicPr>
        <p:blipFill>
          <a:blip xmlns:r="http://schemas.openxmlformats.org/officeDocument/2006/relationships" xmlns:a="http://schemas.openxmlformats.org/drawingml/2006/main" r:embed="R6d4fe07676894cbf"/>
          <a:srcRect xmlns:a="http://schemas.openxmlformats.org/drawingml/2006/main" l="0" t="0" r="0" b="0"/>
          <a:stretch xmlns:a="http://schemas.openxmlformats.org/drawingml/2006/main"/>
        </p:blipFill>
        <p:spPr>
          <a:xfrm xmlns:a="http://schemas.openxmlformats.org/drawingml/2006/main">
            <a:off x="1005840" y="3584448"/>
            <a:ext cx="292608" cy="292608"/>
          </a:xfrm>
          <a:prstGeom xmlns:a="http://schemas.openxmlformats.org/drawingml/2006/main" prst="rect">
            <a:avLst/>
          </a:prstGeom>
        </p:spPr>
      </p:pic>
      <p:pic>
        <p:nvPicPr>
          <p:cNvPr id="2440" name="Google Shape;2408;p56"/>
          <p:cNvPicPr>
            <a:picLocks xmlns:a="http://schemas.openxmlformats.org/drawingml/2006/main" noChangeAspect="1"/>
          </p:cNvPicPr>
          <p:nvPr/>
        </p:nvPicPr>
        <p:blipFill>
          <a:blip xmlns:r="http://schemas.openxmlformats.org/officeDocument/2006/relationships" xmlns:a="http://schemas.openxmlformats.org/drawingml/2006/main" r:embed="R4436b62d09e047f5"/>
          <a:srcRect xmlns:a="http://schemas.openxmlformats.org/drawingml/2006/main" l="0" t="0" r="0" b="0"/>
          <a:stretch xmlns:a="http://schemas.openxmlformats.org/drawingml/2006/main"/>
        </p:blipFill>
        <p:spPr>
          <a:xfrm xmlns:a="http://schemas.openxmlformats.org/drawingml/2006/main">
            <a:off x="4673498" y="3584448"/>
            <a:ext cx="292608" cy="292608"/>
          </a:xfrm>
          <a:prstGeom xmlns:a="http://schemas.openxmlformats.org/drawingml/2006/main" prst="rect">
            <a:avLst/>
          </a:prstGeom>
        </p:spPr>
      </p:pic>
      <p:pic>
        <p:nvPicPr>
          <p:cNvPr id="2441" name="Google Shape;2412;p56"/>
          <p:cNvPicPr>
            <a:picLocks xmlns:a="http://schemas.openxmlformats.org/drawingml/2006/main" noChangeAspect="1"/>
          </p:cNvPicPr>
          <p:nvPr/>
        </p:nvPicPr>
        <p:blipFill>
          <a:blip xmlns:r="http://schemas.openxmlformats.org/officeDocument/2006/relationships" xmlns:a="http://schemas.openxmlformats.org/drawingml/2006/main" r:embed="R50cd06ecb77b4e96"/>
          <a:srcRect xmlns:a="http://schemas.openxmlformats.org/drawingml/2006/main" l="0" t="0" r="0" b="0"/>
          <a:stretch xmlns:a="http://schemas.openxmlformats.org/drawingml/2006/main"/>
        </p:blipFill>
        <p:spPr>
          <a:xfrm xmlns:a="http://schemas.openxmlformats.org/drawingml/2006/main">
            <a:off x="8341157" y="3584448"/>
            <a:ext cx="292608" cy="292608"/>
          </a:xfrm>
          <a:prstGeom xmlns:a="http://schemas.openxmlformats.org/drawingml/2006/main" prst="rect">
            <a:avLst/>
          </a:prstGeom>
        </p:spPr>
      </p:pic>
      <p:sp xmlns:a="http://schemas.openxmlformats.org/drawingml/2006/main">
        <p:nvSpPr>
          <p:cNvPr id="2442" name="Rectangle 244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443" name="TextBox 244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444" name="TextBox 244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5" name="TextBox 244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446" name="TextBox 244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7" name="TextBox 244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448" name="TextBox 244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49" name="TextBox 244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450" name="TextBox 244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1" name="TextBox 2450"/>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452" name="TextBox 245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3" name="TextBox 2452"/>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454" name="TextBox 245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455" name="Rounded Rectangle 2454"/>
          <p:cNvSpPr/>
          <p:nvPr/>
        </p:nvSpPr>
        <p:spPr>
          <a:xfrm>
            <a:off x="8514435" y="242316"/>
            <a:ext cx="1060704"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Następny krok</a:t>
            </a:r>
          </a:p>
        </p:txBody>
      </p:sp>
      <p:sp xmlns:a="http://schemas.openxmlformats.org/drawingml/2006/main">
        <p:nvSpPr>
          <p:cNvPr id="2456" name="TextBox 245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FFC329"/>
                </a:solidFill>
                <a:latin typeface="Arial"/>
              </a:rPr>
              <a:t>▸</a:t>
            </a:r>
          </a:p>
        </p:txBody>
      </p:sp>
      <p:sp xmlns:a="http://schemas.openxmlformats.org/drawingml/2006/main">
        <p:nvSpPr>
          <p:cNvPr id="2457" name="TextBox 2456"/>
          <p:cNvSpPr txBox="1"/>
          <p:nvPr/>
        </p:nvSpPr>
        <p:spPr>
          <a:xfrm>
            <a:off x="9767163" y="242316"/>
            <a:ext cx="749808" cy="292608"/>
          </a:xfrm>
          <a:prstGeom prst="rect">
            <a:avLst/>
          </a:prstGeom>
          <a:noFill/>
          <a:ln>
            <a:noFill/>
          </a:ln>
        </p:spPr>
        <p:txBody>
          <a:bodyPr wrap="none" lIns="0" rIns="0" tIns="0" bIns="0" anchor="ctr">
            <a:spAutoFit/>
          </a:bodyPr>
          <a:lstStyle/>
          <a:p>
            <a:pPr algn="ctr"/>
            <a:r>
              <a:rPr sz="650" b="0">
                <a:solidFill>
                  <a:srgbClr val="736978"/>
                </a:solidFill>
                <a:latin typeface="Arial"/>
              </a:rPr>
              <a:t>Appendix</a:t>
            </a:r>
          </a:p>
        </p:txBody>
      </p:sp>
    </p:spTree>
    <p:extLst>
      <p:ext uri="{BB962C8B-B14F-4D97-AF65-F5344CB8AC3E}">
        <p14:creationId xmlns:p14="http://schemas.microsoft.com/office/powerpoint/2010/main" val="1768145003"/>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1653" name="Google Shape;1653;p42">
            <a:extLst xmlns:a="http://schemas.openxmlformats.org/drawingml/2006/main">
              <a:ext uri="{FF2B5EF4-FFF2-40B4-BE49-F238E27FC236}">
                <a16:creationId xmlns:a16="http://schemas.microsoft.com/office/drawing/2014/main" id="{6673519B-A544-4BA6-AE37-3F7B1D2E46CE}"/>
              </a:ext>
            </a:extLst>
          </p:cNvPr>
          <p:cNvSpPr>
            <a:spLocks xmlns:a="http://schemas.openxmlformats.org/drawingml/2006/main" noGrp="1"/>
          </p:cNvSpPr>
          <p:nvPr/>
        </p:nvSpPr>
        <p:spPr>
          <a:xfrm xmlns:a="http://schemas.openxmlformats.org/drawingml/2006/main">
            <a:off x="548640" y="2148840"/>
            <a:ext cx="82296" cy="2103120"/>
          </a:xfrm>
          <a:prstGeom xmlns:a="http://schemas.openxmlformats.org/drawingml/2006/main" prst="rect">
            <a:avLst/>
          </a:prstGeom>
          <a:solidFill xmlns:a="http://schemas.openxmlformats.org/drawingml/2006/main">
            <a:srgbClr val="FFCC00"/>
          </a:solidFill>
          <a:ln xmlns:a="http://schemas.openxmlformats.org/drawingml/2006/main" w="9525" cmpd="sng">
            <a:solidFill>
              <a:srgbClr val="FFCC00"/>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654" name="Google Shape;1654;p42">
            <a:extLst xmlns:a="http://schemas.openxmlformats.org/drawingml/2006/main">
              <a:ext uri="{FF2B5EF4-FFF2-40B4-BE49-F238E27FC236}">
                <a16:creationId xmlns:a16="http://schemas.microsoft.com/office/drawing/2014/main" id="{176C4684-6691-4EA2-9A01-BB8638BF3AAD}"/>
              </a:ext>
            </a:extLst>
          </p:cNvPr>
          <p:cNvSpPr>
            <a:spLocks xmlns:a="http://schemas.openxmlformats.org/drawingml/2006/main" noGrp="1"/>
          </p:cNvSpPr>
          <p:nvPr>
            <p:ph type="title" idx="0"/>
          </p:nvPr>
        </p:nvSpPr>
        <p:spPr>
          <a:xfrm xmlns:a="http://schemas.openxmlformats.org/drawingml/2006/main">
            <a:off x="868680" y="2103120"/>
            <a:ext cx="10424160" cy="21945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3400"/>
              <a:buFont typeface="Calibri"/>
              <a:buNone/>
              <a:defRPr b="1">
                <a:solidFill>
                  <a:srgbClr val="4F2854"/>
                </a:solidFill>
                <a:latin typeface="Calibri"/>
                <a:ea typeface="Calibri"/>
                <a:cs typeface="Calibri"/>
              </a:defRPr>
            </a:pPr>
            <a:r>
              <a:rPr sz="3400" b="1" u="none">
                <a:solidFill>
                  <a:srgbClr val="4F2854"/>
                </a:solidFill>
                <a:latin typeface="Calibri"/>
                <a:ea typeface="Calibri"/>
                <a:cs typeface="Calibri"/>
              </a:rPr>
              <a:t>Appendix</a:t>
            </a:r>
            <a:endParaRPr sz="3400"/>
          </a:p>
        </p:txBody>
      </p:sp>
      <p:pic>
        <p:nvPicPr>
          <p:cNvPr id="1686" name="Google Shape;1655;p42"/>
          <p:cNvPicPr>
            <a:picLocks xmlns:a="http://schemas.openxmlformats.org/drawingml/2006/main" noChangeAspect="1"/>
          </p:cNvPicPr>
          <p:nvPr/>
        </p:nvPicPr>
        <p:blipFill rotWithShape="1">
          <a:blip xmlns:r="http://schemas.openxmlformats.org/officeDocument/2006/relationships" xmlns:a="http://schemas.openxmlformats.org/drawingml/2006/main" r:embed="R08e119cb24294847">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sp xmlns:a="http://schemas.openxmlformats.org/drawingml/2006/main">
        <p:nvSpPr>
          <p:cNvPr id="1687" name="Rectangle 1686"/>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688" name="TextBox 1687"/>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1689" name="TextBox 1688"/>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0" name="TextBox 1689"/>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1691" name="TextBox 1690"/>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2" name="TextBox 1691"/>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693" name="TextBox 1692"/>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4" name="TextBox 1693"/>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1695" name="TextBox 1694"/>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6" name="TextBox 1695"/>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697" name="TextBox 1696"/>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698" name="TextBox 1697"/>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699" name="TextBox 1698"/>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00" name="TextBox 1699"/>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701" name="TextBox 1700"/>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702" name="Rounded Rectangle 1701"/>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1833882282"/>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058" name="Google Shape;2058;p50">
            <a:extLst xmlns:a="http://schemas.openxmlformats.org/drawingml/2006/main">
              <a:ext uri="{FF2B5EF4-FFF2-40B4-BE49-F238E27FC236}">
                <a16:creationId xmlns:a16="http://schemas.microsoft.com/office/drawing/2014/main" id="{1E1D6AFC-DC48-4F37-9D80-DA8C8D05D4D7}"/>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Opcjonalny raport o organizacji</a:t>
            </a:r>
            <a:endParaRPr sz="2800"/>
          </a:p>
        </p:txBody>
      </p:sp>
      <p:sp>
        <p:nvSpPr>
          <p:cNvPr id="2059" name="Google Shape;2059;p50">
            <a:extLst xmlns:a="http://schemas.openxmlformats.org/drawingml/2006/main">
              <a:ext uri="{FF2B5EF4-FFF2-40B4-BE49-F238E27FC236}">
                <a16:creationId xmlns:a16="http://schemas.microsoft.com/office/drawing/2014/main" id="{C26F9413-E222-40F7-B358-DF3604568DA8}"/>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Po roku organizacja może otrzymać unikalny raport o DNA organizacji: mapę cech, motywacji, predyspozycji i potencjalnych konfliktów. To gotowa instrukcja obsługi organizacji — pokazuje jej mocne i słabe strony oraz podpowiada, gdzie i jakie działania rozwojowe prowadzić.</a:t>
            </a:r>
            <a:endParaRPr sz="1550"/>
          </a:p>
        </p:txBody>
      </p:sp>
      <p:pic>
        <p:nvPicPr>
          <p:cNvPr id="2115" name="Google Shape;2060;p50"/>
          <p:cNvPicPr>
            <a:picLocks xmlns:a="http://schemas.openxmlformats.org/drawingml/2006/main" noChangeAspect="1"/>
          </p:cNvPicPr>
          <p:nvPr/>
        </p:nvPicPr>
        <p:blipFill rotWithShape="1">
          <a:blip xmlns:r="http://schemas.openxmlformats.org/officeDocument/2006/relationships" xmlns:a="http://schemas.openxmlformats.org/drawingml/2006/main" r:embed="Rf2e8a75dd9954351">
            <a:alphaModFix/>
          </a:blip>
          <a:srcRect xmlns:a="http://schemas.openxmlformats.org/drawingml/2006/main" l="0" t="0" r="0" b="0"/>
          <a:stretch xmlns:a="http://schemas.openxmlformats.org/drawingml/2006/main"/>
        </p:blipFill>
        <p:spPr>
          <a:xfrm xmlns:a="http://schemas.openxmlformats.org/drawingml/2006/main" rot="0" flipH="0" flipV="0">
            <a:off x="6653451" y="2263197"/>
            <a:ext cx="3825345" cy="2837202"/>
          </a:xfrm>
          <a:prstGeom xmlns:a="http://schemas.openxmlformats.org/drawingml/2006/main" prst="rect">
            <a:avLst/>
          </a:prstGeom>
          <a:ln xmlns:a="http://schemas.openxmlformats.org/drawingml/2006/main">
            <a:noFill/>
          </a:ln>
        </p:spPr>
      </p:pic>
      <p:sp>
        <p:nvSpPr>
          <p:cNvPr id="2061" name="Google Shape;2061;p50">
            <a:extLst xmlns:a="http://schemas.openxmlformats.org/drawingml/2006/main">
              <a:ext uri="{FF2B5EF4-FFF2-40B4-BE49-F238E27FC236}">
                <a16:creationId xmlns:a16="http://schemas.microsoft.com/office/drawing/2014/main" id="{DB97F807-60C3-491A-BD55-3CDB3D505E85}"/>
              </a:ext>
            </a:extLst>
          </p:cNvPr>
          <p:cNvSpPr>
            <a:spLocks xmlns:a="http://schemas.openxmlformats.org/drawingml/2006/main" noGrp="1"/>
          </p:cNvSpPr>
          <p:nvPr/>
        </p:nvSpPr>
        <p:spPr>
          <a:xfrm xmlns:a="http://schemas.openxmlformats.org/drawingml/2006/main">
            <a:off x="6613855" y="2084832"/>
            <a:ext cx="5029200" cy="2889504"/>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62" name="Google Shape;2062;p50">
            <a:extLst xmlns:a="http://schemas.openxmlformats.org/drawingml/2006/main">
              <a:ext uri="{FF2B5EF4-FFF2-40B4-BE49-F238E27FC236}">
                <a16:creationId xmlns:a16="http://schemas.microsoft.com/office/drawing/2014/main" id="{6D5D56C4-57EC-42E9-B9B1-390EE99D0814}"/>
              </a:ext>
            </a:extLst>
          </p:cNvPr>
          <p:cNvSpPr>
            <a:spLocks xmlns:a="http://schemas.openxmlformats.org/drawingml/2006/main" noGrp="1"/>
          </p:cNvSpPr>
          <p:nvPr/>
        </p:nvSpPr>
        <p:spPr>
          <a:xfrm xmlns:a="http://schemas.openxmlformats.org/drawingml/2006/main">
            <a:off x="6613874" y="5171027"/>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Przykładowe analizy zespołów, działów i zanonimizowanych profili: talenty, motywacje i potencjalne konflikty.</a:t>
            </a:r>
            <a:endParaRPr sz="900"/>
          </a:p>
        </p:txBody>
      </p:sp>
      <p:sp>
        <p:nvSpPr>
          <p:cNvPr id="2063" name="Google Shape;2063;p50">
            <a:extLst xmlns:a="http://schemas.openxmlformats.org/drawingml/2006/main">
              <a:ext uri="{FF2B5EF4-FFF2-40B4-BE49-F238E27FC236}">
                <a16:creationId xmlns:a16="http://schemas.microsoft.com/office/drawing/2014/main" id="{AFEA2058-AA5F-4FB1-950A-53C54B20614B}"/>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65" name="Google Shape;2065;p50">
            <a:extLst xmlns:a="http://schemas.openxmlformats.org/drawingml/2006/main">
              <a:ext uri="{FF2B5EF4-FFF2-40B4-BE49-F238E27FC236}">
                <a16:creationId xmlns:a16="http://schemas.microsoft.com/office/drawing/2014/main" id="{8373B58B-2FD3-4F15-A2B5-BF64BCC0DE01}"/>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Czym różnią się zespoły</a:t>
            </a:r>
            <a:endParaRPr sz="1450"/>
          </a:p>
        </p:txBody>
      </p:sp>
      <p:sp>
        <p:nvSpPr>
          <p:cNvPr id="2066" name="Google Shape;2066;p50">
            <a:extLst xmlns:a="http://schemas.openxmlformats.org/drawingml/2006/main">
              <a:ext uri="{FF2B5EF4-FFF2-40B4-BE49-F238E27FC236}">
                <a16:creationId xmlns:a16="http://schemas.microsoft.com/office/drawing/2014/main" id="{DAA3FF1B-713F-4167-82BB-74F83163544A}"/>
              </a:ext>
            </a:extLst>
          </p:cNvPr>
          <p:cNvSpPr>
            <a:spLocks xmlns:a="http://schemas.openxmlformats.org/drawingml/2006/main" noGrp="1"/>
          </p:cNvSpPr>
          <p:nvPr/>
        </p:nvSpPr>
        <p:spPr>
          <a:xfrm xmlns:a="http://schemas.openxmlformats.org/drawingml/2006/main">
            <a:off x="1115568" y="2468880"/>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Co dla każdej grupy znaczą porządek, swoboda i jasne zasady oraz dlaczego jeden komunikat do wszystkich często nie trafia do nikogo.</a:t>
            </a:r>
            <a:endParaRPr sz="1250"/>
          </a:p>
        </p:txBody>
      </p:sp>
      <p:sp>
        <p:nvSpPr>
          <p:cNvPr id="2067" name="Google Shape;2067;p50">
            <a:extLst xmlns:a="http://schemas.openxmlformats.org/drawingml/2006/main">
              <a:ext uri="{FF2B5EF4-FFF2-40B4-BE49-F238E27FC236}">
                <a16:creationId xmlns:a16="http://schemas.microsoft.com/office/drawing/2014/main" id="{E1ED02B9-1BC6-4548-8033-498B1764C1EE}"/>
              </a:ext>
            </a:extLst>
          </p:cNvPr>
          <p:cNvSpPr>
            <a:spLocks xmlns:a="http://schemas.openxmlformats.org/drawingml/2006/main" noGrp="1"/>
          </p:cNvSpPr>
          <p:nvPr/>
        </p:nvSpPr>
        <p:spPr>
          <a:xfrm xmlns:a="http://schemas.openxmlformats.org/drawingml/2006/main">
            <a:off x="548640" y="3194304"/>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69" name="Google Shape;2069;p50">
            <a:extLst xmlns:a="http://schemas.openxmlformats.org/drawingml/2006/main">
              <a:ext uri="{FF2B5EF4-FFF2-40B4-BE49-F238E27FC236}">
                <a16:creationId xmlns:a16="http://schemas.microsoft.com/office/drawing/2014/main" id="{DB9AE1DF-90A1-4F01-B95C-8031E35C2B08}"/>
              </a:ext>
            </a:extLst>
          </p:cNvPr>
          <p:cNvSpPr>
            <a:spLocks xmlns:a="http://schemas.openxmlformats.org/drawingml/2006/main" noGrp="1"/>
          </p:cNvSpPr>
          <p:nvPr/>
        </p:nvSpPr>
        <p:spPr>
          <a:xfrm xmlns:a="http://schemas.openxmlformats.org/drawingml/2006/main">
            <a:off x="1115568" y="3212592"/>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Gdzie powstają napięcia</a:t>
            </a:r>
            <a:endParaRPr sz="1450"/>
          </a:p>
        </p:txBody>
      </p:sp>
      <p:sp>
        <p:nvSpPr>
          <p:cNvPr id="2070" name="Google Shape;2070;p50">
            <a:extLst xmlns:a="http://schemas.openxmlformats.org/drawingml/2006/main">
              <a:ext uri="{FF2B5EF4-FFF2-40B4-BE49-F238E27FC236}">
                <a16:creationId xmlns:a16="http://schemas.microsoft.com/office/drawing/2014/main" id="{01A040B5-BB07-4820-A7D6-28375268747F}"/>
              </a:ext>
            </a:extLst>
          </p:cNvPr>
          <p:cNvSpPr>
            <a:spLocks xmlns:a="http://schemas.openxmlformats.org/drawingml/2006/main" noGrp="1"/>
          </p:cNvSpPr>
          <p:nvPr/>
        </p:nvSpPr>
        <p:spPr>
          <a:xfrm xmlns:a="http://schemas.openxmlformats.org/drawingml/2006/main">
            <a:off x="1115568" y="3560064"/>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Pary zespołów, które inaczej rozumieją odpowiedzialność, tempo i standard, oraz to, co warto ustalić, zanim ktoś odczyta różnicę jako złą wolę.</a:t>
            </a:r>
            <a:endParaRPr sz="1250"/>
          </a:p>
        </p:txBody>
      </p:sp>
      <p:sp>
        <p:nvSpPr>
          <p:cNvPr id="2071" name="Google Shape;2071;p50">
            <a:extLst xmlns:a="http://schemas.openxmlformats.org/drawingml/2006/main">
              <a:ext uri="{FF2B5EF4-FFF2-40B4-BE49-F238E27FC236}">
                <a16:creationId xmlns:a16="http://schemas.microsoft.com/office/drawing/2014/main" id="{4AC6ABFA-61EA-4834-948A-217B2B2CD8FA}"/>
              </a:ext>
            </a:extLst>
          </p:cNvPr>
          <p:cNvSpPr>
            <a:spLocks xmlns:a="http://schemas.openxmlformats.org/drawingml/2006/main" noGrp="1"/>
          </p:cNvSpPr>
          <p:nvPr/>
        </p:nvSpPr>
        <p:spPr>
          <a:xfrm xmlns:a="http://schemas.openxmlformats.org/drawingml/2006/main">
            <a:off x="548640" y="4285488"/>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73" name="Google Shape;2073;p50">
            <a:extLst xmlns:a="http://schemas.openxmlformats.org/drawingml/2006/main">
              <a:ext uri="{FF2B5EF4-FFF2-40B4-BE49-F238E27FC236}">
                <a16:creationId xmlns:a16="http://schemas.microsoft.com/office/drawing/2014/main" id="{5EF6C5FE-CECA-4636-9AEA-7823C3E32EAE}"/>
              </a:ext>
            </a:extLst>
          </p:cNvPr>
          <p:cNvSpPr>
            <a:spLocks xmlns:a="http://schemas.openxmlformats.org/drawingml/2006/main" noGrp="1"/>
          </p:cNvSpPr>
          <p:nvPr/>
        </p:nvSpPr>
        <p:spPr>
          <a:xfrm xmlns:a="http://schemas.openxmlformats.org/drawingml/2006/main">
            <a:off x="1115568" y="4303776"/>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Co zrobić w pierwszych trzydziestu dniach</a:t>
            </a:r>
            <a:endParaRPr sz="1450"/>
          </a:p>
        </p:txBody>
      </p:sp>
      <p:sp>
        <p:nvSpPr>
          <p:cNvPr id="2074" name="Google Shape;2074;p50">
            <a:extLst xmlns:a="http://schemas.openxmlformats.org/drawingml/2006/main">
              <a:ext uri="{FF2B5EF4-FFF2-40B4-BE49-F238E27FC236}">
                <a16:creationId xmlns:a16="http://schemas.microsoft.com/office/drawing/2014/main" id="{10B3F175-A543-4FF4-BC8F-45FB05EBC13E}"/>
              </a:ext>
            </a:extLst>
          </p:cNvPr>
          <p:cNvSpPr>
            <a:spLocks xmlns:a="http://schemas.openxmlformats.org/drawingml/2006/main" noGrp="1"/>
          </p:cNvSpPr>
          <p:nvPr/>
        </p:nvSpPr>
        <p:spPr>
          <a:xfrm xmlns:a="http://schemas.openxmlformats.org/drawingml/2006/main">
            <a:off x="1115568" y="4651248"/>
            <a:ext cx="4995367" cy="6888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Priorytety, kolejność i sposób sprawdzenia efektu, opisane na poziomie zespołów i ról.</a:t>
            </a:r>
            <a:endParaRPr sz="1250"/>
          </a:p>
        </p:txBody>
      </p:sp>
      <p:sp>
        <p:nvSpPr>
          <p:cNvPr id="2075" name="Google Shape;2075;p50">
            <a:extLst xmlns:a="http://schemas.openxmlformats.org/drawingml/2006/main">
              <a:ext uri="{FF2B5EF4-FFF2-40B4-BE49-F238E27FC236}">
                <a16:creationId xmlns:a16="http://schemas.microsoft.com/office/drawing/2014/main" id="{49AE1D6A-4CFB-41AE-8FDB-6E0978603080}"/>
              </a:ext>
            </a:extLst>
          </p:cNvPr>
          <p:cNvSpPr>
            <a:spLocks xmlns:a="http://schemas.openxmlformats.org/drawingml/2006/main" noGrp="1"/>
          </p:cNvSpPr>
          <p:nvPr/>
        </p:nvSpPr>
        <p:spPr>
          <a:xfrm xmlns:a="http://schemas.openxmlformats.org/drawingml/2006/main">
            <a:off x="548640" y="5541264"/>
            <a:ext cx="11094415" cy="658368"/>
          </a:xfrm>
          <a:prstGeom xmlns:a="http://schemas.openxmlformats.org/drawingml/2006/main" prst="roundRect">
            <a:avLst>
              <a:gd name="adj" fmla="val 13889"/>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77" name="Google Shape;2077;p50">
            <a:extLst xmlns:a="http://schemas.openxmlformats.org/drawingml/2006/main">
              <a:ext uri="{FF2B5EF4-FFF2-40B4-BE49-F238E27FC236}">
                <a16:creationId xmlns:a16="http://schemas.microsoft.com/office/drawing/2014/main" id="{72F8D596-310A-46CD-BF06-4D2E97D3A778}"/>
              </a:ext>
            </a:extLst>
          </p:cNvPr>
          <p:cNvSpPr>
            <a:spLocks xmlns:a="http://schemas.openxmlformats.org/drawingml/2006/main" noGrp="1"/>
          </p:cNvSpPr>
          <p:nvPr/>
        </p:nvSpPr>
        <p:spPr>
          <a:xfrm xmlns:a="http://schemas.openxmlformats.org/drawingml/2006/main">
            <a:off x="1371600" y="5541264"/>
            <a:ext cx="9978847" cy="65836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250"/>
              <a:buFont typeface="Calibri"/>
              <a:buNone/>
            </a:pPr>
            <a:r>
              <a:rPr sz="1250" b="1" u="none">
                <a:solidFill>
                  <a:srgbClr val="241C28"/>
                </a:solidFill>
                <a:latin typeface="Calibri"/>
                <a:ea typeface="Calibri"/>
                <a:cs typeface="Calibri"/>
              </a:rPr>
              <a:t>Raport opisuje grupy i role, nie ocenia pojedynczych osób i nie tworzy rankingów. Zamawia się go osobno, poza licencją.</a:t>
            </a:r>
            <a:endParaRPr sz="1250"/>
          </a:p>
        </p:txBody>
      </p:sp>
      <p:pic>
        <p:nvPicPr>
          <p:cNvPr id="2129" name="Google Shape;2078;p50"/>
          <p:cNvPicPr>
            <a:picLocks xmlns:a="http://schemas.openxmlformats.org/drawingml/2006/main" noChangeAspect="1"/>
          </p:cNvPicPr>
          <p:nvPr/>
        </p:nvPicPr>
        <p:blipFill rotWithShape="1">
          <a:blip xmlns:r="http://schemas.openxmlformats.org/officeDocument/2006/relationships" xmlns:a="http://schemas.openxmlformats.org/drawingml/2006/main" r:embed="R75bb2bda996e484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156" name=""/>
          <p:cNvPicPr>
            <a:picLocks xmlns:a="http://schemas.openxmlformats.org/drawingml/2006/main" noChangeAspect="1"/>
          </p:cNvPicPr>
          <p:nvPr/>
        </p:nvPicPr>
        <p:blipFill>
          <a:blip xmlns:r="http://schemas.openxmlformats.org/officeDocument/2006/relationships" xmlns:a="http://schemas.openxmlformats.org/drawingml/2006/main" r:embed="Ra95dd54ff2db4d7d"/>
          <a:srcRect xmlns:a="http://schemas.openxmlformats.org/drawingml/2006/main" l="0" t="12879" r="0" b="12879"/>
          <a:stretch xmlns:a="http://schemas.openxmlformats.org/drawingml/2006/main">
            <a:fillRect l="0" t="0" r="0" b="0"/>
          </a:stretch>
        </p:blipFill>
        <p:spPr>
          <a:xfrm xmlns:a="http://schemas.openxmlformats.org/drawingml/2006/main" rot="-5400000">
            <a:off x="9655054" y="3149775"/>
            <a:ext cx="2802398" cy="992696"/>
          </a:xfrm>
          <a:prstGeom xmlns:a="http://schemas.openxmlformats.org/drawingml/2006/main" prst="rect">
            <a:avLst/>
          </a:prstGeom>
        </p:spPr>
      </p:pic>
      <p:pic>
        <p:nvPicPr>
          <p:cNvPr id="2157" name="Google Shape;2064;p50"/>
          <p:cNvPicPr>
            <a:picLocks xmlns:a="http://schemas.openxmlformats.org/drawingml/2006/main" noChangeAspect="1"/>
          </p:cNvPicPr>
          <p:nvPr/>
        </p:nvPicPr>
        <p:blipFill>
          <a:blip xmlns:r="http://schemas.openxmlformats.org/officeDocument/2006/relationships" xmlns:a="http://schemas.openxmlformats.org/drawingml/2006/main" r:embed="R71d65ed32b6e4670"/>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2158" name="Google Shape;2068;p50"/>
          <p:cNvPicPr>
            <a:picLocks xmlns:a="http://schemas.openxmlformats.org/drawingml/2006/main" noChangeAspect="1"/>
          </p:cNvPicPr>
          <p:nvPr/>
        </p:nvPicPr>
        <p:blipFill>
          <a:blip xmlns:r="http://schemas.openxmlformats.org/officeDocument/2006/relationships" xmlns:a="http://schemas.openxmlformats.org/drawingml/2006/main" r:embed="R6573ba9008d044c2"/>
          <a:srcRect xmlns:a="http://schemas.openxmlformats.org/drawingml/2006/main" l="0" t="0" r="0" b="0"/>
          <a:stretch xmlns:a="http://schemas.openxmlformats.org/drawingml/2006/main"/>
        </p:blipFill>
        <p:spPr>
          <a:xfrm xmlns:a="http://schemas.openxmlformats.org/drawingml/2006/main">
            <a:off x="630936" y="3276600"/>
            <a:ext cx="219456" cy="219456"/>
          </a:xfrm>
          <a:prstGeom xmlns:a="http://schemas.openxmlformats.org/drawingml/2006/main" prst="rect">
            <a:avLst/>
          </a:prstGeom>
        </p:spPr>
      </p:pic>
      <p:pic>
        <p:nvPicPr>
          <p:cNvPr id="2159" name="Google Shape;2072;p50"/>
          <p:cNvPicPr>
            <a:picLocks xmlns:a="http://schemas.openxmlformats.org/drawingml/2006/main" noChangeAspect="1"/>
          </p:cNvPicPr>
          <p:nvPr/>
        </p:nvPicPr>
        <p:blipFill>
          <a:blip xmlns:r="http://schemas.openxmlformats.org/officeDocument/2006/relationships" xmlns:a="http://schemas.openxmlformats.org/drawingml/2006/main" r:embed="R86d1f51efd9147d6"/>
          <a:srcRect xmlns:a="http://schemas.openxmlformats.org/drawingml/2006/main" l="0" t="0" r="0" b="0"/>
          <a:stretch xmlns:a="http://schemas.openxmlformats.org/drawingml/2006/main"/>
        </p:blipFill>
        <p:spPr>
          <a:xfrm xmlns:a="http://schemas.openxmlformats.org/drawingml/2006/main">
            <a:off x="630936" y="4367784"/>
            <a:ext cx="219456" cy="219456"/>
          </a:xfrm>
          <a:prstGeom xmlns:a="http://schemas.openxmlformats.org/drawingml/2006/main" prst="rect">
            <a:avLst/>
          </a:prstGeom>
        </p:spPr>
      </p:pic>
      <p:pic>
        <p:nvPicPr>
          <p:cNvPr id="2160" name="Google Shape;2076;p50"/>
          <p:cNvPicPr>
            <a:picLocks xmlns:a="http://schemas.openxmlformats.org/drawingml/2006/main" noChangeAspect="1"/>
          </p:cNvPicPr>
          <p:nvPr/>
        </p:nvPicPr>
        <p:blipFill>
          <a:blip xmlns:r="http://schemas.openxmlformats.org/officeDocument/2006/relationships" xmlns:a="http://schemas.openxmlformats.org/drawingml/2006/main" r:embed="R1f4f0dc51c014e3b"/>
          <a:srcRect xmlns:a="http://schemas.openxmlformats.org/drawingml/2006/main" l="0" t="0" r="0" b="0"/>
          <a:stretch xmlns:a="http://schemas.openxmlformats.org/drawingml/2006/main"/>
        </p:blipFill>
        <p:spPr>
          <a:xfrm xmlns:a="http://schemas.openxmlformats.org/drawingml/2006/main">
            <a:off x="841248" y="5715000"/>
            <a:ext cx="310896" cy="310896"/>
          </a:xfrm>
          <a:prstGeom xmlns:a="http://schemas.openxmlformats.org/drawingml/2006/main" prst="rect">
            <a:avLst/>
          </a:prstGeom>
        </p:spPr>
      </p:pic>
      <p:sp xmlns:a="http://schemas.openxmlformats.org/drawingml/2006/main">
        <p:nvSpPr>
          <p:cNvPr id="2161" name="Rectangle 2160"/>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162" name="TextBox 2161"/>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163" name="TextBox 2162"/>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64" name="TextBox 2163"/>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165" name="TextBox 2164"/>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66" name="TextBox 2165"/>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167" name="TextBox 2166"/>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68" name="TextBox 2167"/>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169" name="TextBox 2168"/>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70" name="TextBox 2169"/>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171" name="TextBox 2170"/>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72" name="TextBox 2171"/>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173" name="TextBox 2172"/>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74" name="TextBox 2173"/>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175" name="TextBox 2174"/>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76" name="Rounded Rectangle 2175"/>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445784502"/>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223" name="Google Shape;2223;p53">
            <a:extLst xmlns:a="http://schemas.openxmlformats.org/drawingml/2006/main">
              <a:ext uri="{FF2B5EF4-FFF2-40B4-BE49-F238E27FC236}">
                <a16:creationId xmlns:a16="http://schemas.microsoft.com/office/drawing/2014/main" id="{55634807-9F2C-40CC-A8F0-C4DB08905EFA}"/>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D2D2D"/>
              </a:buClr>
              <a:buSzPts val="25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Etapy wdrożenia Empatyzera</a:t>
            </a:r>
            <a:endParaRPr sz="2800"/>
          </a:p>
        </p:txBody>
      </p:sp>
      <p:sp>
        <p:nvSpPr>
          <p:cNvPr id="2224" name="Google Shape;2224;p53">
            <a:extLst xmlns:a="http://schemas.openxmlformats.org/drawingml/2006/main">
              <a:ext uri="{FF2B5EF4-FFF2-40B4-BE49-F238E27FC236}">
                <a16:creationId xmlns:a16="http://schemas.microsoft.com/office/drawing/2014/main" id="{F09E7ECD-BFC4-4B57-A8E3-444AF53FE01F}"/>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D2D2D"/>
              </a:buClr>
              <a:buSzPts val="133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Wdrożenie w całej organizacji zwykle zajmuje kilka godzin, a dla pojedynczego pracownika to jednorazowo około 15 minut.</a:t>
            </a:r>
            <a:endParaRPr sz="1550"/>
          </a:p>
        </p:txBody>
      </p:sp>
      <p:sp>
        <p:nvSpPr>
          <p:cNvPr id="2225" name="Google Shape;2225;p53">
            <a:extLst xmlns:a="http://schemas.openxmlformats.org/drawingml/2006/main">
              <a:ext uri="{FF2B5EF4-FFF2-40B4-BE49-F238E27FC236}">
                <a16:creationId xmlns:a16="http://schemas.microsoft.com/office/drawing/2014/main" id="{9AD07C31-5992-40A9-B9D5-621F3ABFFFE1}"/>
              </a:ext>
            </a:extLst>
          </p:cNvPr>
          <p:cNvSpPr>
            <a:spLocks xmlns:a="http://schemas.openxmlformats.org/drawingml/2006/main" noGrp="1"/>
          </p:cNvSpPr>
          <p:nvPr/>
        </p:nvSpPr>
        <p:spPr>
          <a:xfrm xmlns:a="http://schemas.openxmlformats.org/drawingml/2006/main">
            <a:off x="548640" y="2084832"/>
            <a:ext cx="2072579" cy="3090672"/>
          </a:xfrm>
          <a:prstGeom xmlns:a="http://schemas.openxmlformats.org/drawingml/2006/main" prst="roundRect">
            <a:avLst>
              <a:gd name="adj" fmla="val 4412"/>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26" name="Google Shape;2226;p53">
            <a:extLst xmlns:a="http://schemas.openxmlformats.org/drawingml/2006/main">
              <a:ext uri="{FF2B5EF4-FFF2-40B4-BE49-F238E27FC236}">
                <a16:creationId xmlns:a16="http://schemas.microsoft.com/office/drawing/2014/main" id="{057EE174-730D-4785-A99C-385554EB73B9}"/>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27" name="Google Shape;2227;p53">
            <a:extLst xmlns:a="http://schemas.openxmlformats.org/drawingml/2006/main">
              <a:ext uri="{FF2B5EF4-FFF2-40B4-BE49-F238E27FC236}">
                <a16:creationId xmlns:a16="http://schemas.microsoft.com/office/drawing/2014/main" id="{5F0A86B2-195C-41AA-8DCA-1B7BB6C56F5E}"/>
              </a:ext>
            </a:extLst>
          </p:cNvPr>
          <p:cNvSpPr>
            <a:spLocks xmlns:a="http://schemas.openxmlformats.org/drawingml/2006/main" noGrp="1"/>
          </p:cNvSpPr>
          <p:nvPr/>
        </p:nvSpPr>
        <p:spPr>
          <a:xfrm xmlns:a="http://schemas.openxmlformats.org/drawingml/2006/main">
            <a:off x="786384"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F2854"/>
              </a:buClr>
              <a:buSzPts val="1700"/>
              <a:buFont typeface="Calibri"/>
              <a:buNone/>
            </a:pPr>
            <a:r>
              <a:rPr sz="1700" b="1" u="none">
                <a:solidFill>
                  <a:srgbClr val="4F2854"/>
                </a:solidFill>
                <a:latin typeface="Calibri"/>
                <a:ea typeface="Calibri"/>
                <a:cs typeface="Calibri"/>
              </a:rPr>
              <a:t>1</a:t>
            </a:r>
            <a:endParaRPr sz="1700"/>
          </a:p>
        </p:txBody>
      </p:sp>
      <p:sp>
        <p:nvSpPr>
          <p:cNvPr id="2228" name="Google Shape;2228;p53">
            <a:extLst xmlns:a="http://schemas.openxmlformats.org/drawingml/2006/main">
              <a:ext uri="{FF2B5EF4-FFF2-40B4-BE49-F238E27FC236}">
                <a16:creationId xmlns:a16="http://schemas.microsoft.com/office/drawing/2014/main" id="{20E2189B-1CD5-499D-9E94-C63EB2A917C9}"/>
              </a:ext>
            </a:extLst>
          </p:cNvPr>
          <p:cNvSpPr>
            <a:spLocks xmlns:a="http://schemas.openxmlformats.org/drawingml/2006/main" noGrp="1"/>
          </p:cNvSpPr>
          <p:nvPr/>
        </p:nvSpPr>
        <p:spPr>
          <a:xfrm xmlns:a="http://schemas.openxmlformats.org/drawingml/2006/main">
            <a:off x="786384" y="2926080"/>
            <a:ext cx="1597091" cy="279527"/>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Konto organizacji</a:t>
            </a:r>
            <a:endParaRPr sz="1450"/>
          </a:p>
        </p:txBody>
      </p:sp>
      <p:sp>
        <p:nvSpPr>
          <p:cNvPr id="2229" name="Google Shape;2229;p53">
            <a:extLst xmlns:a="http://schemas.openxmlformats.org/drawingml/2006/main">
              <a:ext uri="{FF2B5EF4-FFF2-40B4-BE49-F238E27FC236}">
                <a16:creationId xmlns:a16="http://schemas.microsoft.com/office/drawing/2014/main" id="{B1D9913D-B77D-4667-8966-79F4AE94AD55}"/>
              </a:ext>
            </a:extLst>
          </p:cNvPr>
          <p:cNvSpPr>
            <a:spLocks xmlns:a="http://schemas.openxmlformats.org/drawingml/2006/main" noGrp="1"/>
          </p:cNvSpPr>
          <p:nvPr/>
        </p:nvSpPr>
        <p:spPr>
          <a:xfrm xmlns:a="http://schemas.openxmlformats.org/drawingml/2006/main">
            <a:off x="786384" y="3278759"/>
            <a:ext cx="1597091" cy="1750441"/>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Administrator zakłada konto i wysyła zaproszenia mailem albo linkiem. Proste uruchomienie zajmuje mniej niż godzinę.</a:t>
            </a:r>
            <a:endParaRPr sz="1200"/>
          </a:p>
        </p:txBody>
      </p:sp>
      <p:sp>
        <p:nvSpPr>
          <p:cNvPr id="2230" name="Google Shape;2230;p53">
            <a:extLst xmlns:a="http://schemas.openxmlformats.org/drawingml/2006/main">
              <a:ext uri="{FF2B5EF4-FFF2-40B4-BE49-F238E27FC236}">
                <a16:creationId xmlns:a16="http://schemas.microsoft.com/office/drawing/2014/main" id="{C653FD90-1D4A-4DE0-ADDB-29A91E89F127}"/>
              </a:ext>
            </a:extLst>
          </p:cNvPr>
          <p:cNvSpPr>
            <a:spLocks xmlns:a="http://schemas.openxmlformats.org/drawingml/2006/main" noGrp="1"/>
          </p:cNvSpPr>
          <p:nvPr/>
        </p:nvSpPr>
        <p:spPr>
          <a:xfrm xmlns:a="http://schemas.openxmlformats.org/drawingml/2006/main">
            <a:off x="2804099" y="2084832"/>
            <a:ext cx="2072579" cy="3090672"/>
          </a:xfrm>
          <a:prstGeom xmlns:a="http://schemas.openxmlformats.org/drawingml/2006/main" prst="roundRect">
            <a:avLst>
              <a:gd name="adj" fmla="val 4412"/>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31" name="Google Shape;2231;p53">
            <a:extLst xmlns:a="http://schemas.openxmlformats.org/drawingml/2006/main">
              <a:ext uri="{FF2B5EF4-FFF2-40B4-BE49-F238E27FC236}">
                <a16:creationId xmlns:a16="http://schemas.microsoft.com/office/drawing/2014/main" id="{65501F2E-3CF5-4209-8980-D5915EE478FE}"/>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32" name="Google Shape;2232;p53">
            <a:extLst xmlns:a="http://schemas.openxmlformats.org/drawingml/2006/main">
              <a:ext uri="{FF2B5EF4-FFF2-40B4-BE49-F238E27FC236}">
                <a16:creationId xmlns:a16="http://schemas.microsoft.com/office/drawing/2014/main" id="{BA9A20DF-3B97-4A94-8B97-652B05E1C222}"/>
              </a:ext>
            </a:extLst>
          </p:cNvPr>
          <p:cNvSpPr>
            <a:spLocks xmlns:a="http://schemas.openxmlformats.org/drawingml/2006/main" noGrp="1"/>
          </p:cNvSpPr>
          <p:nvPr/>
        </p:nvSpPr>
        <p:spPr>
          <a:xfrm xmlns:a="http://schemas.openxmlformats.org/drawingml/2006/main">
            <a:off x="3041843"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239886"/>
              </a:buClr>
              <a:buSzPts val="1700"/>
              <a:buFont typeface="Calibri"/>
              <a:buNone/>
            </a:pPr>
            <a:r>
              <a:rPr sz="1700" b="1" u="none">
                <a:solidFill>
                  <a:srgbClr val="239886"/>
                </a:solidFill>
                <a:latin typeface="Calibri"/>
                <a:ea typeface="Calibri"/>
                <a:cs typeface="Calibri"/>
              </a:rPr>
              <a:t>2</a:t>
            </a:r>
            <a:endParaRPr sz="1700"/>
          </a:p>
        </p:txBody>
      </p:sp>
      <p:sp>
        <p:nvSpPr>
          <p:cNvPr id="2233" name="Google Shape;2233;p53">
            <a:extLst xmlns:a="http://schemas.openxmlformats.org/drawingml/2006/main">
              <a:ext uri="{FF2B5EF4-FFF2-40B4-BE49-F238E27FC236}">
                <a16:creationId xmlns:a16="http://schemas.microsoft.com/office/drawing/2014/main" id="{B32AF7B6-A55E-48BD-8E6A-6E9E95A3AE5A}"/>
              </a:ext>
            </a:extLst>
          </p:cNvPr>
          <p:cNvSpPr>
            <a:spLocks xmlns:a="http://schemas.openxmlformats.org/drawingml/2006/main" noGrp="1"/>
          </p:cNvSpPr>
          <p:nvPr/>
        </p:nvSpPr>
        <p:spPr>
          <a:xfrm xmlns:a="http://schemas.openxmlformats.org/drawingml/2006/main">
            <a:off x="3041809" y="2926080"/>
            <a:ext cx="1597057" cy="50415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D2D2D"/>
              </a:buClr>
              <a:buSzPts val="1150"/>
              <a:buFont typeface="Calibri"/>
              <a:buNone/>
              <a:defRPr sz="1450" b="1">
                <a:solidFill>
                  <a:srgbClr val="241C28"/>
                </a:solidFill>
                <a:latin typeface="Arial"/>
                <a:ea typeface="Arial"/>
                <a:cs typeface="Arial"/>
              </a:defRPr>
            </a:pPr>
            <a:r>
              <a:rPr sz="1450" b="1" u="none">
                <a:solidFill>
                  <a:srgbClr val="241C28"/>
                </a:solidFill>
                <a:latin typeface="Arial"/>
                <a:ea typeface="Arial"/>
                <a:cs typeface="Arial"/>
              </a:rPr>
              <a:t>Kwestionariusz jednokrotny</a:t>
            </a:r>
            <a:endParaRPr sz="1450"/>
          </a:p>
        </p:txBody>
      </p:sp>
      <p:sp>
        <p:nvSpPr>
          <p:cNvPr id="2234" name="Google Shape;2234;p53">
            <a:extLst xmlns:a="http://schemas.openxmlformats.org/drawingml/2006/main">
              <a:ext uri="{FF2B5EF4-FFF2-40B4-BE49-F238E27FC236}">
                <a16:creationId xmlns:a16="http://schemas.microsoft.com/office/drawing/2014/main" id="{FDCAEFC7-C152-4654-8726-58F5FDA6237D}"/>
              </a:ext>
            </a:extLst>
          </p:cNvPr>
          <p:cNvSpPr>
            <a:spLocks xmlns:a="http://schemas.openxmlformats.org/drawingml/2006/main" noGrp="1"/>
          </p:cNvSpPr>
          <p:nvPr/>
        </p:nvSpPr>
        <p:spPr>
          <a:xfrm xmlns:a="http://schemas.openxmlformats.org/drawingml/2006/main">
            <a:off x="3041809" y="3503390"/>
            <a:ext cx="1597057" cy="152581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D2D2D"/>
              </a:buClr>
              <a:buSzPts val="735"/>
              <a:buFont typeface="Calibri"/>
              <a:buNone/>
            </a:pPr>
            <a:r>
              <a:rPr sz="735" b="0" u="none">
                <a:solidFill>
                  <a:srgbClr val="2D2D2D"/>
                </a:solidFill>
                <a:latin typeface="Calibri"/>
                <a:ea typeface="Calibri"/>
                <a:cs typeface="Calibri"/>
              </a:rPr>
              <a:t>Po wypełnieniu użytkownik od razu widzi diagnozę. Przy zmianie organizacji nie zaczyna od nowa.</a:t>
            </a:r>
            <a:endParaRPr sz="1200"/>
          </a:p>
        </p:txBody>
      </p:sp>
      <p:sp>
        <p:nvSpPr>
          <p:cNvPr id="2235" name="Google Shape;2235;p53">
            <a:extLst xmlns:a="http://schemas.openxmlformats.org/drawingml/2006/main">
              <a:ext uri="{FF2B5EF4-FFF2-40B4-BE49-F238E27FC236}">
                <a16:creationId xmlns:a16="http://schemas.microsoft.com/office/drawing/2014/main" id="{63FBD17C-97FE-484D-8D8C-B58464F14CEE}"/>
              </a:ext>
            </a:extLst>
          </p:cNvPr>
          <p:cNvSpPr>
            <a:spLocks xmlns:a="http://schemas.openxmlformats.org/drawingml/2006/main" noGrp="1"/>
          </p:cNvSpPr>
          <p:nvPr/>
        </p:nvSpPr>
        <p:spPr>
          <a:xfrm xmlns:a="http://schemas.openxmlformats.org/drawingml/2006/main">
            <a:off x="5059558" y="2084832"/>
            <a:ext cx="2072579" cy="3090672"/>
          </a:xfrm>
          <a:prstGeom xmlns:a="http://schemas.openxmlformats.org/drawingml/2006/main" prst="roundRect">
            <a:avLst>
              <a:gd name="adj" fmla="val 4412"/>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36" name="Google Shape;2236;p53">
            <a:extLst xmlns:a="http://schemas.openxmlformats.org/drawingml/2006/main">
              <a:ext uri="{FF2B5EF4-FFF2-40B4-BE49-F238E27FC236}">
                <a16:creationId xmlns:a16="http://schemas.microsoft.com/office/drawing/2014/main" id="{1305697D-EF04-491E-8426-66160C069680}"/>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37" name="Google Shape;2237;p53">
            <a:extLst xmlns:a="http://schemas.openxmlformats.org/drawingml/2006/main">
              <a:ext uri="{FF2B5EF4-FFF2-40B4-BE49-F238E27FC236}">
                <a16:creationId xmlns:a16="http://schemas.microsoft.com/office/drawing/2014/main" id="{62BAE312-EF25-46A1-831A-43A43712C4FF}"/>
              </a:ext>
            </a:extLst>
          </p:cNvPr>
          <p:cNvSpPr>
            <a:spLocks xmlns:a="http://schemas.openxmlformats.org/drawingml/2006/main" noGrp="1"/>
          </p:cNvSpPr>
          <p:nvPr/>
        </p:nvSpPr>
        <p:spPr>
          <a:xfrm xmlns:a="http://schemas.openxmlformats.org/drawingml/2006/main">
            <a:off x="5297302"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4E458B"/>
              </a:buClr>
              <a:buSzPts val="1700"/>
              <a:buFont typeface="Calibri"/>
              <a:buNone/>
            </a:pPr>
            <a:r>
              <a:rPr sz="1700" b="1" u="none">
                <a:solidFill>
                  <a:srgbClr val="4E458B"/>
                </a:solidFill>
                <a:latin typeface="Calibri"/>
                <a:ea typeface="Calibri"/>
                <a:cs typeface="Calibri"/>
              </a:rPr>
              <a:t>3</a:t>
            </a:r>
            <a:endParaRPr sz="1700"/>
          </a:p>
        </p:txBody>
      </p:sp>
      <p:sp>
        <p:nvSpPr>
          <p:cNvPr id="2238" name="Google Shape;2238;p53">
            <a:extLst xmlns:a="http://schemas.openxmlformats.org/drawingml/2006/main">
              <a:ext uri="{FF2B5EF4-FFF2-40B4-BE49-F238E27FC236}">
                <a16:creationId xmlns:a16="http://schemas.microsoft.com/office/drawing/2014/main" id="{23659FF5-BC6B-44E1-9A12-4C18295E1ABD}"/>
              </a:ext>
            </a:extLst>
          </p:cNvPr>
          <p:cNvSpPr>
            <a:spLocks xmlns:a="http://schemas.openxmlformats.org/drawingml/2006/main" noGrp="1"/>
          </p:cNvSpPr>
          <p:nvPr/>
        </p:nvSpPr>
        <p:spPr>
          <a:xfrm xmlns:a="http://schemas.openxmlformats.org/drawingml/2006/main">
            <a:off x="5297302"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Pierwsze pytanie do Em</a:t>
            </a:r>
            <a:endParaRPr sz="1450"/>
          </a:p>
        </p:txBody>
      </p:sp>
      <p:sp>
        <p:nvSpPr>
          <p:cNvPr id="2239" name="Google Shape;2239;p53">
            <a:extLst xmlns:a="http://schemas.openxmlformats.org/drawingml/2006/main">
              <a:ext uri="{FF2B5EF4-FFF2-40B4-BE49-F238E27FC236}">
                <a16:creationId xmlns:a16="http://schemas.microsoft.com/office/drawing/2014/main" id="{5AC08AD4-D2CF-4A5A-8992-10881FDEFB01}"/>
              </a:ext>
            </a:extLst>
          </p:cNvPr>
          <p:cNvSpPr>
            <a:spLocks xmlns:a="http://schemas.openxmlformats.org/drawingml/2006/main" noGrp="1"/>
          </p:cNvSpPr>
          <p:nvPr/>
        </p:nvSpPr>
        <p:spPr>
          <a:xfrm xmlns:a="http://schemas.openxmlformats.org/drawingml/2006/main">
            <a:off x="5297302"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Od razu po diagnozie można zapytać Em o rozmowę, która czeka w tym tygodniu.</a:t>
            </a:r>
            <a:endParaRPr sz="1200"/>
          </a:p>
        </p:txBody>
      </p:sp>
      <p:sp>
        <p:nvSpPr>
          <p:cNvPr id="2240" name="Google Shape;2240;p53">
            <a:extLst xmlns:a="http://schemas.openxmlformats.org/drawingml/2006/main">
              <a:ext uri="{FF2B5EF4-FFF2-40B4-BE49-F238E27FC236}">
                <a16:creationId xmlns:a16="http://schemas.microsoft.com/office/drawing/2014/main" id="{EFAD8B76-86DA-4862-A79D-D8CDFBFB81C5}"/>
              </a:ext>
            </a:extLst>
          </p:cNvPr>
          <p:cNvSpPr>
            <a:spLocks xmlns:a="http://schemas.openxmlformats.org/drawingml/2006/main" noGrp="1"/>
          </p:cNvSpPr>
          <p:nvPr/>
        </p:nvSpPr>
        <p:spPr>
          <a:xfrm xmlns:a="http://schemas.openxmlformats.org/drawingml/2006/main">
            <a:off x="7315017" y="2084832"/>
            <a:ext cx="2072579" cy="3090672"/>
          </a:xfrm>
          <a:prstGeom xmlns:a="http://schemas.openxmlformats.org/drawingml/2006/main" prst="roundRect">
            <a:avLst>
              <a:gd name="adj" fmla="val 4412"/>
            </a:avLst>
          </a:prstGeom>
          <a:solidFill xmlns:a="http://schemas.openxmlformats.org/drawingml/2006/main">
            <a:srgbClr val="FFEFF3"/>
          </a:solidFill>
          <a:ln xmlns:a="http://schemas.openxmlformats.org/drawingml/2006/main" w="12700" cmpd="sng">
            <a:solidFill>
              <a:srgbClr val="FFEF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41" name="Google Shape;2241;p53">
            <a:extLst xmlns:a="http://schemas.openxmlformats.org/drawingml/2006/main">
              <a:ext uri="{FF2B5EF4-FFF2-40B4-BE49-F238E27FC236}">
                <a16:creationId xmlns:a16="http://schemas.microsoft.com/office/drawing/2014/main" id="{47B06140-70CD-4374-9701-657B70C7AB3F}"/>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42" name="Google Shape;2242;p53">
            <a:extLst xmlns:a="http://schemas.openxmlformats.org/drawingml/2006/main">
              <a:ext uri="{FF2B5EF4-FFF2-40B4-BE49-F238E27FC236}">
                <a16:creationId xmlns:a16="http://schemas.microsoft.com/office/drawing/2014/main" id="{B702AC6E-D174-44BC-A51A-C6B4A316596E}"/>
              </a:ext>
            </a:extLst>
          </p:cNvPr>
          <p:cNvSpPr>
            <a:spLocks xmlns:a="http://schemas.openxmlformats.org/drawingml/2006/main" noGrp="1"/>
          </p:cNvSpPr>
          <p:nvPr/>
        </p:nvSpPr>
        <p:spPr>
          <a:xfrm xmlns:a="http://schemas.openxmlformats.org/drawingml/2006/main">
            <a:off x="7552761"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FF3066"/>
              </a:buClr>
              <a:buSzPts val="1700"/>
              <a:buFont typeface="Calibri"/>
              <a:buNone/>
            </a:pPr>
            <a:r>
              <a:rPr sz="1700" b="1" u="none">
                <a:solidFill>
                  <a:srgbClr val="FF3066"/>
                </a:solidFill>
                <a:latin typeface="Calibri"/>
                <a:ea typeface="Calibri"/>
                <a:cs typeface="Calibri"/>
              </a:rPr>
              <a:t>4</a:t>
            </a:r>
            <a:endParaRPr sz="1700"/>
          </a:p>
        </p:txBody>
      </p:sp>
      <p:sp>
        <p:nvSpPr>
          <p:cNvPr id="2243" name="Google Shape;2243;p53">
            <a:extLst xmlns:a="http://schemas.openxmlformats.org/drawingml/2006/main">
              <a:ext uri="{FF2B5EF4-FFF2-40B4-BE49-F238E27FC236}">
                <a16:creationId xmlns:a16="http://schemas.microsoft.com/office/drawing/2014/main" id="{28977934-C31A-482C-893E-D644C7FCB7C1}"/>
              </a:ext>
            </a:extLst>
          </p:cNvPr>
          <p:cNvSpPr>
            <a:spLocks xmlns:a="http://schemas.openxmlformats.org/drawingml/2006/main" noGrp="1"/>
          </p:cNvSpPr>
          <p:nvPr/>
        </p:nvSpPr>
        <p:spPr>
          <a:xfrm xmlns:a="http://schemas.openxmlformats.org/drawingml/2006/main">
            <a:off x="7552761"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Dołączają kolejne osoby</a:t>
            </a:r>
            <a:endParaRPr sz="1450"/>
          </a:p>
        </p:txBody>
      </p:sp>
      <p:sp>
        <p:nvSpPr>
          <p:cNvPr id="2244" name="Google Shape;2244;p53">
            <a:extLst xmlns:a="http://schemas.openxmlformats.org/drawingml/2006/main">
              <a:ext uri="{FF2B5EF4-FFF2-40B4-BE49-F238E27FC236}">
                <a16:creationId xmlns:a16="http://schemas.microsoft.com/office/drawing/2014/main" id="{D1C9F040-2C9B-4DC1-85C9-0E654E289E34}"/>
              </a:ext>
            </a:extLst>
          </p:cNvPr>
          <p:cNvSpPr>
            <a:spLocks xmlns:a="http://schemas.openxmlformats.org/drawingml/2006/main" noGrp="1"/>
          </p:cNvSpPr>
          <p:nvPr/>
        </p:nvSpPr>
        <p:spPr>
          <a:xfrm xmlns:a="http://schemas.openxmlformats.org/drawingml/2006/main">
            <a:off x="7552761"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Z każdą osobą obraz zmiany robi się pełniejszy: dochodzą porównania w parach i na tle całej organizacji.</a:t>
            </a:r>
            <a:endParaRPr sz="1200"/>
          </a:p>
        </p:txBody>
      </p:sp>
      <p:sp>
        <p:nvSpPr>
          <p:cNvPr id="2245" name="Google Shape;2245;p53">
            <a:extLst xmlns:a="http://schemas.openxmlformats.org/drawingml/2006/main">
              <a:ext uri="{FF2B5EF4-FFF2-40B4-BE49-F238E27FC236}">
                <a16:creationId xmlns:a16="http://schemas.microsoft.com/office/drawing/2014/main" id="{611F212F-3E41-448E-86EB-854CD34D2FFA}"/>
              </a:ext>
            </a:extLst>
          </p:cNvPr>
          <p:cNvSpPr>
            <a:spLocks xmlns:a="http://schemas.openxmlformats.org/drawingml/2006/main" noGrp="1"/>
          </p:cNvSpPr>
          <p:nvPr/>
        </p:nvSpPr>
        <p:spPr>
          <a:xfrm xmlns:a="http://schemas.openxmlformats.org/drawingml/2006/main">
            <a:off x="9570476" y="2084832"/>
            <a:ext cx="2072579" cy="3090672"/>
          </a:xfrm>
          <a:prstGeom xmlns:a="http://schemas.openxmlformats.org/drawingml/2006/main" prst="roundRect">
            <a:avLst>
              <a:gd name="adj" fmla="val 4412"/>
            </a:avLst>
          </a:prstGeom>
          <a:solidFill xmlns:a="http://schemas.openxmlformats.org/drawingml/2006/main">
            <a:srgbClr val="EDF6FA"/>
          </a:solidFill>
          <a:ln xmlns:a="http://schemas.openxmlformats.org/drawingml/2006/main" w="12700" cmpd="sng">
            <a:solidFill>
              <a:srgbClr val="EDF6FA"/>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46" name="Google Shape;2246;p53">
            <a:extLst xmlns:a="http://schemas.openxmlformats.org/drawingml/2006/main">
              <a:ext uri="{FF2B5EF4-FFF2-40B4-BE49-F238E27FC236}">
                <a16:creationId xmlns:a16="http://schemas.microsoft.com/office/drawing/2014/main" id="{2BC323B8-3DAE-438B-ABAD-5D2CDF2B5C43}"/>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ellipse">
            <a:avLst/>
          </a:prstGeom>
          <a:solidFill xmlns:a="http://schemas.openxmlformats.org/drawingml/2006/main">
            <a:srgbClr val="FFFFFF"/>
          </a:solidFill>
          <a:ln xmlns:a="http://schemas.openxmlformats.org/drawingml/2006/main" w="12700" cmpd="sng">
            <a:solidFill>
              <a:srgbClr val="FFFFFF"/>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47" name="Google Shape;2247;p53">
            <a:extLst xmlns:a="http://schemas.openxmlformats.org/drawingml/2006/main">
              <a:ext uri="{FF2B5EF4-FFF2-40B4-BE49-F238E27FC236}">
                <a16:creationId xmlns:a16="http://schemas.microsoft.com/office/drawing/2014/main" id="{C0D83CCE-8E02-4F32-9C93-D041ED69F6AD}"/>
              </a:ext>
            </a:extLst>
          </p:cNvPr>
          <p:cNvSpPr>
            <a:spLocks xmlns:a="http://schemas.openxmlformats.org/drawingml/2006/main" noGrp="1"/>
          </p:cNvSpPr>
          <p:nvPr/>
        </p:nvSpPr>
        <p:spPr>
          <a:xfrm xmlns:a="http://schemas.openxmlformats.org/drawingml/2006/main">
            <a:off x="9808220" y="2304288"/>
            <a:ext cx="457200"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ctr">
              <a:spcBef>
                <a:spcPts val="0"/>
              </a:spcBef>
              <a:spcAft>
                <a:spcPts val="0"/>
              </a:spcAft>
              <a:buClr>
                <a:srgbClr val="84C0D5"/>
              </a:buClr>
              <a:buSzPts val="1700"/>
              <a:buFont typeface="Calibri"/>
              <a:buNone/>
            </a:pPr>
            <a:r>
              <a:rPr sz="1700" b="1" u="none">
                <a:solidFill>
                  <a:srgbClr val="84C0D5"/>
                </a:solidFill>
                <a:latin typeface="Calibri"/>
                <a:ea typeface="Calibri"/>
                <a:cs typeface="Calibri"/>
              </a:rPr>
              <a:t>5</a:t>
            </a:r>
            <a:endParaRPr sz="1700"/>
          </a:p>
        </p:txBody>
      </p:sp>
      <p:sp>
        <p:nvSpPr>
          <p:cNvPr id="2248" name="Google Shape;2248;p53">
            <a:extLst xmlns:a="http://schemas.openxmlformats.org/drawingml/2006/main">
              <a:ext uri="{FF2B5EF4-FFF2-40B4-BE49-F238E27FC236}">
                <a16:creationId xmlns:a16="http://schemas.microsoft.com/office/drawing/2014/main" id="{26E5DDCF-6DB1-4159-9F90-F1A5FBA0560B}"/>
              </a:ext>
            </a:extLst>
          </p:cNvPr>
          <p:cNvSpPr>
            <a:spLocks xmlns:a="http://schemas.openxmlformats.org/drawingml/2006/main" noGrp="1"/>
          </p:cNvSpPr>
          <p:nvPr/>
        </p:nvSpPr>
        <p:spPr>
          <a:xfrm xmlns:a="http://schemas.openxmlformats.org/drawingml/2006/main">
            <a:off x="9808220" y="2926080"/>
            <a:ext cx="1597091" cy="50419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Lekcje ruszają same</a:t>
            </a:r>
            <a:endParaRPr sz="1450"/>
          </a:p>
        </p:txBody>
      </p:sp>
      <p:sp>
        <p:nvSpPr>
          <p:cNvPr id="2249" name="Google Shape;2249;p53">
            <a:extLst xmlns:a="http://schemas.openxmlformats.org/drawingml/2006/main">
              <a:ext uri="{FF2B5EF4-FFF2-40B4-BE49-F238E27FC236}">
                <a16:creationId xmlns:a16="http://schemas.microsoft.com/office/drawing/2014/main" id="{A99686E0-2843-4F66-B9AD-9597AF5DFEC2}"/>
              </a:ext>
            </a:extLst>
          </p:cNvPr>
          <p:cNvSpPr>
            <a:spLocks xmlns:a="http://schemas.openxmlformats.org/drawingml/2006/main" noGrp="1"/>
          </p:cNvSpPr>
          <p:nvPr/>
        </p:nvSpPr>
        <p:spPr>
          <a:xfrm xmlns:a="http://schemas.openxmlformats.org/drawingml/2006/main">
            <a:off x="9808220" y="3503422"/>
            <a:ext cx="1597091" cy="152577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00"/>
              <a:buFont typeface="Calibri"/>
              <a:buNone/>
            </a:pPr>
            <a:r>
              <a:rPr sz="1200" u="none">
                <a:solidFill>
                  <a:srgbClr val="241C28"/>
                </a:solidFill>
                <a:latin typeface="Calibri"/>
                <a:ea typeface="Calibri"/>
                <a:cs typeface="Calibri"/>
              </a:rPr>
              <a:t>Dwie lekcje w tygodniu, bez wysyłki po stronie organizacji. Administrator widzi tylko, kto dołączył i kto wypełnił kwestionariusz.</a:t>
            </a:r>
            <a:endParaRPr sz="1200"/>
          </a:p>
        </p:txBody>
      </p:sp>
      <p:sp>
        <p:nvSpPr>
          <p:cNvPr id="2250" name="Google Shape;2250;p53">
            <a:extLst xmlns:a="http://schemas.openxmlformats.org/drawingml/2006/main">
              <a:ext uri="{FF2B5EF4-FFF2-40B4-BE49-F238E27FC236}">
                <a16:creationId xmlns:a16="http://schemas.microsoft.com/office/drawing/2014/main" id="{AB7434BD-920D-44DA-9C93-7D92F5246311}"/>
              </a:ext>
            </a:extLst>
          </p:cNvPr>
          <p:cNvSpPr>
            <a:spLocks xmlns:a="http://schemas.openxmlformats.org/drawingml/2006/main" noGrp="1"/>
          </p:cNvSpPr>
          <p:nvPr/>
        </p:nvSpPr>
        <p:spPr>
          <a:xfrm xmlns:a="http://schemas.openxmlformats.org/drawingml/2006/main">
            <a:off x="548640" y="5413248"/>
            <a:ext cx="11094415" cy="786384"/>
          </a:xfrm>
          <a:prstGeom xmlns:a="http://schemas.openxmlformats.org/drawingml/2006/main" prst="roundRect">
            <a:avLst>
              <a:gd name="adj" fmla="val 11628"/>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252" name="Google Shape;2252;p53">
            <a:extLst xmlns:a="http://schemas.openxmlformats.org/drawingml/2006/main">
              <a:ext uri="{FF2B5EF4-FFF2-40B4-BE49-F238E27FC236}">
                <a16:creationId xmlns:a16="http://schemas.microsoft.com/office/drawing/2014/main" id="{71242CF4-1390-4184-93B1-16E3ABDC6822}"/>
              </a:ext>
            </a:extLst>
          </p:cNvPr>
          <p:cNvSpPr>
            <a:spLocks xmlns:a="http://schemas.openxmlformats.org/drawingml/2006/main" noGrp="1"/>
          </p:cNvSpPr>
          <p:nvPr/>
        </p:nvSpPr>
        <p:spPr>
          <a:xfrm xmlns:a="http://schemas.openxmlformats.org/drawingml/2006/main">
            <a:off x="1371600" y="5413248"/>
            <a:ext cx="9978847" cy="78638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300"/>
              <a:buFont typeface="Calibri"/>
              <a:buNone/>
            </a:pPr>
            <a:r>
              <a:rPr sz="1300" b="1" u="none">
                <a:solidFill>
                  <a:srgbClr val="241C28"/>
                </a:solidFill>
                <a:latin typeface="Calibri"/>
                <a:ea typeface="Calibri"/>
                <a:cs typeface="Calibri"/>
              </a:rPr>
              <a:t>Licencja roczna na określoną liczbę osób. Można zacząć od jednego obszaru i dołączać kolejne osoby w trakcie roku.</a:t>
            </a:r>
            <a:endParaRPr sz="1300"/>
          </a:p>
        </p:txBody>
      </p:sp>
      <p:pic>
        <p:nvPicPr>
          <p:cNvPr id="2312" name="Google Shape;2253;p53"/>
          <p:cNvPicPr>
            <a:picLocks xmlns:a="http://schemas.openxmlformats.org/drawingml/2006/main" noChangeAspect="1"/>
          </p:cNvPicPr>
          <p:nvPr/>
        </p:nvPicPr>
        <p:blipFill rotWithShape="1">
          <a:blip xmlns:r="http://schemas.openxmlformats.org/officeDocument/2006/relationships" xmlns:a="http://schemas.openxmlformats.org/drawingml/2006/main" r:embed="Rc21bd710b3ee4d76">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339" name="Google Shape;2251;p53"/>
          <p:cNvPicPr>
            <a:picLocks xmlns:a="http://schemas.openxmlformats.org/drawingml/2006/main" noChangeAspect="1"/>
          </p:cNvPicPr>
          <p:nvPr/>
        </p:nvPicPr>
        <p:blipFill>
          <a:blip xmlns:r="http://schemas.openxmlformats.org/officeDocument/2006/relationships" xmlns:a="http://schemas.openxmlformats.org/drawingml/2006/main" r:embed="Rc451adfb458844e0"/>
          <a:srcRect xmlns:a="http://schemas.openxmlformats.org/drawingml/2006/main" l="0" t="0" r="0" b="0"/>
          <a:stretch xmlns:a="http://schemas.openxmlformats.org/drawingml/2006/main"/>
        </p:blipFill>
        <p:spPr>
          <a:xfrm xmlns:a="http://schemas.openxmlformats.org/drawingml/2006/main">
            <a:off x="841248" y="5650992"/>
            <a:ext cx="310896" cy="310896"/>
          </a:xfrm>
          <a:prstGeom xmlns:a="http://schemas.openxmlformats.org/drawingml/2006/main" prst="rect">
            <a:avLst/>
          </a:prstGeom>
        </p:spPr>
      </p:pic>
      <p:sp xmlns:a="http://schemas.openxmlformats.org/drawingml/2006/main">
        <p:nvSpPr>
          <p:cNvPr id="2340" name="Rectangle 2339"/>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341" name="TextBox 2340"/>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342" name="TextBox 2341"/>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43" name="TextBox 2342"/>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344" name="TextBox 2343"/>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45" name="TextBox 2344"/>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346" name="TextBox 2345"/>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47" name="TextBox 2346"/>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348" name="TextBox 2347"/>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49" name="TextBox 2348"/>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350" name="TextBox 2349"/>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51" name="TextBox 2350"/>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352" name="TextBox 2351"/>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53" name="TextBox 2352"/>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354" name="TextBox 2353"/>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355" name="Rounded Rectangle 2354"/>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638267250"/>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1741" name="Google Shape;1741;p44">
            <a:extLst xmlns:a="http://schemas.openxmlformats.org/drawingml/2006/main">
              <a:ext uri="{FF2B5EF4-FFF2-40B4-BE49-F238E27FC236}">
                <a16:creationId xmlns:a16="http://schemas.microsoft.com/office/drawing/2014/main" id="{38E3EA89-3B47-4041-860D-A49A0DA5384E}"/>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Dlaczego dotychczasowe rozwiązania nie działają?</a:t>
            </a:r>
            <a:endParaRPr sz="2800"/>
          </a:p>
        </p:txBody>
      </p:sp>
      <p:sp>
        <p:nvSpPr>
          <p:cNvPr id="1742" name="Google Shape;1742;p44">
            <a:extLst xmlns:a="http://schemas.openxmlformats.org/drawingml/2006/main">
              <a:ext uri="{FF2B5EF4-FFF2-40B4-BE49-F238E27FC236}">
                <a16:creationId xmlns:a16="http://schemas.microsoft.com/office/drawing/2014/main" id="{D3AFDD4A-1BA0-4598-BAD7-FEDB38FF755A}"/>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Szkolenie, coaching i HR są potrzebne. Nie pomagają jednak kierownikowi w każdej konkretnej rozmowie na każdej zmianie.</a:t>
            </a:r>
            <a:endParaRPr sz="1550"/>
          </a:p>
        </p:txBody>
      </p:sp>
      <p:sp>
        <p:nvSpPr>
          <p:cNvPr id="1743" name="Google Shape;1743;p44">
            <a:extLst xmlns:a="http://schemas.openxmlformats.org/drawingml/2006/main">
              <a:ext uri="{FF2B5EF4-FFF2-40B4-BE49-F238E27FC236}">
                <a16:creationId xmlns:a16="http://schemas.microsoft.com/office/drawing/2014/main" id="{5F18C383-5310-4EDC-B4DA-CEA5659C3B6B}"/>
              </a:ext>
            </a:extLst>
          </p:cNvPr>
          <p:cNvSpPr>
            <a:spLocks xmlns:a="http://schemas.openxmlformats.org/drawingml/2006/main" noGrp="1"/>
          </p:cNvSpPr>
          <p:nvPr/>
        </p:nvSpPr>
        <p:spPr>
          <a:xfrm xmlns:a="http://schemas.openxmlformats.org/drawingml/2006/main">
            <a:off x="548640" y="2084832"/>
            <a:ext cx="3474720"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6E6873"/>
              </a:buClr>
              <a:buSzPts val="850"/>
              <a:buFont typeface="Calibri"/>
              <a:buNone/>
            </a:pPr>
            <a:r>
              <a:rPr sz="850" b="1" u="none">
                <a:solidFill>
                  <a:srgbClr val="6E6873"/>
                </a:solidFill>
                <a:latin typeface="Calibri"/>
                <a:ea typeface="Calibri"/>
                <a:cs typeface="Calibri"/>
              </a:rPr>
              <a:t>CO ZAKŁAD ZWYKLE ROBI</a:t>
            </a:r>
            <a:endParaRPr sz="850"/>
          </a:p>
        </p:txBody>
      </p:sp>
      <p:sp>
        <p:nvSpPr>
          <p:cNvPr id="1744" name="Google Shape;1744;p44">
            <a:extLst xmlns:a="http://schemas.openxmlformats.org/drawingml/2006/main">
              <a:ext uri="{FF2B5EF4-FFF2-40B4-BE49-F238E27FC236}">
                <a16:creationId xmlns:a16="http://schemas.microsoft.com/office/drawing/2014/main" id="{36E6C250-491F-443C-B240-0F2CCE24F4C2}"/>
              </a:ext>
            </a:extLst>
          </p:cNvPr>
          <p:cNvSpPr>
            <a:spLocks xmlns:a="http://schemas.openxmlformats.org/drawingml/2006/main" noGrp="1"/>
          </p:cNvSpPr>
          <p:nvPr/>
        </p:nvSpPr>
        <p:spPr>
          <a:xfrm xmlns:a="http://schemas.openxmlformats.org/drawingml/2006/main">
            <a:off x="4480560" y="2084832"/>
            <a:ext cx="7162495" cy="25603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4F2854"/>
              </a:buClr>
              <a:buSzPts val="850"/>
              <a:buFont typeface="Calibri"/>
              <a:buNone/>
            </a:pPr>
            <a:r>
              <a:rPr sz="850" b="1" u="none">
                <a:solidFill>
                  <a:srgbClr val="4F2854"/>
                </a:solidFill>
                <a:latin typeface="Calibri"/>
                <a:ea typeface="Calibri"/>
                <a:cs typeface="Calibri"/>
              </a:rPr>
              <a:t>CZEGO TO NIE ROZWIĄZUJE</a:t>
            </a:r>
            <a:endParaRPr sz="850"/>
          </a:p>
        </p:txBody>
      </p:sp>
      <p:cxnSp>
        <p:nvCxnSpPr>
          <p:cNvPr id="1876" name="Google Shape;1745;p44"/>
          <p:cNvCxnSpPr/>
          <p:nvPr/>
        </p:nvCxnSpPr>
        <p:spPr>
          <a:xfrm xmlns:a="http://schemas.openxmlformats.org/drawingml/2006/main">
            <a:off x="548640" y="2359152"/>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1746" name="Google Shape;1746;p44">
            <a:extLst xmlns:a="http://schemas.openxmlformats.org/drawingml/2006/main">
              <a:ext uri="{FF2B5EF4-FFF2-40B4-BE49-F238E27FC236}">
                <a16:creationId xmlns:a16="http://schemas.microsoft.com/office/drawing/2014/main" id="{5448BA7E-0B3E-4E3E-8B63-26D1AAE052DD}"/>
              </a:ext>
            </a:extLst>
          </p:cNvPr>
          <p:cNvSpPr>
            <a:spLocks xmlns:a="http://schemas.openxmlformats.org/drawingml/2006/main" noGrp="1"/>
          </p:cNvSpPr>
          <p:nvPr/>
        </p:nvSpPr>
        <p:spPr>
          <a:xfrm xmlns:a="http://schemas.openxmlformats.org/drawingml/2006/main">
            <a:off x="548640" y="2478024"/>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Akademia lidera dla pierwszej linii</a:t>
            </a:r>
            <a:endParaRPr sz="1450"/>
          </a:p>
        </p:txBody>
      </p:sp>
      <p:sp>
        <p:nvSpPr>
          <p:cNvPr id="1747" name="Google Shape;1747;p44">
            <a:extLst xmlns:a="http://schemas.openxmlformats.org/drawingml/2006/main">
              <a:ext uri="{FF2B5EF4-FFF2-40B4-BE49-F238E27FC236}">
                <a16:creationId xmlns:a16="http://schemas.microsoft.com/office/drawing/2014/main" id="{81ECACA5-4408-4A81-A3D6-C85A6CCA3786}"/>
              </a:ext>
            </a:extLst>
          </p:cNvPr>
          <p:cNvSpPr>
            <a:spLocks xmlns:a="http://schemas.openxmlformats.org/drawingml/2006/main" noGrp="1"/>
          </p:cNvSpPr>
          <p:nvPr/>
        </p:nvSpPr>
        <p:spPr>
          <a:xfrm xmlns:a="http://schemas.openxmlformats.org/drawingml/2006/main">
            <a:off x="4480560" y="2478024"/>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Daje wspólne zasady i ramy. Nie przygotowuje za brygadzistę rozmowy z konkretną osobą, kiedy sytuacja już się wydarza.</a:t>
            </a:r>
            <a:endParaRPr sz="1250"/>
          </a:p>
        </p:txBody>
      </p:sp>
      <p:cxnSp>
        <p:nvCxnSpPr>
          <p:cNvPr id="1879" name="Google Shape;1748;p44"/>
          <p:cNvCxnSpPr/>
          <p:nvPr/>
        </p:nvCxnSpPr>
        <p:spPr>
          <a:xfrm xmlns:a="http://schemas.openxmlformats.org/drawingml/2006/main">
            <a:off x="548640" y="3163824"/>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1749" name="Google Shape;1749;p44">
            <a:extLst xmlns:a="http://schemas.openxmlformats.org/drawingml/2006/main">
              <a:ext uri="{FF2B5EF4-FFF2-40B4-BE49-F238E27FC236}">
                <a16:creationId xmlns:a16="http://schemas.microsoft.com/office/drawing/2014/main" id="{177D781B-5955-449D-8354-97676D693118}"/>
              </a:ext>
            </a:extLst>
          </p:cNvPr>
          <p:cNvSpPr>
            <a:spLocks xmlns:a="http://schemas.openxmlformats.org/drawingml/2006/main" noGrp="1"/>
          </p:cNvSpPr>
          <p:nvPr/>
        </p:nvSpPr>
        <p:spPr>
          <a:xfrm xmlns:a="http://schemas.openxmlformats.org/drawingml/2006/main">
            <a:off x="548640" y="3282696"/>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Coaching dla kierowników w biurze</a:t>
            </a:r>
            <a:endParaRPr sz="1450"/>
          </a:p>
        </p:txBody>
      </p:sp>
      <p:sp>
        <p:nvSpPr>
          <p:cNvPr id="1750" name="Google Shape;1750;p44">
            <a:extLst xmlns:a="http://schemas.openxmlformats.org/drawingml/2006/main">
              <a:ext uri="{FF2B5EF4-FFF2-40B4-BE49-F238E27FC236}">
                <a16:creationId xmlns:a16="http://schemas.microsoft.com/office/drawing/2014/main" id="{1A7D19DE-6359-4E18-80F5-A55D66BF377F}"/>
              </a:ext>
            </a:extLst>
          </p:cNvPr>
          <p:cNvSpPr>
            <a:spLocks xmlns:a="http://schemas.openxmlformats.org/drawingml/2006/main" noGrp="1"/>
          </p:cNvSpPr>
          <p:nvPr/>
        </p:nvSpPr>
        <p:spPr>
          <a:xfrm xmlns:a="http://schemas.openxmlformats.org/drawingml/2006/main">
            <a:off x="4480560" y="3282696"/>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Daje głęboką pracę wybranym osobom. Nie jest dostępny dla każdego kierownika dokładnie w chwili potrzeby.</a:t>
            </a:r>
            <a:endParaRPr sz="1250"/>
          </a:p>
        </p:txBody>
      </p:sp>
      <p:cxnSp>
        <p:nvCxnSpPr>
          <p:cNvPr id="1882" name="Google Shape;1751;p44"/>
          <p:cNvCxnSpPr/>
          <p:nvPr/>
        </p:nvCxnSpPr>
        <p:spPr>
          <a:xfrm xmlns:a="http://schemas.openxmlformats.org/drawingml/2006/main">
            <a:off x="548640" y="3968496"/>
            <a:ext cx="11094415" cy="0"/>
          </a:xfrm>
          <a:prstGeom xmlns:a="http://schemas.openxmlformats.org/drawingml/2006/main" prst="straightConnector1">
            <a:avLst/>
          </a:prstGeom>
          <a:ln xmlns:a="http://schemas.openxmlformats.org/drawingml/2006/main" w="9525" cap="flat">
            <a:solidFill>
              <a:srgbClr val="E4DEE7"/>
            </a:solidFill>
            <a:prstDash val="solid"/>
            <a:round/>
            <a:headEnd type="none" w="sm" len="sm"/>
            <a:tailEnd type="none" w="sm" len="sm"/>
          </a:ln>
        </p:spPr>
      </p:cxnSp>
      <p:sp>
        <p:nvSpPr>
          <p:cNvPr id="1752" name="Google Shape;1752;p44">
            <a:extLst xmlns:a="http://schemas.openxmlformats.org/drawingml/2006/main">
              <a:ext uri="{FF2B5EF4-FFF2-40B4-BE49-F238E27FC236}">
                <a16:creationId xmlns:a16="http://schemas.microsoft.com/office/drawing/2014/main" id="{EBFE5ED4-A39C-486F-A5AF-06845EADD3C2}"/>
              </a:ext>
            </a:extLst>
          </p:cNvPr>
          <p:cNvSpPr>
            <a:spLocks xmlns:a="http://schemas.openxmlformats.org/drawingml/2006/main" noGrp="1"/>
          </p:cNvSpPr>
          <p:nvPr/>
        </p:nvSpPr>
        <p:spPr>
          <a:xfrm xmlns:a="http://schemas.openxmlformats.org/drawingml/2006/main">
            <a:off x="548640" y="4087368"/>
            <a:ext cx="3474720"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0000"/>
              </a:lnSpc>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Pomoc HR zakładu</a:t>
            </a:r>
            <a:endParaRPr sz="1450"/>
          </a:p>
        </p:txBody>
      </p:sp>
      <p:sp>
        <p:nvSpPr>
          <p:cNvPr id="1753" name="Google Shape;1753;p44">
            <a:extLst xmlns:a="http://schemas.openxmlformats.org/drawingml/2006/main">
              <a:ext uri="{FF2B5EF4-FFF2-40B4-BE49-F238E27FC236}">
                <a16:creationId xmlns:a16="http://schemas.microsoft.com/office/drawing/2014/main" id="{4F77B765-6274-4338-87B8-846EAB43B3D9}"/>
              </a:ext>
            </a:extLst>
          </p:cNvPr>
          <p:cNvSpPr>
            <a:spLocks xmlns:a="http://schemas.openxmlformats.org/drawingml/2006/main" noGrp="1"/>
          </p:cNvSpPr>
          <p:nvPr/>
        </p:nvSpPr>
        <p:spPr>
          <a:xfrm xmlns:a="http://schemas.openxmlformats.org/drawingml/2006/main">
            <a:off x="4480560" y="4087368"/>
            <a:ext cx="7162495" cy="67665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HR wspiera w sprawach formalnych i najtrudniejszych. Nie może uczestniczyć w każdej codziennej rozmowie na każdej zmianie.</a:t>
            </a:r>
            <a:endParaRPr sz="1250"/>
          </a:p>
        </p:txBody>
      </p:sp>
      <p:sp>
        <p:nvSpPr>
          <p:cNvPr id="1754" name="Google Shape;1754;p44">
            <a:extLst xmlns:a="http://schemas.openxmlformats.org/drawingml/2006/main">
              <a:ext uri="{FF2B5EF4-FFF2-40B4-BE49-F238E27FC236}">
                <a16:creationId xmlns:a16="http://schemas.microsoft.com/office/drawing/2014/main" id="{CE4C04E2-ED6E-421C-8F68-11A65467713C}"/>
              </a:ext>
            </a:extLst>
          </p:cNvPr>
          <p:cNvSpPr>
            <a:spLocks xmlns:a="http://schemas.openxmlformats.org/drawingml/2006/main" noGrp="1"/>
          </p:cNvSpPr>
          <p:nvPr/>
        </p:nvSpPr>
        <p:spPr>
          <a:xfrm xmlns:a="http://schemas.openxmlformats.org/drawingml/2006/main">
            <a:off x="548640" y="4974336"/>
            <a:ext cx="11094415" cy="1225296"/>
          </a:xfrm>
          <a:prstGeom xmlns:a="http://schemas.openxmlformats.org/drawingml/2006/main" prst="roundRect">
            <a:avLst>
              <a:gd name="adj" fmla="val 7463"/>
            </a:avLst>
          </a:prstGeom>
          <a:solidFill xmlns:a="http://schemas.openxmlformats.org/drawingml/2006/main">
            <a:srgbClr val="EFE8F2"/>
          </a:solidFill>
          <a:ln xmlns:a="http://schemas.openxmlformats.org/drawingml/2006/main" w="12700" cmpd="sng">
            <a:solidFill>
              <a:srgbClr val="EFE8F2"/>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756" name="Google Shape;1756;p44">
            <a:extLst xmlns:a="http://schemas.openxmlformats.org/drawingml/2006/main">
              <a:ext uri="{FF2B5EF4-FFF2-40B4-BE49-F238E27FC236}">
                <a16:creationId xmlns:a16="http://schemas.microsoft.com/office/drawing/2014/main" id="{C687AA53-4A33-47E4-A0CA-49D8128C9114}"/>
              </a:ext>
            </a:extLst>
          </p:cNvPr>
          <p:cNvSpPr>
            <a:spLocks xmlns:a="http://schemas.openxmlformats.org/drawingml/2006/main" noGrp="1"/>
          </p:cNvSpPr>
          <p:nvPr/>
        </p:nvSpPr>
        <p:spPr>
          <a:xfrm xmlns:a="http://schemas.openxmlformats.org/drawingml/2006/main">
            <a:off x="1371600" y="4974336"/>
            <a:ext cx="9978847" cy="12252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400"/>
              <a:buFont typeface="Calibri"/>
              <a:buNone/>
              <a:defRPr sz="1200" b="1">
                <a:solidFill>
                  <a:srgbClr val="241C28"/>
                </a:solidFill>
                <a:latin typeface="Arial"/>
                <a:ea typeface="Arial"/>
                <a:cs typeface="Arial"/>
              </a:defRPr>
            </a:pPr>
            <a:r>
              <a:rPr sz="1200" b="1" u="none">
                <a:solidFill>
                  <a:srgbClr val="241C28"/>
                </a:solidFill>
                <a:latin typeface="Arial"/>
                <a:ea typeface="Arial"/>
                <a:cs typeface="Arial"/>
              </a:rPr>
              <a:t>Empatyzer uzupełnia tę lukę. Daje kierownikowi prywatną pomoc dopasowaną do konkretnej osoby i sytuacji wtedy, gdy przygotowuje rozmowę.</a:t>
            </a:r>
            <a:endParaRPr sz="1400"/>
          </a:p>
        </p:txBody>
      </p:sp>
      <p:pic>
        <p:nvPicPr>
          <p:cNvPr id="1887" name="Google Shape;1757;p44"/>
          <p:cNvPicPr>
            <a:picLocks xmlns:a="http://schemas.openxmlformats.org/drawingml/2006/main" noChangeAspect="1"/>
          </p:cNvPicPr>
          <p:nvPr/>
        </p:nvPicPr>
        <p:blipFill rotWithShape="1">
          <a:blip xmlns:r="http://schemas.openxmlformats.org/officeDocument/2006/relationships" xmlns:a="http://schemas.openxmlformats.org/drawingml/2006/main" r:embed="R42a44595c0884ff4">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1914" name="Google Shape;1755;p44"/>
          <p:cNvPicPr>
            <a:picLocks xmlns:a="http://schemas.openxmlformats.org/drawingml/2006/main" noChangeAspect="1"/>
          </p:cNvPicPr>
          <p:nvPr/>
        </p:nvPicPr>
        <p:blipFill>
          <a:blip xmlns:r="http://schemas.openxmlformats.org/officeDocument/2006/relationships" xmlns:a="http://schemas.openxmlformats.org/drawingml/2006/main" r:embed="Rd8f7f969eb2d4be8"/>
          <a:srcRect xmlns:a="http://schemas.openxmlformats.org/drawingml/2006/main" l="0" t="0" r="0" b="0"/>
          <a:stretch xmlns:a="http://schemas.openxmlformats.org/drawingml/2006/main"/>
        </p:blipFill>
        <p:spPr>
          <a:xfrm xmlns:a="http://schemas.openxmlformats.org/drawingml/2006/main" flipH="0" flipV="0">
            <a:off x="841248" y="5431536"/>
            <a:ext cx="310896" cy="310896"/>
          </a:xfrm>
          <a:prstGeom xmlns:a="http://schemas.openxmlformats.org/drawingml/2006/main" prst="rect">
            <a:avLst/>
          </a:prstGeom>
        </p:spPr>
      </p:pic>
      <p:sp xmlns:a="http://schemas.openxmlformats.org/drawingml/2006/main">
        <p:nvSpPr>
          <p:cNvPr id="1915" name="Rectangle 1914"/>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1916" name="TextBox 1915"/>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1917" name="TextBox 1916"/>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18" name="TextBox 1917"/>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1919" name="TextBox 1918"/>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20" name="TextBox 1919"/>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1921" name="TextBox 1920"/>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22" name="TextBox 1921"/>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1923" name="TextBox 1922"/>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24" name="TextBox 1923"/>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1925" name="TextBox 1924"/>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26" name="TextBox 1925"/>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1927" name="TextBox 1926"/>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28" name="TextBox 1927"/>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1929" name="TextBox 1928"/>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1930" name="Rounded Rectangle 1929"/>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1489514433"/>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1908" name="Google Shape;1908;p47">
            <a:extLst xmlns:a="http://schemas.openxmlformats.org/drawingml/2006/main">
              <a:ext uri="{FF2B5EF4-FFF2-40B4-BE49-F238E27FC236}">
                <a16:creationId xmlns:a16="http://schemas.microsoft.com/office/drawing/2014/main" id="{44559918-3862-42FB-8C21-27767FFF033D}"/>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Diagnoza, która nazywa to, kim jesteś</a:t>
            </a:r>
            <a:endParaRPr sz="2800"/>
          </a:p>
        </p:txBody>
      </p:sp>
      <p:sp>
        <p:nvSpPr>
          <p:cNvPr id="1909" name="Google Shape;1909;p47">
            <a:extLst xmlns:a="http://schemas.openxmlformats.org/drawingml/2006/main">
              <a:ext uri="{FF2B5EF4-FFF2-40B4-BE49-F238E27FC236}">
                <a16:creationId xmlns:a16="http://schemas.microsoft.com/office/drawing/2014/main" id="{9D9EEA86-E7B1-4889-BF24-067A1CFAE0B9}"/>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Nazwij swoje cechy, talenty, motywatory, źródła napięć i inspiracji. Poznaj plusy i minusy każdej z tych cech.</a:t>
            </a:r>
            <a:endParaRPr sz="1550"/>
          </a:p>
        </p:txBody>
      </p:sp>
      <p:pic>
        <p:nvPicPr>
          <p:cNvPr id="1960" name="Google Shape;1910;p47"/>
          <p:cNvPicPr>
            <a:picLocks xmlns:a="http://schemas.openxmlformats.org/drawingml/2006/main" noChangeAspect="1"/>
          </p:cNvPicPr>
          <p:nvPr/>
        </p:nvPicPr>
        <p:blipFill rotWithShape="1">
          <a:blip xmlns:r="http://schemas.openxmlformats.org/officeDocument/2006/relationships" xmlns:a="http://schemas.openxmlformats.org/drawingml/2006/main" r:embed="Rcd9822c9ec5b438e">
            <a:alphaModFix/>
          </a:blip>
          <a:srcRect xmlns:a="http://schemas.openxmlformats.org/drawingml/2006/main" l="0" t="0" r="10" b="51272"/>
          <a:stretch xmlns:a="http://schemas.openxmlformats.org/drawingml/2006/main"/>
        </p:blipFill>
        <p:spPr>
          <a:xfrm xmlns:a="http://schemas.openxmlformats.org/drawingml/2006/main" flipH="0" flipV="0">
            <a:off x="6596000" y="2084825"/>
            <a:ext cx="5064901" cy="3730751"/>
          </a:xfrm>
          <a:prstGeom xmlns:a="http://schemas.openxmlformats.org/drawingml/2006/main" prst="rect">
            <a:avLst/>
          </a:prstGeom>
          <a:ln xmlns:a="http://schemas.openxmlformats.org/drawingml/2006/main">
            <a:noFill/>
          </a:ln>
        </p:spPr>
      </p:pic>
      <p:sp>
        <p:nvSpPr>
          <p:cNvPr id="1911" name="Google Shape;1911;p47">
            <a:extLst xmlns:a="http://schemas.openxmlformats.org/drawingml/2006/main">
              <a:ext uri="{FF2B5EF4-FFF2-40B4-BE49-F238E27FC236}">
                <a16:creationId xmlns:a16="http://schemas.microsoft.com/office/drawing/2014/main" id="{4114C470-B30A-46F0-AB03-82ACCBBF0DE5}"/>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12" name="Google Shape;1912;p47">
            <a:extLst xmlns:a="http://schemas.openxmlformats.org/drawingml/2006/main">
              <a:ext uri="{FF2B5EF4-FFF2-40B4-BE49-F238E27FC236}">
                <a16:creationId xmlns:a16="http://schemas.microsoft.com/office/drawing/2014/main" id="{31BFB8E5-7835-404E-9F35-A297887E1EDF}"/>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talenty i naturalne predyspozycje. Pełny wynik należy do osoby, która wypełniła kwestionariusz.</a:t>
            </a:r>
            <a:endParaRPr sz="900"/>
          </a:p>
        </p:txBody>
      </p:sp>
      <p:sp>
        <p:nvSpPr>
          <p:cNvPr id="1913" name="Google Shape;1913;p47">
            <a:extLst xmlns:a="http://schemas.openxmlformats.org/drawingml/2006/main">
              <a:ext uri="{FF2B5EF4-FFF2-40B4-BE49-F238E27FC236}">
                <a16:creationId xmlns:a16="http://schemas.microsoft.com/office/drawing/2014/main" id="{831656FF-8DB8-4A36-B327-1D59EFE2CD78}"/>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15" name="Google Shape;1915;p47">
            <a:extLst xmlns:a="http://schemas.openxmlformats.org/drawingml/2006/main">
              <a:ext uri="{FF2B5EF4-FFF2-40B4-BE49-F238E27FC236}">
                <a16:creationId xmlns:a16="http://schemas.microsoft.com/office/drawing/2014/main" id="{ABA703B1-7031-4176-ADA4-B077855E010C}"/>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Cechy bez ukrywania minusów</a:t>
            </a:r>
            <a:endParaRPr sz="1450"/>
          </a:p>
        </p:txBody>
      </p:sp>
      <p:sp>
        <p:nvSpPr>
          <p:cNvPr id="1916" name="Google Shape;1916;p47">
            <a:extLst xmlns:a="http://schemas.openxmlformats.org/drawingml/2006/main">
              <a:ext uri="{FF2B5EF4-FFF2-40B4-BE49-F238E27FC236}">
                <a16:creationId xmlns:a16="http://schemas.microsoft.com/office/drawing/2014/main" id="{504FE543-904D-45BF-9D26-5F2FFD6CBE9A}"/>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Diagnoza pokazuje zalety i ryzyka każdej cechy.</a:t>
            </a:r>
            <a:endParaRPr sz="1250"/>
          </a:p>
        </p:txBody>
      </p:sp>
      <p:sp>
        <p:nvSpPr>
          <p:cNvPr id="1917" name="Google Shape;1917;p47">
            <a:extLst xmlns:a="http://schemas.openxmlformats.org/drawingml/2006/main">
              <a:ext uri="{FF2B5EF4-FFF2-40B4-BE49-F238E27FC236}">
                <a16:creationId xmlns:a16="http://schemas.microsoft.com/office/drawing/2014/main" id="{D455212D-6BBD-466A-BA63-769DC9F0CF92}"/>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19" name="Google Shape;1919;p47">
            <a:extLst xmlns:a="http://schemas.openxmlformats.org/drawingml/2006/main">
              <a:ext uri="{FF2B5EF4-FFF2-40B4-BE49-F238E27FC236}">
                <a16:creationId xmlns:a16="http://schemas.microsoft.com/office/drawing/2014/main" id="{3EAFB9EE-3F3E-48A5-9A1B-565FDD2276DC}"/>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Motywatory i napięcia</a:t>
            </a:r>
            <a:endParaRPr sz="1450"/>
          </a:p>
        </p:txBody>
      </p:sp>
      <p:sp>
        <p:nvSpPr>
          <p:cNvPr id="1920" name="Google Shape;1920;p47">
            <a:extLst xmlns:a="http://schemas.openxmlformats.org/drawingml/2006/main">
              <a:ext uri="{FF2B5EF4-FFF2-40B4-BE49-F238E27FC236}">
                <a16:creationId xmlns:a16="http://schemas.microsoft.com/office/drawing/2014/main" id="{F2B7860D-9C73-4D0A-A742-8BEA13653FE8}"/>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co dodaje energii, co ją odbiera oraz jak osoba reaguje na stres, zmianę i sprzeczne oczekiwania.</a:t>
            </a:r>
            <a:endParaRPr sz="1250"/>
          </a:p>
        </p:txBody>
      </p:sp>
      <p:sp>
        <p:nvSpPr>
          <p:cNvPr id="1921" name="Google Shape;1921;p47">
            <a:extLst xmlns:a="http://schemas.openxmlformats.org/drawingml/2006/main">
              <a:ext uri="{FF2B5EF4-FFF2-40B4-BE49-F238E27FC236}">
                <a16:creationId xmlns:a16="http://schemas.microsoft.com/office/drawing/2014/main" id="{58442EB0-FB18-45D7-B1A2-BBF00E2090E7}"/>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23" name="Google Shape;1923;p47">
            <a:extLst xmlns:a="http://schemas.openxmlformats.org/drawingml/2006/main">
              <a:ext uri="{FF2B5EF4-FFF2-40B4-BE49-F238E27FC236}">
                <a16:creationId xmlns:a16="http://schemas.microsoft.com/office/drawing/2014/main" id="{5FE07A4C-38AE-4AE5-BA17-3CF7687484B4}"/>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Talenty i predyspozycje</a:t>
            </a:r>
            <a:endParaRPr sz="1450"/>
          </a:p>
        </p:txBody>
      </p:sp>
      <p:sp>
        <p:nvSpPr>
          <p:cNvPr id="1924" name="Google Shape;1924;p47">
            <a:extLst xmlns:a="http://schemas.openxmlformats.org/drawingml/2006/main">
              <a:ext uri="{FF2B5EF4-FFF2-40B4-BE49-F238E27FC236}">
                <a16:creationId xmlns:a16="http://schemas.microsoft.com/office/drawing/2014/main" id="{3A1F7424-A3B4-4E59-B1A3-BBCE752F7480}"/>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Nazwane talenty, słowa opisujące osobę i naturalny sposób przewodzenia pomagają świadomie korzystać z mocnych stron.</a:t>
            </a:r>
            <a:endParaRPr sz="1250"/>
          </a:p>
        </p:txBody>
      </p:sp>
      <p:pic>
        <p:nvPicPr>
          <p:cNvPr id="1972" name="Google Shape;1925;p47"/>
          <p:cNvPicPr>
            <a:picLocks xmlns:a="http://schemas.openxmlformats.org/drawingml/2006/main" noChangeAspect="1"/>
          </p:cNvPicPr>
          <p:nvPr/>
        </p:nvPicPr>
        <p:blipFill rotWithShape="1">
          <a:blip xmlns:r="http://schemas.openxmlformats.org/officeDocument/2006/relationships" xmlns:a="http://schemas.openxmlformats.org/drawingml/2006/main" r:embed="Rc017b44d270b4c39">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1999" name="Google Shape;1914;p47"/>
          <p:cNvPicPr>
            <a:picLocks xmlns:a="http://schemas.openxmlformats.org/drawingml/2006/main" noChangeAspect="1"/>
          </p:cNvPicPr>
          <p:nvPr/>
        </p:nvPicPr>
        <p:blipFill>
          <a:blip xmlns:r="http://schemas.openxmlformats.org/officeDocument/2006/relationships" xmlns:a="http://schemas.openxmlformats.org/drawingml/2006/main" r:embed="R74baa37e3a43408f"/>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2000" name="Google Shape;1918;p47"/>
          <p:cNvPicPr>
            <a:picLocks xmlns:a="http://schemas.openxmlformats.org/drawingml/2006/main" noChangeAspect="1"/>
          </p:cNvPicPr>
          <p:nvPr/>
        </p:nvPicPr>
        <p:blipFill>
          <a:blip xmlns:r="http://schemas.openxmlformats.org/officeDocument/2006/relationships" xmlns:a="http://schemas.openxmlformats.org/drawingml/2006/main" r:embed="R8150640d36b0439e"/>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2001" name="Google Shape;1922;p47"/>
          <p:cNvPicPr>
            <a:picLocks xmlns:a="http://schemas.openxmlformats.org/drawingml/2006/main" noChangeAspect="1"/>
          </p:cNvPicPr>
          <p:nvPr/>
        </p:nvPicPr>
        <p:blipFill>
          <a:blip xmlns:r="http://schemas.openxmlformats.org/officeDocument/2006/relationships" xmlns:a="http://schemas.openxmlformats.org/drawingml/2006/main" r:embed="R2300aed21c9e438d"/>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xmlns:a="http://schemas.openxmlformats.org/drawingml/2006/main">
        <p:nvSpPr>
          <p:cNvPr id="2002" name="Rectangle 200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003" name="TextBox 200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004" name="TextBox 200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05" name="TextBox 200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006" name="TextBox 200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07" name="TextBox 200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008" name="TextBox 200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09" name="TextBox 200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010" name="TextBox 200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11" name="TextBox 2010"/>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012" name="TextBox 201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13" name="TextBox 2012"/>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014" name="TextBox 201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15" name="TextBox 2014"/>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016" name="TextBox 201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17" name="Rounded Rectangle 2016"/>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243055677"/>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1958" name="Google Shape;1958;p48">
            <a:extLst xmlns:a="http://schemas.openxmlformats.org/drawingml/2006/main">
              <a:ext uri="{FF2B5EF4-FFF2-40B4-BE49-F238E27FC236}">
                <a16:creationId xmlns:a16="http://schemas.microsoft.com/office/drawing/2014/main" id="{8BCFC10A-B58E-41B3-ABDA-40387C9C0627}"/>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Diagnoza, która pokazuje Ciebie na tle organizacji</a:t>
            </a:r>
            <a:endParaRPr sz="2800"/>
          </a:p>
        </p:txBody>
      </p:sp>
      <p:sp>
        <p:nvSpPr>
          <p:cNvPr id="1959" name="Google Shape;1959;p48">
            <a:extLst xmlns:a="http://schemas.openxmlformats.org/drawingml/2006/main">
              <a:ext uri="{FF2B5EF4-FFF2-40B4-BE49-F238E27FC236}">
                <a16:creationId xmlns:a16="http://schemas.microsoft.com/office/drawing/2014/main" id="{3D243BF6-3C64-4B76-9A78-F38DA6CF678E}"/>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Zobacz siebie na tle zespołu, grupy projektowej, działu i całej firmy: podobieństwa, różnice i możliwe źródła napięć.</a:t>
            </a:r>
            <a:endParaRPr sz="1550"/>
          </a:p>
        </p:txBody>
      </p:sp>
      <p:pic>
        <p:nvPicPr>
          <p:cNvPr id="2010" name="Google Shape;1960;p48"/>
          <p:cNvPicPr>
            <a:picLocks xmlns:a="http://schemas.openxmlformats.org/drawingml/2006/main" noChangeAspect="1"/>
          </p:cNvPicPr>
          <p:nvPr/>
        </p:nvPicPr>
        <p:blipFill rotWithShape="1">
          <a:blip xmlns:r="http://schemas.openxmlformats.org/officeDocument/2006/relationships" xmlns:a="http://schemas.openxmlformats.org/drawingml/2006/main" r:embed="R91e9c457162640e8">
            <a:alphaModFix/>
          </a:blip>
          <a:stretch xmlns:a="http://schemas.openxmlformats.org/drawingml/2006/main"/>
        </p:blipFill>
        <p:spPr>
          <a:xfrm xmlns:a="http://schemas.openxmlformats.org/drawingml/2006/main" flipH="0" flipV="0">
            <a:off x="548650" y="2071475"/>
            <a:ext cx="4895532" cy="3671649"/>
          </a:xfrm>
          <a:prstGeom xmlns:a="http://schemas.openxmlformats.org/drawingml/2006/main" prst="rect">
            <a:avLst/>
          </a:prstGeom>
          <a:ln xmlns:a="http://schemas.openxmlformats.org/drawingml/2006/main">
            <a:noFill/>
          </a:ln>
        </p:spPr>
      </p:pic>
      <p:sp>
        <p:nvSpPr>
          <p:cNvPr id="1961" name="Google Shape;1961;p48">
            <a:extLst xmlns:a="http://schemas.openxmlformats.org/drawingml/2006/main">
              <a:ext uri="{FF2B5EF4-FFF2-40B4-BE49-F238E27FC236}">
                <a16:creationId xmlns:a16="http://schemas.microsoft.com/office/drawing/2014/main" id="{16BC053E-40C0-4150-8596-15C2C98892C4}"/>
              </a:ext>
            </a:extLst>
          </p:cNvPr>
          <p:cNvSpPr>
            <a:spLocks xmlns:a="http://schemas.openxmlformats.org/drawingml/2006/main" noGrp="1"/>
          </p:cNvSpPr>
          <p:nvPr/>
        </p:nvSpPr>
        <p:spPr>
          <a:xfrm xmlns:a="http://schemas.openxmlformats.org/drawingml/2006/main">
            <a:off x="548640"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62" name="Google Shape;1962;p48">
            <a:extLst xmlns:a="http://schemas.openxmlformats.org/drawingml/2006/main">
              <a:ext uri="{FF2B5EF4-FFF2-40B4-BE49-F238E27FC236}">
                <a16:creationId xmlns:a16="http://schemas.microsoft.com/office/drawing/2014/main" id="{0654015B-0472-48DC-B933-7812E663635D}"/>
              </a:ext>
            </a:extLst>
          </p:cNvPr>
          <p:cNvSpPr>
            <a:spLocks xmlns:a="http://schemas.openxmlformats.org/drawingml/2006/main" noGrp="1"/>
          </p:cNvSpPr>
          <p:nvPr/>
        </p:nvSpPr>
        <p:spPr>
          <a:xfrm xmlns:a="http://schemas.openxmlformats.org/drawingml/2006/main">
            <a:off x="548640"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Widok użytkownika: mapa podobieństw. Dane o grupach są zbiorcze i nie pokazują cudzych pełnych wyników.</a:t>
            </a:r>
            <a:endParaRPr sz="900"/>
          </a:p>
        </p:txBody>
      </p:sp>
      <p:sp>
        <p:nvSpPr>
          <p:cNvPr id="1963" name="Google Shape;1963;p48">
            <a:extLst xmlns:a="http://schemas.openxmlformats.org/drawingml/2006/main">
              <a:ext uri="{FF2B5EF4-FFF2-40B4-BE49-F238E27FC236}">
                <a16:creationId xmlns:a16="http://schemas.microsoft.com/office/drawing/2014/main" id="{D66A1C7A-FA7B-4429-962D-45213185B19D}"/>
              </a:ext>
            </a:extLst>
          </p:cNvPr>
          <p:cNvSpPr>
            <a:spLocks xmlns:a="http://schemas.openxmlformats.org/drawingml/2006/main" noGrp="1"/>
          </p:cNvSpPr>
          <p:nvPr/>
        </p:nvSpPr>
        <p:spPr>
          <a:xfrm xmlns:a="http://schemas.openxmlformats.org/drawingml/2006/main">
            <a:off x="608076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65" name="Google Shape;1965;p48">
            <a:extLst xmlns:a="http://schemas.openxmlformats.org/drawingml/2006/main">
              <a:ext uri="{FF2B5EF4-FFF2-40B4-BE49-F238E27FC236}">
                <a16:creationId xmlns:a16="http://schemas.microsoft.com/office/drawing/2014/main" id="{9A0A51A9-6FCE-47DD-BCB5-280AAFBA017D}"/>
              </a:ext>
            </a:extLst>
          </p:cNvPr>
          <p:cNvSpPr>
            <a:spLocks xmlns:a="http://schemas.openxmlformats.org/drawingml/2006/main" noGrp="1"/>
          </p:cNvSpPr>
          <p:nvPr/>
        </p:nvSpPr>
        <p:spPr>
          <a:xfrm xmlns:a="http://schemas.openxmlformats.org/drawingml/2006/main">
            <a:off x="664768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Ty na tle różnych grup</a:t>
            </a:r>
            <a:endParaRPr sz="1450"/>
          </a:p>
        </p:txBody>
      </p:sp>
      <p:sp>
        <p:nvSpPr>
          <p:cNvPr id="1966" name="Google Shape;1966;p48">
            <a:extLst xmlns:a="http://schemas.openxmlformats.org/drawingml/2006/main">
              <a:ext uri="{FF2B5EF4-FFF2-40B4-BE49-F238E27FC236}">
                <a16:creationId xmlns:a16="http://schemas.microsoft.com/office/drawing/2014/main" id="{DE4976EF-5799-4CA3-9331-F966CD35231F}"/>
              </a:ext>
            </a:extLst>
          </p:cNvPr>
          <p:cNvSpPr>
            <a:spLocks xmlns:a="http://schemas.openxmlformats.org/drawingml/2006/main" noGrp="1"/>
          </p:cNvSpPr>
          <p:nvPr/>
        </p:nvSpPr>
        <p:spPr>
          <a:xfrm xmlns:a="http://schemas.openxmlformats.org/drawingml/2006/main">
            <a:off x="664768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Porównaj swój sposób pracy z zespołem, grupą projektową, działem albo całą organizacją.</a:t>
            </a:r>
            <a:endParaRPr sz="1250"/>
          </a:p>
        </p:txBody>
      </p:sp>
      <p:sp>
        <p:nvSpPr>
          <p:cNvPr id="1967" name="Google Shape;1967;p48">
            <a:extLst xmlns:a="http://schemas.openxmlformats.org/drawingml/2006/main">
              <a:ext uri="{FF2B5EF4-FFF2-40B4-BE49-F238E27FC236}">
                <a16:creationId xmlns:a16="http://schemas.microsoft.com/office/drawing/2014/main" id="{351E2188-9191-4F3E-9106-4289291790D8}"/>
              </a:ext>
            </a:extLst>
          </p:cNvPr>
          <p:cNvSpPr>
            <a:spLocks xmlns:a="http://schemas.openxmlformats.org/drawingml/2006/main" noGrp="1"/>
          </p:cNvSpPr>
          <p:nvPr/>
        </p:nvSpPr>
        <p:spPr>
          <a:xfrm xmlns:a="http://schemas.openxmlformats.org/drawingml/2006/main">
            <a:off x="608076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69" name="Google Shape;1969;p48">
            <a:extLst xmlns:a="http://schemas.openxmlformats.org/drawingml/2006/main">
              <a:ext uri="{FF2B5EF4-FFF2-40B4-BE49-F238E27FC236}">
                <a16:creationId xmlns:a16="http://schemas.microsoft.com/office/drawing/2014/main" id="{6EFFD138-5A42-4F70-AC31-2EE4F83C3886}"/>
              </a:ext>
            </a:extLst>
          </p:cNvPr>
          <p:cNvSpPr>
            <a:spLocks xmlns:a="http://schemas.openxmlformats.org/drawingml/2006/main" noGrp="1"/>
          </p:cNvSpPr>
          <p:nvPr/>
        </p:nvSpPr>
        <p:spPr>
          <a:xfrm xmlns:a="http://schemas.openxmlformats.org/drawingml/2006/main">
            <a:off x="664768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Mapa podobieństw i różnic</a:t>
            </a:r>
            <a:endParaRPr sz="1450"/>
          </a:p>
        </p:txBody>
      </p:sp>
      <p:sp>
        <p:nvSpPr>
          <p:cNvPr id="1970" name="Google Shape;1970;p48">
            <a:extLst xmlns:a="http://schemas.openxmlformats.org/drawingml/2006/main">
              <a:ext uri="{FF2B5EF4-FFF2-40B4-BE49-F238E27FC236}">
                <a16:creationId xmlns:a16="http://schemas.microsoft.com/office/drawing/2014/main" id="{B30B656C-1ED2-4472-B6FF-9BD64BD1231D}"/>
              </a:ext>
            </a:extLst>
          </p:cNvPr>
          <p:cNvSpPr>
            <a:spLocks xmlns:a="http://schemas.openxmlformats.org/drawingml/2006/main" noGrp="1"/>
          </p:cNvSpPr>
          <p:nvPr/>
        </p:nvSpPr>
        <p:spPr>
          <a:xfrm xmlns:a="http://schemas.openxmlformats.org/drawingml/2006/main">
            <a:off x="664768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Widać, gdzie jesteś blisko innych, gdzie wyraźnie się różnisz i co to może znaczyć we współpracy.</a:t>
            </a:r>
            <a:endParaRPr sz="1250"/>
          </a:p>
        </p:txBody>
      </p:sp>
      <p:sp>
        <p:nvSpPr>
          <p:cNvPr id="1971" name="Google Shape;1971;p48">
            <a:extLst xmlns:a="http://schemas.openxmlformats.org/drawingml/2006/main">
              <a:ext uri="{FF2B5EF4-FFF2-40B4-BE49-F238E27FC236}">
                <a16:creationId xmlns:a16="http://schemas.microsoft.com/office/drawing/2014/main" id="{2811B46E-F496-418C-914A-C848C9B973EB}"/>
              </a:ext>
            </a:extLst>
          </p:cNvPr>
          <p:cNvSpPr>
            <a:spLocks xmlns:a="http://schemas.openxmlformats.org/drawingml/2006/main" noGrp="1"/>
          </p:cNvSpPr>
          <p:nvPr/>
        </p:nvSpPr>
        <p:spPr>
          <a:xfrm xmlns:a="http://schemas.openxmlformats.org/drawingml/2006/main">
            <a:off x="608076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1973" name="Google Shape;1973;p48">
            <a:extLst xmlns:a="http://schemas.openxmlformats.org/drawingml/2006/main">
              <a:ext uri="{FF2B5EF4-FFF2-40B4-BE49-F238E27FC236}">
                <a16:creationId xmlns:a16="http://schemas.microsoft.com/office/drawing/2014/main" id="{70AA0FAF-9140-474E-8C3A-6A4FFD22141B}"/>
              </a:ext>
            </a:extLst>
          </p:cNvPr>
          <p:cNvSpPr>
            <a:spLocks xmlns:a="http://schemas.openxmlformats.org/drawingml/2006/main" noGrp="1"/>
          </p:cNvSpPr>
          <p:nvPr/>
        </p:nvSpPr>
        <p:spPr>
          <a:xfrm xmlns:a="http://schemas.openxmlformats.org/drawingml/2006/main">
            <a:off x="664768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Ten sam obraz dla wszystkich</a:t>
            </a:r>
            <a:endParaRPr sz="1450"/>
          </a:p>
        </p:txBody>
      </p:sp>
      <p:sp>
        <p:nvSpPr>
          <p:cNvPr id="1974" name="Google Shape;1974;p48">
            <a:extLst xmlns:a="http://schemas.openxmlformats.org/drawingml/2006/main">
              <a:ext uri="{FF2B5EF4-FFF2-40B4-BE49-F238E27FC236}">
                <a16:creationId xmlns:a16="http://schemas.microsoft.com/office/drawing/2014/main" id="{8C455B9F-7CCC-4D82-AD15-D6B5E8228585}"/>
              </a:ext>
            </a:extLst>
          </p:cNvPr>
          <p:cNvSpPr>
            <a:spLocks xmlns:a="http://schemas.openxmlformats.org/drawingml/2006/main" noGrp="1"/>
          </p:cNvSpPr>
          <p:nvPr/>
        </p:nvSpPr>
        <p:spPr>
          <a:xfrm xmlns:a="http://schemas.openxmlformats.org/drawingml/2006/main">
            <a:off x="664768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Każdy użytkownik widzi te same dane zbiorcze. Rozmowy z Em i pełne wyniki poszczególnych osób pozostają prywatne.</a:t>
            </a:r>
            <a:endParaRPr sz="1250"/>
          </a:p>
        </p:txBody>
      </p:sp>
      <p:pic>
        <p:nvPicPr>
          <p:cNvPr id="2022" name="Google Shape;1975;p48"/>
          <p:cNvPicPr>
            <a:picLocks xmlns:a="http://schemas.openxmlformats.org/drawingml/2006/main" noChangeAspect="1"/>
          </p:cNvPicPr>
          <p:nvPr/>
        </p:nvPicPr>
        <p:blipFill rotWithShape="1">
          <a:blip xmlns:r="http://schemas.openxmlformats.org/officeDocument/2006/relationships" xmlns:a="http://schemas.openxmlformats.org/drawingml/2006/main" r:embed="Rf6d28fd55a044a91">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049" name="Google Shape;1964;p48"/>
          <p:cNvPicPr>
            <a:picLocks xmlns:a="http://schemas.openxmlformats.org/drawingml/2006/main" noChangeAspect="1"/>
          </p:cNvPicPr>
          <p:nvPr/>
        </p:nvPicPr>
        <p:blipFill>
          <a:blip xmlns:r="http://schemas.openxmlformats.org/officeDocument/2006/relationships" xmlns:a="http://schemas.openxmlformats.org/drawingml/2006/main" r:embed="R511a27e14f564ba6"/>
          <a:srcRect xmlns:a="http://schemas.openxmlformats.org/drawingml/2006/main" l="0" t="0" r="0" b="0"/>
          <a:stretch xmlns:a="http://schemas.openxmlformats.org/drawingml/2006/main"/>
        </p:blipFill>
        <p:spPr>
          <a:xfrm xmlns:a="http://schemas.openxmlformats.org/drawingml/2006/main">
            <a:off x="6163056" y="2185416"/>
            <a:ext cx="219456" cy="219456"/>
          </a:xfrm>
          <a:prstGeom xmlns:a="http://schemas.openxmlformats.org/drawingml/2006/main" prst="rect">
            <a:avLst/>
          </a:prstGeom>
        </p:spPr>
      </p:pic>
      <p:pic>
        <p:nvPicPr>
          <p:cNvPr id="2050" name="Google Shape;1968;p48"/>
          <p:cNvPicPr>
            <a:picLocks xmlns:a="http://schemas.openxmlformats.org/drawingml/2006/main" noChangeAspect="1"/>
          </p:cNvPicPr>
          <p:nvPr/>
        </p:nvPicPr>
        <p:blipFill>
          <a:blip xmlns:r="http://schemas.openxmlformats.org/officeDocument/2006/relationships" xmlns:a="http://schemas.openxmlformats.org/drawingml/2006/main" r:embed="R5c6bdb2ae2254ae4"/>
          <a:srcRect xmlns:a="http://schemas.openxmlformats.org/drawingml/2006/main" l="0" t="0" r="0" b="0"/>
          <a:stretch xmlns:a="http://schemas.openxmlformats.org/drawingml/2006/main"/>
        </p:blipFill>
        <p:spPr>
          <a:xfrm xmlns:a="http://schemas.openxmlformats.org/drawingml/2006/main">
            <a:off x="6163056" y="3557016"/>
            <a:ext cx="219456" cy="219456"/>
          </a:xfrm>
          <a:prstGeom xmlns:a="http://schemas.openxmlformats.org/drawingml/2006/main" prst="rect">
            <a:avLst/>
          </a:prstGeom>
        </p:spPr>
      </p:pic>
      <p:pic>
        <p:nvPicPr>
          <p:cNvPr id="2051" name="Google Shape;1972;p48"/>
          <p:cNvPicPr>
            <a:picLocks xmlns:a="http://schemas.openxmlformats.org/drawingml/2006/main" noChangeAspect="1"/>
          </p:cNvPicPr>
          <p:nvPr/>
        </p:nvPicPr>
        <p:blipFill>
          <a:blip xmlns:r="http://schemas.openxmlformats.org/officeDocument/2006/relationships" xmlns:a="http://schemas.openxmlformats.org/drawingml/2006/main" r:embed="Rbc98e6ec652a433d"/>
          <a:srcRect xmlns:a="http://schemas.openxmlformats.org/drawingml/2006/main" l="0" t="0" r="0" b="0"/>
          <a:stretch xmlns:a="http://schemas.openxmlformats.org/drawingml/2006/main"/>
        </p:blipFill>
        <p:spPr>
          <a:xfrm xmlns:a="http://schemas.openxmlformats.org/drawingml/2006/main">
            <a:off x="6163056" y="4928616"/>
            <a:ext cx="219456" cy="219456"/>
          </a:xfrm>
          <a:prstGeom xmlns:a="http://schemas.openxmlformats.org/drawingml/2006/main" prst="rect">
            <a:avLst/>
          </a:prstGeom>
        </p:spPr>
      </p:pic>
      <p:sp xmlns:a="http://schemas.openxmlformats.org/drawingml/2006/main">
        <p:nvSpPr>
          <p:cNvPr id="2052" name="Rectangle 205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053" name="TextBox 205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054" name="TextBox 205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55" name="TextBox 205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056" name="TextBox 205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57" name="TextBox 205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058" name="TextBox 205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59" name="TextBox 205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060" name="TextBox 205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61" name="TextBox 2060"/>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062" name="TextBox 206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63" name="TextBox 2062"/>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064" name="TextBox 206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65" name="TextBox 2064"/>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066" name="TextBox 206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067" name="Rounded Rectangle 2066"/>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390259861"/>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008" name="Google Shape;2008;p49">
            <a:extLst xmlns:a="http://schemas.openxmlformats.org/drawingml/2006/main">
              <a:ext uri="{FF2B5EF4-FFF2-40B4-BE49-F238E27FC236}">
                <a16:creationId xmlns:a16="http://schemas.microsoft.com/office/drawing/2014/main" id="{1493969E-BA27-4C38-9955-BE0C70828A3A}"/>
              </a:ext>
            </a:extLst>
          </p:cNvPr>
          <p:cNvSpPr>
            <a:spLocks xmlns:a="http://schemas.openxmlformats.org/drawingml/2006/main" noGrp="1"/>
          </p:cNvSpPr>
          <p:nvPr>
            <p:ph type="title" idx="0"/>
          </p:nvPr>
        </p:nvSpPr>
        <p:spPr>
          <a:xfrm xmlns:a="http://schemas.openxmlformats.org/drawingml/2006/main">
            <a:off x="548640" y="713232"/>
            <a:ext cx="11094434" cy="457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ctr">
            <a:noAutofit/>
          </a:bodyPr>
          <a:lstStyle xmlns:a="http://schemas.openxmlformats.org/drawingml/2006/main"/>
          <a:p xmlns:a="http://schemas.openxmlformats.org/drawingml/2006/main">
            <a:pPr marL="0" lvl="0" indent="0" algn="l">
              <a:spcBef>
                <a:spcPts val="0"/>
              </a:spcBef>
              <a:spcAft>
                <a:spcPts val="0"/>
              </a:spcAft>
              <a:buClr>
                <a:srgbClr val="241C28"/>
              </a:buClr>
              <a:buSzPts val="2800"/>
              <a:buFont typeface="Calibri"/>
              <a:buNone/>
              <a:defRPr sz="2500" b="1">
                <a:solidFill>
                  <a:srgbClr val="4F2854"/>
                </a:solidFill>
                <a:latin typeface="Calibri"/>
                <a:ea typeface="Calibri"/>
                <a:cs typeface="Calibri"/>
              </a:defRPr>
            </a:pPr>
            <a:r>
              <a:rPr sz="2500" b="1" u="none">
                <a:solidFill>
                  <a:srgbClr val="4F2854"/>
                </a:solidFill>
                <a:latin typeface="Calibri"/>
                <a:ea typeface="Calibri"/>
                <a:cs typeface="Calibri"/>
              </a:rPr>
              <a:t>Mikrolekcje dopasowane do osoby</a:t>
            </a:r>
            <a:endParaRPr sz="2800"/>
          </a:p>
        </p:txBody>
      </p:sp>
      <p:sp>
        <p:nvSpPr>
          <p:cNvPr id="2009" name="Google Shape;2009;p49">
            <a:extLst xmlns:a="http://schemas.openxmlformats.org/drawingml/2006/main">
              <a:ext uri="{FF2B5EF4-FFF2-40B4-BE49-F238E27FC236}">
                <a16:creationId xmlns:a16="http://schemas.microsoft.com/office/drawing/2014/main" id="{3AB8A20E-32F3-4DF0-8788-24B350A923C6}"/>
              </a:ext>
            </a:extLst>
          </p:cNvPr>
          <p:cNvSpPr>
            <a:spLocks xmlns:a="http://schemas.openxmlformats.org/drawingml/2006/main" noGrp="1"/>
          </p:cNvSpPr>
          <p:nvPr/>
        </p:nvSpPr>
        <p:spPr>
          <a:xfrm xmlns:a="http://schemas.openxmlformats.org/drawingml/2006/main">
            <a:off x="548640" y="1225296"/>
            <a:ext cx="10515600" cy="56692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241C28"/>
              </a:buClr>
              <a:buSzPts val="1550"/>
              <a:buFont typeface="Calibri"/>
              <a:buNone/>
              <a:defRPr sz="1400">
                <a:solidFill>
                  <a:srgbClr val="241C28"/>
                </a:solidFill>
                <a:latin typeface="Calibri"/>
                <a:ea typeface="Calibri"/>
                <a:cs typeface="Calibri"/>
              </a:defRPr>
            </a:pPr>
            <a:r>
              <a:rPr sz="1400" u="none">
                <a:solidFill>
                  <a:srgbClr val="241C28"/>
                </a:solidFill>
                <a:latin typeface="Calibri"/>
                <a:ea typeface="Calibri"/>
                <a:cs typeface="Calibri"/>
              </a:rPr>
              <a:t>Dwie mikrolekcje w tygodniu. Treść wynika z diagnozy, roli i ludzi, z którymi użytkownik pracuje.</a:t>
            </a:r>
            <a:endParaRPr sz="1550"/>
          </a:p>
        </p:txBody>
      </p:sp>
      <p:pic>
        <p:nvPicPr>
          <p:cNvPr id="2060" name="Google Shape;2010;p49"/>
          <p:cNvPicPr>
            <a:picLocks xmlns:a="http://schemas.openxmlformats.org/drawingml/2006/main" noChangeAspect="1"/>
          </p:cNvPicPr>
          <p:nvPr/>
        </p:nvPicPr>
        <p:blipFill rotWithShape="1">
          <a:blip xmlns:r="http://schemas.openxmlformats.org/officeDocument/2006/relationships" xmlns:a="http://schemas.openxmlformats.org/drawingml/2006/main" r:embed="R1c2e10324ede4154">
            <a:alphaModFix/>
          </a:blip>
          <a:srcRect xmlns:a="http://schemas.openxmlformats.org/drawingml/2006/main" l="0" t="0" r="0" b="46780"/>
          <a:stretch xmlns:a="http://schemas.openxmlformats.org/drawingml/2006/main"/>
        </p:blipFill>
        <p:spPr>
          <a:xfrm xmlns:a="http://schemas.openxmlformats.org/drawingml/2006/main" flipH="0" flipV="0">
            <a:off x="6613855" y="2084832"/>
            <a:ext cx="5029199" cy="3730751"/>
          </a:xfrm>
          <a:prstGeom xmlns:a="http://schemas.openxmlformats.org/drawingml/2006/main" prst="rect">
            <a:avLst/>
          </a:prstGeom>
          <a:ln xmlns:a="http://schemas.openxmlformats.org/drawingml/2006/main">
            <a:noFill/>
          </a:ln>
        </p:spPr>
      </p:pic>
      <p:sp>
        <p:nvSpPr>
          <p:cNvPr id="2011" name="Google Shape;2011;p49">
            <a:extLst xmlns:a="http://schemas.openxmlformats.org/drawingml/2006/main">
              <a:ext uri="{FF2B5EF4-FFF2-40B4-BE49-F238E27FC236}">
                <a16:creationId xmlns:a16="http://schemas.microsoft.com/office/drawing/2014/main" id="{CA66AB7B-21DA-49DE-9629-35C6181FB3D3}"/>
              </a:ext>
            </a:extLst>
          </p:cNvPr>
          <p:cNvSpPr>
            <a:spLocks xmlns:a="http://schemas.openxmlformats.org/drawingml/2006/main" noGrp="1"/>
          </p:cNvSpPr>
          <p:nvPr/>
        </p:nvSpPr>
        <p:spPr>
          <a:xfrm xmlns:a="http://schemas.openxmlformats.org/drawingml/2006/main">
            <a:off x="6613855" y="2084832"/>
            <a:ext cx="5029200" cy="3730752"/>
          </a:xfrm>
          <a:prstGeom xmlns:a="http://schemas.openxmlformats.org/drawingml/2006/main" prst="rect">
            <a:avLst/>
          </a:prstGeom>
          <a:solidFill xmlns:a="http://schemas.openxmlformats.org/drawingml/2006/main">
            <a:srgbClr val="FFFFFF">
              <a:alpha val="0"/>
            </a:srgbClr>
          </a:solidFill>
          <a:ln xmlns:a="http://schemas.openxmlformats.org/drawingml/2006/main" w="12700" cmpd="sng">
            <a:solidFill>
              <a:srgbClr val="E4DEE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12" name="Google Shape;2012;p49">
            <a:extLst xmlns:a="http://schemas.openxmlformats.org/drawingml/2006/main">
              <a:ext uri="{FF2B5EF4-FFF2-40B4-BE49-F238E27FC236}">
                <a16:creationId xmlns:a16="http://schemas.microsoft.com/office/drawing/2014/main" id="{E5DA0BC3-57A6-4E91-97F5-8B229504FE2E}"/>
              </a:ext>
            </a:extLst>
          </p:cNvPr>
          <p:cNvSpPr>
            <a:spLocks xmlns:a="http://schemas.openxmlformats.org/drawingml/2006/main" noGrp="1"/>
          </p:cNvSpPr>
          <p:nvPr/>
        </p:nvSpPr>
        <p:spPr>
          <a:xfrm xmlns:a="http://schemas.openxmlformats.org/drawingml/2006/main">
            <a:off x="6613855" y="5870448"/>
            <a:ext cx="5029200" cy="38404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5000"/>
              </a:lnSpc>
              <a:spcBef>
                <a:spcPts val="0"/>
              </a:spcBef>
              <a:spcAft>
                <a:spcPts val="0"/>
              </a:spcAft>
              <a:buClr>
                <a:srgbClr val="6E6873"/>
              </a:buClr>
              <a:buSzPts val="900"/>
              <a:buFont typeface="Calibri"/>
              <a:buNone/>
            </a:pPr>
            <a:r>
              <a:rPr sz="900" u="none">
                <a:solidFill>
                  <a:srgbClr val="6E6873"/>
                </a:solidFill>
                <a:latin typeface="Calibri"/>
                <a:ea typeface="Calibri"/>
                <a:cs typeface="Calibri"/>
              </a:rPr>
              <a:t>Pełny widok modułów. Kolejne lekcje odblokowują się stopniowo, a postęp widzi tylko użytkownik.</a:t>
            </a:r>
            <a:endParaRPr sz="900"/>
          </a:p>
        </p:txBody>
      </p:sp>
      <p:sp>
        <p:nvSpPr>
          <p:cNvPr id="2013" name="Google Shape;2013;p49">
            <a:extLst xmlns:a="http://schemas.openxmlformats.org/drawingml/2006/main">
              <a:ext uri="{FF2B5EF4-FFF2-40B4-BE49-F238E27FC236}">
                <a16:creationId xmlns:a16="http://schemas.microsoft.com/office/drawing/2014/main" id="{6C20CD0C-3194-40F2-9C40-38208CC6E2E4}"/>
              </a:ext>
            </a:extLst>
          </p:cNvPr>
          <p:cNvSpPr>
            <a:spLocks xmlns:a="http://schemas.openxmlformats.org/drawingml/2006/main" noGrp="1"/>
          </p:cNvSpPr>
          <p:nvPr/>
        </p:nvSpPr>
        <p:spPr>
          <a:xfrm xmlns:a="http://schemas.openxmlformats.org/drawingml/2006/main">
            <a:off x="548640" y="2103120"/>
            <a:ext cx="384048" cy="384048"/>
          </a:xfrm>
          <a:prstGeom xmlns:a="http://schemas.openxmlformats.org/drawingml/2006/main" prst="ellipse">
            <a:avLst/>
          </a:prstGeom>
          <a:solidFill xmlns:a="http://schemas.openxmlformats.org/drawingml/2006/main">
            <a:srgbClr val="F6F2F8"/>
          </a:solidFill>
          <a:ln xmlns:a="http://schemas.openxmlformats.org/drawingml/2006/main" w="12700" cmpd="sng">
            <a:solidFill>
              <a:srgbClr val="F6F2F8"/>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15" name="Google Shape;2015;p49">
            <a:extLst xmlns:a="http://schemas.openxmlformats.org/drawingml/2006/main">
              <a:ext uri="{FF2B5EF4-FFF2-40B4-BE49-F238E27FC236}">
                <a16:creationId xmlns:a16="http://schemas.microsoft.com/office/drawing/2014/main" id="{A67F0E43-310C-4C11-BAC6-C23FE20B824F}"/>
              </a:ext>
            </a:extLst>
          </p:cNvPr>
          <p:cNvSpPr>
            <a:spLocks xmlns:a="http://schemas.openxmlformats.org/drawingml/2006/main" noGrp="1"/>
          </p:cNvSpPr>
          <p:nvPr/>
        </p:nvSpPr>
        <p:spPr>
          <a:xfrm xmlns:a="http://schemas.openxmlformats.org/drawingml/2006/main">
            <a:off x="1115568" y="21214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Dwie minuty na telefonie</a:t>
            </a:r>
            <a:endParaRPr sz="1450"/>
          </a:p>
        </p:txBody>
      </p:sp>
      <p:sp>
        <p:nvSpPr>
          <p:cNvPr id="2016" name="Google Shape;2016;p49">
            <a:extLst xmlns:a="http://schemas.openxmlformats.org/drawingml/2006/main">
              <a:ext uri="{FF2B5EF4-FFF2-40B4-BE49-F238E27FC236}">
                <a16:creationId xmlns:a16="http://schemas.microsoft.com/office/drawing/2014/main" id="{E5F3C84D-2B24-425E-987B-959BDA067F6A}"/>
              </a:ext>
            </a:extLst>
          </p:cNvPr>
          <p:cNvSpPr>
            <a:spLocks xmlns:a="http://schemas.openxmlformats.org/drawingml/2006/main" noGrp="1"/>
          </p:cNvSpPr>
          <p:nvPr/>
        </p:nvSpPr>
        <p:spPr>
          <a:xfrm xmlns:a="http://schemas.openxmlformats.org/drawingml/2006/main">
            <a:off x="1115568" y="24688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Krótki tekst i jedno pytanie sprawdzające. Lekcję można przeczytać między spotkaniami albo przed rozpoczęciem zmiany.</a:t>
            </a:r>
            <a:endParaRPr sz="1250"/>
          </a:p>
        </p:txBody>
      </p:sp>
      <p:sp>
        <p:nvSpPr>
          <p:cNvPr id="2017" name="Google Shape;2017;p49">
            <a:extLst xmlns:a="http://schemas.openxmlformats.org/drawingml/2006/main">
              <a:ext uri="{FF2B5EF4-FFF2-40B4-BE49-F238E27FC236}">
                <a16:creationId xmlns:a16="http://schemas.microsoft.com/office/drawing/2014/main" id="{14605A5A-98FA-4151-A3E6-80217128DB47}"/>
              </a:ext>
            </a:extLst>
          </p:cNvPr>
          <p:cNvSpPr>
            <a:spLocks xmlns:a="http://schemas.openxmlformats.org/drawingml/2006/main" noGrp="1"/>
          </p:cNvSpPr>
          <p:nvPr/>
        </p:nvSpPr>
        <p:spPr>
          <a:xfrm xmlns:a="http://schemas.openxmlformats.org/drawingml/2006/main">
            <a:off x="548640" y="3474720"/>
            <a:ext cx="384048" cy="384048"/>
          </a:xfrm>
          <a:prstGeom xmlns:a="http://schemas.openxmlformats.org/drawingml/2006/main" prst="ellipse">
            <a:avLst/>
          </a:prstGeom>
          <a:solidFill xmlns:a="http://schemas.openxmlformats.org/drawingml/2006/main">
            <a:srgbClr val="EAF5F3"/>
          </a:solidFill>
          <a:ln xmlns:a="http://schemas.openxmlformats.org/drawingml/2006/main" w="12700" cmpd="sng">
            <a:solidFill>
              <a:srgbClr val="EAF5F3"/>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19" name="Google Shape;2019;p49">
            <a:extLst xmlns:a="http://schemas.openxmlformats.org/drawingml/2006/main">
              <a:ext uri="{FF2B5EF4-FFF2-40B4-BE49-F238E27FC236}">
                <a16:creationId xmlns:a16="http://schemas.microsoft.com/office/drawing/2014/main" id="{1C2EC74C-EC47-4264-AE54-827929AC1613}"/>
              </a:ext>
            </a:extLst>
          </p:cNvPr>
          <p:cNvSpPr>
            <a:spLocks xmlns:a="http://schemas.openxmlformats.org/drawingml/2006/main" noGrp="1"/>
          </p:cNvSpPr>
          <p:nvPr/>
        </p:nvSpPr>
        <p:spPr>
          <a:xfrm xmlns:a="http://schemas.openxmlformats.org/drawingml/2006/main">
            <a:off x="1115568" y="34930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Nauka rozłożona w czasie</a:t>
            </a:r>
            <a:endParaRPr sz="1450"/>
          </a:p>
        </p:txBody>
      </p:sp>
      <p:sp>
        <p:nvSpPr>
          <p:cNvPr id="2020" name="Google Shape;2020;p49">
            <a:extLst xmlns:a="http://schemas.openxmlformats.org/drawingml/2006/main">
              <a:ext uri="{FF2B5EF4-FFF2-40B4-BE49-F238E27FC236}">
                <a16:creationId xmlns:a16="http://schemas.microsoft.com/office/drawing/2014/main" id="{CF5F4FBA-332D-478B-9115-64380FFC2D11}"/>
              </a:ext>
            </a:extLst>
          </p:cNvPr>
          <p:cNvSpPr>
            <a:spLocks xmlns:a="http://schemas.openxmlformats.org/drawingml/2006/main" noGrp="1"/>
          </p:cNvSpPr>
          <p:nvPr/>
        </p:nvSpPr>
        <p:spPr>
          <a:xfrm xmlns:a="http://schemas.openxmlformats.org/drawingml/2006/main">
            <a:off x="1115568" y="38404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Dwie lekcje tygodniowo przez wiele miesięcy pomagają wracać do wiedzy w codziennych sytuacjach.</a:t>
            </a:r>
            <a:endParaRPr sz="1250"/>
          </a:p>
        </p:txBody>
      </p:sp>
      <p:sp>
        <p:nvSpPr>
          <p:cNvPr id="2021" name="Google Shape;2021;p49">
            <a:extLst xmlns:a="http://schemas.openxmlformats.org/drawingml/2006/main">
              <a:ext uri="{FF2B5EF4-FFF2-40B4-BE49-F238E27FC236}">
                <a16:creationId xmlns:a16="http://schemas.microsoft.com/office/drawing/2014/main" id="{37DD6E2F-16A0-407E-A282-681AAEED7E06}"/>
              </a:ext>
            </a:extLst>
          </p:cNvPr>
          <p:cNvSpPr>
            <a:spLocks xmlns:a="http://schemas.openxmlformats.org/drawingml/2006/main" noGrp="1"/>
          </p:cNvSpPr>
          <p:nvPr/>
        </p:nvSpPr>
        <p:spPr>
          <a:xfrm xmlns:a="http://schemas.openxmlformats.org/drawingml/2006/main">
            <a:off x="548640" y="4846320"/>
            <a:ext cx="384048" cy="384048"/>
          </a:xfrm>
          <a:prstGeom xmlns:a="http://schemas.openxmlformats.org/drawingml/2006/main" prst="ellipse">
            <a:avLst/>
          </a:prstGeom>
          <a:solidFill xmlns:a="http://schemas.openxmlformats.org/drawingml/2006/main">
            <a:srgbClr val="EFEEF7"/>
          </a:solidFill>
          <a:ln xmlns:a="http://schemas.openxmlformats.org/drawingml/2006/main" w="12700" cmpd="sng">
            <a:solidFill>
              <a:srgbClr val="EFEEF7"/>
            </a:solidFill>
            <a:prstDash val="solid"/>
            <a:headEnd type="none" w="sm" len="sm"/>
            <a:tailEnd type="none" w="sm" len="sm"/>
          </a:ln>
        </p:spPr>
        <p:txBody>
          <a:bodyPr xmlns:a="http://schemas.openxmlformats.org/drawingml/2006/main" spcFirstLastPara="1" wrap="square" lIns="91425" tIns="45700" rIns="91425" bIns="45700" anchor="t">
            <a:noAutofit/>
          </a:bodyPr>
          <a:lstStyle xmlns:a="http://schemas.openxmlformats.org/drawingml/2006/main"/>
          <a:p xmlns:a="http://schemas.openxmlformats.org/drawingml/2006/main">
            <a:pPr marL="0" marR="0" lvl="0" indent="0" algn="l">
              <a:spcBef>
                <a:spcPts val="0"/>
              </a:spcBef>
              <a:spcAft>
                <a:spcPts val="0"/>
              </a:spcAft>
              <a:buNone/>
            </a:pPr>
            <a:r>
              <a:t/>
            </a:r>
            <a:endParaRPr sz="1800"/>
          </a:p>
        </p:txBody>
      </p:sp>
      <p:sp>
        <p:nvSpPr>
          <p:cNvPr id="2023" name="Google Shape;2023;p49">
            <a:extLst xmlns:a="http://schemas.openxmlformats.org/drawingml/2006/main">
              <a:ext uri="{FF2B5EF4-FFF2-40B4-BE49-F238E27FC236}">
                <a16:creationId xmlns:a16="http://schemas.microsoft.com/office/drawing/2014/main" id="{FC3317F4-8289-4427-BD80-752218F3377D}"/>
              </a:ext>
            </a:extLst>
          </p:cNvPr>
          <p:cNvSpPr>
            <a:spLocks xmlns:a="http://schemas.openxmlformats.org/drawingml/2006/main" noGrp="1"/>
          </p:cNvSpPr>
          <p:nvPr/>
        </p:nvSpPr>
        <p:spPr>
          <a:xfrm xmlns:a="http://schemas.openxmlformats.org/drawingml/2006/main">
            <a:off x="1115568" y="4864608"/>
            <a:ext cx="4995367" cy="310896"/>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spcBef>
                <a:spcPts val="0"/>
              </a:spcBef>
              <a:spcAft>
                <a:spcPts val="0"/>
              </a:spcAft>
              <a:buClr>
                <a:srgbClr val="241C28"/>
              </a:buClr>
              <a:buSzPts val="1450"/>
              <a:buFont typeface="Calibri"/>
              <a:buNone/>
            </a:pPr>
            <a:r>
              <a:rPr sz="1450" b="1" u="none">
                <a:solidFill>
                  <a:srgbClr val="241C28"/>
                </a:solidFill>
                <a:latin typeface="Calibri"/>
                <a:ea typeface="Calibri"/>
                <a:cs typeface="Calibri"/>
              </a:rPr>
              <a:t>Treść zmienia się z sytuacją</a:t>
            </a:r>
            <a:endParaRPr sz="1450"/>
          </a:p>
        </p:txBody>
      </p:sp>
      <p:sp>
        <p:nvSpPr>
          <p:cNvPr id="2024" name="Google Shape;2024;p49">
            <a:extLst xmlns:a="http://schemas.openxmlformats.org/drawingml/2006/main">
              <a:ext uri="{FF2B5EF4-FFF2-40B4-BE49-F238E27FC236}">
                <a16:creationId xmlns:a16="http://schemas.microsoft.com/office/drawing/2014/main" id="{D88A770C-9E2C-4D3E-875A-D7CFA8BB6477}"/>
              </a:ext>
            </a:extLst>
          </p:cNvPr>
          <p:cNvSpPr>
            <a:spLocks xmlns:a="http://schemas.openxmlformats.org/drawingml/2006/main" noGrp="1"/>
          </p:cNvSpPr>
          <p:nvPr/>
        </p:nvSpPr>
        <p:spPr>
          <a:xfrm xmlns:a="http://schemas.openxmlformats.org/drawingml/2006/main">
            <a:off x="1115568" y="5212080"/>
            <a:ext cx="4995367" cy="969264"/>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marR="0" lvl="0" indent="0" algn="l">
              <a:lnSpc>
                <a:spcPct val="106000"/>
              </a:lnSpc>
              <a:spcBef>
                <a:spcPts val="0"/>
              </a:spcBef>
              <a:spcAft>
                <a:spcPts val="0"/>
              </a:spcAft>
              <a:buClr>
                <a:srgbClr val="241C28"/>
              </a:buClr>
              <a:buSzPts val="1250"/>
              <a:buFont typeface="Calibri"/>
              <a:buNone/>
            </a:pPr>
            <a:r>
              <a:rPr sz="1250" u="none">
                <a:solidFill>
                  <a:srgbClr val="241C28"/>
                </a:solidFill>
                <a:latin typeface="Calibri"/>
                <a:ea typeface="Calibri"/>
                <a:cs typeface="Calibri"/>
              </a:rPr>
              <a:t>Nowy zespół, przełożony albo rola wpływa na dalsze lekcje. Nie jest to jeden katalog kursów dla wszystkich.</a:t>
            </a:r>
            <a:endParaRPr sz="1250"/>
          </a:p>
        </p:txBody>
      </p:sp>
      <p:pic>
        <p:nvPicPr>
          <p:cNvPr id="2072" name="Google Shape;2025;p49"/>
          <p:cNvPicPr>
            <a:picLocks xmlns:a="http://schemas.openxmlformats.org/drawingml/2006/main" noChangeAspect="1"/>
          </p:cNvPicPr>
          <p:nvPr/>
        </p:nvPicPr>
        <p:blipFill rotWithShape="1">
          <a:blip xmlns:r="http://schemas.openxmlformats.org/officeDocument/2006/relationships" xmlns:a="http://schemas.openxmlformats.org/drawingml/2006/main" r:embed="Re31e69b03a1b449f">
            <a:alphaModFix/>
          </a:blip>
          <a:srcRect xmlns:a="http://schemas.openxmlformats.org/drawingml/2006/main" l="0" t="0" r="0" b="0"/>
          <a:stretch xmlns:a="http://schemas.openxmlformats.org/drawingml/2006/main"/>
        </p:blipFill>
        <p:spPr>
          <a:xfrm xmlns:a="http://schemas.openxmlformats.org/drawingml/2006/main">
            <a:off x="10682935" y="6410433"/>
            <a:ext cx="960120" cy="163614"/>
          </a:xfrm>
          <a:prstGeom xmlns:a="http://schemas.openxmlformats.org/drawingml/2006/main" prst="rect">
            <a:avLst/>
          </a:prstGeom>
          <a:ln xmlns:a="http://schemas.openxmlformats.org/drawingml/2006/main">
            <a:noFill/>
          </a:ln>
        </p:spPr>
      </p:pic>
      <p:pic>
        <p:nvPicPr>
          <p:cNvPr id="2099" name="Google Shape;2014;p49"/>
          <p:cNvPicPr>
            <a:picLocks xmlns:a="http://schemas.openxmlformats.org/drawingml/2006/main" noChangeAspect="1"/>
          </p:cNvPicPr>
          <p:nvPr/>
        </p:nvPicPr>
        <p:blipFill>
          <a:blip xmlns:r="http://schemas.openxmlformats.org/officeDocument/2006/relationships" xmlns:a="http://schemas.openxmlformats.org/drawingml/2006/main" r:embed="R8b2d983138f14719"/>
          <a:srcRect xmlns:a="http://schemas.openxmlformats.org/drawingml/2006/main" l="0" t="0" r="0" b="0"/>
          <a:stretch xmlns:a="http://schemas.openxmlformats.org/drawingml/2006/main"/>
        </p:blipFill>
        <p:spPr>
          <a:xfrm xmlns:a="http://schemas.openxmlformats.org/drawingml/2006/main">
            <a:off x="630936" y="2185416"/>
            <a:ext cx="219456" cy="219456"/>
          </a:xfrm>
          <a:prstGeom xmlns:a="http://schemas.openxmlformats.org/drawingml/2006/main" prst="rect">
            <a:avLst/>
          </a:prstGeom>
        </p:spPr>
      </p:pic>
      <p:pic>
        <p:nvPicPr>
          <p:cNvPr id="2100" name="Google Shape;2018;p49"/>
          <p:cNvPicPr>
            <a:picLocks xmlns:a="http://schemas.openxmlformats.org/drawingml/2006/main" noChangeAspect="1"/>
          </p:cNvPicPr>
          <p:nvPr/>
        </p:nvPicPr>
        <p:blipFill>
          <a:blip xmlns:r="http://schemas.openxmlformats.org/officeDocument/2006/relationships" xmlns:a="http://schemas.openxmlformats.org/drawingml/2006/main" r:embed="R271243798a35441d"/>
          <a:srcRect xmlns:a="http://schemas.openxmlformats.org/drawingml/2006/main" l="0" t="0" r="0" b="0"/>
          <a:stretch xmlns:a="http://schemas.openxmlformats.org/drawingml/2006/main"/>
        </p:blipFill>
        <p:spPr>
          <a:xfrm xmlns:a="http://schemas.openxmlformats.org/drawingml/2006/main">
            <a:off x="630936" y="3557016"/>
            <a:ext cx="219456" cy="219456"/>
          </a:xfrm>
          <a:prstGeom xmlns:a="http://schemas.openxmlformats.org/drawingml/2006/main" prst="rect">
            <a:avLst/>
          </a:prstGeom>
        </p:spPr>
      </p:pic>
      <p:pic>
        <p:nvPicPr>
          <p:cNvPr id="2101" name="Google Shape;2022;p49"/>
          <p:cNvPicPr>
            <a:picLocks xmlns:a="http://schemas.openxmlformats.org/drawingml/2006/main" noChangeAspect="1"/>
          </p:cNvPicPr>
          <p:nvPr/>
        </p:nvPicPr>
        <p:blipFill>
          <a:blip xmlns:r="http://schemas.openxmlformats.org/officeDocument/2006/relationships" xmlns:a="http://schemas.openxmlformats.org/drawingml/2006/main" r:embed="R4d83e9bfab564504"/>
          <a:srcRect xmlns:a="http://schemas.openxmlformats.org/drawingml/2006/main" l="0" t="0" r="0" b="0"/>
          <a:stretch xmlns:a="http://schemas.openxmlformats.org/drawingml/2006/main"/>
        </p:blipFill>
        <p:spPr>
          <a:xfrm xmlns:a="http://schemas.openxmlformats.org/drawingml/2006/main">
            <a:off x="630936" y="4928616"/>
            <a:ext cx="219456" cy="219456"/>
          </a:xfrm>
          <a:prstGeom xmlns:a="http://schemas.openxmlformats.org/drawingml/2006/main" prst="rect">
            <a:avLst/>
          </a:prstGeom>
        </p:spPr>
      </p:pic>
      <p:sp xmlns:a="http://schemas.openxmlformats.org/drawingml/2006/main">
        <p:nvSpPr>
          <p:cNvPr id="2102" name="Rectangle 2101"/>
          <p:cNvSpPr/>
          <p:nvPr/>
        </p:nvSpPr>
        <p:spPr>
          <a:xfrm>
            <a:off x="0" y="0"/>
            <a:ext cx="12192000" cy="66751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xmlns:a="http://schemas.openxmlformats.org/drawingml/2006/main">
        <p:nvSpPr>
          <p:cNvPr id="2103" name="TextBox 2102"/>
          <p:cNvSpPr txBox="1"/>
          <p:nvPr/>
        </p:nvSpPr>
        <p:spPr>
          <a:xfrm>
            <a:off x="1674723"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Problem</a:t>
            </a:r>
          </a:p>
        </p:txBody>
      </p:sp>
      <p:sp xmlns:a="http://schemas.openxmlformats.org/drawingml/2006/main">
        <p:nvSpPr>
          <p:cNvPr id="2104" name="TextBox 2103"/>
          <p:cNvSpPr txBox="1"/>
          <p:nvPr/>
        </p:nvSpPr>
        <p:spPr>
          <a:xfrm>
            <a:off x="23559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05" name="TextBox 2104"/>
          <p:cNvSpPr txBox="1"/>
          <p:nvPr/>
        </p:nvSpPr>
        <p:spPr>
          <a:xfrm>
            <a:off x="2525115" y="242316"/>
            <a:ext cx="932688" cy="292608"/>
          </a:xfrm>
          <a:prstGeom prst="rect">
            <a:avLst/>
          </a:prstGeom>
          <a:noFill/>
          <a:ln>
            <a:noFill/>
          </a:ln>
        </p:spPr>
        <p:txBody>
          <a:bodyPr wrap="none" lIns="0" rIns="0" tIns="0" bIns="0" anchor="ctr">
            <a:spAutoFit/>
          </a:bodyPr>
          <a:lstStyle/>
          <a:p>
            <a:pPr algn="ctr"/>
            <a:r>
              <a:rPr sz="650" b="0">
                <a:solidFill>
                  <a:srgbClr val="736978"/>
                </a:solidFill>
                <a:latin typeface="Arial"/>
              </a:rPr>
              <a:t>Jak to działa</a:t>
            </a:r>
          </a:p>
        </p:txBody>
      </p:sp>
      <p:sp xmlns:a="http://schemas.openxmlformats.org/drawingml/2006/main">
        <p:nvSpPr>
          <p:cNvPr id="2106" name="TextBox 2105"/>
          <p:cNvSpPr txBox="1"/>
          <p:nvPr/>
        </p:nvSpPr>
        <p:spPr>
          <a:xfrm>
            <a:off x="3480663"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07" name="TextBox 2106"/>
          <p:cNvSpPr txBox="1"/>
          <p:nvPr/>
        </p:nvSpPr>
        <p:spPr>
          <a:xfrm>
            <a:off x="3649827" y="242316"/>
            <a:ext cx="658368" cy="292608"/>
          </a:xfrm>
          <a:prstGeom prst="rect">
            <a:avLst/>
          </a:prstGeom>
          <a:noFill/>
          <a:ln>
            <a:noFill/>
          </a:ln>
        </p:spPr>
        <p:txBody>
          <a:bodyPr wrap="none" lIns="0" rIns="0" tIns="0" bIns="0" anchor="ctr">
            <a:spAutoFit/>
          </a:bodyPr>
          <a:lstStyle/>
          <a:p>
            <a:pPr algn="ctr"/>
            <a:r>
              <a:rPr sz="650" b="0">
                <a:solidFill>
                  <a:srgbClr val="736978"/>
                </a:solidFill>
                <a:latin typeface="Arial"/>
              </a:rPr>
              <a:t>Dowody</a:t>
            </a:r>
          </a:p>
        </p:txBody>
      </p:sp>
      <p:sp xmlns:a="http://schemas.openxmlformats.org/drawingml/2006/main">
        <p:nvSpPr>
          <p:cNvPr id="2108" name="TextBox 2107"/>
          <p:cNvSpPr txBox="1"/>
          <p:nvPr/>
        </p:nvSpPr>
        <p:spPr>
          <a:xfrm>
            <a:off x="4331055"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09" name="TextBox 2108"/>
          <p:cNvSpPr txBox="1"/>
          <p:nvPr/>
        </p:nvSpPr>
        <p:spPr>
          <a:xfrm>
            <a:off x="4500219" y="242316"/>
            <a:ext cx="804672" cy="292608"/>
          </a:xfrm>
          <a:prstGeom prst="rect">
            <a:avLst/>
          </a:prstGeom>
          <a:noFill/>
          <a:ln>
            <a:noFill/>
          </a:ln>
        </p:spPr>
        <p:txBody>
          <a:bodyPr wrap="none" lIns="0" rIns="0" tIns="0" bIns="0" anchor="ctr">
            <a:spAutoFit/>
          </a:bodyPr>
          <a:lstStyle/>
          <a:p>
            <a:pPr algn="ctr"/>
            <a:r>
              <a:rPr sz="650" b="0">
                <a:solidFill>
                  <a:srgbClr val="736978"/>
                </a:solidFill>
                <a:latin typeface="Arial"/>
              </a:rPr>
              <a:t>Empatyzer</a:t>
            </a:r>
          </a:p>
        </p:txBody>
      </p:sp>
      <p:sp xmlns:a="http://schemas.openxmlformats.org/drawingml/2006/main">
        <p:nvSpPr>
          <p:cNvPr id="2110" name="TextBox 2109"/>
          <p:cNvSpPr txBox="1"/>
          <p:nvPr/>
        </p:nvSpPr>
        <p:spPr>
          <a:xfrm>
            <a:off x="532775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11" name="TextBox 2110"/>
          <p:cNvSpPr txBox="1"/>
          <p:nvPr/>
        </p:nvSpPr>
        <p:spPr>
          <a:xfrm>
            <a:off x="549691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Co się zmienia</a:t>
            </a:r>
          </a:p>
        </p:txBody>
      </p:sp>
      <p:sp xmlns:a="http://schemas.openxmlformats.org/drawingml/2006/main">
        <p:nvSpPr>
          <p:cNvPr id="2112" name="TextBox 2111"/>
          <p:cNvSpPr txBox="1"/>
          <p:nvPr/>
        </p:nvSpPr>
        <p:spPr>
          <a:xfrm>
            <a:off x="658047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13" name="TextBox 2112"/>
          <p:cNvSpPr txBox="1"/>
          <p:nvPr/>
        </p:nvSpPr>
        <p:spPr>
          <a:xfrm>
            <a:off x="6749643" y="242316"/>
            <a:ext cx="1572768" cy="292608"/>
          </a:xfrm>
          <a:prstGeom prst="rect">
            <a:avLst/>
          </a:prstGeom>
          <a:noFill/>
          <a:ln>
            <a:noFill/>
          </a:ln>
        </p:spPr>
        <p:txBody>
          <a:bodyPr wrap="none" lIns="0" rIns="0" tIns="0" bIns="0" anchor="ctr">
            <a:spAutoFit/>
          </a:bodyPr>
          <a:lstStyle/>
          <a:p>
            <a:pPr algn="ctr"/>
            <a:r>
              <a:rPr sz="650" b="0">
                <a:solidFill>
                  <a:srgbClr val="736978"/>
                </a:solidFill>
                <a:latin typeface="Arial"/>
              </a:rPr>
              <a:t>Wdrożenie i prywatność</a:t>
            </a:r>
          </a:p>
        </p:txBody>
      </p:sp>
      <p:sp xmlns:a="http://schemas.openxmlformats.org/drawingml/2006/main">
        <p:nvSpPr>
          <p:cNvPr id="2114" name="TextBox 2113"/>
          <p:cNvSpPr txBox="1"/>
          <p:nvPr/>
        </p:nvSpPr>
        <p:spPr>
          <a:xfrm>
            <a:off x="8345271"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15" name="TextBox 2114"/>
          <p:cNvSpPr txBox="1"/>
          <p:nvPr/>
        </p:nvSpPr>
        <p:spPr>
          <a:xfrm>
            <a:off x="8514435" y="242316"/>
            <a:ext cx="1060704" cy="292608"/>
          </a:xfrm>
          <a:prstGeom prst="rect">
            <a:avLst/>
          </a:prstGeom>
          <a:noFill/>
          <a:ln>
            <a:noFill/>
          </a:ln>
        </p:spPr>
        <p:txBody>
          <a:bodyPr wrap="none" lIns="0" rIns="0" tIns="0" bIns="0" anchor="ctr">
            <a:spAutoFit/>
          </a:bodyPr>
          <a:lstStyle/>
          <a:p>
            <a:pPr algn="ctr"/>
            <a:r>
              <a:rPr sz="650" b="0">
                <a:solidFill>
                  <a:srgbClr val="736978"/>
                </a:solidFill>
                <a:latin typeface="Arial"/>
              </a:rPr>
              <a:t>Następny krok</a:t>
            </a:r>
          </a:p>
        </p:txBody>
      </p:sp>
      <p:sp xmlns:a="http://schemas.openxmlformats.org/drawingml/2006/main">
        <p:nvSpPr>
          <p:cNvPr id="2116" name="TextBox 2115"/>
          <p:cNvSpPr txBox="1"/>
          <p:nvPr/>
        </p:nvSpPr>
        <p:spPr>
          <a:xfrm>
            <a:off x="9597999" y="242316"/>
            <a:ext cx="146304" cy="292608"/>
          </a:xfrm>
          <a:prstGeom prst="rect">
            <a:avLst/>
          </a:prstGeom>
          <a:noFill/>
          <a:ln>
            <a:noFill/>
          </a:ln>
        </p:spPr>
        <p:txBody>
          <a:bodyPr wrap="none" lIns="0" rIns="0" tIns="0" bIns="0" anchor="ctr">
            <a:spAutoFit/>
          </a:bodyPr>
          <a:lstStyle/>
          <a:p>
            <a:pPr algn="ctr"/>
            <a:r>
              <a:rPr sz="700" b="1">
                <a:solidFill>
                  <a:srgbClr val="9A8FA0"/>
                </a:solidFill>
                <a:latin typeface="Arial"/>
              </a:rPr>
              <a:t>▸</a:t>
            </a:r>
          </a:p>
        </p:txBody>
      </p:sp>
      <p:sp xmlns:a="http://schemas.openxmlformats.org/drawingml/2006/main">
        <p:nvSpPr>
          <p:cNvPr id="2117" name="Rounded Rectangle 2116"/>
          <p:cNvSpPr/>
          <p:nvPr/>
        </p:nvSpPr>
        <p:spPr>
          <a:xfrm>
            <a:off x="9767163" y="242316"/>
            <a:ext cx="749808" cy="292608"/>
          </a:xfrm>
          <a:prstGeom prst="roundRect">
            <a:avLst>
              <a:gd name="adj" fmla="val 18000"/>
            </a:avLst>
          </a:prstGeom>
          <a:solidFill>
            <a:srgbClr val="FFC329"/>
          </a:solidFill>
          <a:ln>
            <a:noFill/>
          </a:ln>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650" b="1">
                <a:solidFill>
                  <a:srgbClr val="4F2854"/>
                </a:solidFill>
                <a:latin typeface="Arial"/>
              </a:rPr>
              <a:t>Appendix</a:t>
            </a:r>
          </a:p>
        </p:txBody>
      </p:sp>
    </p:spTree>
    <p:extLst>
      <p:ext uri="{BB962C8B-B14F-4D97-AF65-F5344CB8AC3E}">
        <p14:creationId xmlns:p14="http://schemas.microsoft.com/office/powerpoint/2010/main" val="1448376478"/>
      </p:ext>
    </p:extLst>
  </p:cSld>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2026-09-01T16:20:33.2440000Z</dcterms:created>
  <dcterms:modified xsi:type="dcterms:W3CDTF">2026-09-01T16:20:33.2440000Z</dcterms:modified>
</coreProperties>
</file>