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5391e18a4d4742" /><Relationship Type="http://schemas.openxmlformats.org/officeDocument/2006/relationships/extended-properties" Target="/docProps/app.xml" Id="R4559d9f1c1924188" /><Relationship Type="http://schemas.openxmlformats.org/officeDocument/2006/relationships/officeDocument" Target="/ppt/presentation.xml" Id="Rc4f72db431a547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d8e3cc836834f70"/>
  </p:sldMasterIdLst>
  <p:notesMasterIdLst>
    <p:notesMasterId xmlns:r="http://schemas.openxmlformats.org/officeDocument/2006/relationships" r:id="Rc4b9ebc6d3a64797"/>
  </p:notesMasterIdLst>
  <p:sldIdLst>
    <p:sldId xmlns:r="http://schemas.openxmlformats.org/officeDocument/2006/relationships" id="256" r:id="R04338694b4734dfd"/>
    <p:sldId xmlns:r="http://schemas.openxmlformats.org/officeDocument/2006/relationships" id="257" r:id="R7802f4c324c340e5"/>
    <p:sldId xmlns:r="http://schemas.openxmlformats.org/officeDocument/2006/relationships" id="258" r:id="R50ee81b43a3942eb"/>
    <p:sldId xmlns:r="http://schemas.openxmlformats.org/officeDocument/2006/relationships" id="259" r:id="R783555877c7d4399"/>
    <p:sldId xmlns:r="http://schemas.openxmlformats.org/officeDocument/2006/relationships" id="260" r:id="Rb02e72851f904fd0"/>
    <p:sldId xmlns:r="http://schemas.openxmlformats.org/officeDocument/2006/relationships" id="261" r:id="R5639d4f9127047d0"/>
    <p:sldId xmlns:r="http://schemas.openxmlformats.org/officeDocument/2006/relationships" id="262" r:id="R289ca51f38664dc4"/>
    <p:sldId xmlns:r="http://schemas.openxmlformats.org/officeDocument/2006/relationships" id="263" r:id="Rafc32f555b794d83"/>
    <p:sldId xmlns:r="http://schemas.openxmlformats.org/officeDocument/2006/relationships" id="264" r:id="Re97958bf5ed24eac"/>
    <p:sldId xmlns:r="http://schemas.openxmlformats.org/officeDocument/2006/relationships" id="265" r:id="R92cb7ac665bc4725"/>
    <p:sldId xmlns:r="http://schemas.openxmlformats.org/officeDocument/2006/relationships" id="266" r:id="R7d9416b34a5d4fd7"/>
  </p:sldIdLst>
  <p:sldSz cx="9144000" cy="9144000"/>
  <p:notesSz cx="6858000" cy="9144000"/>
  <p:extLst>
    <p:ext uri="{521415D9-36F7-43E2-AB2F-B90AF26B5E84}">
      <p14:sectionLst xmlns:p14="http://schemas.microsoft.com/office/powerpoint/2010/main">
        <p14:section name="Problem" id="{7C698FC9-CE6F-45EC-AF0D-0EF1F34BEC4D}">
          <p14:sldIdLst>
            <p14:sldId id="256"/>
            <p14:sldId id="257"/>
          </p14:sldIdLst>
        </p14:section>
        <p14:section name="Rozwiązanie" id="{6AC1664E-5ED5-45FE-AAF6-BAF0F33A3F9F}">
          <p14:sldIdLst>
            <p14:sldId id="258"/>
            <p14:sldId id="259"/>
          </p14:sldIdLst>
        </p14:section>
        <p14:section name="Dowody i mechanizm" id="{650DFEED-1A56-4DC2-8549-FFE438341111}">
          <p14:sldIdLst>
            <p14:sldId id="260"/>
            <p14:sldId id="261"/>
            <p14:sldId id="262"/>
          </p14:sldIdLst>
        </p14:section>
        <p14:section name="Wartość i prywatność" id="{3CB69922-CFCA-4199-81DD-AE6D6072A793}">
          <p14:sldIdLst>
            <p14:sldId id="263"/>
            <p14:sldId id="264"/>
          </p14:sldIdLst>
        </p14:section>
        <p14:section name="Wdrożenie i kontakt" id="{B6113BCF-FFB3-476D-8E84-11929CDF6D6F}">
          <p14:sldIdLst>
            <p14:sldId id="265"/>
            <p14:sldId id="266"/>
          </p14:sldIdLst>
        </p14:section>
      </p14:sectionLst>
    </p:ext>
  </p:ex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22f1c522a842dc" /><Relationship Type="http://schemas.openxmlformats.org/officeDocument/2006/relationships/slideMaster" Target="/ppt/slideMasters/slideMaster1.xml" Id="R7d8e3cc836834f70" /><Relationship Type="http://schemas.openxmlformats.org/officeDocument/2006/relationships/notesMaster" Target="/ppt/notesMasters/notesMaster1.xml" Id="Rc4b9ebc6d3a64797" /><Relationship Type="http://schemas.openxmlformats.org/officeDocument/2006/relationships/presProps" Target="/ppt/presProps.xml" Id="R5d45d9d792a24c30" /><Relationship Type="http://schemas.openxmlformats.org/officeDocument/2006/relationships/tableStyles" Target="/ppt/tableStyles.xml" Id="R5f881aba38bb4d38" /><Relationship Type="http://schemas.openxmlformats.org/officeDocument/2006/relationships/slide" Target="/ppt/slides/slide1.xml" Id="R04338694b4734dfd" /><Relationship Type="http://schemas.openxmlformats.org/officeDocument/2006/relationships/slide" Target="/ppt/slides/slide2.xml" Id="R7802f4c324c340e5" /><Relationship Type="http://schemas.openxmlformats.org/officeDocument/2006/relationships/slide" Target="/ppt/slides/slide3.xml" Id="R50ee81b43a3942eb" /><Relationship Type="http://schemas.openxmlformats.org/officeDocument/2006/relationships/slide" Target="/ppt/slides/slide4.xml" Id="R783555877c7d4399" /><Relationship Type="http://schemas.openxmlformats.org/officeDocument/2006/relationships/slide" Target="/ppt/slides/slide5.xml" Id="Rb02e72851f904fd0" /><Relationship Type="http://schemas.openxmlformats.org/officeDocument/2006/relationships/slide" Target="/ppt/slides/slide6.xml" Id="R5639d4f9127047d0" /><Relationship Type="http://schemas.openxmlformats.org/officeDocument/2006/relationships/slide" Target="/ppt/slides/slide7.xml" Id="R289ca51f38664dc4" /><Relationship Type="http://schemas.openxmlformats.org/officeDocument/2006/relationships/slide" Target="/ppt/slides/slide8.xml" Id="Rafc32f555b794d83" /><Relationship Type="http://schemas.openxmlformats.org/officeDocument/2006/relationships/slide" Target="/ppt/slides/slide9.xml" Id="Re97958bf5ed24eac" /><Relationship Type="http://schemas.openxmlformats.org/officeDocument/2006/relationships/slide" Target="/ppt/slides/slide10.xml" Id="R92cb7ac665bc4725" /><Relationship Type="http://schemas.openxmlformats.org/officeDocument/2006/relationships/slide" Target="/ppt/slides/slide11.xml" Id="R7d9416b34a5d4f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2210999359740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89ac8183c6c4d59" /><Relationship Type="http://schemas.openxmlformats.org/officeDocument/2006/relationships/notesMaster" Target="/ppt/notesMasters/notesMaster1.xml" Id="R0eea67b6aa8c47a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966e3165f04c0b" /><Relationship Type="http://schemas.openxmlformats.org/officeDocument/2006/relationships/notesMaster" Target="/ppt/notesMasters/notesMaster1.xml" Id="R3f2da4f235554f2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c8cd4f666547d3" /><Relationship Type="http://schemas.openxmlformats.org/officeDocument/2006/relationships/notesMaster" Target="/ppt/notesMasters/notesMaster1.xml" Id="R70924e08e12140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e1bb11799f423b" /><Relationship Type="http://schemas.openxmlformats.org/officeDocument/2006/relationships/notesMaster" Target="/ppt/notesMasters/notesMaster1.xml" Id="R9939a1b2503345c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fd65e56e9a494c" /><Relationship Type="http://schemas.openxmlformats.org/officeDocument/2006/relationships/notesMaster" Target="/ppt/notesMasters/notesMaster1.xml" Id="R7817e4346bc044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9b3a41db0ec40ba" /><Relationship Type="http://schemas.openxmlformats.org/officeDocument/2006/relationships/notesMaster" Target="/ppt/notesMasters/notesMaster1.xml" Id="Rc132d1000a164a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58758ec4c54bce" /><Relationship Type="http://schemas.openxmlformats.org/officeDocument/2006/relationships/notesMaster" Target="/ppt/notesMasters/notesMaster1.xml" Id="Rbd41d6d24d30413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db7eb95f5da47e0" /><Relationship Type="http://schemas.openxmlformats.org/officeDocument/2006/relationships/notesMaster" Target="/ppt/notesMasters/notesMaster1.xml" Id="Rd6a4868064574ed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5a9acca465840de" /><Relationship Type="http://schemas.openxmlformats.org/officeDocument/2006/relationships/notesMaster" Target="/ppt/notesMasters/notesMaster1.xml" Id="R04dae1734bea41b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7c75f91232f425d" /><Relationship Type="http://schemas.openxmlformats.org/officeDocument/2006/relationships/notesMaster" Target="/ppt/notesMasters/notesMaster1.xml" Id="R114b8b33f11841e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5be1ea90a094d86" /><Relationship Type="http://schemas.openxmlformats.org/officeDocument/2006/relationships/notesMaster" Target="/ppt/notesMasters/notesMaster1.xml" Id="R9fe642cbda6347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English brand line and role-specific positioning.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core tension adapted from the source problem statement.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representative situations selected and shortened from the source examples.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shortened demonstration based on the source conversation example; not a universal response template.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Measured user results from the source: 77%, 73% and 59%.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Faithful English rendering based on the Jakub P. testimonial in the CEO / production section.</a:t>
            </a:r>
          </a:p>
          <a:p xmlns:a="http://schemas.openxmlformats.org/drawingml/2006/main">
            <a:r>
              <a:t>- 5.0/5 Capterra rating and 2026 review signal from the same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Three product mechanisms from the source: diagnosis, conversation with Em and personalized micro-lessons.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Role-specific organizational or day-to-day value distilled from the source outcomes and use cases.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Approved privacy statement and the audience-specific boundary described in the source.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Low-friction rollout facts from the source: organization setup in hours and about 15 minutes per user, or the manager-specific first-use framing.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CTA and contact details from the source; approved English brand line.</a:t>
            </a:r>
          </a:p>
          <a:p xmlns:a="http://schemas.openxmlformats.org/drawingml/2006/main">
            <a:r>
              <a:t>- CEO / production section of the user-provided master.</a:t>
            </a:r>
          </a:p>
          <a:p xmlns:a="http://schemas.openxmlformats.org/drawingml/2006/main">
            <a:r>
              <a:t>- User-provided master: empatyzer_linkedin_karuzele_MASTER_FINAL_11.md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e03e1ff5184b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a586dd548248cb" /><Relationship Type="http://schemas.openxmlformats.org/officeDocument/2006/relationships/slideLayout" Target="/ppt/slideLayouts/slideLayout1.xml" Id="R73f9d21cdbe6430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3f9d21cdbe6430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24e589e6f346f6" /><Relationship Type="http://schemas.openxmlformats.org/officeDocument/2006/relationships/image" Target="/ppt/media/image.png" Id="Rb7bbd0b606574e56" /><Relationship Type="http://schemas.openxmlformats.org/officeDocument/2006/relationships/image" Target="/ppt/media/image.svg" Id="R643570c64e334ca9" /><Relationship Type="http://schemas.openxmlformats.org/officeDocument/2006/relationships/notesSlide" Target="/ppt/notesSlides/notesSlide1.xml" Id="R6a09cedf21c941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46de05c02c48ca" /><Relationship Type="http://schemas.openxmlformats.org/officeDocument/2006/relationships/image" Target="/ppt/media/image2.png" Id="R3f15d583d70641b2" /><Relationship Type="http://schemas.openxmlformats.org/officeDocument/2006/relationships/image" Target="/ppt/media/image2.svg" Id="Rf8b2fe0b3bd7459d" /><Relationship Type="http://schemas.openxmlformats.org/officeDocument/2006/relationships/notesSlide" Target="/ppt/notesSlides/notesSlide2.xml" Id="R1c3db670de5f463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26614312564a5a" /><Relationship Type="http://schemas.openxmlformats.org/officeDocument/2006/relationships/image" Target="/ppt/media/image3.png" Id="Rac768b4a60d94090" /><Relationship Type="http://schemas.openxmlformats.org/officeDocument/2006/relationships/image" Target="/ppt/media/image3.svg" Id="R4f8c6e1c339d4fab" /><Relationship Type="http://schemas.openxmlformats.org/officeDocument/2006/relationships/notesSlide" Target="/ppt/notesSlides/notesSlide3.xml" Id="R17638542b2b747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1fe244e1cb4f2b" /><Relationship Type="http://schemas.openxmlformats.org/officeDocument/2006/relationships/image" Target="/ppt/media/image4.png" Id="R1691885cc7d943e6" /><Relationship Type="http://schemas.openxmlformats.org/officeDocument/2006/relationships/image" Target="/ppt/media/image4.svg" Id="R699cfafdf3ec47b0" /><Relationship Type="http://schemas.openxmlformats.org/officeDocument/2006/relationships/notesSlide" Target="/ppt/notesSlides/notesSlide4.xml" Id="R480c47744cbb4c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68e6bbacd44edd" /><Relationship Type="http://schemas.openxmlformats.org/officeDocument/2006/relationships/image" Target="/ppt/media/image5.png" Id="R77503148fd154531" /><Relationship Type="http://schemas.openxmlformats.org/officeDocument/2006/relationships/image" Target="/ppt/media/image5.svg" Id="R22f6f06dea744d1a" /><Relationship Type="http://schemas.openxmlformats.org/officeDocument/2006/relationships/notesSlide" Target="/ppt/notesSlides/notesSlide5.xml" Id="R1a72e14d676d4f6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78adab614540cb" /><Relationship Type="http://schemas.openxmlformats.org/officeDocument/2006/relationships/image" Target="/ppt/media/image6.png" Id="Rfb900b887baf4e30" /><Relationship Type="http://schemas.openxmlformats.org/officeDocument/2006/relationships/image" Target="/ppt/media/image6.svg" Id="R5e62bfb9bb5c45bb" /><Relationship Type="http://schemas.openxmlformats.org/officeDocument/2006/relationships/notesSlide" Target="/ppt/notesSlides/notesSlide6.xml" Id="R66edcbbb4fb140f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22146454394432" /><Relationship Type="http://schemas.openxmlformats.org/officeDocument/2006/relationships/image" Target="/ppt/media/image7.png" Id="Rdc11e63059044342" /><Relationship Type="http://schemas.openxmlformats.org/officeDocument/2006/relationships/image" Target="/ppt/media/image7.svg" Id="Rb0793d4bc3774c4f" /><Relationship Type="http://schemas.openxmlformats.org/officeDocument/2006/relationships/notesSlide" Target="/ppt/notesSlides/notesSlide7.xml" Id="R87a9cc4c718f46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aacafd4a1a4b2f" /><Relationship Type="http://schemas.openxmlformats.org/officeDocument/2006/relationships/image" Target="/ppt/media/image8.png" Id="R2536255129804ce0" /><Relationship Type="http://schemas.openxmlformats.org/officeDocument/2006/relationships/image" Target="/ppt/media/image8.svg" Id="R6dfe4762273c4802" /><Relationship Type="http://schemas.openxmlformats.org/officeDocument/2006/relationships/notesSlide" Target="/ppt/notesSlides/notesSlide8.xml" Id="R764e73ca66a94f1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c780d83c4a4673" /><Relationship Type="http://schemas.openxmlformats.org/officeDocument/2006/relationships/image" Target="/ppt/media/image9.png" Id="R1cc033a6bbbe42c7" /><Relationship Type="http://schemas.openxmlformats.org/officeDocument/2006/relationships/image" Target="/ppt/media/image9.svg" Id="R707ab63153fc4dbd" /><Relationship Type="http://schemas.openxmlformats.org/officeDocument/2006/relationships/notesSlide" Target="/ppt/notesSlides/notesSlide9.xml" Id="R90729d76ab724d6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1a83b071374e84" /><Relationship Type="http://schemas.openxmlformats.org/officeDocument/2006/relationships/image" Target="/ppt/media/image10.png" Id="R3bb6e3aaa5f44f10" /><Relationship Type="http://schemas.openxmlformats.org/officeDocument/2006/relationships/image" Target="/ppt/media/image10.svg" Id="R69c35edf4f7a44bf" /><Relationship Type="http://schemas.openxmlformats.org/officeDocument/2006/relationships/notesSlide" Target="/ppt/notesSlides/notesSlide10.xml" Id="R1fea4520203243c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111d43b58749c1" /><Relationship Type="http://schemas.openxmlformats.org/officeDocument/2006/relationships/image" Target="/ppt/media/image11.png" Id="R80170576505b43f4" /><Relationship Type="http://schemas.openxmlformats.org/officeDocument/2006/relationships/image" Target="/ppt/media/image11.svg" Id="R79e88060135844d2" /><Relationship Type="http://schemas.openxmlformats.org/officeDocument/2006/relationships/notesSlide" Target="/ppt/notesSlides/notesSlide11.xml" Id="Rd9f3452d518041c2" /></Relationships>
</file>

<file path=ppt/slides/slide1.xml><?xml version="1.0" encoding="utf-8"?>
<p:sld xmlns:p="http://schemas.openxmlformats.org/presentationml/2006/main">
  <p:cSld name="Otwarcie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bbd0b606574e56">
            <a:extLst>
              <a:ext uri="{96DAC541-7B7A-43D3-8B79-37D633B846F1}">
                <asvg:svgBlip xmlns:asvg="http://schemas.microsoft.com/office/drawing/2016/SVG/main" r:embed="R643570c64e334ca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8DD33C-494D-4736-8428-5ABB4557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525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DLA DYREKCJI ZAKŁADU PRODUKCYJNEGO</a:t>
            </a:r>
          </a:p>
        </p:txBody>
      </p:sp>
      <p:sp>
        <p:nvSpPr>
          <p:cNvPr id="3" name="cover-headline">
            <a:extLst xmlns:a="http://schemas.openxmlformats.org/drawingml/2006/main">
              <a:ext uri="{FF2B5EF4-FFF2-40B4-BE49-F238E27FC236}">
                <a16:creationId xmlns:a16="http://schemas.microsoft.com/office/drawing/2014/main" id="{856F6CD8-81F8-499B-8853-E945E3C88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495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Ważnych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rozmów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w pracy nie prowadzi się</a:t>
            </a:r>
          </a:p>
          <a:p xmlns:a="http://schemas.openxmlformats.org/drawingml/2006/main">
            <a:pPr algn="l">
              <a:buNone/>
              <a:defRPr sz="6150" b="1" i="0">
                <a:solidFill>
                  <a:srgbClr val="FFFFFF"/>
                </a:solidFill>
              </a:defRPr>
            </a:pPr>
            <a:r>
              <a:rPr sz="6150" b="1" i="0">
                <a:solidFill>
                  <a:srgbClr val="FFFFFF"/>
                </a:solidFill>
              </a:rPr>
              <a:t>na wyczucie.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06E0AAB-76B8-4153-A38B-4E09E2B1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448550"/>
            <a:ext cx="320040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1764F1B2-37DC-48B9-AAAF-EBE00E59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772400"/>
            <a:ext cx="752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025" b="0" i="0">
                <a:solidFill>
                  <a:srgbClr val="EFE8F2"/>
                </a:solidFill>
              </a:defRPr>
            </a:pPr>
            <a:r>
              <a:rPr sz="2025" b="0" i="0">
                <a:solidFill>
                  <a:srgbClr val="EFE8F2"/>
                </a:solidFill>
              </a:rPr>
              <a:t>Empatyzer pomaga brygadzistom, mistrzom i menedżerom przygotować feedback i trudne rozmowy z konkretną osobą.</a:t>
            </a:r>
          </a:p>
        </p:txBody>
      </p:sp>
      <p:sp>
        <p:nvSpPr>
          <p:cNvPr id="6" name="page-1">
            <a:extLst xmlns:a="http://schemas.openxmlformats.org/drawingml/2006/main">
              <a:ext uri="{FF2B5EF4-FFF2-40B4-BE49-F238E27FC236}">
                <a16:creationId xmlns:a16="http://schemas.microsoft.com/office/drawing/2014/main" id="{62C23E9F-3668-4E6B-A110-5A014AD17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71201871"/>
      </p:ext>
    </p:extLst>
  </p:cSld>
</p:sld>
</file>

<file path=ppt/slides/slide2.xml><?xml version="1.0" encoding="utf-8"?>
<p:sld xmlns:p="http://schemas.openxmlformats.org/presentationml/2006/main">
  <p:cSld name="Problem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15d583d70641b2">
            <a:extLst>
              <a:ext uri="{96DAC541-7B7A-43D3-8B79-37D633B846F1}">
                <asvg:svgBlip xmlns:asvg="http://schemas.microsoft.com/office/drawing/2016/SVG/main" r:embed="Rf8b2fe0b3bd7459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2">
            <a:extLst xmlns:a="http://schemas.openxmlformats.org/drawingml/2006/main">
              <a:ext uri="{FF2B5EF4-FFF2-40B4-BE49-F238E27FC236}">
                <a16:creationId xmlns:a16="http://schemas.microsoft.com/office/drawing/2014/main" id="{CF365366-C267-4C65-9909-8BFB2D48A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02</a:t>
            </a:r>
          </a:p>
        </p:txBody>
      </p:sp>
      <p:sp>
        <p:nvSpPr>
          <p:cNvPr id="3" name="tension-backdrop">
            <a:extLst xmlns:a="http://schemas.openxmlformats.org/drawingml/2006/main">
              <a:ext uri="{FF2B5EF4-FFF2-40B4-BE49-F238E27FC236}">
                <a16:creationId xmlns:a16="http://schemas.microsoft.com/office/drawing/2014/main" id="{4EB5B514-E3C8-4C92-9597-67AFA8C24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1143000"/>
            <a:ext cx="58293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8550" b="1" i="0">
                <a:solidFill>
                  <a:srgbClr val="FFF0C2"/>
                </a:solidFill>
              </a:defRPr>
            </a:pPr>
            <a:r>
              <a:rPr sz="8550" b="1" i="0">
                <a:solidFill>
                  <a:srgbClr val="FFF0C2"/>
                </a:solidFill>
              </a:rPr>
              <a:t>ZMIANA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85F9A5-3D3A-46EB-BDBB-F90C52C41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590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LUKA PO AWANSIE</a:t>
            </a:r>
          </a:p>
        </p:txBody>
      </p:sp>
      <p:sp>
        <p:nvSpPr>
          <p:cNvPr id="5" name="tension-headline">
            <a:extLst xmlns:a="http://schemas.openxmlformats.org/drawingml/2006/main">
              <a:ext uri="{FF2B5EF4-FFF2-40B4-BE49-F238E27FC236}">
                <a16:creationId xmlns:a16="http://schemas.microsoft.com/office/drawing/2014/main" id="{DA79F86E-1F73-4C3D-B4C7-4274DCC7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724150"/>
            <a:ext cx="78486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2D2D2D"/>
                </a:solidFill>
              </a:defRPr>
            </a:pPr>
            <a:r>
              <a:rPr sz="5100" b="1" i="0">
                <a:solidFill>
                  <a:srgbClr val="2D2D2D"/>
                </a:solidFill>
              </a:rPr>
              <a:t>Najlepszy operator zostaje brygadzistą.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3479CBA-841F-4FE2-8731-40BC40C43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7848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tension-subhead">
            <a:extLst xmlns:a="http://schemas.openxmlformats.org/drawingml/2006/main">
              <a:ext uri="{FF2B5EF4-FFF2-40B4-BE49-F238E27FC236}">
                <a16:creationId xmlns:a16="http://schemas.microsoft.com/office/drawing/2014/main" id="{B7FC718E-2F2A-4F71-9CDD-E6A0EF30C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9600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675" b="1" i="0">
                <a:solidFill>
                  <a:srgbClr val="8A5A00"/>
                </a:solidFill>
              </a:defRPr>
            </a:pPr>
            <a:r>
              <a:rPr sz="3675" b="1" i="0">
                <a:solidFill>
                  <a:srgbClr val="8A5A00"/>
                </a:solidFill>
              </a:rPr>
              <a:t>Zna produkcję. Kierowania ludźmi uczy się w nowej roli.</a:t>
            </a:r>
          </a:p>
        </p:txBody>
      </p:sp>
    </p:spTree>
    <p:extLst>
      <p:ext uri="{BB962C8B-B14F-4D97-AF65-F5344CB8AC3E}">
        <p14:creationId xmlns:p14="http://schemas.microsoft.com/office/powerpoint/2010/main" val="982146561"/>
      </p:ext>
    </p:extLst>
  </p:cSld>
</p:sld>
</file>

<file path=ppt/slides/slide3.xml><?xml version="1.0" encoding="utf-8"?>
<p:sld xmlns:p="http://schemas.openxmlformats.org/presentationml/2006/main">
  <p:cSld name="Rozwiąza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768b4a60d94090">
            <a:extLst>
              <a:ext uri="{96DAC541-7B7A-43D3-8B79-37D633B846F1}">
                <asvg:svgBlip xmlns:asvg="http://schemas.microsoft.com/office/drawing/2016/SVG/main" r:embed="R4f8c6e1c339d4fa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3">
            <a:extLst xmlns:a="http://schemas.openxmlformats.org/drawingml/2006/main">
              <a:ext uri="{FF2B5EF4-FFF2-40B4-BE49-F238E27FC236}">
                <a16:creationId xmlns:a16="http://schemas.microsoft.com/office/drawing/2014/main" id="{1C41DE43-4F93-4986-97C4-A435C8203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67C0B8-F82F-454F-B165-6AFA4044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GDZIE ODCZUWA TO FIRMA</a:t>
            </a:r>
          </a:p>
        </p:txBody>
      </p:sp>
      <p:sp>
        <p:nvSpPr>
          <p:cNvPr id="4" name="scenarios-title">
            <a:extLst xmlns:a="http://schemas.openxmlformats.org/drawingml/2006/main">
              <a:ext uri="{FF2B5EF4-FFF2-40B4-BE49-F238E27FC236}">
                <a16:creationId xmlns:a16="http://schemas.microsoft.com/office/drawing/2014/main" id="{A0E4E70F-A180-46CA-959A-59716387B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52600"/>
            <a:ext cx="78486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Trzy rozmowy, których skutki odczuwa cała firma.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54F025-3C23-417A-BA88-2C3BC4037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337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01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C4C698A-F363-4073-8E55-82C0D8816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957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0A2076-A3C1-466C-BABF-AC95DB8D4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3147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AWANS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76E0E-CFC8-4254-B44A-406AC53F1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3147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Fachowiec zaczyna kierować dawnymi kolegami. Rozmów z ludźmi i stawiania granic uczy się dopiero po awansie.</a:t>
            </a:r>
          </a:p>
        </p:txBody>
      </p:sp>
      <p:sp>
        <p:nvSpPr>
          <p:cNvPr id="9" name="accent-rule">
            <a:extLst xmlns:a="http://schemas.openxmlformats.org/drawingml/2006/main">
              <a:ext uri="{FF2B5EF4-FFF2-40B4-BE49-F238E27FC236}">
                <a16:creationId xmlns:a16="http://schemas.microsoft.com/office/drawing/2014/main" id="{2A7E7B18-B98A-49A6-A60F-7C2A0F358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91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34E82D-5AEB-4836-9F89-958629E72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4F2854"/>
                </a:solidFill>
              </a:defRPr>
            </a:pPr>
            <a:r>
              <a:rPr sz="4800" b="1" i="0">
                <a:solidFill>
                  <a:srgbClr val="4F2854"/>
                </a:solidFill>
              </a:rPr>
              <a:t>02</a:t>
            </a:r>
          </a:p>
        </p:txBody>
      </p:sp>
      <p:sp>
        <p:nvSpPr>
          <p:cNvPr id="11" name="accent-rule">
            <a:extLst xmlns:a="http://schemas.openxmlformats.org/drawingml/2006/main">
              <a:ext uri="{FF2B5EF4-FFF2-40B4-BE49-F238E27FC236}">
                <a16:creationId xmlns:a16="http://schemas.microsoft.com/office/drawing/2014/main" id="{0C41D459-1297-4270-93FF-E18C32FE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1495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53A3A8-7F2E-4632-AFB5-C1350BAEB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493395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ESKALACJA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E59285-7F31-4DAE-96EB-C0DF60A05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Brygadzista odkłada trudną rozmowę. Później sprawą zajmują się HR, dyrektor produkcji albo zarząd.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5EC1A67A-86AF-4D0B-B1DA-89C435FB1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103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07FF7F-0D4B-4BE0-83E6-0CC76C91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572250"/>
            <a:ext cx="95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4800" b="1" i="0">
                <a:solidFill>
                  <a:srgbClr val="8A5A00"/>
                </a:solidFill>
              </a:defRPr>
            </a:pPr>
            <a:r>
              <a:rPr sz="4800" b="1" i="0">
                <a:solidFill>
                  <a:srgbClr val="8A5A00"/>
                </a:solidFill>
              </a:rPr>
              <a:t>03</a:t>
            </a:r>
          </a:p>
        </p:txBody>
      </p:sp>
      <p:sp>
        <p:nvSpPr>
          <p:cNvPr id="1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3499160-6788-4A72-8E9A-F4C2D947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934200"/>
            <a:ext cx="5334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613BF5-BC8F-4561-AF0D-78DC405C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6553200"/>
            <a:ext cx="2095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950" b="1" i="0">
                <a:solidFill>
                  <a:srgbClr val="2D2D2D"/>
                </a:solidFill>
              </a:defRPr>
            </a:pPr>
            <a:r>
              <a:rPr sz="1950" b="1" i="0">
                <a:solidFill>
                  <a:srgbClr val="2D2D2D"/>
                </a:solidFill>
              </a:rPr>
              <a:t>ZMIANA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EF5C68-A5B4-495A-B026-CAFF7222E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6553200"/>
            <a:ext cx="37338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6E6873"/>
                </a:solidFill>
              </a:defRPr>
            </a:pPr>
            <a:r>
              <a:rPr sz="2100" b="0" i="0">
                <a:solidFill>
                  <a:srgbClr val="6E6873"/>
                </a:solidFill>
              </a:rPr>
              <a:t>Decyzja techniczna jest jasna. Od rozmowy z ludźmi zależy, czy zmiana zadziała.</a:t>
            </a:r>
          </a:p>
        </p:txBody>
      </p:sp>
    </p:spTree>
    <p:extLst>
      <p:ext uri="{BB962C8B-B14F-4D97-AF65-F5344CB8AC3E}">
        <p14:creationId xmlns:p14="http://schemas.microsoft.com/office/powerpoint/2010/main" val="302745578"/>
      </p:ext>
    </p:extLst>
  </p:cSld>
</p:sld>
</file>

<file path=ppt/slides/slide4.xml><?xml version="1.0" encoding="utf-8"?>
<p:sld xmlns:p="http://schemas.openxmlformats.org/presentationml/2006/main">
  <p:cSld name="Przykład rozmowy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91885cc7d943e6">
            <a:extLst>
              <a:ext uri="{96DAC541-7B7A-43D3-8B79-37D633B846F1}">
                <asvg:svgBlip xmlns:asvg="http://schemas.microsoft.com/office/drawing/2016/SVG/main" r:embed="R699cfafdf3ec47b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4">
            <a:extLst xmlns:a="http://schemas.openxmlformats.org/drawingml/2006/main">
              <a:ext uri="{FF2B5EF4-FFF2-40B4-BE49-F238E27FC236}">
                <a16:creationId xmlns:a16="http://schemas.microsoft.com/office/drawing/2014/main" id="{86147B77-DCA2-4363-82FF-3FE3212F0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04</a:t>
            </a:r>
          </a:p>
        </p:txBody>
      </p:sp>
      <p:sp>
        <p:nvSpPr>
          <p:cNvPr id="3" name="demo-headline">
            <a:extLst xmlns:a="http://schemas.openxmlformats.org/drawingml/2006/main">
              <a:ext uri="{FF2B5EF4-FFF2-40B4-BE49-F238E27FC236}">
                <a16:creationId xmlns:a16="http://schemas.microsoft.com/office/drawing/2014/main" id="{E072B9D1-FDC6-4701-BC9D-113F0C680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00150"/>
            <a:ext cx="78486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Konflikt na zmianie.</a:t>
            </a:r>
          </a:p>
          <a:p xmlns:a="http://schemas.openxmlformats.org/drawingml/2006/main">
            <a:pPr algn="l">
              <a:buNone/>
              <a:defRPr sz="4350" b="1" i="0">
                <a:solidFill>
                  <a:srgbClr val="2D2D2D"/>
                </a:solidFill>
              </a:defRPr>
            </a:pPr>
            <a:r>
              <a:rPr sz="4350" b="1" i="0">
                <a:solidFill>
                  <a:srgbClr val="2D2D2D"/>
                </a:solidFill>
              </a:rPr>
              <a:t>Konkretny menedżer.</a:t>
            </a:r>
          </a:p>
        </p:txBody>
      </p:sp>
      <p:sp>
        <p:nvSpPr>
          <p:cNvPr id="4" name="chat-surface">
            <a:extLst xmlns:a="http://schemas.openxmlformats.org/drawingml/2006/main">
              <a:ext uri="{FF2B5EF4-FFF2-40B4-BE49-F238E27FC236}">
                <a16:creationId xmlns:a16="http://schemas.microsoft.com/office/drawing/2014/main" id="{EF7CE226-F3B9-4158-966E-DC6FA246B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19400"/>
            <a:ext cx="7848600" cy="5200650"/>
          </a:xfrm>
          <a:prstGeom xmlns:a="http://schemas.openxmlformats.org/drawingml/2006/main" prst="roundRect">
            <a:avLst>
              <a:gd name="adj" fmla="val 293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D60F65-D73C-48EA-89D0-C6005EC6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242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6E6873"/>
                </a:solidFill>
              </a:defRPr>
            </a:pPr>
            <a:r>
              <a:rPr sz="1800" b="1" i="0">
                <a:solidFill>
                  <a:srgbClr val="6E6873"/>
                </a:solidFill>
              </a:rPr>
              <a:t>TY</a:t>
            </a:r>
          </a:p>
        </p:txBody>
      </p:sp>
      <p:sp>
        <p:nvSpPr>
          <p:cNvPr id="6" name="user-question">
            <a:extLst xmlns:a="http://schemas.openxmlformats.org/drawingml/2006/main">
              <a:ext uri="{FF2B5EF4-FFF2-40B4-BE49-F238E27FC236}">
                <a16:creationId xmlns:a16="http://schemas.microsoft.com/office/drawing/2014/main" id="{6D36086D-47FF-48B6-B656-94D6D6FA6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68389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625" b="1" i="0">
                <a:solidFill>
                  <a:srgbClr val="2D2D2D"/>
                </a:solidFill>
              </a:defRPr>
            </a:pPr>
            <a:r>
              <a:rPr sz="2625" b="1" i="0">
                <a:solidFill>
                  <a:srgbClr val="2D2D2D"/>
                </a:solidFill>
              </a:rPr>
              <a:t>Ten sam konflikt powtórzył się na dwóch zmianach. Menedżer mówi: „Tacy już są”. Jak z nim porozmawiać?</a:t>
            </a:r>
          </a:p>
        </p:txBody>
      </p:sp>
      <p:sp>
        <p:nvSpPr>
          <p:cNvPr id="7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3B6030E-A988-4B6B-8940-AA89EBA84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68389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6874DC-2626-4718-9696-A9D9F94CC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3400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EM</a:t>
            </a:r>
          </a:p>
        </p:txBody>
      </p:sp>
      <p:sp>
        <p:nvSpPr>
          <p:cNvPr id="9" name="em-answer">
            <a:extLst xmlns:a="http://schemas.openxmlformats.org/drawingml/2006/main">
              <a:ext uri="{FF2B5EF4-FFF2-40B4-BE49-F238E27FC236}">
                <a16:creationId xmlns:a16="http://schemas.microsoft.com/office/drawing/2014/main" id="{6FFAC3B1-F8A9-4797-A959-209491EC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53100"/>
            <a:ext cx="6838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475" b="1" i="0">
                <a:solidFill>
                  <a:srgbClr val="4F2854"/>
                </a:solidFill>
              </a:defRPr>
            </a:pPr>
            <a:r>
              <a:rPr sz="2475" b="1" i="0">
                <a:solidFill>
                  <a:srgbClr val="4F2854"/>
                </a:solidFill>
              </a:rPr>
              <a:t>Nie zaczynaj od szukania winnego. Zapytaj, kiedy konflikt się nasila. Na koniec ustalcie jedną rzecz, którą zrobi inaczej podczas kolejnej zmiany.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895047-B22F-4245-91D9-234669E5A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7543800"/>
            <a:ext cx="6838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Em uwzględnia Ciebie, rozmówcę i konkretną sytuację.</a:t>
            </a:r>
          </a:p>
        </p:txBody>
      </p:sp>
    </p:spTree>
    <p:extLst>
      <p:ext uri="{BB962C8B-B14F-4D97-AF65-F5344CB8AC3E}">
        <p14:creationId xmlns:p14="http://schemas.microsoft.com/office/powerpoint/2010/main" val="1298930123"/>
      </p:ext>
    </p:extLst>
  </p:cSld>
</p:sld>
</file>

<file path=ppt/slides/slide5.xml><?xml version="1.0" encoding="utf-8"?>
<p:sld xmlns:p="http://schemas.openxmlformats.org/presentationml/2006/main">
  <p:cSld name="Wynik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503148fd154531">
            <a:extLst>
              <a:ext uri="{96DAC541-7B7A-43D3-8B79-37D633B846F1}">
                <asvg:svgBlip xmlns:asvg="http://schemas.microsoft.com/office/drawing/2016/SVG/main" r:embed="R22f6f06dea744d1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5">
            <a:extLst xmlns:a="http://schemas.openxmlformats.org/drawingml/2006/main">
              <a:ext uri="{FF2B5EF4-FFF2-40B4-BE49-F238E27FC236}">
                <a16:creationId xmlns:a16="http://schemas.microsoft.com/office/drawing/2014/main" id="{E76B93EE-CF42-471E-80DC-EE96D91F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7DB004-2F12-43A6-8CA3-642FD4418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476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CO MÓWIĄ UŻYTKOWNICY</a:t>
            </a:r>
          </a:p>
        </p:txBody>
      </p:sp>
      <p:sp>
        <p:nvSpPr>
          <p:cNvPr id="4" name="proof-title">
            <a:extLst xmlns:a="http://schemas.openxmlformats.org/drawingml/2006/main">
              <a:ext uri="{FF2B5EF4-FFF2-40B4-BE49-F238E27FC236}">
                <a16:creationId xmlns:a16="http://schemas.microsoft.com/office/drawing/2014/main" id="{973916D0-4D52-4B30-AC1B-DB3390B6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866900"/>
            <a:ext cx="78486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825" b="1" i="0">
                <a:solidFill>
                  <a:srgbClr val="2D2D2D"/>
                </a:solidFill>
              </a:defRPr>
            </a:pPr>
            <a:r>
              <a:rPr sz="3825" b="1" i="0">
                <a:solidFill>
                  <a:srgbClr val="2D2D2D"/>
                </a:solidFill>
              </a:rPr>
              <a:t>Użytkownicy doceniają to wsparcie.</a:t>
            </a:r>
          </a:p>
        </p:txBody>
      </p:sp>
      <p:sp>
        <p:nvSpPr>
          <p:cNvPr id="5" name="kpi-1">
            <a:extLst xmlns:a="http://schemas.openxmlformats.org/drawingml/2006/main">
              <a:ext uri="{FF2B5EF4-FFF2-40B4-BE49-F238E27FC236}">
                <a16:creationId xmlns:a16="http://schemas.microsoft.com/office/drawing/2014/main" id="{4C22745F-6B40-4435-9B8B-850F35B5B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D396E-D02B-43B9-A9D5-A4C6D3355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F2854"/>
                </a:solidFill>
              </a:defRPr>
            </a:pPr>
            <a:r>
              <a:rPr sz="6900" b="1" i="0">
                <a:solidFill>
                  <a:srgbClr val="4F2854"/>
                </a:solidFill>
              </a:rPr>
              <a:t>77%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4A1720-EC33-4F50-BB52-2C5FF8039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poleciłoby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Empatyzer</a:t>
            </a:r>
          </a:p>
        </p:txBody>
      </p:sp>
      <p:sp>
        <p:nvSpPr>
          <p:cNvPr id="8" name="kpi-2">
            <a:extLst xmlns:a="http://schemas.openxmlformats.org/drawingml/2006/main">
              <a:ext uri="{FF2B5EF4-FFF2-40B4-BE49-F238E27FC236}">
                <a16:creationId xmlns:a16="http://schemas.microsoft.com/office/drawing/2014/main" id="{D3B6EC34-6E76-498B-A782-2E89626CF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FFF4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137F77-6F12-4752-9FC5-44119C6F6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8A5A00"/>
                </a:solidFill>
              </a:defRPr>
            </a:pPr>
            <a:r>
              <a:rPr sz="6900" b="1" i="0">
                <a:solidFill>
                  <a:srgbClr val="8A5A00"/>
                </a:solidFill>
              </a:rPr>
              <a:t>73%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53C757-E0E2-4EAE-81C5-31DC5E035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33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dobrze ocenia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wdrożenie</a:t>
            </a:r>
          </a:p>
        </p:txBody>
      </p:sp>
      <p:sp>
        <p:nvSpPr>
          <p:cNvPr id="11" name="kpi-3">
            <a:extLst xmlns:a="http://schemas.openxmlformats.org/drawingml/2006/main">
              <a:ext uri="{FF2B5EF4-FFF2-40B4-BE49-F238E27FC236}">
                <a16:creationId xmlns:a16="http://schemas.microsoft.com/office/drawing/2014/main" id="{448E209F-2D9F-4677-BEFB-F384ACFB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05200"/>
            <a:ext cx="2438400" cy="348615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E4A0B5-657A-4A43-A31E-2EE3615B4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924300"/>
            <a:ext cx="21336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6900" b="1" i="0">
                <a:solidFill>
                  <a:srgbClr val="4E458B"/>
                </a:solidFill>
              </a:defRPr>
            </a:pPr>
            <a:r>
              <a:rPr sz="6900" b="1" i="0">
                <a:solidFill>
                  <a:srgbClr val="4E458B"/>
                </a:solidFill>
              </a:rPr>
              <a:t>59%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439E30-514B-426C-876A-263AB76C5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410200"/>
            <a:ext cx="2057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robi</a:t>
            </a:r>
          </a:p>
          <a:p xmlns:a="http://schemas.openxmlformats.org/drawingml/2006/main">
            <a:pPr algn="ctr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postępy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0CE436-43C9-447A-9363-6A0170B3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96150"/>
            <a:ext cx="7848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736978"/>
                </a:solidFill>
              </a:defRPr>
            </a:pPr>
            <a:r>
              <a:rPr sz="1950" b="0" i="0">
                <a:solidFill>
                  <a:srgbClr val="736978"/>
                </a:solidFill>
              </a:rPr>
              <a:t>Badania użytkowników i wdrożeń Empatyzera</a:t>
            </a:r>
          </a:p>
        </p:txBody>
      </p:sp>
    </p:spTree>
    <p:extLst>
      <p:ext uri="{BB962C8B-B14F-4D97-AF65-F5344CB8AC3E}">
        <p14:creationId xmlns:p14="http://schemas.microsoft.com/office/powerpoint/2010/main" val="36229050"/>
      </p:ext>
    </p:extLst>
  </p:cSld>
</p:sld>
</file>

<file path=ppt/slides/slide6.xml><?xml version="1.0" encoding="utf-8"?>
<p:sld xmlns:p="http://schemas.openxmlformats.org/presentationml/2006/main">
  <p:cSld name="Referencj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900b887baf4e30">
            <a:extLst>
              <a:ext uri="{96DAC541-7B7A-43D3-8B79-37D633B846F1}">
                <asvg:svgBlip xmlns:asvg="http://schemas.microsoft.com/office/drawing/2016/SVG/main" r:embed="R5e62bfb9bb5c45b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6">
            <a:extLst xmlns:a="http://schemas.openxmlformats.org/drawingml/2006/main">
              <a:ext uri="{FF2B5EF4-FFF2-40B4-BE49-F238E27FC236}">
                <a16:creationId xmlns:a16="http://schemas.microsoft.com/office/drawing/2014/main" id="{C0FD666E-0FD6-4061-B3D7-0E0BA4F7F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B19367-F1A0-47E5-A27B-46FDFBE48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PERSPEKTYWA CEO</a:t>
            </a:r>
          </a:p>
        </p:txBody>
      </p:sp>
      <p:sp>
        <p:nvSpPr>
          <p:cNvPr id="4" name="rating-surface">
            <a:extLst xmlns:a="http://schemas.openxmlformats.org/drawingml/2006/main">
              <a:ext uri="{FF2B5EF4-FFF2-40B4-BE49-F238E27FC236}">
                <a16:creationId xmlns:a16="http://schemas.microsoft.com/office/drawing/2014/main" id="{011EF02E-C230-4B0F-A6FD-BA60EBE1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981200"/>
            <a:ext cx="7848600" cy="5543550"/>
          </a:xfrm>
          <a:prstGeom xmlns:a="http://schemas.openxmlformats.org/drawingml/2006/main" prst="roundRect">
            <a:avLst>
              <a:gd name="adj" fmla="val 2749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rating-anchor">
            <a:extLst xmlns:a="http://schemas.openxmlformats.org/drawingml/2006/main">
              <a:ext uri="{FF2B5EF4-FFF2-40B4-BE49-F238E27FC236}">
                <a16:creationId xmlns:a16="http://schemas.microsoft.com/office/drawing/2014/main" id="{1D1EEE3F-384F-4CC0-9EA5-5691655F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86000"/>
            <a:ext cx="70485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775" b="1" i="0">
                <a:solidFill>
                  <a:srgbClr val="241C28"/>
                </a:solidFill>
              </a:defRPr>
            </a:pPr>
            <a:r>
              <a:rPr sz="2775" b="1" i="0">
                <a:solidFill>
                  <a:srgbClr val="241C28"/>
                </a:solidFill>
              </a:rPr>
              <a:t>„Jako zajęty menedżer traciłem za dużo czasu na nieporozumienia w komunikacji. Empatyzer pokazuje, jak ująć trudną rozmowę dla konkretnej osoby.”</a:t>
            </a:r>
          </a:p>
        </p:txBody>
      </p:sp>
      <p:sp>
        <p:nvSpPr>
          <p:cNvPr id="6" name="five-stars">
            <a:extLst xmlns:a="http://schemas.openxmlformats.org/drawingml/2006/main">
              <a:ext uri="{FF2B5EF4-FFF2-40B4-BE49-F238E27FC236}">
                <a16:creationId xmlns:a16="http://schemas.microsoft.com/office/drawing/2014/main" id="{B4DE6160-DE6C-4A48-BE31-5B71261C4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6591300"/>
            <a:ext cx="704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025" b="1" i="0">
                <a:solidFill>
                  <a:srgbClr val="FFC000"/>
                </a:solidFill>
              </a:defRPr>
            </a:pPr>
            <a:r>
              <a:rPr sz="2025" b="1" i="0">
                <a:solidFill>
                  <a:srgbClr val="FFC000"/>
                </a:solidFill>
              </a:rPr>
              <a:t>★★★★★   5,0/5 w Capterra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83D567-D9EB-45EE-8EC1-C28982BEC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57800"/>
            <a:ext cx="704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4F2854"/>
                </a:solidFill>
              </a:defRPr>
            </a:pPr>
            <a:r>
              <a:rPr sz="2250" b="1" i="0">
                <a:solidFill>
                  <a:srgbClr val="4F2854"/>
                </a:solidFill>
              </a:rPr>
              <a:t>Jakub P.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378F8E-B305-472B-970D-B6880897A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715000"/>
            <a:ext cx="7048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725" b="0" i="0">
                <a:solidFill>
                  <a:srgbClr val="736978"/>
                </a:solidFill>
              </a:defRPr>
            </a:pPr>
            <a:r>
              <a:rPr sz="1725" b="0" i="0">
                <a:solidFill>
                  <a:srgbClr val="736978"/>
                </a:solidFill>
              </a:rPr>
              <a:t>CEO, branża technologiczna · Capterra, marzec 2026</a:t>
            </a:r>
          </a:p>
        </p:txBody>
      </p:sp>
    </p:spTree>
    <p:extLst>
      <p:ext uri="{BB962C8B-B14F-4D97-AF65-F5344CB8AC3E}">
        <p14:creationId xmlns:p14="http://schemas.microsoft.com/office/powerpoint/2010/main" val="69121686"/>
      </p:ext>
    </p:extLst>
  </p:cSld>
</p:sld>
</file>

<file path=ppt/slides/slide7.xml><?xml version="1.0" encoding="utf-8"?>
<p:sld xmlns:p="http://schemas.openxmlformats.org/presentationml/2006/main">
  <p:cSld name="Jak działa diagnoza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1e63059044342">
            <a:extLst>
              <a:ext uri="{96DAC541-7B7A-43D3-8B79-37D633B846F1}">
                <asvg:svgBlip xmlns:asvg="http://schemas.microsoft.com/office/drawing/2016/SVG/main" r:embed="Rb0793d4bc3774c4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7">
            <a:extLst xmlns:a="http://schemas.openxmlformats.org/drawingml/2006/main">
              <a:ext uri="{FF2B5EF4-FFF2-40B4-BE49-F238E27FC236}">
                <a16:creationId xmlns:a16="http://schemas.microsoft.com/office/drawing/2014/main" id="{AEBB19F9-276D-4117-80F4-714D2FDD1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07</a:t>
            </a:r>
          </a:p>
        </p:txBody>
      </p:sp>
      <p:sp>
        <p:nvSpPr>
          <p:cNvPr id="3" name="mechanism-headline">
            <a:extLst xmlns:a="http://schemas.openxmlformats.org/drawingml/2006/main">
              <a:ext uri="{FF2B5EF4-FFF2-40B4-BE49-F238E27FC236}">
                <a16:creationId xmlns:a16="http://schemas.microsoft.com/office/drawing/2014/main" id="{DBA69FA9-8599-4F94-9391-9754A62F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76350"/>
            <a:ext cx="78486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575" b="1" i="0">
                <a:solidFill>
                  <a:srgbClr val="2D2D2D"/>
                </a:solidFill>
              </a:defRPr>
            </a:pPr>
            <a:r>
              <a:rPr sz="4575" b="1" i="0">
                <a:solidFill>
                  <a:srgbClr val="2D2D2D"/>
                </a:solidFill>
              </a:rPr>
              <a:t>Diagnoza pozwala Em dopasować odpowiedź do konkretnej osoby.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5337B7-AF32-4BD0-BD73-F08E23F51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242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F2854"/>
                </a:solidFill>
              </a:defRPr>
            </a:pPr>
            <a:r>
              <a:rPr sz="5100" b="1" i="0">
                <a:solidFill>
                  <a:srgbClr val="4F2854"/>
                </a:solidFill>
              </a:rPr>
              <a:t>01</a:t>
            </a:r>
          </a:p>
        </p:txBody>
      </p:sp>
      <p:sp>
        <p:nvSpPr>
          <p:cNvPr id="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AD30195D-E2DB-497B-8843-31AF498F8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9147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51BDF7-B444-4E81-B06C-C3EA23F72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5623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DIAGNOZA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E32C4A-15AF-4134-8964-BB30902A7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5623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Cechy, talenty, motywatory i napięcia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DDFA084-31FC-486D-96A3-9DAB012CF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291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A06A02-64B8-4E09-8F41-98A0BDCCD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8A5A00"/>
                </a:solidFill>
              </a:defRPr>
            </a:pPr>
            <a:r>
              <a:rPr sz="5100" b="1" i="0">
                <a:solidFill>
                  <a:srgbClr val="8A5A00"/>
                </a:solidFill>
              </a:rPr>
              <a:t>02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DD2555D3-10D2-46B4-9592-FF775C61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534352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62E44-3B31-4638-86E7-4E78C08E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99110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ZAPYTAJ 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D38EC3-47EF-40A5-BF24-2EEE04DF2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499110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Odpowiedź dopasowana do osoby, zespołu lub działu</a:t>
            </a:r>
          </a:p>
        </p:txBody>
      </p:sp>
      <p:sp>
        <p:nvSpPr>
          <p:cNvPr id="13" name="accent-rule">
            <a:extLst xmlns:a="http://schemas.openxmlformats.org/drawingml/2006/main">
              <a:ext uri="{FF2B5EF4-FFF2-40B4-BE49-F238E27FC236}">
                <a16:creationId xmlns:a16="http://schemas.microsoft.com/office/drawing/2014/main" id="{EB20CD4E-F597-4CB0-AA55-598B54D0C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579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D4D4D8-A3A3-43DF-837F-52C502D6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81750"/>
            <a:ext cx="11811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4E458B"/>
                </a:solidFill>
              </a:defRPr>
            </a:pPr>
            <a:r>
              <a:rPr sz="5100" b="1" i="0">
                <a:solidFill>
                  <a:srgbClr val="4E458B"/>
                </a:solidFill>
              </a:rPr>
              <a:t>03</a:t>
            </a:r>
          </a:p>
        </p:txBody>
      </p:sp>
      <p:sp>
        <p:nvSpPr>
          <p:cNvPr id="15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87A9ACF-D5AE-42AD-9748-B7399C81F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6772275"/>
            <a:ext cx="666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E45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7914D1-73F9-4577-8534-4C8D14978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6419850"/>
            <a:ext cx="23622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MIKRO-</a:t>
            </a:r>
          </a:p>
          <a:p xmlns:a="http://schemas.openxmlformats.org/drawingml/2006/main">
            <a:pPr algn="l">
              <a:buNone/>
              <a:defRPr sz="2250" b="1" i="0">
                <a:solidFill>
                  <a:srgbClr val="2D2D2D"/>
                </a:solidFill>
              </a:defRPr>
            </a:pPr>
            <a:r>
              <a:rPr sz="2250" b="1" i="0">
                <a:solidFill>
                  <a:srgbClr val="2D2D2D"/>
                </a:solidFill>
              </a:rPr>
              <a:t>LEKCJE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1247DC-CD27-48A1-941F-9C0CF62E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6419850"/>
            <a:ext cx="3238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6E6873"/>
                </a:solidFill>
              </a:defRPr>
            </a:pPr>
            <a:r>
              <a:rPr sz="2250" b="0" i="0">
                <a:solidFill>
                  <a:srgbClr val="6E6873"/>
                </a:solidFill>
              </a:rPr>
              <a:t>Dwie krótkie lekcje dopasowane do użytkownika</a:t>
            </a:r>
          </a:p>
        </p:txBody>
      </p:sp>
    </p:spTree>
    <p:extLst>
      <p:ext uri="{BB962C8B-B14F-4D97-AF65-F5344CB8AC3E}">
        <p14:creationId xmlns:p14="http://schemas.microsoft.com/office/powerpoint/2010/main" val="151541790"/>
      </p:ext>
    </p:extLst>
  </p:cSld>
</p:sld>
</file>

<file path=ppt/slides/slide8.xml><?xml version="1.0" encoding="utf-8"?>
<p:sld xmlns:p="http://schemas.openxmlformats.org/presentationml/2006/main">
  <p:cSld name="Wartość dla organizacji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36255129804ce0">
            <a:extLst>
              <a:ext uri="{96DAC541-7B7A-43D3-8B79-37D633B846F1}">
                <asvg:svgBlip xmlns:asvg="http://schemas.microsoft.com/office/drawing/2016/SVG/main" r:embed="R6dfe4762273c480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8">
            <a:extLst xmlns:a="http://schemas.openxmlformats.org/drawingml/2006/main">
              <a:ext uri="{FF2B5EF4-FFF2-40B4-BE49-F238E27FC236}">
                <a16:creationId xmlns:a16="http://schemas.microsoft.com/office/drawing/2014/main" id="{653FB306-CAB0-4F7E-8FCA-ADE131D2F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4A582F-5CF3-42D6-8A17-8635B6E68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57300"/>
            <a:ext cx="723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CO ZMIENIA SIĘ W ZAKŁADZIE</a:t>
            </a:r>
          </a:p>
        </p:txBody>
      </p:sp>
      <p:sp>
        <p:nvSpPr>
          <p:cNvPr id="4" name="value-headline">
            <a:extLst xmlns:a="http://schemas.openxmlformats.org/drawingml/2006/main">
              <a:ext uri="{FF2B5EF4-FFF2-40B4-BE49-F238E27FC236}">
                <a16:creationId xmlns:a16="http://schemas.microsoft.com/office/drawing/2014/main" id="{6A075C41-7DD0-4DCF-9604-99AA4202E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71650"/>
            <a:ext cx="7848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425" b="1" i="0">
                <a:solidFill>
                  <a:srgbClr val="2D2D2D"/>
                </a:solidFill>
              </a:defRPr>
            </a:pPr>
            <a:r>
              <a:rPr sz="4425" b="1" i="0">
                <a:solidFill>
                  <a:srgbClr val="2D2D2D"/>
                </a:solidFill>
              </a:rPr>
              <a:t>Kierowanie ludźmi przestaje zależeć od doświadczenia jednego brygadzisty.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88B2BB-08C1-4550-B8D7-B35CF0B1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053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8A5A00"/>
                </a:solidFill>
              </a:defRPr>
            </a:pPr>
            <a:r>
              <a:rPr sz="2175" b="1" i="0">
                <a:solidFill>
                  <a:srgbClr val="8A5A00"/>
                </a:solidFill>
              </a:rPr>
              <a:t>NA CZAS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12AB3FF7-6059-4564-A998-8CF07D14B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5624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C8F9D7-0231-40C2-A3BB-8EEB438F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42862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trudna rozmowa odbywa się, zanim problem trafi wyżej</a:t>
            </a:r>
          </a:p>
        </p:txBody>
      </p:sp>
      <p:sp>
        <p:nvSpPr>
          <p:cNvPr id="8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A9A9A2F-76E4-44D6-8DF8-BF099FC01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1970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6F19C7-61A8-437D-80B3-6F1C74C57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816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650" b="1" i="0">
                <a:solidFill>
                  <a:srgbClr val="4F2854"/>
                </a:solidFill>
              </a:defRPr>
            </a:pPr>
            <a:r>
              <a:rPr sz="1650" b="1" i="0">
                <a:solidFill>
                  <a:srgbClr val="4F2854"/>
                </a:solidFill>
              </a:rPr>
              <a:t>SPÓJNIE</a:t>
            </a:r>
          </a:p>
        </p:txBody>
      </p:sp>
      <p:sp>
        <p:nvSpPr>
          <p:cNvPr id="10" name="accent-rule">
            <a:extLst xmlns:a="http://schemas.openxmlformats.org/drawingml/2006/main">
              <a:ext uri="{FF2B5EF4-FFF2-40B4-BE49-F238E27FC236}">
                <a16:creationId xmlns:a16="http://schemas.microsoft.com/office/drawing/2014/main" id="{BCAEA352-2D54-425C-8D4C-43739306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83882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204AD0-EEF1-4E6B-9E91-85F706E92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556260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każdy brygadzista korzysta z takiego samego wsparcia</a:t>
            </a:r>
          </a:p>
        </p:txBody>
      </p:sp>
      <p:sp>
        <p:nvSpPr>
          <p:cNvPr id="12" name="accent-rule">
            <a:extLst xmlns:a="http://schemas.openxmlformats.org/drawingml/2006/main">
              <a:ext uri="{FF2B5EF4-FFF2-40B4-BE49-F238E27FC236}">
                <a16:creationId xmlns:a16="http://schemas.microsoft.com/office/drawing/2014/main" id="{88021B06-B853-40F8-BD3F-071F6A438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96050"/>
            <a:ext cx="7848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734033-358A-4992-828F-283C7945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175" b="1" i="0">
                <a:solidFill>
                  <a:srgbClr val="8A5A00"/>
                </a:solidFill>
              </a:defRPr>
            </a:pPr>
            <a:r>
              <a:rPr sz="2175" b="1" i="0">
                <a:solidFill>
                  <a:srgbClr val="8A5A00"/>
                </a:solidFill>
              </a:rPr>
              <a:t>W PRAKTYCE</a:t>
            </a:r>
          </a:p>
        </p:txBody>
      </p:sp>
      <p:sp>
        <p:nvSpPr>
          <p:cNvPr id="1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77813A28-07FB-4A21-BB78-CA9D210A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7115175"/>
            <a:ext cx="5905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A5A0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D9602C-C5CA-49F9-B383-44603D27F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6838950"/>
            <a:ext cx="47434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2550" b="1" i="0">
                <a:solidFill>
                  <a:srgbClr val="2D2D2D"/>
                </a:solidFill>
              </a:defRPr>
            </a:pPr>
            <a:r>
              <a:rPr sz="2550" b="1" i="0">
                <a:solidFill>
                  <a:srgbClr val="2D2D2D"/>
                </a:solidFill>
              </a:rPr>
              <a:t>nowi brygadziści uczą się podczas konkretnych rozmów</a:t>
            </a:r>
          </a:p>
        </p:txBody>
      </p:sp>
    </p:spTree>
    <p:extLst>
      <p:ext uri="{BB962C8B-B14F-4D97-AF65-F5344CB8AC3E}">
        <p14:creationId xmlns:p14="http://schemas.microsoft.com/office/powerpoint/2010/main" val="90310160"/>
      </p:ext>
    </p:extLst>
  </p:cSld>
</p:sld>
</file>

<file path=ppt/slides/slide9.xml><?xml version="1.0" encoding="utf-8"?>
<p:sld xmlns:p="http://schemas.openxmlformats.org/presentationml/2006/main">
  <p:cSld name="Prywatność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c033a6bbbe42c7">
            <a:extLst>
              <a:ext uri="{96DAC541-7B7A-43D3-8B79-37D633B846F1}">
                <asvg:svgBlip xmlns:asvg="http://schemas.microsoft.com/office/drawing/2016/SVG/main" r:embed="R707ab63153fc4db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9">
            <a:extLst xmlns:a="http://schemas.openxmlformats.org/drawingml/2006/main">
              <a:ext uri="{FF2B5EF4-FFF2-40B4-BE49-F238E27FC236}">
                <a16:creationId xmlns:a16="http://schemas.microsoft.com/office/drawing/2014/main" id="{C554B9AB-196B-4C3F-8EA5-095E62882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09</a:t>
            </a:r>
          </a:p>
        </p:txBody>
      </p:sp>
      <p:sp>
        <p:nvSpPr>
          <p:cNvPr id="3" name="privacy-panel">
            <a:extLst xmlns:a="http://schemas.openxmlformats.org/drawingml/2006/main">
              <a:ext uri="{FF2B5EF4-FFF2-40B4-BE49-F238E27FC236}">
                <a16:creationId xmlns:a16="http://schemas.microsoft.com/office/drawing/2014/main" id="{47646FB9-6D28-498D-B1E0-0F74CB455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848600" cy="6572250"/>
          </a:xfrm>
          <a:prstGeom xmlns:a="http://schemas.openxmlformats.org/drawingml/2006/main" prst="roundRect">
            <a:avLst>
              <a:gd name="adj" fmla="val 2319"/>
            </a:avLst>
          </a:prstGeom>
          <a:solidFill xmlns:a="http://schemas.openxmlformats.org/drawingml/2006/main">
            <a:srgbClr val="241C2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83B7F-1C35-4C64-B866-4EB0F4315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19240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PRYWATNOŚĆ JEST CZĘŚCIĄ PRODUKTU</a:t>
            </a:r>
          </a:p>
        </p:txBody>
      </p:sp>
      <p:sp>
        <p:nvSpPr>
          <p:cNvPr id="5" name="privacy-headline">
            <a:extLst xmlns:a="http://schemas.openxmlformats.org/drawingml/2006/main">
              <a:ext uri="{FF2B5EF4-FFF2-40B4-BE49-F238E27FC236}">
                <a16:creationId xmlns:a16="http://schemas.microsoft.com/office/drawing/2014/main" id="{997B65C9-1045-474C-8551-B94EB2123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609850"/>
            <a:ext cx="7067550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100" b="1" i="0">
                <a:solidFill>
                  <a:srgbClr val="FFFFFF"/>
                </a:solidFill>
              </a:defRPr>
            </a:pPr>
            <a:r>
              <a:rPr sz="5100" b="1" i="0">
                <a:solidFill>
                  <a:srgbClr val="FFFFFF"/>
                </a:solidFill>
              </a:rPr>
              <a:t>Rozmowy z Em są prywatne.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62C74843-4E35-4FC8-825A-4F91267D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686300"/>
            <a:ext cx="7067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privacy-core">
            <a:extLst xmlns:a="http://schemas.openxmlformats.org/drawingml/2006/main">
              <a:ext uri="{FF2B5EF4-FFF2-40B4-BE49-F238E27FC236}">
                <a16:creationId xmlns:a16="http://schemas.microsoft.com/office/drawing/2014/main" id="{AD92CFC7-23B0-4804-8B1C-DCC7F5855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67300"/>
            <a:ext cx="70675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525" b="1" i="0">
                <a:solidFill>
                  <a:srgbClr val="EFE8F2"/>
                </a:solidFill>
              </a:defRPr>
            </a:pPr>
            <a:r>
              <a:rPr sz="3525" b="1" i="0">
                <a:solidFill>
                  <a:srgbClr val="EFE8F2"/>
                </a:solidFill>
              </a:rPr>
              <a:t>Pracodawca nie ma dostępu do pytań ani odpowiedzi.</a:t>
            </a:r>
          </a:p>
        </p:txBody>
      </p:sp>
      <p:sp>
        <p:nvSpPr>
          <p:cNvPr id="8" name="privacy-tail">
            <a:extLst xmlns:a="http://schemas.openxmlformats.org/drawingml/2006/main">
              <a:ext uri="{FF2B5EF4-FFF2-40B4-BE49-F238E27FC236}">
                <a16:creationId xmlns:a16="http://schemas.microsoft.com/office/drawing/2014/main" id="{B5F792E9-ADE5-43E9-BD4C-88E1FD62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6724650"/>
            <a:ext cx="70675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FFD166"/>
                </a:solidFill>
              </a:defRPr>
            </a:pPr>
            <a:r>
              <a:rPr sz="2250" b="0" i="0">
                <a:solidFill>
                  <a:srgbClr val="FFD166"/>
                </a:solidFill>
              </a:rPr>
              <a:t>Empatyzer nie mierzy produktywności, nie tworzy rankingów i nie podejmuje decyzji HR.</a:t>
            </a:r>
          </a:p>
        </p:txBody>
      </p:sp>
    </p:spTree>
    <p:extLst>
      <p:ext uri="{BB962C8B-B14F-4D97-AF65-F5344CB8AC3E}">
        <p14:creationId xmlns:p14="http://schemas.microsoft.com/office/powerpoint/2010/main" val="814291577"/>
      </p:ext>
    </p:extLst>
  </p:cSld>
</p:sld>
</file>

<file path=ppt/slides/slide10.xml><?xml version="1.0" encoding="utf-8"?>
<p:sld xmlns:p="http://schemas.openxmlformats.org/presentationml/2006/main">
  <p:cSld name="Wdrożenie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b6e3aaa5f44f10">
            <a:extLst>
              <a:ext uri="{96DAC541-7B7A-43D3-8B79-37D633B846F1}">
                <asvg:svgBlip xmlns:asvg="http://schemas.microsoft.com/office/drawing/2016/SVG/main" r:embed="R69c35edf4f7a44b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428750" cy="245720"/>
          </a:xfrm>
          <a:prstGeom xmlns:a="http://schemas.openxmlformats.org/drawingml/2006/main" prst="rect">
            <a:avLst/>
          </a:prstGeom>
        </p:spPr>
      </p:pic>
      <p:sp>
        <p:nvSpPr>
          <p:cNvPr id="2" name="page-10">
            <a:extLst xmlns:a="http://schemas.openxmlformats.org/drawingml/2006/main">
              <a:ext uri="{FF2B5EF4-FFF2-40B4-BE49-F238E27FC236}">
                <a16:creationId xmlns:a16="http://schemas.microsoft.com/office/drawing/2014/main" id="{907AC345-15A7-4DEF-BB36-789E48B8B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736978"/>
                </a:solidFill>
              </a:defRPr>
            </a:pPr>
            <a:r>
              <a:rPr sz="1650" b="1" i="0">
                <a:solidFill>
                  <a:srgbClr val="736978"/>
                </a:solidFill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032719-289A-4D8F-ABE9-535078BF7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144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8A5A00"/>
                </a:solidFill>
              </a:defRPr>
            </a:pPr>
            <a:r>
              <a:rPr sz="1800" b="1" i="0">
                <a:solidFill>
                  <a:srgbClr val="8A5A00"/>
                </a:solidFill>
              </a:rPr>
              <a:t>KONTROLOWANY PIERWSZY KROK</a:t>
            </a:r>
          </a:p>
        </p:txBody>
      </p:sp>
      <p:sp>
        <p:nvSpPr>
          <p:cNvPr id="4" name="one-anchor">
            <a:extLst xmlns:a="http://schemas.openxmlformats.org/drawingml/2006/main">
              <a:ext uri="{FF2B5EF4-FFF2-40B4-BE49-F238E27FC236}">
                <a16:creationId xmlns:a16="http://schemas.microsoft.com/office/drawing/2014/main" id="{087B9BA9-ACFF-4C79-B021-DC6C4A2E5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90700"/>
            <a:ext cx="3143250" cy="445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6250" b="1" i="0">
                <a:solidFill>
                  <a:srgbClr val="8A5A00"/>
                </a:solidFill>
              </a:defRPr>
            </a:pPr>
            <a:r>
              <a:rPr sz="26250" b="1" i="0">
                <a:solidFill>
                  <a:srgbClr val="8A5A00"/>
                </a:solidFill>
              </a:rPr>
              <a:t>1</a:t>
            </a:r>
          </a:p>
        </p:txBody>
      </p:sp>
      <p:sp>
        <p:nvSpPr>
          <p:cNvPr id="5" name="start-headline">
            <a:extLst xmlns:a="http://schemas.openxmlformats.org/drawingml/2006/main">
              <a:ext uri="{FF2B5EF4-FFF2-40B4-BE49-F238E27FC236}">
                <a16:creationId xmlns:a16="http://schemas.microsoft.com/office/drawing/2014/main" id="{B28FC3F1-E7AD-4990-BF37-9E328FD7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209800"/>
            <a:ext cx="4857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Zacznij od jednego</a:t>
            </a:r>
          </a:p>
          <a:p xmlns:a="http://schemas.openxmlformats.org/drawingml/2006/main">
            <a:pPr algn="l">
              <a:buNone/>
              <a:defRPr sz="4950" b="1" i="0">
                <a:solidFill>
                  <a:srgbClr val="2D2D2D"/>
                </a:solidFill>
              </a:defRPr>
            </a:pPr>
            <a:r>
              <a:rPr sz="4950" b="1" i="0">
                <a:solidFill>
                  <a:srgbClr val="2D2D2D"/>
                </a:solidFill>
              </a:rPr>
              <a:t>zakładu.</a:t>
            </a:r>
          </a:p>
        </p:txBody>
      </p:sp>
      <p:sp>
        <p:nvSpPr>
          <p:cNvPr id="6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05240D7-3A3D-4C42-B2F6-26DCBFCA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572000"/>
            <a:ext cx="43243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DE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66EF70-D531-42CE-ABB8-CAA6377A8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9530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4F2854"/>
                </a:solidFill>
              </a:defRPr>
            </a:pPr>
            <a:r>
              <a:rPr sz="3150" b="1" i="0">
                <a:solidFill>
                  <a:srgbClr val="4F2854"/>
                </a:solidFill>
              </a:rPr>
              <a:t>Kilka godzin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32E4E-0D2B-4CB6-A717-358280149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5626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na uruchomienie konta organizacji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5CA610-966C-4C67-8712-BB4B6C42C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438900"/>
            <a:ext cx="4324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 i="0">
                <a:solidFill>
                  <a:srgbClr val="8A5A00"/>
                </a:solidFill>
              </a:defRPr>
            </a:pPr>
            <a:r>
              <a:rPr sz="3150" b="1" i="0">
                <a:solidFill>
                  <a:srgbClr val="8A5A00"/>
                </a:solidFill>
              </a:rPr>
              <a:t>Około 15 minut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0FAF77-DC1A-4C9D-A395-1E7EB049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7048500"/>
            <a:ext cx="432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250" b="0" i="0">
                <a:solidFill>
                  <a:srgbClr val="736978"/>
                </a:solidFill>
              </a:defRPr>
            </a:pPr>
            <a:r>
              <a:rPr sz="2250" b="0" i="0">
                <a:solidFill>
                  <a:srgbClr val="736978"/>
                </a:solidFill>
              </a:rPr>
              <a:t>do pierwszego użycia</a:t>
            </a:r>
          </a:p>
        </p:txBody>
      </p:sp>
    </p:spTree>
    <p:extLst>
      <p:ext uri="{BB962C8B-B14F-4D97-AF65-F5344CB8AC3E}">
        <p14:creationId xmlns:p14="http://schemas.microsoft.com/office/powerpoint/2010/main" val="1659030957"/>
      </p:ext>
    </p:extLst>
  </p:cSld>
</p:sld>
</file>

<file path=ppt/slides/slide11.xml><?xml version="1.0" encoding="utf-8"?>
<p:sld xmlns:p="http://schemas.openxmlformats.org/presentationml/2006/main">
  <p:cSld name="Demo i kontakt">
    <p:bg>
      <p:bgPr>
        <a:solidFill xmlns:a="http://schemas.openxmlformats.org/drawingml/2006/main">
          <a:srgbClr val="241C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170576505b43f4">
            <a:extLst>
              <a:ext uri="{96DAC541-7B7A-43D3-8B79-37D633B846F1}">
                <asvg:svgBlip xmlns:asvg="http://schemas.microsoft.com/office/drawing/2016/SVG/main" r:embed="R79e88060135844d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47700" y="457200"/>
            <a:ext cx="1905000" cy="3276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636D91-864C-4874-AA48-09CABA99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90650"/>
            <a:ext cx="742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800" b="1" i="0">
                <a:solidFill>
                  <a:srgbClr val="FFD166"/>
                </a:solidFill>
              </a:defRPr>
            </a:pPr>
            <a:r>
              <a:rPr sz="1800" b="1" i="0">
                <a:solidFill>
                  <a:srgbClr val="FFD166"/>
                </a:solidFill>
              </a:rPr>
              <a:t>NASTĘPNA ZMIANA NIE BĘDZIE CZEKAĆ</a:t>
            </a:r>
          </a:p>
        </p:txBody>
      </p:sp>
      <p:sp>
        <p:nvSpPr>
          <p:cNvPr id="3" name="cta-headline">
            <a:extLst xmlns:a="http://schemas.openxmlformats.org/drawingml/2006/main">
              <a:ext uri="{FF2B5EF4-FFF2-40B4-BE49-F238E27FC236}">
                <a16:creationId xmlns:a16="http://schemas.microsoft.com/office/drawing/2014/main" id="{7337389B-0EE7-48AA-B4A7-081E12FB5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38350"/>
            <a:ext cx="7848600" cy="2781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Zacznijmy od rozmowy,</a:t>
            </a:r>
          </a:p>
          <a:p xmlns:a="http://schemas.openxmlformats.org/drawingml/2006/main">
            <a:pPr algn="l">
              <a:buNone/>
              <a:defRPr sz="5400" b="1" i="0">
                <a:solidFill>
                  <a:srgbClr val="FFFFFF"/>
                </a:solidFill>
              </a:defRPr>
            </a:pPr>
            <a:r>
              <a:rPr sz="5400" b="1" i="0">
                <a:solidFill>
                  <a:srgbClr val="FFFFFF"/>
                </a:solidFill>
              </a:rPr>
              <a:t>która nie może czekać.</a:t>
            </a:r>
          </a:p>
        </p:txBody>
      </p:sp>
      <p:sp>
        <p:nvSpPr>
          <p:cNvPr id="4" name="accent-rule">
            <a:extLst xmlns:a="http://schemas.openxmlformats.org/drawingml/2006/main">
              <a:ext uri="{FF2B5EF4-FFF2-40B4-BE49-F238E27FC236}">
                <a16:creationId xmlns:a16="http://schemas.microsoft.com/office/drawing/2014/main" id="{92F427EA-CBA3-4214-A9E9-471D990F1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40957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cta-action">
            <a:extLst xmlns:a="http://schemas.openxmlformats.org/drawingml/2006/main">
              <a:ext uri="{FF2B5EF4-FFF2-40B4-BE49-F238E27FC236}">
                <a16:creationId xmlns:a16="http://schemas.microsoft.com/office/drawing/2014/main" id="{E33C2171-11F3-4B61-9417-0C5DC69E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34050"/>
            <a:ext cx="7239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 i="0">
                <a:solidFill>
                  <a:srgbClr val="FFF4D6"/>
                </a:solidFill>
              </a:defRPr>
            </a:pPr>
            <a:r>
              <a:rPr sz="3900" b="1" i="0">
                <a:solidFill>
                  <a:srgbClr val="FFF4D6"/>
                </a:solidFill>
              </a:rPr>
              <a:t>Umów 30-minutowe demo.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854AFA-FFB1-49F6-BFD3-907D2449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7818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0" i="0">
                <a:solidFill>
                  <a:srgbClr val="EFE8F2"/>
                </a:solidFill>
              </a:defRPr>
            </a:pPr>
            <a:r>
              <a:rPr sz="2100" b="0" i="0">
                <a:solidFill>
                  <a:srgbClr val="EFE8F2"/>
                </a:solidFill>
              </a:rPr>
              <a:t>hello@empatyzer.com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35D37-1C0D-48D2-8314-A3BB4E2A0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3342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325" b="1" i="0">
                <a:solidFill>
                  <a:srgbClr val="FFFFFF"/>
                </a:solidFill>
              </a:defRPr>
            </a:pPr>
            <a:r>
              <a:rPr sz="2325" b="1" i="0">
                <a:solidFill>
                  <a:srgbClr val="FFFFFF"/>
                </a:solidFill>
              </a:rPr>
              <a:t>empatyzer.com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163FC5-0746-468D-B4B7-2BF40952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039100"/>
            <a:ext cx="685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0" i="0">
                <a:solidFill>
                  <a:srgbClr val="EFE8F2"/>
                </a:solidFill>
              </a:defRPr>
            </a:pPr>
            <a:r>
              <a:rPr sz="1950" b="0" i="0">
                <a:solidFill>
                  <a:srgbClr val="EFE8F2"/>
                </a:solidFill>
              </a:rPr>
              <a:t>Empatyzer. Przed ważną rozmową.</a:t>
            </a:r>
          </a:p>
        </p:txBody>
      </p:sp>
      <p:sp>
        <p:nvSpPr>
          <p:cNvPr id="9" name="page-11">
            <a:extLst xmlns:a="http://schemas.openxmlformats.org/drawingml/2006/main">
              <a:ext uri="{FF2B5EF4-FFF2-40B4-BE49-F238E27FC236}">
                <a16:creationId xmlns:a16="http://schemas.microsoft.com/office/drawing/2014/main" id="{5420C722-BD54-45EF-A323-4606FBF62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8458200"/>
            <a:ext cx="723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 i="0">
                <a:solidFill>
                  <a:srgbClr val="A89EAC"/>
                </a:solidFill>
              </a:defRPr>
            </a:pPr>
            <a:r>
              <a:rPr sz="1650" b="1" i="0">
                <a:solidFill>
                  <a:srgbClr val="A89EAC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4239566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2026-09-05T20:36:09.4670000Z</dcterms:created>
  <dcterms:modified xsi:type="dcterms:W3CDTF">2026-09-05T20:36:09.4670000Z</dcterms:modified>
</coreProperties>
</file>