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1e6b6752dcf4ce3" /><Relationship Type="http://schemas.openxmlformats.org/officeDocument/2006/relationships/extended-properties" Target="/docProps/app.xml" Id="Rd5197eaebf7341b8" /><Relationship Type="http://schemas.openxmlformats.org/officeDocument/2006/relationships/officeDocument" Target="/ppt/presentation.xml" Id="R5d5e65f172334ed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6e31fc73d88482f"/>
  </p:sldMasterIdLst>
  <p:notesMasterIdLst>
    <p:notesMasterId xmlns:r="http://schemas.openxmlformats.org/officeDocument/2006/relationships" r:id="R9c9adccb40c44474"/>
  </p:notesMasterIdLst>
  <p:sldIdLst>
    <p:sldId xmlns:r="http://schemas.openxmlformats.org/officeDocument/2006/relationships" id="256" r:id="R9bd7cf296bc6442a"/>
    <p:sldId xmlns:r="http://schemas.openxmlformats.org/officeDocument/2006/relationships" id="257" r:id="Rb88176acb4f04099"/>
    <p:sldId xmlns:r="http://schemas.openxmlformats.org/officeDocument/2006/relationships" id="258" r:id="Rd72bd35073784121"/>
    <p:sldId xmlns:r="http://schemas.openxmlformats.org/officeDocument/2006/relationships" id="259" r:id="R38ef2e9d5ec647ec"/>
    <p:sldId xmlns:r="http://schemas.openxmlformats.org/officeDocument/2006/relationships" id="260" r:id="R3577e08558224c82"/>
    <p:sldId xmlns:r="http://schemas.openxmlformats.org/officeDocument/2006/relationships" id="261" r:id="R148216d311d044eb"/>
    <p:sldId xmlns:r="http://schemas.openxmlformats.org/officeDocument/2006/relationships" id="262" r:id="R5318a38ad5084f30"/>
    <p:sldId xmlns:r="http://schemas.openxmlformats.org/officeDocument/2006/relationships" id="263" r:id="R4f61f5f1f87f4b0a"/>
    <p:sldId xmlns:r="http://schemas.openxmlformats.org/officeDocument/2006/relationships" id="264" r:id="R76c9f93de28344fd"/>
    <p:sldId xmlns:r="http://schemas.openxmlformats.org/officeDocument/2006/relationships" id="265" r:id="R83a92cc95fab43db"/>
    <p:sldId xmlns:r="http://schemas.openxmlformats.org/officeDocument/2006/relationships" id="266" r:id="R64842a3b6bd8472c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Problem" id="{96AC1C2B-73D4-4798-9132-DF27E2B01EE9}">
          <p14:sldIdLst>
            <p14:sldId id="256"/>
            <p14:sldId id="257"/>
          </p14:sldIdLst>
        </p14:section>
        <p14:section name="Rozwiązanie" id="{2E29753E-4AB9-428D-AE92-E7DBE54E1958}">
          <p14:sldIdLst>
            <p14:sldId id="258"/>
            <p14:sldId id="259"/>
          </p14:sldIdLst>
        </p14:section>
        <p14:section name="Dowody i mechanizm" id="{D184118F-32FA-4E6A-892B-A12FC1DDE332}">
          <p14:sldIdLst>
            <p14:sldId id="260"/>
            <p14:sldId id="261"/>
            <p14:sldId id="262"/>
          </p14:sldIdLst>
        </p14:section>
        <p14:section name="Wartość i prywatność" id="{A68A60E9-A67F-4B42-B8B9-F3BE8FE4D41C}">
          <p14:sldIdLst>
            <p14:sldId id="263"/>
            <p14:sldId id="264"/>
          </p14:sldIdLst>
        </p14:section>
        <p14:section name="Wdrożenie i kontakt" id="{C4DCCBFE-43E2-473A-974B-BF472A11CA45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af956ec02a4c00" /><Relationship Type="http://schemas.openxmlformats.org/officeDocument/2006/relationships/slideMaster" Target="/ppt/slideMasters/slideMaster1.xml" Id="R46e31fc73d88482f" /><Relationship Type="http://schemas.openxmlformats.org/officeDocument/2006/relationships/notesMaster" Target="/ppt/notesMasters/notesMaster1.xml" Id="R9c9adccb40c44474" /><Relationship Type="http://schemas.openxmlformats.org/officeDocument/2006/relationships/presProps" Target="/ppt/presProps.xml" Id="Rd4127067bcd74984" /><Relationship Type="http://schemas.openxmlformats.org/officeDocument/2006/relationships/tableStyles" Target="/ppt/tableStyles.xml" Id="R5af2a5467bc24a6b" /><Relationship Type="http://schemas.openxmlformats.org/officeDocument/2006/relationships/slide" Target="/ppt/slides/slide1.xml" Id="R9bd7cf296bc6442a" /><Relationship Type="http://schemas.openxmlformats.org/officeDocument/2006/relationships/slide" Target="/ppt/slides/slide2.xml" Id="Rb88176acb4f04099" /><Relationship Type="http://schemas.openxmlformats.org/officeDocument/2006/relationships/slide" Target="/ppt/slides/slide3.xml" Id="Rd72bd35073784121" /><Relationship Type="http://schemas.openxmlformats.org/officeDocument/2006/relationships/slide" Target="/ppt/slides/slide4.xml" Id="R38ef2e9d5ec647ec" /><Relationship Type="http://schemas.openxmlformats.org/officeDocument/2006/relationships/slide" Target="/ppt/slides/slide5.xml" Id="R3577e08558224c82" /><Relationship Type="http://schemas.openxmlformats.org/officeDocument/2006/relationships/slide" Target="/ppt/slides/slide6.xml" Id="R148216d311d044eb" /><Relationship Type="http://schemas.openxmlformats.org/officeDocument/2006/relationships/slide" Target="/ppt/slides/slide7.xml" Id="R5318a38ad5084f30" /><Relationship Type="http://schemas.openxmlformats.org/officeDocument/2006/relationships/slide" Target="/ppt/slides/slide8.xml" Id="R4f61f5f1f87f4b0a" /><Relationship Type="http://schemas.openxmlformats.org/officeDocument/2006/relationships/slide" Target="/ppt/slides/slide9.xml" Id="R76c9f93de28344fd" /><Relationship Type="http://schemas.openxmlformats.org/officeDocument/2006/relationships/slide" Target="/ppt/slides/slide10.xml" Id="R83a92cc95fab43db" /><Relationship Type="http://schemas.openxmlformats.org/officeDocument/2006/relationships/slide" Target="/ppt/slides/slide11.xml" Id="R64842a3b6bd8472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960eb8c550444f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f94c40df24247ca" /><Relationship Type="http://schemas.openxmlformats.org/officeDocument/2006/relationships/notesMaster" Target="/ppt/notesMasters/notesMaster1.xml" Id="R337564dafdb3459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203bf85351a4d36" /><Relationship Type="http://schemas.openxmlformats.org/officeDocument/2006/relationships/notesMaster" Target="/ppt/notesMasters/notesMaster1.xml" Id="R547562ec84d540c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11a12c0f49f4f24" /><Relationship Type="http://schemas.openxmlformats.org/officeDocument/2006/relationships/notesMaster" Target="/ppt/notesMasters/notesMaster1.xml" Id="R29ae732424864e8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31dfe021ef64413" /><Relationship Type="http://schemas.openxmlformats.org/officeDocument/2006/relationships/notesMaster" Target="/ppt/notesMasters/notesMaster1.xml" Id="R429d135b5196457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7edaf78be394642" /><Relationship Type="http://schemas.openxmlformats.org/officeDocument/2006/relationships/notesMaster" Target="/ppt/notesMasters/notesMaster1.xml" Id="Rec0b216862084f5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0de249697ce41ca" /><Relationship Type="http://schemas.openxmlformats.org/officeDocument/2006/relationships/notesMaster" Target="/ppt/notesMasters/notesMaster1.xml" Id="Ra93ecde1914943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b0d3c279a73458a" /><Relationship Type="http://schemas.openxmlformats.org/officeDocument/2006/relationships/notesMaster" Target="/ppt/notesMasters/notesMaster1.xml" Id="R138b00182b8d40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9aec9b9584c4549" /><Relationship Type="http://schemas.openxmlformats.org/officeDocument/2006/relationships/notesMaster" Target="/ppt/notesMasters/notesMaster1.xml" Id="R6f480f5debf54aa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388743f27d845f1" /><Relationship Type="http://schemas.openxmlformats.org/officeDocument/2006/relationships/notesMaster" Target="/ppt/notesMasters/notesMaster1.xml" Id="Rbfef2f2c06644f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b59a165962341da" /><Relationship Type="http://schemas.openxmlformats.org/officeDocument/2006/relationships/notesMaster" Target="/ppt/notesMasters/notesMaster1.xml" Id="R82806010f52347b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13c5f2b062047b3" /><Relationship Type="http://schemas.openxmlformats.org/officeDocument/2006/relationships/notesMaster" Target="/ppt/notesMasters/notesMaster1.xml" Id="Re3992cadbf2f43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CEO positioning from source slide 1.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Business-stakes claim adapted faithfully from source slide 2.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Product role and use cases from source slides 1 and 3.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Marek example in source slide 3; not presented as a universal response template.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source slide 4: 77%, 73%, 59%.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English translation of the Łukasz Wołek testimonial in the CEO / service company section.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source slide 5: diagnosis, conversation with Em, and personalized micro-lessons.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CEO, HR and manager value chain from source slide 6; framed from the CEO perspective.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aggregate-statistics boundary from source slides 6 and 7.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source slide 6: start with one department, hours to set up the organization, about 15 minutes per employee to start.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source slide 8; approved English brand line.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10563b80ab434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10aeca2edb64a91" /><Relationship Type="http://schemas.openxmlformats.org/officeDocument/2006/relationships/slideLayout" Target="/ppt/slideLayouts/slideLayout1.xml" Id="Ra484cf0897fe43e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484cf0897fe43e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c0a7b1ce594958" /><Relationship Type="http://schemas.openxmlformats.org/officeDocument/2006/relationships/image" Target="/ppt/media/image.png" Id="R8892b7a6c05640bf" /><Relationship Type="http://schemas.openxmlformats.org/officeDocument/2006/relationships/image" Target="/ppt/media/image.svg" Id="Rb60932c0527b411e" /><Relationship Type="http://schemas.openxmlformats.org/officeDocument/2006/relationships/notesSlide" Target="/ppt/notesSlides/notesSlide1.xml" Id="R8da13ad194984c2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f621af44a84865" /><Relationship Type="http://schemas.openxmlformats.org/officeDocument/2006/relationships/image" Target="/ppt/media/image2.png" Id="R10769eb062264144" /><Relationship Type="http://schemas.openxmlformats.org/officeDocument/2006/relationships/image" Target="/ppt/media/image2.svg" Id="R13c0c3e81f0e4ce8" /><Relationship Type="http://schemas.openxmlformats.org/officeDocument/2006/relationships/notesSlide" Target="/ppt/notesSlides/notesSlide2.xml" Id="Rd2fae5f61e8d439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9ba832278a4fbb" /><Relationship Type="http://schemas.openxmlformats.org/officeDocument/2006/relationships/image" Target="/ppt/media/image3.png" Id="R2e458d224e8245a2" /><Relationship Type="http://schemas.openxmlformats.org/officeDocument/2006/relationships/image" Target="/ppt/media/image3.svg" Id="R5fadbffa30b44c41" /><Relationship Type="http://schemas.openxmlformats.org/officeDocument/2006/relationships/notesSlide" Target="/ppt/notesSlides/notesSlide3.xml" Id="R72c422667634484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642d43c8e8466d" /><Relationship Type="http://schemas.openxmlformats.org/officeDocument/2006/relationships/image" Target="/ppt/media/image4.png" Id="R54587cb45d3f4077" /><Relationship Type="http://schemas.openxmlformats.org/officeDocument/2006/relationships/image" Target="/ppt/media/image4.svg" Id="R8f5fae4818a94611" /><Relationship Type="http://schemas.openxmlformats.org/officeDocument/2006/relationships/notesSlide" Target="/ppt/notesSlides/notesSlide4.xml" Id="Re85efa76caec4f6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1e725ead934ba5" /><Relationship Type="http://schemas.openxmlformats.org/officeDocument/2006/relationships/image" Target="/ppt/media/image5.png" Id="R6b45b7ea820a44de" /><Relationship Type="http://schemas.openxmlformats.org/officeDocument/2006/relationships/image" Target="/ppt/media/image5.svg" Id="Re256c07c4ba64252" /><Relationship Type="http://schemas.openxmlformats.org/officeDocument/2006/relationships/notesSlide" Target="/ppt/notesSlides/notesSlide5.xml" Id="R212ff1362398497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665ec79be44872" /><Relationship Type="http://schemas.openxmlformats.org/officeDocument/2006/relationships/image" Target="/ppt/media/image6.png" Id="R6e0bab559fd643fa" /><Relationship Type="http://schemas.openxmlformats.org/officeDocument/2006/relationships/image" Target="/ppt/media/image6.svg" Id="Rd1389a43a87a4bcf" /><Relationship Type="http://schemas.openxmlformats.org/officeDocument/2006/relationships/notesSlide" Target="/ppt/notesSlides/notesSlide6.xml" Id="Rb086f8f0fc3046a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1061fb804a460a" /><Relationship Type="http://schemas.openxmlformats.org/officeDocument/2006/relationships/image" Target="/ppt/media/image7.png" Id="R2336ab65f49d40e7" /><Relationship Type="http://schemas.openxmlformats.org/officeDocument/2006/relationships/image" Target="/ppt/media/image7.svg" Id="R5c9d0a843fe94f0d" /><Relationship Type="http://schemas.openxmlformats.org/officeDocument/2006/relationships/notesSlide" Target="/ppt/notesSlides/notesSlide7.xml" Id="R1b1cb45c8ea847c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00a0020f644710" /><Relationship Type="http://schemas.openxmlformats.org/officeDocument/2006/relationships/image" Target="/ppt/media/image8.png" Id="R8095e578de324921" /><Relationship Type="http://schemas.openxmlformats.org/officeDocument/2006/relationships/image" Target="/ppt/media/image8.svg" Id="R031d3254379b4bea" /><Relationship Type="http://schemas.openxmlformats.org/officeDocument/2006/relationships/notesSlide" Target="/ppt/notesSlides/notesSlide8.xml" Id="R197b27d68f6e468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85d6ba83d44428" /><Relationship Type="http://schemas.openxmlformats.org/officeDocument/2006/relationships/image" Target="/ppt/media/image9.png" Id="Ra970998384d84c18" /><Relationship Type="http://schemas.openxmlformats.org/officeDocument/2006/relationships/image" Target="/ppt/media/image9.svg" Id="R197e827bbf6b451b" /><Relationship Type="http://schemas.openxmlformats.org/officeDocument/2006/relationships/notesSlide" Target="/ppt/notesSlides/notesSlide9.xml" Id="R461c4584e9ab4a7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fb608d7b114ae9" /><Relationship Type="http://schemas.openxmlformats.org/officeDocument/2006/relationships/image" Target="/ppt/media/image10.png" Id="R6b3fd0e160cd4284" /><Relationship Type="http://schemas.openxmlformats.org/officeDocument/2006/relationships/image" Target="/ppt/media/image10.svg" Id="R2b3c1ee2cec24f2e" /><Relationship Type="http://schemas.openxmlformats.org/officeDocument/2006/relationships/notesSlide" Target="/ppt/notesSlides/notesSlide10.xml" Id="Ra5e2815614a24ce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61ec0e506c4882" /><Relationship Type="http://schemas.openxmlformats.org/officeDocument/2006/relationships/image" Target="/ppt/media/image11.png" Id="Rebeee02cd3064051" /><Relationship Type="http://schemas.openxmlformats.org/officeDocument/2006/relationships/image" Target="/ppt/media/image11.svg" Id="R7f814bc130b04e1c" /><Relationship Type="http://schemas.openxmlformats.org/officeDocument/2006/relationships/notesSlide" Target="/ppt/notesSlides/notesSlide11.xml" Id="Rfa7f98ab9bb3496e" /></Relationships>
</file>

<file path=ppt/slides/slide1.xml><?xml version="1.0" encoding="utf-8"?>
<p:sld xmlns:p="http://schemas.openxmlformats.org/presentationml/2006/main">
  <p:cSld name="Otwarcie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92b7a6c05640bf">
            <a:extLst>
              <a:ext uri="{96DAC541-7B7A-43D3-8B79-37D633B846F1}">
                <asvg:svgBlip xmlns:asvg="http://schemas.microsoft.com/office/drawing/2016/SVG/main" r:embed="Rb60932c0527b411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D223FC-0530-407D-AD79-04CB1A476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495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DLA CEO I ZARZĄDU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93C6D38B-D376-4F15-A5A3-AA813B03E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105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Ważnych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rozmów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 pracy nie prowadzi się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na wyczucie.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F0491138-5A4F-4453-B662-E53938CD6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5247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9A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04360F-460B-4C82-AFF5-FFC123899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295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EFE8F2"/>
                </a:solidFill>
              </a:defRPr>
            </a:pPr>
            <a:r>
              <a:rPr sz="2250" b="0" i="0">
                <a:solidFill>
                  <a:srgbClr val="EFE8F2"/>
                </a:solidFill>
              </a:rPr>
              <a:t>Zobacz, co może zmienić się przed kolejną rozmową.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93F6FB6F-E0AB-4C3F-BE12-377F11805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781053337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769eb062264144">
            <a:extLst>
              <a:ext uri="{96DAC541-7B7A-43D3-8B79-37D633B846F1}">
                <asvg:svgBlip xmlns:asvg="http://schemas.microsoft.com/office/drawing/2016/SVG/main" r:embed="R13c0c3e81f0e4ce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414CA98C-CB83-4878-A113-34A7A6914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7635E9-FF0B-4CEA-B457-C0CA3853A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GDZIE ZACZYNA SIĘ PROBLEM</a:t>
            </a:r>
          </a:p>
        </p:txBody>
      </p:sp>
      <p:sp>
        <p:nvSpPr>
          <p:cNvPr id="4" name="stake-headline">
            <a:extLst xmlns:a="http://schemas.openxmlformats.org/drawingml/2006/main">
              <a:ext uri="{FF2B5EF4-FFF2-40B4-BE49-F238E27FC236}">
                <a16:creationId xmlns:a16="http://schemas.microsoft.com/office/drawing/2014/main" id="{2EA2BB29-3515-4271-95C8-3D4131EE7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09750"/>
            <a:ext cx="76200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00" b="1" i="0">
                <a:solidFill>
                  <a:srgbClr val="2D2D2D"/>
                </a:solidFill>
              </a:defRPr>
            </a:pPr>
            <a:r>
              <a:rPr sz="4500" b="1" i="0">
                <a:solidFill>
                  <a:srgbClr val="2D2D2D"/>
                </a:solidFill>
              </a:rPr>
              <a:t>Wiele problemów, które później odczuwa cała firma, zaczyna się od</a:t>
            </a:r>
          </a:p>
        </p:txBody>
      </p:sp>
      <p:sp>
        <p:nvSpPr>
          <p:cNvPr id="5" name="stake-anchor">
            <a:extLst xmlns:a="http://schemas.openxmlformats.org/drawingml/2006/main">
              <a:ext uri="{FF2B5EF4-FFF2-40B4-BE49-F238E27FC236}">
                <a16:creationId xmlns:a16="http://schemas.microsoft.com/office/drawing/2014/main" id="{5C31F581-0EBB-4869-82F5-7B990825D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29050"/>
            <a:ext cx="7810500" cy="2495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100" b="1" i="0">
                <a:solidFill>
                  <a:srgbClr val="4F2854"/>
                </a:solidFill>
              </a:defRPr>
            </a:pPr>
            <a:r>
              <a:rPr sz="8100" b="1" i="0">
                <a:solidFill>
                  <a:srgbClr val="4F2854"/>
                </a:solidFill>
              </a:rPr>
              <a:t>jednej</a:t>
            </a:r>
          </a:p>
          <a:p xmlns:a="http://schemas.openxmlformats.org/drawingml/2006/main">
            <a:pPr algn="l">
              <a:buNone/>
              <a:defRPr sz="8100" b="1" i="0">
                <a:solidFill>
                  <a:srgbClr val="4F2854"/>
                </a:solidFill>
              </a:defRPr>
            </a:pPr>
            <a:r>
              <a:rPr sz="8100" b="1" i="0">
                <a:solidFill>
                  <a:srgbClr val="4F2854"/>
                </a:solidFill>
              </a:rPr>
              <a:t>rozmowy.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67E1971-489B-4B09-A802-9325FAC34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43700"/>
            <a:ext cx="7715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72C965-982B-4BC8-878E-BBA2F7828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67550"/>
            <a:ext cx="7239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925" b="1" i="0">
                <a:solidFill>
                  <a:srgbClr val="7B4F81"/>
                </a:solidFill>
              </a:defRPr>
            </a:pPr>
            <a:r>
              <a:rPr sz="2925" b="1" i="0">
                <a:solidFill>
                  <a:srgbClr val="7B4F81"/>
                </a:solidFill>
              </a:rPr>
              <a:t>Przeprowadzonej źle albo zbyt późno.</a:t>
            </a:r>
          </a:p>
        </p:txBody>
      </p:sp>
    </p:spTree>
    <p:extLst>
      <p:ext uri="{BB962C8B-B14F-4D97-AF65-F5344CB8AC3E}">
        <p14:creationId xmlns:p14="http://schemas.microsoft.com/office/powerpoint/2010/main" val="2124481336"/>
      </p:ext>
    </p:extLst>
  </p:cSld>
</p:sld>
</file>

<file path=ppt/slides/slide3.xml><?xml version="1.0" encoding="utf-8"?>
<p:sld xmlns:p="http://schemas.openxmlformats.org/presentationml/2006/main">
  <p:cSld name="Rozwiąza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458d224e8245a2">
            <a:extLst>
              <a:ext uri="{96DAC541-7B7A-43D3-8B79-37D633B846F1}">
                <asvg:svgBlip xmlns:asvg="http://schemas.microsoft.com/office/drawing/2016/SVG/main" r:embed="R5fadbffa30b44c4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8CE26729-ECC5-4920-9AAC-540E6A8CC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before-backdrop">
            <a:extLst xmlns:a="http://schemas.openxmlformats.org/drawingml/2006/main">
              <a:ext uri="{FF2B5EF4-FFF2-40B4-BE49-F238E27FC236}">
                <a16:creationId xmlns:a16="http://schemas.microsoft.com/office/drawing/2014/main" id="{4C361201-A408-49B9-B934-FA8FC422A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1123950"/>
            <a:ext cx="561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9900" b="1" i="0">
                <a:solidFill>
                  <a:srgbClr val="EFE8F2"/>
                </a:solidFill>
              </a:defRPr>
            </a:pPr>
            <a:r>
              <a:rPr sz="9900" b="1" i="0">
                <a:solidFill>
                  <a:srgbClr val="EFE8F2"/>
                </a:solidFill>
              </a:rPr>
              <a:t>PRZED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4708EB-B184-43B2-9019-6D0B2D18A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POZNAJ EM</a:t>
            </a:r>
          </a:p>
        </p:txBody>
      </p:sp>
      <p:sp>
        <p:nvSpPr>
          <p:cNvPr id="5" name="solution-headline">
            <a:extLst xmlns:a="http://schemas.openxmlformats.org/drawingml/2006/main">
              <a:ext uri="{FF2B5EF4-FFF2-40B4-BE49-F238E27FC236}">
                <a16:creationId xmlns:a16="http://schemas.microsoft.com/office/drawing/2014/main" id="{53F47506-A912-47A0-8B93-58E403D5A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95550"/>
            <a:ext cx="78486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75" b="1" i="0">
                <a:solidFill>
                  <a:srgbClr val="2D2D2D"/>
                </a:solidFill>
              </a:defRPr>
            </a:pPr>
            <a:r>
              <a:rPr sz="5175" b="1" i="0">
                <a:solidFill>
                  <a:srgbClr val="2D2D2D"/>
                </a:solidFill>
              </a:rPr>
              <a:t>Wsparcie przed</a:t>
            </a:r>
          </a:p>
          <a:p xmlns:a="http://schemas.openxmlformats.org/drawingml/2006/main">
            <a:pPr algn="l">
              <a:buNone/>
              <a:defRPr sz="5175" b="1" i="0">
                <a:solidFill>
                  <a:srgbClr val="2D2D2D"/>
                </a:solidFill>
              </a:defRPr>
            </a:pPr>
            <a:r>
              <a:rPr sz="5175" b="1" i="0">
                <a:solidFill>
                  <a:srgbClr val="2D2D2D"/>
                </a:solidFill>
              </a:rPr>
              <a:t>ważną rozmową.</a:t>
            </a:r>
          </a:p>
        </p:txBody>
      </p:sp>
      <p:sp>
        <p:nvSpPr>
          <p:cNvPr id="6" name="solution-surface">
            <a:extLst xmlns:a="http://schemas.openxmlformats.org/drawingml/2006/main">
              <a:ext uri="{FF2B5EF4-FFF2-40B4-BE49-F238E27FC236}">
                <a16:creationId xmlns:a16="http://schemas.microsoft.com/office/drawing/2014/main" id="{BD290903-C239-4879-AC37-9F6D16424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7848600" cy="1466850"/>
          </a:xfrm>
          <a:prstGeom xmlns:a="http://schemas.openxmlformats.org/drawingml/2006/main" prst="roundRect">
            <a:avLst>
              <a:gd name="adj" fmla="val 1039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C7DE9C-AA0E-4C85-92D0-833E61DF8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34050"/>
            <a:ext cx="20383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2700" b="1" i="0">
                <a:solidFill>
                  <a:srgbClr val="4F2854"/>
                </a:solidFill>
              </a:defRPr>
            </a:pPr>
            <a:r>
              <a:rPr sz="2700" b="1" i="0">
                <a:solidFill>
                  <a:srgbClr val="4F2854"/>
                </a:solidFill>
              </a:rPr>
              <a:t>Feedback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C0D4F9-ACA9-4A71-803D-8C1504CE5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734050"/>
            <a:ext cx="1562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2700" b="1" i="0">
                <a:solidFill>
                  <a:srgbClr val="4E458B"/>
                </a:solidFill>
              </a:defRPr>
            </a:pPr>
            <a:r>
              <a:rPr sz="2700" b="1" i="0">
                <a:solidFill>
                  <a:srgbClr val="4E458B"/>
                </a:solidFill>
              </a:rPr>
              <a:t>1:1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9987A2-AC67-44FA-90CE-796AE489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5581650"/>
            <a:ext cx="2419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2325" b="1" i="0">
                <a:solidFill>
                  <a:srgbClr val="4F2854"/>
                </a:solidFill>
              </a:defRPr>
            </a:pPr>
            <a:r>
              <a:rPr sz="2325" b="1" i="0">
                <a:solidFill>
                  <a:srgbClr val="4F2854"/>
                </a:solidFill>
              </a:rPr>
              <a:t>Trudne</a:t>
            </a:r>
          </a:p>
          <a:p xmlns:a="http://schemas.openxmlformats.org/drawingml/2006/main">
            <a:pPr algn="ctr">
              <a:buNone/>
              <a:defRPr sz="2325" b="1" i="0">
                <a:solidFill>
                  <a:srgbClr val="4F2854"/>
                </a:solidFill>
              </a:defRPr>
            </a:pPr>
            <a:r>
              <a:rPr sz="2325" b="1" i="0">
                <a:solidFill>
                  <a:srgbClr val="4F2854"/>
                </a:solidFill>
              </a:rPr>
              <a:t>rozmowy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9DA2108-90EE-4FBC-AFA1-2BC90C529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581650"/>
            <a:ext cx="28575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FB87702-192B-4C28-A3F1-69CEBA196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5581650"/>
            <a:ext cx="28575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7B070C-F700-4748-8AE0-8A4F8CE10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7200900"/>
            <a:ext cx="7086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2325" b="0" i="0">
                <a:solidFill>
                  <a:srgbClr val="736978"/>
                </a:solidFill>
              </a:defRPr>
            </a:pPr>
            <a:r>
              <a:rPr sz="2325" b="0" i="0">
                <a:solidFill>
                  <a:srgbClr val="736978"/>
                </a:solidFill>
              </a:rPr>
              <a:t>Zapytaj Em o osobę i sytuację.</a:t>
            </a:r>
          </a:p>
        </p:txBody>
      </p:sp>
    </p:spTree>
    <p:extLst>
      <p:ext uri="{BB962C8B-B14F-4D97-AF65-F5344CB8AC3E}">
        <p14:creationId xmlns:p14="http://schemas.microsoft.com/office/powerpoint/2010/main" val="420233106"/>
      </p:ext>
    </p:extLst>
  </p:cSld>
</p:sld>
</file>

<file path=ppt/slides/slide4.xml><?xml version="1.0" encoding="utf-8"?>
<p:sld xmlns:p="http://schemas.openxmlformats.org/presentationml/2006/main">
  <p:cSld name="Przykład rozmow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587cb45d3f4077">
            <a:extLst>
              <a:ext uri="{96DAC541-7B7A-43D3-8B79-37D633B846F1}">
                <asvg:svgBlip xmlns:asvg="http://schemas.microsoft.com/office/drawing/2016/SVG/main" r:embed="R8f5fae4818a9461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6ED67CD5-EF0E-49DA-BE46-B6CF8C3E3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A14A155D-E03E-4939-ABAF-FCFB1EAE3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810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Prawdziwa rozmowa.</a:t>
            </a:r>
          </a:p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Konkretna osoba.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C45EAB1E-9D58-4A95-B437-C23E926A0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784860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ADC14F-DF0F-4D87-85F4-3262659B9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575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TY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E17E884D-782E-4EA9-8DD8-E1770E6DC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38550"/>
            <a:ext cx="6819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775" b="1" i="0">
                <a:solidFill>
                  <a:srgbClr val="2D2D2D"/>
                </a:solidFill>
              </a:defRPr>
            </a:pPr>
            <a:r>
              <a:rPr sz="2775" b="1" i="0">
                <a:solidFill>
                  <a:srgbClr val="2D2D2D"/>
                </a:solidFill>
              </a:rPr>
              <a:t>Marek znowu nie dotrzymał terminu. Za godzinę mam z nim rozmowę. Jak zacząć?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F0D3E3C-374E-4E19-8DB5-AB97893F3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876800"/>
            <a:ext cx="68199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3C642C-72A2-4318-82C7-5E6DBAAF8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625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B2844680-4802-4C3F-A8AF-6290AAABF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562600"/>
            <a:ext cx="68199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4F2854"/>
                </a:solidFill>
              </a:defRPr>
            </a:pPr>
            <a:r>
              <a:rPr sz="2850" b="1" i="0">
                <a:solidFill>
                  <a:srgbClr val="4F2854"/>
                </a:solidFill>
              </a:rPr>
              <a:t>Najpierw powiedz, jaki wpływ miało opóźnienie na projekt. Potem zapytaj Marka, co się wydarzyło i co trzeba zmienić.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0F02B3-3E5A-49D9-B765-7F066E75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410450"/>
            <a:ext cx="6819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736978"/>
                </a:solidFill>
              </a:defRPr>
            </a:pPr>
            <a:r>
              <a:rPr sz="2100" b="0" i="0">
                <a:solidFill>
                  <a:srgbClr val="736978"/>
                </a:solidFill>
              </a:rPr>
              <a:t>Em uwzględnia Ciebie, rozmówcę i konkretną sytuację.</a:t>
            </a:r>
          </a:p>
        </p:txBody>
      </p:sp>
    </p:spTree>
    <p:extLst>
      <p:ext uri="{BB962C8B-B14F-4D97-AF65-F5344CB8AC3E}">
        <p14:creationId xmlns:p14="http://schemas.microsoft.com/office/powerpoint/2010/main" val="1183166529"/>
      </p:ext>
    </p:extLst>
  </p:cSld>
</p:sld>
</file>

<file path=ppt/slides/slide5.xml><?xml version="1.0" encoding="utf-8"?>
<p:sld xmlns:p="http://schemas.openxmlformats.org/presentationml/2006/main">
  <p:cSld name="Wynik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45b7ea820a44de">
            <a:extLst>
              <a:ext uri="{96DAC541-7B7A-43D3-8B79-37D633B846F1}">
                <asvg:svgBlip xmlns:asvg="http://schemas.microsoft.com/office/drawing/2016/SVG/main" r:embed="Re256c07c4ba6425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EA47DE54-79CC-4F44-93D9-384F23AF1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94F1A9-93AC-4F41-9BBF-DAF2694D1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CO MÓWIĄ UŻYTKOWNICY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842D9F48-FC3B-46C9-A832-24F9B441D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Użytkownicy doceniają to wsparcie.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96C4E79F-879C-4E21-A740-BDE05FF82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CCAA5B-9094-41DF-BA55-B64D52E33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C9F88D-B8FC-4FCD-9D8F-090E3670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poleciłoby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C7938585-7E4C-4CA7-86A1-DEA3688ED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3ED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D5A67E-20C6-4C47-8AA1-0D55F60EF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7B4F81"/>
                </a:solidFill>
              </a:defRPr>
            </a:pPr>
            <a:r>
              <a:rPr sz="6900" b="1" i="0">
                <a:solidFill>
                  <a:srgbClr val="7B4F81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25A1DC-CE78-44E1-92E4-C5D5633D4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dobrze ocenia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wdrożenie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C04C90C4-0B80-43B0-86E2-EE978879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AC6EF6-713E-463F-B6EC-C21344BC2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06331E-40CB-4118-927B-EC9782D3B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robi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postępy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494894-3908-4F4A-881D-2C552DAC3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Badania użytkowników i wdrożeń Empatyzera</a:t>
            </a:r>
          </a:p>
        </p:txBody>
      </p:sp>
    </p:spTree>
    <p:extLst>
      <p:ext uri="{BB962C8B-B14F-4D97-AF65-F5344CB8AC3E}">
        <p14:creationId xmlns:p14="http://schemas.microsoft.com/office/powerpoint/2010/main" val="1952338262"/>
      </p:ext>
    </p:extLst>
  </p:cSld>
</p:sld>
</file>

<file path=ppt/slides/slide6.xml><?xml version="1.0" encoding="utf-8"?>
<p:sld xmlns:p="http://schemas.openxmlformats.org/presentationml/2006/main">
  <p:cSld name="Referencj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0bab559fd643fa">
            <a:extLst>
              <a:ext uri="{96DAC541-7B7A-43D3-8B79-37D633B846F1}">
                <asvg:svgBlip xmlns:asvg="http://schemas.microsoft.com/office/drawing/2016/SVG/main" r:embed="Rd1389a43a87a4bc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38E38BFF-8CEA-4066-A942-2FD702F04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93E877-0664-4498-B34C-7DBA2CB7F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PERSPEKTYWA CEO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AB44B2C0-B826-44CE-AB47-2F177CD47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723136E8-D4A0-45D6-8E6D-79DF13B99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41C28"/>
                </a:solidFill>
              </a:defRPr>
            </a:pPr>
            <a:r>
              <a:rPr sz="2625" b="1" i="0">
                <a:solidFill>
                  <a:srgbClr val="241C28"/>
                </a:solidFill>
              </a:rPr>
              <a:t>„Najlepsze narzędzie, żeby lepiej poznać siebie, innych i świadomie podchodzić do relacji. Nie każdy lider odczytuje emocje, ale każdy powinien. Em tego uczy.”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2A73EA16-DF6C-4DC9-990B-43DB30EAB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5,0/5 w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20928B-B0A2-4BCA-95D5-6332F5A36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Łukasz Wołek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DF55B7-59BE-4835-94FE-592B14766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736978"/>
                </a:solidFill>
              </a:defRPr>
            </a:pPr>
            <a:r>
              <a:rPr sz="1725" b="0" i="0">
                <a:solidFill>
                  <a:srgbClr val="736978"/>
                </a:solidFill>
              </a:rPr>
              <a:t>CEO, Grupa Eura7</a:t>
            </a:r>
          </a:p>
        </p:txBody>
      </p:sp>
    </p:spTree>
    <p:extLst>
      <p:ext uri="{BB962C8B-B14F-4D97-AF65-F5344CB8AC3E}">
        <p14:creationId xmlns:p14="http://schemas.microsoft.com/office/powerpoint/2010/main" val="50267488"/>
      </p:ext>
    </p:extLst>
  </p:cSld>
</p:sld>
</file>

<file path=ppt/slides/slide7.xml><?xml version="1.0" encoding="utf-8"?>
<p:sld xmlns:p="http://schemas.openxmlformats.org/presentationml/2006/main">
  <p:cSld name="Jak działa diagnoz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36ab65f49d40e7">
            <a:extLst>
              <a:ext uri="{96DAC541-7B7A-43D3-8B79-37D633B846F1}">
                <asvg:svgBlip xmlns:asvg="http://schemas.microsoft.com/office/drawing/2016/SVG/main" r:embed="R5c9d0a843fe94f0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5989E2D4-6307-4EBD-92EB-A0065728A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3A2220DF-4131-41B6-A1E0-C606EAA1E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Diagnoza pozwala Em dopasować odpowiedź do konkretnej osoby.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4504B9-AB06-4B32-9B77-03095D966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0F6AF83-F88E-4E3E-AF7A-1F4BA11D2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D4C4B9-3CDB-4542-A995-2A47E0BCD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476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DIAGNOZA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1459AE-E403-4ADC-A379-FD038C4A6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325" b="0" i="0">
                <a:solidFill>
                  <a:srgbClr val="6E6873"/>
                </a:solidFill>
              </a:defRPr>
            </a:pPr>
            <a:r>
              <a:rPr sz="2325" b="0" i="0">
                <a:solidFill>
                  <a:srgbClr val="6E6873"/>
                </a:solidFill>
              </a:rPr>
              <a:t>Cechy, talenty, motywatory i napięcia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9753EC9-9009-42D2-9E66-66B416B2C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E410F7-9A2F-4159-B994-51AD34555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7B4F81"/>
                </a:solidFill>
              </a:defRPr>
            </a:pPr>
            <a:r>
              <a:rPr sz="5100" b="1" i="0">
                <a:solidFill>
                  <a:srgbClr val="7B4F81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FFFA50C-DC83-4FF4-AE6E-6F487F1F9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BC33F0-22C5-46E9-A61B-211D23175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476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ZAPYTAJ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22AB1C-C20C-4913-8C9C-E6F1F83EA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325" b="0" i="0">
                <a:solidFill>
                  <a:srgbClr val="6E6873"/>
                </a:solidFill>
              </a:defRPr>
            </a:pPr>
            <a:r>
              <a:rPr sz="2325" b="0" i="0">
                <a:solidFill>
                  <a:srgbClr val="6E6873"/>
                </a:solidFill>
              </a:rPr>
              <a:t>Odpowiedź dopasowana do osoby, zespołu lub działu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EA289E2-EB68-4464-9399-FC6B4483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22C0C5-AF61-4F17-807F-8AAD9F5EC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E8D758B-9AC5-4798-983D-28861BC77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C075FE-1E22-47D1-8C81-3AC778D6B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476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MIKRO-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LEKCJE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305412-4232-4227-9129-CC64090CE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325" b="0" i="0">
                <a:solidFill>
                  <a:srgbClr val="6E6873"/>
                </a:solidFill>
              </a:defRPr>
            </a:pPr>
            <a:r>
              <a:rPr sz="2325" b="0" i="0">
                <a:solidFill>
                  <a:srgbClr val="6E6873"/>
                </a:solidFill>
              </a:rPr>
              <a:t>Dwie krótkie lekcje w tygodniu</a:t>
            </a:r>
          </a:p>
        </p:txBody>
      </p:sp>
    </p:spTree>
    <p:extLst>
      <p:ext uri="{BB962C8B-B14F-4D97-AF65-F5344CB8AC3E}">
        <p14:creationId xmlns:p14="http://schemas.microsoft.com/office/powerpoint/2010/main" val="1163328103"/>
      </p:ext>
    </p:extLst>
  </p:cSld>
</p:sld>
</file>

<file path=ppt/slides/slide8.xml><?xml version="1.0" encoding="utf-8"?>
<p:sld xmlns:p="http://schemas.openxmlformats.org/presentationml/2006/main">
  <p:cSld name="Wartość dla organizacj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95e578de324921">
            <a:extLst>
              <a:ext uri="{96DAC541-7B7A-43D3-8B79-37D633B846F1}">
                <asvg:svgBlip xmlns:asvg="http://schemas.microsoft.com/office/drawing/2016/SVG/main" r:embed="R031d3254379b4be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A104CEDB-ABB6-406B-91DC-8E971095A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39508C-7F2C-4F7A-9AED-ED7150E17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04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CO ZMIENIA SIĘ W ORGANIZACJI</a:t>
            </a:r>
          </a:p>
        </p:txBody>
      </p:sp>
      <p:sp>
        <p:nvSpPr>
          <p:cNvPr id="4" name="buyer-value-headline">
            <a:extLst xmlns:a="http://schemas.openxmlformats.org/drawingml/2006/main">
              <a:ext uri="{FF2B5EF4-FFF2-40B4-BE49-F238E27FC236}">
                <a16:creationId xmlns:a16="http://schemas.microsoft.com/office/drawing/2014/main" id="{95C8477A-90A5-4D90-853E-3ADF49BE0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47850"/>
            <a:ext cx="78486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250" b="1" i="0">
                <a:solidFill>
                  <a:srgbClr val="2D2D2D"/>
                </a:solidFill>
              </a:defRPr>
            </a:pPr>
            <a:r>
              <a:rPr sz="5250" b="1" i="0">
                <a:solidFill>
                  <a:srgbClr val="2D2D2D"/>
                </a:solidFill>
              </a:rPr>
              <a:t>Menedżerowie szybciej</a:t>
            </a:r>
          </a:p>
          <a:p xmlns:a="http://schemas.openxmlformats.org/drawingml/2006/main">
            <a:pPr algn="l">
              <a:buNone/>
              <a:defRPr sz="5250" b="1" i="0">
                <a:solidFill>
                  <a:srgbClr val="2D2D2D"/>
                </a:solidFill>
              </a:defRPr>
            </a:pPr>
            <a:r>
              <a:rPr sz="5250" b="1" i="0">
                <a:solidFill>
                  <a:srgbClr val="2D2D2D"/>
                </a:solidFill>
              </a:rPr>
              <a:t>dostają wsparcie.</a:t>
            </a:r>
          </a:p>
        </p:txBody>
      </p:sp>
      <p:sp>
        <p:nvSpPr>
          <p:cNvPr id="5" name="buyer-value-subhead">
            <a:extLst xmlns:a="http://schemas.openxmlformats.org/drawingml/2006/main">
              <a:ext uri="{FF2B5EF4-FFF2-40B4-BE49-F238E27FC236}">
                <a16:creationId xmlns:a16="http://schemas.microsoft.com/office/drawing/2014/main" id="{373D9775-3E90-4E8A-AB98-98D3483F9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7848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300" b="1" i="0">
                <a:solidFill>
                  <a:srgbClr val="4F2854"/>
                </a:solidFill>
              </a:defRPr>
            </a:pPr>
            <a:r>
              <a:rPr sz="3300" b="1" i="0">
                <a:solidFill>
                  <a:srgbClr val="4F2854"/>
                </a:solidFill>
              </a:rPr>
              <a:t>Zanim problem trafi do HR albo zarządu.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DBB5D0-D743-4B05-AC90-E988D872C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933950"/>
            <a:ext cx="20383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7B4F81"/>
                </a:solidFill>
              </a:defRPr>
            </a:pPr>
            <a:r>
              <a:rPr sz="2250" b="1" i="0">
                <a:solidFill>
                  <a:srgbClr val="7B4F81"/>
                </a:solidFill>
              </a:rPr>
              <a:t>MENEDŻER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BF89AFD-6D29-4B86-BF89-617BFF7EF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191125"/>
            <a:ext cx="6286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475AFE-CFB6-4FED-B328-6B65133F2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933950"/>
            <a:ext cx="440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przygotowuje się do rozmowy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E4FCEC-6433-4873-83C5-41CBB4CD5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57900"/>
            <a:ext cx="20383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HR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E46D930-0C2D-412D-881F-8B8765789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6315075"/>
            <a:ext cx="6286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7D9004-C07B-48E8-B972-9C842074F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057900"/>
            <a:ext cx="440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ma więcej czasu na trudne sprawy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95DB6E-99A3-4332-86A9-1D052D5C7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181850"/>
            <a:ext cx="20383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ZARZĄD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82135DB-D3DF-4565-9E11-299E83C18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439025"/>
            <a:ext cx="6286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92A880-AB8A-4139-9433-0110994B4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7181850"/>
            <a:ext cx="440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rzadziej zajmuje się eskalacjami</a:t>
            </a:r>
          </a:p>
        </p:txBody>
      </p:sp>
    </p:spTree>
    <p:extLst>
      <p:ext uri="{BB962C8B-B14F-4D97-AF65-F5344CB8AC3E}">
        <p14:creationId xmlns:p14="http://schemas.microsoft.com/office/powerpoint/2010/main" val="1104583436"/>
      </p:ext>
    </p:extLst>
  </p:cSld>
</p:sld>
</file>

<file path=ppt/slides/slide9.xml><?xml version="1.0" encoding="utf-8"?>
<p:sld xmlns:p="http://schemas.openxmlformats.org/presentationml/2006/main">
  <p:cSld name="Prywatność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70998384d84c18">
            <a:extLst>
              <a:ext uri="{96DAC541-7B7A-43D3-8B79-37D633B846F1}">
                <asvg:svgBlip xmlns:asvg="http://schemas.microsoft.com/office/drawing/2016/SVG/main" r:embed="R197e827bbf6b451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6B7C40E2-75D3-42B0-A56C-5BC7CEDE7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858563FA-744D-40F8-AA1A-F6187D31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DA9F4D-5064-42ED-8E10-BBD50B635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19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PRYWATNOŚĆ JEST CZĘŚCIĄ PRODUKTU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B628BC11-84D3-4415-9A94-495CA4A84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Rozmowy z Em są prywatne.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F3F5E72C-9B39-4100-86B3-2D3CB7D62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3DFDFFE7-ED0C-4C5E-9578-CF6B5EFCB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8635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Pracodawca nie ma dostępu do pytań ani odpowiedzi.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5F2EF6-E5F5-40F7-B264-DC2E79CC5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43700"/>
            <a:ext cx="7067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0" i="0">
                <a:solidFill>
                  <a:srgbClr val="F3EDF5"/>
                </a:solidFill>
              </a:defRPr>
            </a:pPr>
            <a:r>
              <a:rPr sz="2325" b="0" i="0">
                <a:solidFill>
                  <a:srgbClr val="F3EDF5"/>
                </a:solidFill>
              </a:rPr>
              <a:t>Organizacja widzi statystyki zbiorcze, nie prywatne rozmowy.</a:t>
            </a:r>
          </a:p>
        </p:txBody>
      </p:sp>
    </p:spTree>
    <p:extLst>
      <p:ext uri="{BB962C8B-B14F-4D97-AF65-F5344CB8AC3E}">
        <p14:creationId xmlns:p14="http://schemas.microsoft.com/office/powerpoint/2010/main" val="606596161"/>
      </p:ext>
    </p:extLst>
  </p:cSld>
</p:sld>
</file>

<file path=ppt/slides/slide10.xml><?xml version="1.0" encoding="utf-8"?>
<p:sld xmlns:p="http://schemas.openxmlformats.org/presentationml/2006/main">
  <p:cSld name="Wdroże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3fd0e160cd4284">
            <a:extLst>
              <a:ext uri="{96DAC541-7B7A-43D3-8B79-37D633B846F1}">
                <asvg:svgBlip xmlns:asvg="http://schemas.microsoft.com/office/drawing/2016/SVG/main" r:embed="R2b3c1ee2cec24f2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F6440F1B-95D2-433C-BAAB-5308E49B1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007C19-377F-4613-980E-85DD9077E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38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MAŁY PIERWSZY KROK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FC722F57-6616-4A8B-92F2-2460FAF0A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3100"/>
            <a:ext cx="323850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700" b="1" i="0">
                <a:solidFill>
                  <a:srgbClr val="7B4F81"/>
                </a:solidFill>
              </a:defRPr>
            </a:pPr>
            <a:r>
              <a:rPr sz="26700" b="1" i="0">
                <a:solidFill>
                  <a:srgbClr val="7B4F81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68D2A57B-5BA0-47E0-BCA4-77436C268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343150"/>
            <a:ext cx="4762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025" b="1" i="0">
                <a:solidFill>
                  <a:srgbClr val="2D2D2D"/>
                </a:solidFill>
              </a:defRPr>
            </a:pPr>
            <a:r>
              <a:rPr sz="5025" b="1" i="0">
                <a:solidFill>
                  <a:srgbClr val="2D2D2D"/>
                </a:solidFill>
              </a:rPr>
              <a:t>Jeden dział</a:t>
            </a:r>
          </a:p>
          <a:p xmlns:a="http://schemas.openxmlformats.org/drawingml/2006/main">
            <a:pPr algn="l">
              <a:buNone/>
              <a:defRPr sz="5025" b="1" i="0">
                <a:solidFill>
                  <a:srgbClr val="2D2D2D"/>
                </a:solidFill>
              </a:defRPr>
            </a:pPr>
            <a:r>
              <a:rPr sz="5025" b="1" i="0">
                <a:solidFill>
                  <a:srgbClr val="2D2D2D"/>
                </a:solidFill>
              </a:rPr>
              <a:t>na początek.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BA4E087-82C4-4E2A-8456-59FA52873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4514850"/>
            <a:ext cx="4191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2A2133-8CCB-4BC5-B78C-577EBFB69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4953000"/>
            <a:ext cx="419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225" b="1" i="0">
                <a:solidFill>
                  <a:srgbClr val="4F2854"/>
                </a:solidFill>
              </a:defRPr>
            </a:pPr>
            <a:r>
              <a:rPr sz="3225" b="1" i="0">
                <a:solidFill>
                  <a:srgbClr val="4F2854"/>
                </a:solidFill>
              </a:rPr>
              <a:t>Kilka godzin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B8BB56-76FF-470D-A2EB-19FB95155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5581650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0" i="0">
                <a:solidFill>
                  <a:srgbClr val="736978"/>
                </a:solidFill>
              </a:defRPr>
            </a:pPr>
            <a:r>
              <a:rPr sz="2325" b="0" i="0">
                <a:solidFill>
                  <a:srgbClr val="736978"/>
                </a:solidFill>
              </a:rPr>
              <a:t>na uruchomienie konta organizacji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5F2DF1-DAB1-4DB4-AB21-4CB8CB6A0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6400800"/>
            <a:ext cx="419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225" b="1" i="0">
                <a:solidFill>
                  <a:srgbClr val="4E458B"/>
                </a:solidFill>
              </a:defRPr>
            </a:pPr>
            <a:r>
              <a:rPr sz="3225" b="1" i="0">
                <a:solidFill>
                  <a:srgbClr val="4E458B"/>
                </a:solidFill>
              </a:rPr>
              <a:t>Około 15 minut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33D317-FFC2-45D9-9E1B-66B12D54C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7029450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0" i="0">
                <a:solidFill>
                  <a:srgbClr val="736978"/>
                </a:solidFill>
              </a:defRPr>
            </a:pPr>
            <a:r>
              <a:rPr sz="2325" b="0" i="0">
                <a:solidFill>
                  <a:srgbClr val="736978"/>
                </a:solidFill>
              </a:rPr>
              <a:t>do pierwszego użycia</a:t>
            </a:r>
          </a:p>
        </p:txBody>
      </p:sp>
    </p:spTree>
    <p:extLst>
      <p:ext uri="{BB962C8B-B14F-4D97-AF65-F5344CB8AC3E}">
        <p14:creationId xmlns:p14="http://schemas.microsoft.com/office/powerpoint/2010/main" val="650313606"/>
      </p:ext>
    </p:extLst>
  </p:cSld>
</p:sld>
</file>

<file path=ppt/slides/slide11.xml><?xml version="1.0" encoding="utf-8"?>
<p:sld xmlns:p="http://schemas.openxmlformats.org/presentationml/2006/main">
  <p:cSld name="Demo i kontak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eee02cd3064051">
            <a:extLst>
              <a:ext uri="{96DAC541-7B7A-43D3-8B79-37D633B846F1}">
                <asvg:svgBlip xmlns:asvg="http://schemas.microsoft.com/office/drawing/2016/SVG/main" r:embed="R7f814bc130b04e1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7B4100-9CC6-4797-9DE9-B7C2C6AA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685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TWOJA NAJBLIŻSZA WAŻNA ROZMOWA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0AF064FF-7CAA-40E5-9684-29F473252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Zacznijmy od rozmowy,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którą musisz odbyć.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D05C362-E5DB-495E-B011-D91C25549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9A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E7E1E6C2-6630-4F51-B806-6EA00D280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F3EDF5"/>
                </a:solidFill>
              </a:defRPr>
            </a:pPr>
            <a:r>
              <a:rPr sz="3900" b="1" i="0">
                <a:solidFill>
                  <a:srgbClr val="F3EDF5"/>
                </a:solidFill>
              </a:rPr>
              <a:t>Umów 30-minutowe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158A99-EEEF-4FA0-BE9F-D1B15EAE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A4ACF1-5573-4392-8A3C-19A4B28A2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6D1565-1869-4E7E-BDA5-B8DAFE85A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Przed ważną rozmową.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4F3F8818-70CE-4301-A329-21168D86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96722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2026-09-05T20:36:08.3650000Z</dcterms:created>
  <dcterms:modified xsi:type="dcterms:W3CDTF">2026-09-05T20:36:08.3650000Z</dcterms:modified>
</coreProperties>
</file>