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svg" ContentType="image/svg+xml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cea682129910453d" /><Relationship Type="http://schemas.openxmlformats.org/officeDocument/2006/relationships/extended-properties" Target="/docProps/app.xml" Id="R8ef2b48dafb04c4e" /><Relationship Type="http://schemas.openxmlformats.org/officeDocument/2006/relationships/officeDocument" Target="/ppt/presentation.xml" Id="Rc7e3ded3854c44f3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ec4c9ec552124928"/>
  </p:sldMasterIdLst>
  <p:notesMasterIdLst>
    <p:notesMasterId xmlns:r="http://schemas.openxmlformats.org/officeDocument/2006/relationships" r:id="R01fd9b18e3864b0b"/>
  </p:notesMasterIdLst>
  <p:sldIdLst>
    <p:sldId xmlns:r="http://schemas.openxmlformats.org/officeDocument/2006/relationships" id="256" r:id="Rd49ed4fff14841bb"/>
    <p:sldId xmlns:r="http://schemas.openxmlformats.org/officeDocument/2006/relationships" id="257" r:id="R94cc1eeeacb8457e"/>
    <p:sldId xmlns:r="http://schemas.openxmlformats.org/officeDocument/2006/relationships" id="258" r:id="R16bd51753e1b46b8"/>
    <p:sldId xmlns:r="http://schemas.openxmlformats.org/officeDocument/2006/relationships" id="259" r:id="R7797aefed7cb4096"/>
    <p:sldId xmlns:r="http://schemas.openxmlformats.org/officeDocument/2006/relationships" id="260" r:id="R71de5d4e5f0c49da"/>
    <p:sldId xmlns:r="http://schemas.openxmlformats.org/officeDocument/2006/relationships" id="261" r:id="R07223888442a4466"/>
    <p:sldId xmlns:r="http://schemas.openxmlformats.org/officeDocument/2006/relationships" id="262" r:id="Re3a7dce9a7904223"/>
    <p:sldId xmlns:r="http://schemas.openxmlformats.org/officeDocument/2006/relationships" id="263" r:id="R73b52361b1364e52"/>
    <p:sldId xmlns:r="http://schemas.openxmlformats.org/officeDocument/2006/relationships" id="264" r:id="Rb16af0aedc0b48ce"/>
    <p:sldId xmlns:r="http://schemas.openxmlformats.org/officeDocument/2006/relationships" id="265" r:id="R79498bf4ce5141a5"/>
    <p:sldId xmlns:r="http://schemas.openxmlformats.org/officeDocument/2006/relationships" id="266" r:id="R5cd8a6f05a124d84"/>
  </p:sldIdLst>
  <p:sldSz cx="9144000" cy="9144000"/>
  <p:notesSz cx="6858000" cy="9144000"/>
  <p:extLst>
    <p:ext uri="{521415D9-36F7-43E2-AB2F-B90AF26B5E84}">
      <p14:sectionLst xmlns:p14="http://schemas.microsoft.com/office/powerpoint/2010/main">
        <p14:section name="The problem" id="{954E3819-744B-45CF-8EE6-8F5556AFEF41}">
          <p14:sldIdLst>
            <p14:sldId id="256"/>
            <p14:sldId id="257"/>
          </p14:sldIdLst>
        </p14:section>
        <p14:section name="The solution" id="{AF42A793-25F5-4CB4-9231-13C7B7E92F76}">
          <p14:sldIdLst>
            <p14:sldId id="258"/>
            <p14:sldId id="259"/>
          </p14:sldIdLst>
        </p14:section>
        <p14:section name="Evidence and mechanism" id="{405D140B-31C6-4C23-9BF2-29C430E97DAD}">
          <p14:sldIdLst>
            <p14:sldId id="260"/>
            <p14:sldId id="261"/>
            <p14:sldId id="262"/>
          </p14:sldIdLst>
        </p14:section>
        <p14:section name="Value and privacy" id="{834A06D5-E408-44C0-BC3E-BB7D77FFFF8E}">
          <p14:sldIdLst>
            <p14:sldId id="263"/>
            <p14:sldId id="264"/>
          </p14:sldIdLst>
        </p14:section>
        <p14:section name="Rollout and contact" id="{8BEABC05-4332-41BB-84DE-ED03209A5632}">
          <p14:sldIdLst>
            <p14:sldId id="265"/>
            <p14:sldId id="266"/>
          </p14:sldIdLst>
        </p14:section>
      </p14:sectionLst>
    </p:ext>
  </p:extLst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4cfe1b47f53b44e5" /><Relationship Type="http://schemas.openxmlformats.org/officeDocument/2006/relationships/slideMaster" Target="/ppt/slideMasters/slideMaster1.xml" Id="Rec4c9ec552124928" /><Relationship Type="http://schemas.openxmlformats.org/officeDocument/2006/relationships/notesMaster" Target="/ppt/notesMasters/notesMaster1.xml" Id="R01fd9b18e3864b0b" /><Relationship Type="http://schemas.openxmlformats.org/officeDocument/2006/relationships/presProps" Target="/ppt/presProps.xml" Id="R97b306841ca843e8" /><Relationship Type="http://schemas.openxmlformats.org/officeDocument/2006/relationships/tableStyles" Target="/ppt/tableStyles.xml" Id="Red00fe3b7b3e4dce" /><Relationship Type="http://schemas.openxmlformats.org/officeDocument/2006/relationships/slide" Target="/ppt/slides/slide1.xml" Id="Rd49ed4fff14841bb" /><Relationship Type="http://schemas.openxmlformats.org/officeDocument/2006/relationships/slide" Target="/ppt/slides/slide2.xml" Id="R94cc1eeeacb8457e" /><Relationship Type="http://schemas.openxmlformats.org/officeDocument/2006/relationships/slide" Target="/ppt/slides/slide3.xml" Id="R16bd51753e1b46b8" /><Relationship Type="http://schemas.openxmlformats.org/officeDocument/2006/relationships/slide" Target="/ppt/slides/slide4.xml" Id="R7797aefed7cb4096" /><Relationship Type="http://schemas.openxmlformats.org/officeDocument/2006/relationships/slide" Target="/ppt/slides/slide5.xml" Id="R71de5d4e5f0c49da" /><Relationship Type="http://schemas.openxmlformats.org/officeDocument/2006/relationships/slide" Target="/ppt/slides/slide6.xml" Id="R07223888442a4466" /><Relationship Type="http://schemas.openxmlformats.org/officeDocument/2006/relationships/slide" Target="/ppt/slides/slide7.xml" Id="Re3a7dce9a7904223" /><Relationship Type="http://schemas.openxmlformats.org/officeDocument/2006/relationships/slide" Target="/ppt/slides/slide8.xml" Id="R73b52361b1364e52" /><Relationship Type="http://schemas.openxmlformats.org/officeDocument/2006/relationships/slide" Target="/ppt/slides/slide9.xml" Id="Rb16af0aedc0b48ce" /><Relationship Type="http://schemas.openxmlformats.org/officeDocument/2006/relationships/slide" Target="/ppt/slides/slide10.xml" Id="R79498bf4ce5141a5" /><Relationship Type="http://schemas.openxmlformats.org/officeDocument/2006/relationships/slide" Target="/ppt/slides/slide11.xml" Id="R5cd8a6f05a124d84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a22a2a3f102d435b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b1c209222ef746b6" /><Relationship Type="http://schemas.openxmlformats.org/officeDocument/2006/relationships/notesMaster" Target="/ppt/notesMasters/notesMaster1.xml" Id="R8e246bf3f1a84aeb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1e9d601f68444ed5" /><Relationship Type="http://schemas.openxmlformats.org/officeDocument/2006/relationships/notesMaster" Target="/ppt/notesMasters/notesMaster1.xml" Id="Rd7d1a358602e4721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b41c48f870d14abc" /><Relationship Type="http://schemas.openxmlformats.org/officeDocument/2006/relationships/notesMaster" Target="/ppt/notesMasters/notesMaster1.xml" Id="Rd87201e7e52c4322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d37c0e6847fd416f" /><Relationship Type="http://schemas.openxmlformats.org/officeDocument/2006/relationships/notesMaster" Target="/ppt/notesMasters/notesMaster1.xml" Id="R65545b0e235147d1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d47a3df395dc4207" /><Relationship Type="http://schemas.openxmlformats.org/officeDocument/2006/relationships/notesMaster" Target="/ppt/notesMasters/notesMaster1.xml" Id="R4ed95c1b07c1418c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35c65526776e4d8f" /><Relationship Type="http://schemas.openxmlformats.org/officeDocument/2006/relationships/notesMaster" Target="/ppt/notesMasters/notesMaster1.xml" Id="Rdab93527a56e4469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1b6db4b6d9854d3e" /><Relationship Type="http://schemas.openxmlformats.org/officeDocument/2006/relationships/notesMaster" Target="/ppt/notesMasters/notesMaster1.xml" Id="R40e0feacb77d470f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319d78a4fea949f3" /><Relationship Type="http://schemas.openxmlformats.org/officeDocument/2006/relationships/notesMaster" Target="/ppt/notesMasters/notesMaster1.xml" Id="R8c71673b057446f6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d6a6ba6cb3d24882" /><Relationship Type="http://schemas.openxmlformats.org/officeDocument/2006/relationships/notesMaster" Target="/ppt/notesMasters/notesMaster1.xml" Id="R4de3bedc69994e0f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65207b1c654f4036" /><Relationship Type="http://schemas.openxmlformats.org/officeDocument/2006/relationships/notesMaster" Target="/ppt/notesMasters/notesMaster1.xml" Id="R21f1497496c54577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17311ae47a3c4c97" /><Relationship Type="http://schemas.openxmlformats.org/officeDocument/2006/relationships/notesMaster" Target="/ppt/notesMasters/notesMaster1.xml" Id="Rc33d135deb6c4316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Approved English brand line and role-specific positioning.</a:t>
            </a:r>
          </a:p>
          <a:p xmlns:a="http://schemas.openxmlformats.org/drawingml/2006/main">
            <a:r>
              <a:t>- HR / service company section of the user-provided master.</a:t>
            </a:r>
          </a:p>
          <a:p xmlns:a="http://schemas.openxmlformats.org/drawingml/2006/main">
            <a:r>
              <a:t>- User-provided master: empatyzer_linkedin_karuzele_MASTER_FINAL_11.md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Role-specific core tension adapted from the source problem statement.</a:t>
            </a:r>
          </a:p>
          <a:p xmlns:a="http://schemas.openxmlformats.org/drawingml/2006/main">
            <a:r>
              <a:t>- HR / service company section of the user-provided master.</a:t>
            </a:r>
          </a:p>
          <a:p xmlns:a="http://schemas.openxmlformats.org/drawingml/2006/main">
            <a:r>
              <a:t>- User-provided master: empatyzer_linkedin_karuzele_MASTER_FINAL_11.md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Three representative situations selected and shortened from the source examples.</a:t>
            </a:r>
          </a:p>
          <a:p xmlns:a="http://schemas.openxmlformats.org/drawingml/2006/main">
            <a:r>
              <a:t>- HR / service company section of the user-provided master.</a:t>
            </a:r>
          </a:p>
          <a:p xmlns:a="http://schemas.openxmlformats.org/drawingml/2006/main">
            <a:r>
              <a:t>- User-provided master: empatyzer_linkedin_karuzele_MASTER_FINAL_11.md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Faithful shortened demonstration based on the source conversation example; not a universal response template.</a:t>
            </a:r>
          </a:p>
          <a:p xmlns:a="http://schemas.openxmlformats.org/drawingml/2006/main">
            <a:r>
              <a:t>- HR / service company section of the user-provided master.</a:t>
            </a:r>
          </a:p>
          <a:p xmlns:a="http://schemas.openxmlformats.org/drawingml/2006/main">
            <a:r>
              <a:t>- User-provided master: empatyzer_linkedin_karuzele_MASTER_FINAL_11.md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Measured user results from the source: 77%, 73% and 59%.</a:t>
            </a:r>
          </a:p>
          <a:p xmlns:a="http://schemas.openxmlformats.org/drawingml/2006/main">
            <a:r>
              <a:t>- HR / service company section of the user-provided master.</a:t>
            </a:r>
          </a:p>
          <a:p xmlns:a="http://schemas.openxmlformats.org/drawingml/2006/main">
            <a:r>
              <a:t>- User-provided master: empatyzer_linkedin_karuzele_MASTER_FINAL_11.md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Faithful shortened English rendering based on the Agata K. testimonial in the HR / service company section.</a:t>
            </a:r>
          </a:p>
          <a:p xmlns:a="http://schemas.openxmlformats.org/drawingml/2006/main">
            <a:r>
              <a:t>- 5.0/5 Capterra rating and 2026 review signal from the same user-provided master.</a:t>
            </a:r>
          </a:p>
          <a:p xmlns:a="http://schemas.openxmlformats.org/drawingml/2006/main">
            <a:r>
              <a:t>- User-provided master: empatyzer_linkedin_karuzele_MASTER_FINAL_11.md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Three product mechanisms from the source: diagnosis, conversation with Em and personalized micro-lessons.</a:t>
            </a:r>
          </a:p>
          <a:p xmlns:a="http://schemas.openxmlformats.org/drawingml/2006/main">
            <a:r>
              <a:t>- HR / service company section of the user-provided master.</a:t>
            </a:r>
          </a:p>
          <a:p xmlns:a="http://schemas.openxmlformats.org/drawingml/2006/main">
            <a:r>
              <a:t>- User-provided master: empatyzer_linkedin_karuzele_MASTER_FINAL_11.md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Role-specific organizational or day-to-day value distilled from the source outcomes and use cases.</a:t>
            </a:r>
          </a:p>
          <a:p xmlns:a="http://schemas.openxmlformats.org/drawingml/2006/main">
            <a:r>
              <a:t>- HR / service company section of the user-provided master.</a:t>
            </a:r>
          </a:p>
          <a:p xmlns:a="http://schemas.openxmlformats.org/drawingml/2006/main">
            <a:r>
              <a:t>- User-provided master: empatyzer_linkedin_karuzele_MASTER_FINAL_11.md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Approved privacy statement and the audience-specific boundary described in the source.</a:t>
            </a:r>
          </a:p>
          <a:p xmlns:a="http://schemas.openxmlformats.org/drawingml/2006/main">
            <a:r>
              <a:t>- HR / service company section of the user-provided master.</a:t>
            </a:r>
          </a:p>
          <a:p xmlns:a="http://schemas.openxmlformats.org/drawingml/2006/main">
            <a:r>
              <a:t>- User-provided master: empatyzer_linkedin_karuzele_MASTER_FINAL_11.md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Low-friction rollout facts from the source: organization setup in hours and about 15 minutes per user, or the manager-specific first-use framing.</a:t>
            </a:r>
          </a:p>
          <a:p xmlns:a="http://schemas.openxmlformats.org/drawingml/2006/main">
            <a:r>
              <a:t>- HR / service company section of the user-provided master.</a:t>
            </a:r>
          </a:p>
          <a:p xmlns:a="http://schemas.openxmlformats.org/drawingml/2006/main">
            <a:r>
              <a:t>- User-provided master: empatyzer_linkedin_karuzele_MASTER_FINAL_11.md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CTA and contact details from the source; approved English brand line.</a:t>
            </a:r>
          </a:p>
          <a:p xmlns:a="http://schemas.openxmlformats.org/drawingml/2006/main">
            <a:r>
              <a:t>- HR / service company section of the user-provided master.</a:t>
            </a:r>
          </a:p>
          <a:p xmlns:a="http://schemas.openxmlformats.org/drawingml/2006/main">
            <a:r>
              <a:t>- User-provided master: empatyzer_linkedin_karuzele_MASTER_FINAL_11.md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db9c6d361428475d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e362a3ee86a34817" /><Relationship Type="http://schemas.openxmlformats.org/officeDocument/2006/relationships/slideLayout" Target="/ppt/slideLayouts/slideLayout1.xml" Id="Rd25ce20b77c64658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d25ce20b77c64658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7fe19dd65d64e7a" /><Relationship Type="http://schemas.openxmlformats.org/officeDocument/2006/relationships/image" Target="/ppt/media/image.png" Id="R399de9adb07a4677" /><Relationship Type="http://schemas.openxmlformats.org/officeDocument/2006/relationships/image" Target="/ppt/media/image.svg" Id="Rb3d7a655427d40c4" /><Relationship Type="http://schemas.openxmlformats.org/officeDocument/2006/relationships/notesSlide" Target="/ppt/notesSlides/notesSlide1.xml" Id="R46f1605298a44c21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a7acda90928492d" /><Relationship Type="http://schemas.openxmlformats.org/officeDocument/2006/relationships/image" Target="/ppt/media/image2.png" Id="Ra203160b0f234020" /><Relationship Type="http://schemas.openxmlformats.org/officeDocument/2006/relationships/image" Target="/ppt/media/image2.svg" Id="Rb525801f08b64f8a" /><Relationship Type="http://schemas.openxmlformats.org/officeDocument/2006/relationships/notesSlide" Target="/ppt/notesSlides/notesSlide2.xml" Id="Rf07d6ee87de54a58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06a6417f5d94319" /><Relationship Type="http://schemas.openxmlformats.org/officeDocument/2006/relationships/image" Target="/ppt/media/image3.png" Id="Rea93292f0ae74b5b" /><Relationship Type="http://schemas.openxmlformats.org/officeDocument/2006/relationships/image" Target="/ppt/media/image3.svg" Id="R676b034be63e45bd" /><Relationship Type="http://schemas.openxmlformats.org/officeDocument/2006/relationships/notesSlide" Target="/ppt/notesSlides/notesSlide3.xml" Id="R6f4e08c984294791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1fcb194525a44ed" /><Relationship Type="http://schemas.openxmlformats.org/officeDocument/2006/relationships/image" Target="/ppt/media/image4.png" Id="Rd61fec8c43984e8d" /><Relationship Type="http://schemas.openxmlformats.org/officeDocument/2006/relationships/image" Target="/ppt/media/image4.svg" Id="R9f734c713a8f4ede" /><Relationship Type="http://schemas.openxmlformats.org/officeDocument/2006/relationships/notesSlide" Target="/ppt/notesSlides/notesSlide4.xml" Id="R2a519e9724554088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8e04a38a4fc4dc1" /><Relationship Type="http://schemas.openxmlformats.org/officeDocument/2006/relationships/image" Target="/ppt/media/image5.png" Id="Rb09b6efa09f44b2c" /><Relationship Type="http://schemas.openxmlformats.org/officeDocument/2006/relationships/image" Target="/ppt/media/image5.svg" Id="R13e75a8b42414bc7" /><Relationship Type="http://schemas.openxmlformats.org/officeDocument/2006/relationships/notesSlide" Target="/ppt/notesSlides/notesSlide5.xml" Id="R0f1cb364312b4b57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ea2515810484226" /><Relationship Type="http://schemas.openxmlformats.org/officeDocument/2006/relationships/image" Target="/ppt/media/image6.png" Id="R816d0f7b55824356" /><Relationship Type="http://schemas.openxmlformats.org/officeDocument/2006/relationships/image" Target="/ppt/media/image6.svg" Id="R67609f58ce54446b" /><Relationship Type="http://schemas.openxmlformats.org/officeDocument/2006/relationships/notesSlide" Target="/ppt/notesSlides/notesSlide6.xml" Id="R117ffea9ae314d7e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c8296d18dca4c30" /><Relationship Type="http://schemas.openxmlformats.org/officeDocument/2006/relationships/image" Target="/ppt/media/image7.png" Id="Rc16eb0b9c25b4e57" /><Relationship Type="http://schemas.openxmlformats.org/officeDocument/2006/relationships/image" Target="/ppt/media/image7.svg" Id="Recf43f1379b447af" /><Relationship Type="http://schemas.openxmlformats.org/officeDocument/2006/relationships/notesSlide" Target="/ppt/notesSlides/notesSlide7.xml" Id="R8090ae323f394e78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76ddee2905f4a73" /><Relationship Type="http://schemas.openxmlformats.org/officeDocument/2006/relationships/image" Target="/ppt/media/image8.png" Id="Ra55864a1bbf84246" /><Relationship Type="http://schemas.openxmlformats.org/officeDocument/2006/relationships/image" Target="/ppt/media/image8.svg" Id="R4363fbb2320543bf" /><Relationship Type="http://schemas.openxmlformats.org/officeDocument/2006/relationships/notesSlide" Target="/ppt/notesSlides/notesSlide8.xml" Id="Rbd399272757b4378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ee5197f45704046" /><Relationship Type="http://schemas.openxmlformats.org/officeDocument/2006/relationships/image" Target="/ppt/media/image9.png" Id="Ra866c36b7306491d" /><Relationship Type="http://schemas.openxmlformats.org/officeDocument/2006/relationships/image" Target="/ppt/media/image9.svg" Id="Rf2a0c57111dc4e40" /><Relationship Type="http://schemas.openxmlformats.org/officeDocument/2006/relationships/notesSlide" Target="/ppt/notesSlides/notesSlide9.xml" Id="R2ea8e1020fe04ade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b1137b4f1f64056" /><Relationship Type="http://schemas.openxmlformats.org/officeDocument/2006/relationships/image" Target="/ppt/media/image10.png" Id="R443396455f2e40ea" /><Relationship Type="http://schemas.openxmlformats.org/officeDocument/2006/relationships/image" Target="/ppt/media/image10.svg" Id="R30a1ec0170064691" /><Relationship Type="http://schemas.openxmlformats.org/officeDocument/2006/relationships/notesSlide" Target="/ppt/notesSlides/notesSlide10.xml" Id="Rb919118a168b4429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5cd6fe6aa7b4a6e" /><Relationship Type="http://schemas.openxmlformats.org/officeDocument/2006/relationships/image" Target="/ppt/media/image11.png" Id="R4fb1303b36d6432c" /><Relationship Type="http://schemas.openxmlformats.org/officeDocument/2006/relationships/image" Target="/ppt/media/image11.svg" Id="R8499bf31421d4a86" /><Relationship Type="http://schemas.openxmlformats.org/officeDocument/2006/relationships/notesSlide" Target="/ppt/notesSlides/notesSlide11.xml" Id="R0956cace755e430e" /></Relationships>
</file>

<file path=ppt/slides/slide1.xml><?xml version="1.0" encoding="utf-8"?>
<p:sld xmlns:p="http://schemas.openxmlformats.org/presentationml/2006/main">
  <p:cSld name="Opening">
    <p:bg>
      <p:bgPr>
        <a:solidFill xmlns:a="http://schemas.openxmlformats.org/drawingml/2006/main">
          <a:srgbClr val="241C2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99de9adb07a4677">
            <a:extLst>
              <a:ext uri="{96DAC541-7B7A-43D3-8B79-37D633B846F1}">
                <asvg:svgBlip xmlns:asvg="http://schemas.microsoft.com/office/drawing/2016/SVG/main" r:embed="Rb3d7a655427d40c4"/>
              </a:ext>
            </a:extLst>
          </a:blip>
          <a:stretch xmlns:a="http://schemas.openxmlformats.org/drawingml/2006/main"/>
        </p:blipFill>
        <p:spPr>
          <a:xfrm xmlns:a="http://schemas.openxmlformats.org/drawingml/2006/main">
            <a:off x="647700" y="457200"/>
            <a:ext cx="1905000" cy="327627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2881414-7A13-4030-990A-DB72132C0C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352550"/>
            <a:ext cx="74295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800" b="1" i="0">
                <a:solidFill>
                  <a:srgbClr val="C39ACC"/>
                </a:solidFill>
              </a:defRPr>
            </a:pPr>
            <a:r>
              <a:rPr sz="1800" b="1" i="0">
                <a:solidFill>
                  <a:srgbClr val="C39ACC"/>
                </a:solidFill>
              </a:rPr>
              <a:t>FOR HR BUSINESS PARTNERS &amp; PEOPLE TEAMS</a:t>
            </a:r>
          </a:p>
        </p:txBody>
      </p:sp>
      <p:sp>
        <p:nvSpPr>
          <p:cNvPr id="3" name="cover-headline">
            <a:extLst xmlns:a="http://schemas.openxmlformats.org/drawingml/2006/main">
              <a:ext uri="{FF2B5EF4-FFF2-40B4-BE49-F238E27FC236}">
                <a16:creationId xmlns:a16="http://schemas.microsoft.com/office/drawing/2014/main" id="{3B061F05-1E73-4AAC-A6D5-E3F964878F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981200"/>
            <a:ext cx="7848600" cy="495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6150" b="1" i="0">
                <a:solidFill>
                  <a:srgbClr val="FFFFFF"/>
                </a:solidFill>
              </a:defRPr>
            </a:pPr>
            <a:r>
              <a:rPr sz="6150" b="1" i="0">
                <a:solidFill>
                  <a:srgbClr val="FFFFFF"/>
                </a:solidFill>
              </a:rPr>
              <a:t>Important</a:t>
            </a:r>
          </a:p>
          <a:p xmlns:a="http://schemas.openxmlformats.org/drawingml/2006/main">
            <a:pPr algn="l">
              <a:buNone/>
              <a:defRPr sz="6150" b="1" i="0">
                <a:solidFill>
                  <a:srgbClr val="FFFFFF"/>
                </a:solidFill>
              </a:defRPr>
            </a:pPr>
            <a:r>
              <a:rPr sz="6150" b="1" i="0">
                <a:solidFill>
                  <a:srgbClr val="FFFFFF"/>
                </a:solidFill>
              </a:rPr>
              <a:t>conversations</a:t>
            </a:r>
          </a:p>
          <a:p xmlns:a="http://schemas.openxmlformats.org/drawingml/2006/main">
            <a:pPr algn="l">
              <a:buNone/>
              <a:defRPr sz="6150" b="1" i="0">
                <a:solidFill>
                  <a:srgbClr val="FFFFFF"/>
                </a:solidFill>
              </a:defRPr>
            </a:pPr>
            <a:r>
              <a:rPr sz="6150" b="1" i="0">
                <a:solidFill>
                  <a:srgbClr val="FFFFFF"/>
                </a:solidFill>
              </a:rPr>
              <a:t>at work shouldn't</a:t>
            </a:r>
          </a:p>
          <a:p xmlns:a="http://schemas.openxmlformats.org/drawingml/2006/main">
            <a:pPr algn="l">
              <a:buNone/>
              <a:defRPr sz="6150" b="1" i="0">
                <a:solidFill>
                  <a:srgbClr val="FFFFFF"/>
                </a:solidFill>
              </a:defRPr>
            </a:pPr>
            <a:r>
              <a:rPr sz="6150" b="1" i="0">
                <a:solidFill>
                  <a:srgbClr val="FFFFFF"/>
                </a:solidFill>
              </a:rPr>
              <a:t>be handled</a:t>
            </a:r>
          </a:p>
          <a:p xmlns:a="http://schemas.openxmlformats.org/drawingml/2006/main">
            <a:pPr algn="l">
              <a:buNone/>
              <a:defRPr sz="6150" b="1" i="0">
                <a:solidFill>
                  <a:srgbClr val="FFFFFF"/>
                </a:solidFill>
              </a:defRPr>
            </a:pPr>
            <a:r>
              <a:rPr sz="6150" b="1" i="0">
                <a:solidFill>
                  <a:srgbClr val="FFFFFF"/>
                </a:solidFill>
              </a:rPr>
              <a:t>on instinct.</a:t>
            </a:r>
          </a:p>
        </p:txBody>
      </p:sp>
      <p:sp>
        <p:nvSpPr>
          <p:cNvPr id="4" name="accent-rule">
            <a:extLst xmlns:a="http://schemas.openxmlformats.org/drawingml/2006/main">
              <a:ext uri="{FF2B5EF4-FFF2-40B4-BE49-F238E27FC236}">
                <a16:creationId xmlns:a16="http://schemas.microsoft.com/office/drawing/2014/main" id="{7FAF8371-EDCA-4D36-8190-0BA8126771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7448550"/>
            <a:ext cx="3200400" cy="95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39ACC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" name="cover-description">
            <a:extLst xmlns:a="http://schemas.openxmlformats.org/drawingml/2006/main">
              <a:ext uri="{FF2B5EF4-FFF2-40B4-BE49-F238E27FC236}">
                <a16:creationId xmlns:a16="http://schemas.microsoft.com/office/drawing/2014/main" id="{0AA15CE2-00CC-474D-BF9C-3AE2659AEA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7772400"/>
            <a:ext cx="75247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2025" b="0" i="0">
                <a:solidFill>
                  <a:srgbClr val="EFE8F2"/>
                </a:solidFill>
              </a:defRPr>
            </a:pPr>
            <a:r>
              <a:rPr sz="2025" b="0" i="0">
                <a:solidFill>
                  <a:srgbClr val="EFE8F2"/>
                </a:solidFill>
              </a:rPr>
              <a:t>Empatyzer helps every manager prepare feedback, a 1:1 or a difficult conversation — even when HR cannot be beside them.</a:t>
            </a:r>
          </a:p>
        </p:txBody>
      </p:sp>
      <p:sp>
        <p:nvSpPr>
          <p:cNvPr id="6" name="page-1">
            <a:extLst xmlns:a="http://schemas.openxmlformats.org/drawingml/2006/main">
              <a:ext uri="{FF2B5EF4-FFF2-40B4-BE49-F238E27FC236}">
                <a16:creationId xmlns:a16="http://schemas.microsoft.com/office/drawing/2014/main" id="{6D190D36-B953-42B0-8BEB-D3F0E17378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0" y="8458200"/>
            <a:ext cx="7239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buNone/>
              <a:defRPr sz="1650" b="1" i="0">
                <a:solidFill>
                  <a:srgbClr val="A89EAC"/>
                </a:solidFill>
              </a:defRPr>
            </a:pPr>
            <a:r>
              <a:rPr sz="1650" b="1" i="0">
                <a:solidFill>
                  <a:srgbClr val="A89EAC"/>
                </a:solidFill>
              </a:rPr>
              <a:t>01</a:t>
            </a:r>
          </a:p>
        </p:txBody>
      </p:sp>
    </p:spTree>
    <p:extLst>
      <p:ext uri="{BB962C8B-B14F-4D97-AF65-F5344CB8AC3E}">
        <p14:creationId xmlns:p14="http://schemas.microsoft.com/office/powerpoint/2010/main" val="1036016581"/>
      </p:ext>
    </p:extLst>
  </p:cSld>
</p:sld>
</file>

<file path=ppt/slides/slide2.xml><?xml version="1.0" encoding="utf-8"?>
<p:sld xmlns:p="http://schemas.openxmlformats.org/presentationml/2006/main">
  <p:cSld name="Problem"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203160b0f234020">
            <a:extLst>
              <a:ext uri="{96DAC541-7B7A-43D3-8B79-37D633B846F1}">
                <asvg:svgBlip xmlns:asvg="http://schemas.microsoft.com/office/drawing/2016/SVG/main" r:embed="Rb525801f08b64f8a"/>
              </a:ext>
            </a:extLst>
          </a:blip>
          <a:stretch xmlns:a="http://schemas.openxmlformats.org/drawingml/2006/main"/>
        </p:blipFill>
        <p:spPr>
          <a:xfrm xmlns:a="http://schemas.openxmlformats.org/drawingml/2006/main">
            <a:off x="647700" y="457200"/>
            <a:ext cx="1428750" cy="245720"/>
          </a:xfrm>
          <a:prstGeom xmlns:a="http://schemas.openxmlformats.org/drawingml/2006/main" prst="rect">
            <a:avLst/>
          </a:prstGeom>
        </p:spPr>
      </p:pic>
      <p:sp>
        <p:nvSpPr>
          <p:cNvPr id="2" name="page-2">
            <a:extLst xmlns:a="http://schemas.openxmlformats.org/drawingml/2006/main">
              <a:ext uri="{FF2B5EF4-FFF2-40B4-BE49-F238E27FC236}">
                <a16:creationId xmlns:a16="http://schemas.microsoft.com/office/drawing/2014/main" id="{0B4466D1-6438-4734-94FE-D7A73825F1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0" y="8458200"/>
            <a:ext cx="7239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buNone/>
              <a:defRPr sz="1650" b="1" i="0">
                <a:solidFill>
                  <a:srgbClr val="736978"/>
                </a:solidFill>
              </a:defRPr>
            </a:pPr>
            <a:r>
              <a:rPr sz="1650" b="1" i="0">
                <a:solidFill>
                  <a:srgbClr val="736978"/>
                </a:solidFill>
              </a:rPr>
              <a:t>02</a:t>
            </a:r>
          </a:p>
        </p:txBody>
      </p:sp>
      <p:sp>
        <p:nvSpPr>
          <p:cNvPr id="3" name="tension-backdrop">
            <a:extLst xmlns:a="http://schemas.openxmlformats.org/drawingml/2006/main">
              <a:ext uri="{FF2B5EF4-FFF2-40B4-BE49-F238E27FC236}">
                <a16:creationId xmlns:a16="http://schemas.microsoft.com/office/drawing/2014/main" id="{26AD3E97-6C31-45F2-B6AB-98CC34D5C2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67000" y="1143000"/>
            <a:ext cx="5829300" cy="1562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buNone/>
              <a:defRPr sz="10800" b="1" i="0">
                <a:solidFill>
                  <a:srgbClr val="EFE8F2"/>
                </a:solidFill>
              </a:defRPr>
            </a:pPr>
            <a:r>
              <a:rPr sz="10800" b="1" i="0">
                <a:solidFill>
                  <a:srgbClr val="EFE8F2"/>
                </a:solidFill>
              </a:rPr>
              <a:t>GAP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191CE95-ED3A-432A-ACEF-E9BEF271D0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333500"/>
            <a:ext cx="59055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800" b="1" i="0">
                <a:solidFill>
                  <a:srgbClr val="7B4F81"/>
                </a:solidFill>
              </a:defRPr>
            </a:pPr>
            <a:r>
              <a:rPr sz="1800" b="1" i="0">
                <a:solidFill>
                  <a:srgbClr val="7B4F81"/>
                </a:solidFill>
              </a:rPr>
              <a:t>THE MISSING MOMENT</a:t>
            </a:r>
          </a:p>
        </p:txBody>
      </p:sp>
      <p:sp>
        <p:nvSpPr>
          <p:cNvPr id="5" name="tension-headline">
            <a:extLst xmlns:a="http://schemas.openxmlformats.org/drawingml/2006/main">
              <a:ext uri="{FF2B5EF4-FFF2-40B4-BE49-F238E27FC236}">
                <a16:creationId xmlns:a16="http://schemas.microsoft.com/office/drawing/2014/main" id="{CBA024C7-1550-413A-A6AB-9C216B6A19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724150"/>
            <a:ext cx="7848600" cy="2724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3975" b="1" i="0">
                <a:solidFill>
                  <a:srgbClr val="2D2D2D"/>
                </a:solidFill>
              </a:defRPr>
            </a:pPr>
            <a:r>
              <a:rPr sz="3975" b="1" i="0">
                <a:solidFill>
                  <a:srgbClr val="2D2D2D"/>
                </a:solidFill>
              </a:rPr>
              <a:t>Between leadership training and tomorrow’s difficult conversation, there’s a gap.</a:t>
            </a:r>
          </a:p>
        </p:txBody>
      </p:sp>
      <p:sp>
        <p:nvSpPr>
          <p:cNvPr id="6" name="accent-rule">
            <a:extLst xmlns:a="http://schemas.openxmlformats.org/drawingml/2006/main">
              <a:ext uri="{FF2B5EF4-FFF2-40B4-BE49-F238E27FC236}">
                <a16:creationId xmlns:a16="http://schemas.microsoft.com/office/drawing/2014/main" id="{9D59718E-C52D-4A8C-81BB-F1F4C4D195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5753100"/>
            <a:ext cx="7848600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DEE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tension-subhead">
            <a:extLst xmlns:a="http://schemas.openxmlformats.org/drawingml/2006/main">
              <a:ext uri="{FF2B5EF4-FFF2-40B4-BE49-F238E27FC236}">
                <a16:creationId xmlns:a16="http://schemas.microsoft.com/office/drawing/2014/main" id="{5E50AEC1-77D3-41AE-BDD5-D314255BC4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096000"/>
            <a:ext cx="784860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3675" b="1" i="0">
                <a:solidFill>
                  <a:srgbClr val="7B4F81"/>
                </a:solidFill>
              </a:defRPr>
            </a:pPr>
            <a:r>
              <a:rPr sz="3675" b="1" i="0">
                <a:solidFill>
                  <a:srgbClr val="7B4F81"/>
                </a:solidFill>
              </a:rPr>
              <a:t>That is where managers are left alone.</a:t>
            </a:r>
          </a:p>
        </p:txBody>
      </p:sp>
    </p:spTree>
    <p:extLst>
      <p:ext uri="{BB962C8B-B14F-4D97-AF65-F5344CB8AC3E}">
        <p14:creationId xmlns:p14="http://schemas.microsoft.com/office/powerpoint/2010/main" val="396756043"/>
      </p:ext>
    </p:extLst>
  </p:cSld>
</p:sld>
</file>

<file path=ppt/slides/slide3.xml><?xml version="1.0" encoding="utf-8"?>
<p:sld xmlns:p="http://schemas.openxmlformats.org/presentationml/2006/main">
  <p:cSld name="Solution"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a93292f0ae74b5b">
            <a:extLst>
              <a:ext uri="{96DAC541-7B7A-43D3-8B79-37D633B846F1}">
                <asvg:svgBlip xmlns:asvg="http://schemas.microsoft.com/office/drawing/2016/SVG/main" r:embed="R676b034be63e45bd"/>
              </a:ext>
            </a:extLst>
          </a:blip>
          <a:stretch xmlns:a="http://schemas.openxmlformats.org/drawingml/2006/main"/>
        </p:blipFill>
        <p:spPr>
          <a:xfrm xmlns:a="http://schemas.openxmlformats.org/drawingml/2006/main">
            <a:off x="647700" y="457200"/>
            <a:ext cx="1428750" cy="245720"/>
          </a:xfrm>
          <a:prstGeom xmlns:a="http://schemas.openxmlformats.org/drawingml/2006/main" prst="rect">
            <a:avLst/>
          </a:prstGeom>
        </p:spPr>
      </p:pic>
      <p:sp>
        <p:nvSpPr>
          <p:cNvPr id="2" name="page-3">
            <a:extLst xmlns:a="http://schemas.openxmlformats.org/drawingml/2006/main">
              <a:ext uri="{FF2B5EF4-FFF2-40B4-BE49-F238E27FC236}">
                <a16:creationId xmlns:a16="http://schemas.microsoft.com/office/drawing/2014/main" id="{3923B556-2F43-4636-A7E4-7900A9DD74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0" y="8458200"/>
            <a:ext cx="7239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buNone/>
              <a:defRPr sz="1650" b="1" i="0">
                <a:solidFill>
                  <a:srgbClr val="736978"/>
                </a:solidFill>
              </a:defRPr>
            </a:pPr>
            <a:r>
              <a:rPr sz="1650" b="1" i="0">
                <a:solidFill>
                  <a:srgbClr val="736978"/>
                </a:solidFill>
              </a:rPr>
              <a:t>03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1C625D7-F6B2-4C36-8D70-D853C039D4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257300"/>
            <a:ext cx="7239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800" b="1" i="0">
                <a:solidFill>
                  <a:srgbClr val="7B4F81"/>
                </a:solidFill>
              </a:defRPr>
            </a:pPr>
            <a:r>
              <a:rPr sz="1800" b="1" i="0">
                <a:solidFill>
                  <a:srgbClr val="7B4F81"/>
                </a:solidFill>
              </a:rPr>
              <a:t>WHAT KEEPS LANDING IN HR</a:t>
            </a:r>
          </a:p>
        </p:txBody>
      </p:sp>
      <p:sp>
        <p:nvSpPr>
          <p:cNvPr id="4" name="scenarios-title">
            <a:extLst xmlns:a="http://schemas.openxmlformats.org/drawingml/2006/main">
              <a:ext uri="{FF2B5EF4-FFF2-40B4-BE49-F238E27FC236}">
                <a16:creationId xmlns:a16="http://schemas.microsoft.com/office/drawing/2014/main" id="{999E3F73-9B49-4C59-8CB1-2C3DE136CE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752600"/>
            <a:ext cx="784860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3900" b="1" i="0">
                <a:solidFill>
                  <a:srgbClr val="2D2D2D"/>
                </a:solidFill>
              </a:defRPr>
            </a:pPr>
            <a:r>
              <a:rPr sz="3900" b="1" i="0">
                <a:solidFill>
                  <a:srgbClr val="2D2D2D"/>
                </a:solidFill>
              </a:rPr>
              <a:t>Knowledge exists. In-the-moment support does not.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AFF4F26-DCCB-425A-A5AF-AFAC72E555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3333750"/>
            <a:ext cx="9525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4800" b="1" i="0">
                <a:solidFill>
                  <a:srgbClr val="7B4F81"/>
                </a:solidFill>
              </a:defRPr>
            </a:pPr>
            <a:r>
              <a:rPr sz="4800" b="1" i="0">
                <a:solidFill>
                  <a:srgbClr val="7B4F81"/>
                </a:solidFill>
              </a:rPr>
              <a:t>01</a:t>
            </a:r>
          </a:p>
        </p:txBody>
      </p:sp>
      <p:sp>
        <p:nvSpPr>
          <p:cNvPr id="6" name="accent-rule">
            <a:extLst xmlns:a="http://schemas.openxmlformats.org/drawingml/2006/main">
              <a:ext uri="{FF2B5EF4-FFF2-40B4-BE49-F238E27FC236}">
                <a16:creationId xmlns:a16="http://schemas.microsoft.com/office/drawing/2014/main" id="{40DDF478-9254-4155-8C84-479D5FBF9E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52600" y="3695700"/>
            <a:ext cx="533400" cy="57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7B4F81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6DA9E85-087D-448B-A8BF-5D20297AA5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52700" y="3314700"/>
            <a:ext cx="20955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950" b="1" i="0">
                <a:solidFill>
                  <a:srgbClr val="2D2D2D"/>
                </a:solidFill>
              </a:defRPr>
            </a:pPr>
            <a:r>
              <a:rPr sz="1950" b="1" i="0">
                <a:solidFill>
                  <a:srgbClr val="2D2D2D"/>
                </a:solidFill>
              </a:rPr>
              <a:t>AFTER TRAINING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3F0A6BF-AFC6-49A2-9B45-FB29BEBB4F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0" y="3314700"/>
            <a:ext cx="37338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2100" b="0" i="0">
                <a:solidFill>
                  <a:srgbClr val="6E6873"/>
                </a:solidFill>
              </a:defRPr>
            </a:pPr>
            <a:r>
              <a:rPr sz="2100" b="0" i="0">
                <a:solidFill>
                  <a:srgbClr val="6E6873"/>
                </a:solidFill>
              </a:rPr>
              <a:t>A manager knows the feedback model — but must adapt it to this person alone.</a:t>
            </a:r>
          </a:p>
        </p:txBody>
      </p:sp>
      <p:sp>
        <p:nvSpPr>
          <p:cNvPr id="9" name="accent-rule">
            <a:extLst xmlns:a="http://schemas.openxmlformats.org/drawingml/2006/main">
              <a:ext uri="{FF2B5EF4-FFF2-40B4-BE49-F238E27FC236}">
                <a16:creationId xmlns:a16="http://schemas.microsoft.com/office/drawing/2014/main" id="{96E7FC58-B678-487B-B358-3CF6BF429D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4591050"/>
            <a:ext cx="78486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DEE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3371080-7B68-47B7-9615-19DACA6005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4953000"/>
            <a:ext cx="9525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4800" b="1" i="0">
                <a:solidFill>
                  <a:srgbClr val="4F2854"/>
                </a:solidFill>
              </a:defRPr>
            </a:pPr>
            <a:r>
              <a:rPr sz="4800" b="1" i="0">
                <a:solidFill>
                  <a:srgbClr val="4F2854"/>
                </a:solidFill>
              </a:rPr>
              <a:t>02</a:t>
            </a:r>
          </a:p>
        </p:txBody>
      </p:sp>
      <p:sp>
        <p:nvSpPr>
          <p:cNvPr id="11" name="accent-rule">
            <a:extLst xmlns:a="http://schemas.openxmlformats.org/drawingml/2006/main">
              <a:ext uri="{FF2B5EF4-FFF2-40B4-BE49-F238E27FC236}">
                <a16:creationId xmlns:a16="http://schemas.microsoft.com/office/drawing/2014/main" id="{CFF0855A-5AEB-47A4-A105-EB29487D43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52600" y="5314950"/>
            <a:ext cx="533400" cy="57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F285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DC1712C-1D00-4769-AFA4-54E9049869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52700" y="4933950"/>
            <a:ext cx="20955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950" b="1" i="0">
                <a:solidFill>
                  <a:srgbClr val="2D2D2D"/>
                </a:solidFill>
              </a:defRPr>
            </a:pPr>
            <a:r>
              <a:rPr sz="1950" b="1" i="0">
                <a:solidFill>
                  <a:srgbClr val="2D2D2D"/>
                </a:solidFill>
              </a:rPr>
              <a:t>ORDINARY ISSUES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76D0AA7-1B07-4C27-9980-DCEDD12DBC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0" y="4933950"/>
            <a:ext cx="37338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2100" b="0" i="0">
                <a:solidFill>
                  <a:srgbClr val="6E6873"/>
                </a:solidFill>
              </a:defRPr>
            </a:pPr>
            <a:r>
              <a:rPr sz="2100" b="0" i="0">
                <a:solidFill>
                  <a:srgbClr val="6E6873"/>
                </a:solidFill>
              </a:rPr>
              <a:t>Routine conversations reach HR before the manager has prepared them.</a:t>
            </a:r>
          </a:p>
        </p:txBody>
      </p:sp>
      <p:sp>
        <p:nvSpPr>
          <p:cNvPr id="14" name="accent-rule">
            <a:extLst xmlns:a="http://schemas.openxmlformats.org/drawingml/2006/main">
              <a:ext uri="{FF2B5EF4-FFF2-40B4-BE49-F238E27FC236}">
                <a16:creationId xmlns:a16="http://schemas.microsoft.com/office/drawing/2014/main" id="{05593F77-558B-4480-9A41-651C8F64D3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210300"/>
            <a:ext cx="78486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DEE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B2BE98D-B900-4BDA-AFBF-3266610236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572250"/>
            <a:ext cx="9525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4800" b="1" i="0">
                <a:solidFill>
                  <a:srgbClr val="7B4F81"/>
                </a:solidFill>
              </a:defRPr>
            </a:pPr>
            <a:r>
              <a:rPr sz="4800" b="1" i="0">
                <a:solidFill>
                  <a:srgbClr val="7B4F81"/>
                </a:solidFill>
              </a:rPr>
              <a:t>03</a:t>
            </a:r>
          </a:p>
        </p:txBody>
      </p:sp>
      <p:sp>
        <p:nvSpPr>
          <p:cNvPr id="16" name="accent-rule">
            <a:extLst xmlns:a="http://schemas.openxmlformats.org/drawingml/2006/main">
              <a:ext uri="{FF2B5EF4-FFF2-40B4-BE49-F238E27FC236}">
                <a16:creationId xmlns:a16="http://schemas.microsoft.com/office/drawing/2014/main" id="{3DCB5243-6012-48D7-B027-39ACB06944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52600" y="6934200"/>
            <a:ext cx="533400" cy="57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7B4F81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406594E-7B1B-4F49-9588-15B879FD27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52700" y="6553200"/>
            <a:ext cx="20955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950" b="1" i="0">
                <a:solidFill>
                  <a:srgbClr val="2D2D2D"/>
                </a:solidFill>
              </a:defRPr>
            </a:pPr>
            <a:r>
              <a:rPr sz="1950" b="1" i="0">
                <a:solidFill>
                  <a:srgbClr val="2D2D2D"/>
                </a:solidFill>
              </a:rPr>
              <a:t>UNEQUAL ACCESS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5ADCC83-592C-4BCD-9045-8A9A92DA9A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0" y="6553200"/>
            <a:ext cx="37338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2100" b="0" i="0">
                <a:solidFill>
                  <a:srgbClr val="6E6873"/>
                </a:solidFill>
              </a:defRPr>
            </a:pPr>
            <a:r>
              <a:rPr sz="2100" b="0" i="0">
                <a:solidFill>
                  <a:srgbClr val="6E6873"/>
                </a:solidFill>
              </a:rPr>
              <a:t>Coaching reaches a few leaders. Everyone else relies on memory and experience.</a:t>
            </a:r>
          </a:p>
        </p:txBody>
      </p:sp>
    </p:spTree>
    <p:extLst>
      <p:ext uri="{BB962C8B-B14F-4D97-AF65-F5344CB8AC3E}">
        <p14:creationId xmlns:p14="http://schemas.microsoft.com/office/powerpoint/2010/main" val="1476467940"/>
      </p:ext>
    </p:extLst>
  </p:cSld>
</p:sld>
</file>

<file path=ppt/slides/slide4.xml><?xml version="1.0" encoding="utf-8"?>
<p:sld xmlns:p="http://schemas.openxmlformats.org/presentationml/2006/main">
  <p:cSld name="Conversation example"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61fec8c43984e8d">
            <a:extLst>
              <a:ext uri="{96DAC541-7B7A-43D3-8B79-37D633B846F1}">
                <asvg:svgBlip xmlns:asvg="http://schemas.microsoft.com/office/drawing/2016/SVG/main" r:embed="R9f734c713a8f4ede"/>
              </a:ext>
            </a:extLst>
          </a:blip>
          <a:stretch xmlns:a="http://schemas.openxmlformats.org/drawingml/2006/main"/>
        </p:blipFill>
        <p:spPr>
          <a:xfrm xmlns:a="http://schemas.openxmlformats.org/drawingml/2006/main">
            <a:off x="647700" y="457200"/>
            <a:ext cx="1428750" cy="245720"/>
          </a:xfrm>
          <a:prstGeom xmlns:a="http://schemas.openxmlformats.org/drawingml/2006/main" prst="rect">
            <a:avLst/>
          </a:prstGeom>
        </p:spPr>
      </p:pic>
      <p:sp>
        <p:nvSpPr>
          <p:cNvPr id="2" name="page-4">
            <a:extLst xmlns:a="http://schemas.openxmlformats.org/drawingml/2006/main">
              <a:ext uri="{FF2B5EF4-FFF2-40B4-BE49-F238E27FC236}">
                <a16:creationId xmlns:a16="http://schemas.microsoft.com/office/drawing/2014/main" id="{EC0ACDD2-E4D8-4BD2-B5A1-0D2C116A82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0" y="8458200"/>
            <a:ext cx="7239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buNone/>
              <a:defRPr sz="1650" b="1" i="0">
                <a:solidFill>
                  <a:srgbClr val="736978"/>
                </a:solidFill>
              </a:defRPr>
            </a:pPr>
            <a:r>
              <a:rPr sz="1650" b="1" i="0">
                <a:solidFill>
                  <a:srgbClr val="736978"/>
                </a:solidFill>
              </a:rPr>
              <a:t>04</a:t>
            </a:r>
          </a:p>
        </p:txBody>
      </p:sp>
      <p:sp>
        <p:nvSpPr>
          <p:cNvPr id="3" name="demo-headline">
            <a:extLst xmlns:a="http://schemas.openxmlformats.org/drawingml/2006/main">
              <a:ext uri="{FF2B5EF4-FFF2-40B4-BE49-F238E27FC236}">
                <a16:creationId xmlns:a16="http://schemas.microsoft.com/office/drawing/2014/main" id="{7658E5D1-EB5F-4FEF-A3D1-53D83A231A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200150"/>
            <a:ext cx="7848600" cy="1371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4800" b="1" i="0">
                <a:solidFill>
                  <a:srgbClr val="2D2D2D"/>
                </a:solidFill>
              </a:defRPr>
            </a:pPr>
            <a:r>
              <a:rPr sz="4800" b="1" i="0">
                <a:solidFill>
                  <a:srgbClr val="2D2D2D"/>
                </a:solidFill>
              </a:rPr>
              <a:t>Repeated complaints. No verdict.</a:t>
            </a:r>
          </a:p>
        </p:txBody>
      </p:sp>
      <p:sp>
        <p:nvSpPr>
          <p:cNvPr id="4" name="chat-surface">
            <a:extLst xmlns:a="http://schemas.openxmlformats.org/drawingml/2006/main">
              <a:ext uri="{FF2B5EF4-FFF2-40B4-BE49-F238E27FC236}">
                <a16:creationId xmlns:a16="http://schemas.microsoft.com/office/drawing/2014/main" id="{5A69A588-9CD0-42E3-ABCA-9EC582F05D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819400"/>
            <a:ext cx="7848600" cy="5200650"/>
          </a:xfrm>
          <a:prstGeom xmlns:a="http://schemas.openxmlformats.org/drawingml/2006/main" prst="roundRect">
            <a:avLst>
              <a:gd name="adj" fmla="val 2930"/>
            </a:avLst>
          </a:prstGeom>
          <a:solidFill xmlns:a="http://schemas.openxmlformats.org/drawingml/2006/main">
            <a:srgbClr val="F3EDF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41EBA9C-9839-40B6-BA1F-3AD1F94BAD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3124200"/>
            <a:ext cx="14287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800" b="1" i="0">
                <a:solidFill>
                  <a:srgbClr val="6E6873"/>
                </a:solidFill>
              </a:defRPr>
            </a:pPr>
            <a:r>
              <a:rPr sz="1800" b="1" i="0">
                <a:solidFill>
                  <a:srgbClr val="6E6873"/>
                </a:solidFill>
              </a:rPr>
              <a:t>YOU</a:t>
            </a:r>
          </a:p>
        </p:txBody>
      </p:sp>
      <p:sp>
        <p:nvSpPr>
          <p:cNvPr id="6" name="user-question">
            <a:extLst xmlns:a="http://schemas.openxmlformats.org/drawingml/2006/main">
              <a:ext uri="{FF2B5EF4-FFF2-40B4-BE49-F238E27FC236}">
                <a16:creationId xmlns:a16="http://schemas.microsoft.com/office/drawing/2014/main" id="{3A2FACBA-4EBB-4246-8426-D818853EDA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3562350"/>
            <a:ext cx="6838950" cy="1352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2625" b="1" i="0">
                <a:solidFill>
                  <a:srgbClr val="2D2D2D"/>
                </a:solidFill>
              </a:defRPr>
            </a:pPr>
            <a:r>
              <a:rPr sz="2625" b="1" i="0">
                <a:solidFill>
                  <a:srgbClr val="2D2D2D"/>
                </a:solidFill>
              </a:rPr>
              <a:t>The team keeps complaining about one manager. I do not want him to shut down immediately. How should I start?</a:t>
            </a:r>
          </a:p>
        </p:txBody>
      </p:sp>
      <p:sp>
        <p:nvSpPr>
          <p:cNvPr id="7" name="accent-rule">
            <a:extLst xmlns:a="http://schemas.openxmlformats.org/drawingml/2006/main">
              <a:ext uri="{FF2B5EF4-FFF2-40B4-BE49-F238E27FC236}">
                <a16:creationId xmlns:a16="http://schemas.microsoft.com/office/drawing/2014/main" id="{357D7708-99D7-41F4-B728-326993C557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683895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DEE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813C24F-1DF2-41F2-9A6A-6295141131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334000"/>
            <a:ext cx="14287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800" b="1" i="0">
                <a:solidFill>
                  <a:srgbClr val="7B4F81"/>
                </a:solidFill>
              </a:defRPr>
            </a:pPr>
            <a:r>
              <a:rPr sz="1800" b="1" i="0">
                <a:solidFill>
                  <a:srgbClr val="7B4F81"/>
                </a:solidFill>
              </a:rPr>
              <a:t>EM</a:t>
            </a:r>
          </a:p>
        </p:txBody>
      </p:sp>
      <p:sp>
        <p:nvSpPr>
          <p:cNvPr id="9" name="em-answer">
            <a:extLst xmlns:a="http://schemas.openxmlformats.org/drawingml/2006/main">
              <a:ext uri="{FF2B5EF4-FFF2-40B4-BE49-F238E27FC236}">
                <a16:creationId xmlns:a16="http://schemas.microsoft.com/office/drawing/2014/main" id="{2E82180B-48F6-4245-84DA-2021033BE9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753100"/>
            <a:ext cx="6838950" cy="1657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2475" b="1" i="0">
                <a:solidFill>
                  <a:srgbClr val="4F2854"/>
                </a:solidFill>
              </a:defRPr>
            </a:pPr>
            <a:r>
              <a:rPr sz="2475" b="1" i="0">
                <a:solidFill>
                  <a:srgbClr val="4F2854"/>
                </a:solidFill>
              </a:rPr>
              <a:t>Do not arrive with a verdict. Show the repeated pattern, ask what he is trying to achieve, then compare intent with impact and agree one behavior to change.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7F823B8-C68F-4E74-B93B-CC821E09ED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7543800"/>
            <a:ext cx="68389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1950" b="0" i="0">
                <a:solidFill>
                  <a:srgbClr val="736978"/>
                </a:solidFill>
              </a:defRPr>
            </a:pPr>
            <a:r>
              <a:rPr sz="1950" b="0" i="0">
                <a:solidFill>
                  <a:srgbClr val="736978"/>
                </a:solidFill>
              </a:rPr>
              <a:t>Context: you, the other person and this situation.</a:t>
            </a:r>
          </a:p>
        </p:txBody>
      </p:sp>
    </p:spTree>
    <p:extLst>
      <p:ext uri="{BB962C8B-B14F-4D97-AF65-F5344CB8AC3E}">
        <p14:creationId xmlns:p14="http://schemas.microsoft.com/office/powerpoint/2010/main" val="1021971942"/>
      </p:ext>
    </p:extLst>
  </p:cSld>
</p:sld>
</file>

<file path=ppt/slides/slide5.xml><?xml version="1.0" encoding="utf-8"?>
<p:sld xmlns:p="http://schemas.openxmlformats.org/presentationml/2006/main">
  <p:cSld name="Results"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09b6efa09f44b2c">
            <a:extLst>
              <a:ext uri="{96DAC541-7B7A-43D3-8B79-37D633B846F1}">
                <asvg:svgBlip xmlns:asvg="http://schemas.microsoft.com/office/drawing/2016/SVG/main" r:embed="R13e75a8b42414bc7"/>
              </a:ext>
            </a:extLst>
          </a:blip>
          <a:stretch xmlns:a="http://schemas.openxmlformats.org/drawingml/2006/main"/>
        </p:blipFill>
        <p:spPr>
          <a:xfrm xmlns:a="http://schemas.openxmlformats.org/drawingml/2006/main">
            <a:off x="647700" y="457200"/>
            <a:ext cx="1428750" cy="245720"/>
          </a:xfrm>
          <a:prstGeom xmlns:a="http://schemas.openxmlformats.org/drawingml/2006/main" prst="rect">
            <a:avLst/>
          </a:prstGeom>
        </p:spPr>
      </p:pic>
      <p:sp>
        <p:nvSpPr>
          <p:cNvPr id="2" name="page-5">
            <a:extLst xmlns:a="http://schemas.openxmlformats.org/drawingml/2006/main">
              <a:ext uri="{FF2B5EF4-FFF2-40B4-BE49-F238E27FC236}">
                <a16:creationId xmlns:a16="http://schemas.microsoft.com/office/drawing/2014/main" id="{CA1D09CF-A0F7-4AE7-83BA-F6FC31E455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0" y="8458200"/>
            <a:ext cx="7239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buNone/>
              <a:defRPr sz="1650" b="1" i="0">
                <a:solidFill>
                  <a:srgbClr val="736978"/>
                </a:solidFill>
              </a:defRPr>
            </a:pPr>
            <a:r>
              <a:rPr sz="1650" b="1" i="0">
                <a:solidFill>
                  <a:srgbClr val="736978"/>
                </a:solidFill>
              </a:rPr>
              <a:t>05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B5858ED-E915-4B45-B06E-E128A63CA0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314450"/>
            <a:ext cx="47625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800" b="1" i="0">
                <a:solidFill>
                  <a:srgbClr val="7B4F81"/>
                </a:solidFill>
              </a:defRPr>
            </a:pPr>
            <a:r>
              <a:rPr sz="1800" b="1" i="0">
                <a:solidFill>
                  <a:srgbClr val="7B4F81"/>
                </a:solidFill>
              </a:rPr>
              <a:t>WHAT USERS REPORTED</a:t>
            </a:r>
          </a:p>
        </p:txBody>
      </p:sp>
      <p:sp>
        <p:nvSpPr>
          <p:cNvPr id="4" name="proof-title">
            <a:extLst xmlns:a="http://schemas.openxmlformats.org/drawingml/2006/main">
              <a:ext uri="{FF2B5EF4-FFF2-40B4-BE49-F238E27FC236}">
                <a16:creationId xmlns:a16="http://schemas.microsoft.com/office/drawing/2014/main" id="{2DFD8D82-C58E-4277-91BC-A6BB3033D2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866900"/>
            <a:ext cx="7848600" cy="1181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3825" b="1" i="0">
                <a:solidFill>
                  <a:srgbClr val="2D2D2D"/>
                </a:solidFill>
              </a:defRPr>
            </a:pPr>
            <a:r>
              <a:rPr sz="3825" b="1" i="0">
                <a:solidFill>
                  <a:srgbClr val="2D2D2D"/>
                </a:solidFill>
              </a:rPr>
              <a:t>Early evidence that users value the support.</a:t>
            </a:r>
          </a:p>
        </p:txBody>
      </p:sp>
      <p:sp>
        <p:nvSpPr>
          <p:cNvPr id="5" name="kpi-1">
            <a:extLst xmlns:a="http://schemas.openxmlformats.org/drawingml/2006/main">
              <a:ext uri="{FF2B5EF4-FFF2-40B4-BE49-F238E27FC236}">
                <a16:creationId xmlns:a16="http://schemas.microsoft.com/office/drawing/2014/main" id="{D28C95CE-87A0-4736-9F3C-B3C5542714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3505200"/>
            <a:ext cx="2438400" cy="3486150"/>
          </a:xfrm>
          <a:prstGeom xmlns:a="http://schemas.openxmlformats.org/drawingml/2006/main" prst="roundRect">
            <a:avLst>
              <a:gd name="adj" fmla="val 6250"/>
            </a:avLst>
          </a:prstGeom>
          <a:solidFill xmlns:a="http://schemas.openxmlformats.org/drawingml/2006/main">
            <a:srgbClr val="F6F2F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D476D8A-4AA5-4E15-BA52-8569C1D83F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3924300"/>
            <a:ext cx="2133600" cy="1162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6900" b="1" i="0">
                <a:solidFill>
                  <a:srgbClr val="4F2854"/>
                </a:solidFill>
              </a:defRPr>
            </a:pPr>
            <a:r>
              <a:rPr sz="6900" b="1" i="0">
                <a:solidFill>
                  <a:srgbClr val="4F2854"/>
                </a:solidFill>
              </a:rPr>
              <a:t>77%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173D268-95F9-4934-BAF6-3094F6ACD1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410200"/>
            <a:ext cx="20574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2550" b="1" i="0">
                <a:solidFill>
                  <a:srgbClr val="2D2D2D"/>
                </a:solidFill>
              </a:defRPr>
            </a:pPr>
            <a:r>
              <a:rPr sz="2550" b="1" i="0">
                <a:solidFill>
                  <a:srgbClr val="2D2D2D"/>
                </a:solidFill>
              </a:rPr>
              <a:t>would recommend</a:t>
            </a:r>
          </a:p>
          <a:p xmlns:a="http://schemas.openxmlformats.org/drawingml/2006/main">
            <a:pPr algn="ctr">
              <a:buNone/>
              <a:defRPr sz="2550" b="1" i="0">
                <a:solidFill>
                  <a:srgbClr val="2D2D2D"/>
                </a:solidFill>
              </a:defRPr>
            </a:pPr>
            <a:r>
              <a:rPr sz="2550" b="1" i="0">
                <a:solidFill>
                  <a:srgbClr val="2D2D2D"/>
                </a:solidFill>
              </a:rPr>
              <a:t>Empatyzer</a:t>
            </a:r>
          </a:p>
        </p:txBody>
      </p:sp>
      <p:sp>
        <p:nvSpPr>
          <p:cNvPr id="8" name="kpi-2">
            <a:extLst xmlns:a="http://schemas.openxmlformats.org/drawingml/2006/main">
              <a:ext uri="{FF2B5EF4-FFF2-40B4-BE49-F238E27FC236}">
                <a16:creationId xmlns:a16="http://schemas.microsoft.com/office/drawing/2014/main" id="{B5E0D1DC-2E24-476C-878A-C90005539A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52800" y="3505200"/>
            <a:ext cx="2438400" cy="3486150"/>
          </a:xfrm>
          <a:prstGeom xmlns:a="http://schemas.openxmlformats.org/drawingml/2006/main" prst="roundRect">
            <a:avLst>
              <a:gd name="adj" fmla="val 6250"/>
            </a:avLst>
          </a:prstGeom>
          <a:solidFill xmlns:a="http://schemas.openxmlformats.org/drawingml/2006/main">
            <a:srgbClr val="F3EDF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43EBDE6-3855-4D6E-A677-FD95B73591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05200" y="3924300"/>
            <a:ext cx="2133600" cy="1162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6900" b="1" i="0">
                <a:solidFill>
                  <a:srgbClr val="7B4F81"/>
                </a:solidFill>
              </a:defRPr>
            </a:pPr>
            <a:r>
              <a:rPr sz="6900" b="1" i="0">
                <a:solidFill>
                  <a:srgbClr val="7B4F81"/>
                </a:solidFill>
              </a:rPr>
              <a:t>73%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0945AEB-EAEF-45D6-B893-C9588EEB1A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43300" y="5410200"/>
            <a:ext cx="20574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2550" b="1" i="0">
                <a:solidFill>
                  <a:srgbClr val="2D2D2D"/>
                </a:solidFill>
              </a:defRPr>
            </a:pPr>
            <a:r>
              <a:rPr sz="2550" b="1" i="0">
                <a:solidFill>
                  <a:srgbClr val="2D2D2D"/>
                </a:solidFill>
              </a:rPr>
              <a:t>were satisfied</a:t>
            </a:r>
          </a:p>
          <a:p xmlns:a="http://schemas.openxmlformats.org/drawingml/2006/main">
            <a:pPr algn="ctr">
              <a:buNone/>
              <a:defRPr sz="2550" b="1" i="0">
                <a:solidFill>
                  <a:srgbClr val="2D2D2D"/>
                </a:solidFill>
              </a:defRPr>
            </a:pPr>
            <a:r>
              <a:rPr sz="2550" b="1" i="0">
                <a:solidFill>
                  <a:srgbClr val="2D2D2D"/>
                </a:solidFill>
              </a:rPr>
              <a:t>with the rollout</a:t>
            </a:r>
          </a:p>
        </p:txBody>
      </p:sp>
      <p:sp>
        <p:nvSpPr>
          <p:cNvPr id="11" name="kpi-3">
            <a:extLst xmlns:a="http://schemas.openxmlformats.org/drawingml/2006/main">
              <a:ext uri="{FF2B5EF4-FFF2-40B4-BE49-F238E27FC236}">
                <a16:creationId xmlns:a16="http://schemas.microsoft.com/office/drawing/2014/main" id="{6855215F-E7DC-451B-8D36-8D9F511638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57900" y="3505200"/>
            <a:ext cx="2438400" cy="3486150"/>
          </a:xfrm>
          <a:prstGeom xmlns:a="http://schemas.openxmlformats.org/drawingml/2006/main" prst="roundRect">
            <a:avLst>
              <a:gd name="adj" fmla="val 6250"/>
            </a:avLst>
          </a:prstGeom>
          <a:solidFill xmlns:a="http://schemas.openxmlformats.org/drawingml/2006/main">
            <a:srgbClr val="EFEEF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C38576F-BA91-4090-A4D9-1F84E4FAE4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924300"/>
            <a:ext cx="2133600" cy="1162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6900" b="1" i="0">
                <a:solidFill>
                  <a:srgbClr val="4E458B"/>
                </a:solidFill>
              </a:defRPr>
            </a:pPr>
            <a:r>
              <a:rPr sz="6900" b="1" i="0">
                <a:solidFill>
                  <a:srgbClr val="4E458B"/>
                </a:solidFill>
              </a:rPr>
              <a:t>59%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DD8274B-792E-4C1C-9B72-82687A27F6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48400" y="5410200"/>
            <a:ext cx="20574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2550" b="1" i="0">
                <a:solidFill>
                  <a:srgbClr val="2D2D2D"/>
                </a:solidFill>
              </a:defRPr>
            </a:pPr>
            <a:r>
              <a:rPr sz="2550" b="1" i="0">
                <a:solidFill>
                  <a:srgbClr val="2D2D2D"/>
                </a:solidFill>
              </a:rPr>
              <a:t>reported</a:t>
            </a:r>
          </a:p>
          <a:p xmlns:a="http://schemas.openxmlformats.org/drawingml/2006/main">
            <a:pPr algn="ctr">
              <a:buNone/>
              <a:defRPr sz="2550" b="1" i="0">
                <a:solidFill>
                  <a:srgbClr val="2D2D2D"/>
                </a:solidFill>
              </a:defRPr>
            </a:pPr>
            <a:r>
              <a:rPr sz="2550" b="1" i="0">
                <a:solidFill>
                  <a:srgbClr val="2D2D2D"/>
                </a:solidFill>
              </a:rPr>
              <a:t>skill growth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34CCD7E-B8A9-43A5-B44C-04C3B849E9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7296150"/>
            <a:ext cx="78486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1950" b="0" i="0">
                <a:solidFill>
                  <a:srgbClr val="736978"/>
                </a:solidFill>
              </a:defRPr>
            </a:pPr>
            <a:r>
              <a:rPr sz="1950" b="0" i="0">
                <a:solidFill>
                  <a:srgbClr val="736978"/>
                </a:solidFill>
              </a:rPr>
              <a:t>Empatyzer user and implementation research</a:t>
            </a:r>
          </a:p>
        </p:txBody>
      </p:sp>
    </p:spTree>
    <p:extLst>
      <p:ext uri="{BB962C8B-B14F-4D97-AF65-F5344CB8AC3E}">
        <p14:creationId xmlns:p14="http://schemas.microsoft.com/office/powerpoint/2010/main" val="1894144039"/>
      </p:ext>
    </p:extLst>
  </p:cSld>
</p:sld>
</file>

<file path=ppt/slides/slide6.xml><?xml version="1.0" encoding="utf-8"?>
<p:sld xmlns:p="http://schemas.openxmlformats.org/presentationml/2006/main">
  <p:cSld name="Testimonial"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16d0f7b55824356">
            <a:extLst>
              <a:ext uri="{96DAC541-7B7A-43D3-8B79-37D633B846F1}">
                <asvg:svgBlip xmlns:asvg="http://schemas.microsoft.com/office/drawing/2016/SVG/main" r:embed="R67609f58ce54446b"/>
              </a:ext>
            </a:extLst>
          </a:blip>
          <a:stretch xmlns:a="http://schemas.openxmlformats.org/drawingml/2006/main"/>
        </p:blipFill>
        <p:spPr>
          <a:xfrm xmlns:a="http://schemas.openxmlformats.org/drawingml/2006/main">
            <a:off x="647700" y="457200"/>
            <a:ext cx="1428750" cy="245720"/>
          </a:xfrm>
          <a:prstGeom xmlns:a="http://schemas.openxmlformats.org/drawingml/2006/main" prst="rect">
            <a:avLst/>
          </a:prstGeom>
        </p:spPr>
      </p:pic>
      <p:sp>
        <p:nvSpPr>
          <p:cNvPr id="2" name="page-6">
            <a:extLst xmlns:a="http://schemas.openxmlformats.org/drawingml/2006/main">
              <a:ext uri="{FF2B5EF4-FFF2-40B4-BE49-F238E27FC236}">
                <a16:creationId xmlns:a16="http://schemas.microsoft.com/office/drawing/2014/main" id="{21C56DBE-F826-40B2-BB10-2544C82869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0" y="8458200"/>
            <a:ext cx="7239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buNone/>
              <a:defRPr sz="1650" b="1" i="0">
                <a:solidFill>
                  <a:srgbClr val="736978"/>
                </a:solidFill>
              </a:defRPr>
            </a:pPr>
            <a:r>
              <a:rPr sz="1650" b="1" i="0">
                <a:solidFill>
                  <a:srgbClr val="736978"/>
                </a:solidFill>
              </a:rPr>
              <a:t>06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B25938C-1EE6-4399-AD0E-60FE13A2A0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314450"/>
            <a:ext cx="7239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800" b="1" i="0">
                <a:solidFill>
                  <a:srgbClr val="7B4F81"/>
                </a:solidFill>
              </a:defRPr>
            </a:pPr>
            <a:r>
              <a:rPr sz="1800" b="1" i="0">
                <a:solidFill>
                  <a:srgbClr val="7B4F81"/>
                </a:solidFill>
              </a:rPr>
              <a:t>AN HR BUSINESS PARTNER'S PERSPECTIVE</a:t>
            </a:r>
          </a:p>
        </p:txBody>
      </p:sp>
      <p:sp>
        <p:nvSpPr>
          <p:cNvPr id="4" name="rating-surface">
            <a:extLst xmlns:a="http://schemas.openxmlformats.org/drawingml/2006/main">
              <a:ext uri="{FF2B5EF4-FFF2-40B4-BE49-F238E27FC236}">
                <a16:creationId xmlns:a16="http://schemas.microsoft.com/office/drawing/2014/main" id="{851D1B53-8354-45C0-8ED0-685F6C2E00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981200"/>
            <a:ext cx="7848600" cy="5543550"/>
          </a:xfrm>
          <a:prstGeom xmlns:a="http://schemas.openxmlformats.org/drawingml/2006/main" prst="roundRect">
            <a:avLst>
              <a:gd name="adj" fmla="val 2749"/>
            </a:avLst>
          </a:prstGeom>
          <a:solidFill xmlns:a="http://schemas.openxmlformats.org/drawingml/2006/main">
            <a:srgbClr val="FFF8E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" name="rating-anchor">
            <a:extLst xmlns:a="http://schemas.openxmlformats.org/drawingml/2006/main">
              <a:ext uri="{FF2B5EF4-FFF2-40B4-BE49-F238E27FC236}">
                <a16:creationId xmlns:a16="http://schemas.microsoft.com/office/drawing/2014/main" id="{79BC6D1E-96D8-4C56-BA27-CA71161934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2286000"/>
            <a:ext cx="7048500" cy="2857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2625" b="1" i="0">
                <a:solidFill>
                  <a:srgbClr val="241C28"/>
                </a:solidFill>
              </a:defRPr>
            </a:pPr>
            <a:r>
              <a:rPr sz="2625" b="1" i="0">
                <a:solidFill>
                  <a:srgbClr val="241C28"/>
                </a:solidFill>
              </a:rPr>
              <a:t>“This is not a static report you forget after a week. Managers no longer need a meeting with me to know how to approach a difficult subject. I can focus on real support.”</a:t>
            </a:r>
          </a:p>
        </p:txBody>
      </p:sp>
      <p:sp>
        <p:nvSpPr>
          <p:cNvPr id="6" name="five-stars">
            <a:extLst xmlns:a="http://schemas.openxmlformats.org/drawingml/2006/main">
              <a:ext uri="{FF2B5EF4-FFF2-40B4-BE49-F238E27FC236}">
                <a16:creationId xmlns:a16="http://schemas.microsoft.com/office/drawing/2014/main" id="{5011B3B5-A0F1-4966-9CCF-DCDB7014DB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6591300"/>
            <a:ext cx="70485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2025" b="1" i="0">
                <a:solidFill>
                  <a:srgbClr val="FFC000"/>
                </a:solidFill>
              </a:defRPr>
            </a:pPr>
            <a:r>
              <a:rPr sz="2025" b="1" i="0">
                <a:solidFill>
                  <a:srgbClr val="FFC000"/>
                </a:solidFill>
              </a:rPr>
              <a:t>★★★★★   5.0/5 on Capterra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718A7DF-0938-4B05-ABAB-A1C42F8B80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257800"/>
            <a:ext cx="70485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2250" b="1" i="0">
                <a:solidFill>
                  <a:srgbClr val="4F2854"/>
                </a:solidFill>
              </a:defRPr>
            </a:pPr>
            <a:r>
              <a:rPr sz="2250" b="1" i="0">
                <a:solidFill>
                  <a:srgbClr val="4F2854"/>
                </a:solidFill>
              </a:rPr>
              <a:t>Agata K.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F5ABEE8-B7F9-42C3-A7E0-932E030D0B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715000"/>
            <a:ext cx="70485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1725" b="0" i="0">
                <a:solidFill>
                  <a:srgbClr val="736978"/>
                </a:solidFill>
              </a:defRPr>
            </a:pPr>
            <a:r>
              <a:rPr sz="1725" b="0" i="0">
                <a:solidFill>
                  <a:srgbClr val="736978"/>
                </a:solidFill>
              </a:rPr>
              <a:t>HR business partner · Capterra, March 2026</a:t>
            </a:r>
          </a:p>
        </p:txBody>
      </p:sp>
    </p:spTree>
    <p:extLst>
      <p:ext uri="{BB962C8B-B14F-4D97-AF65-F5344CB8AC3E}">
        <p14:creationId xmlns:p14="http://schemas.microsoft.com/office/powerpoint/2010/main" val="1519969324"/>
      </p:ext>
    </p:extLst>
  </p:cSld>
</p:sld>
</file>

<file path=ppt/slides/slide7.xml><?xml version="1.0" encoding="utf-8"?>
<p:sld xmlns:p="http://schemas.openxmlformats.org/presentationml/2006/main">
  <p:cSld name="How assessment works"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16eb0b9c25b4e57">
            <a:extLst>
              <a:ext uri="{96DAC541-7B7A-43D3-8B79-37D633B846F1}">
                <asvg:svgBlip xmlns:asvg="http://schemas.microsoft.com/office/drawing/2016/SVG/main" r:embed="Recf43f1379b447af"/>
              </a:ext>
            </a:extLst>
          </a:blip>
          <a:stretch xmlns:a="http://schemas.openxmlformats.org/drawingml/2006/main"/>
        </p:blipFill>
        <p:spPr>
          <a:xfrm xmlns:a="http://schemas.openxmlformats.org/drawingml/2006/main">
            <a:off x="647700" y="457200"/>
            <a:ext cx="1428750" cy="245720"/>
          </a:xfrm>
          <a:prstGeom xmlns:a="http://schemas.openxmlformats.org/drawingml/2006/main" prst="rect">
            <a:avLst/>
          </a:prstGeom>
        </p:spPr>
      </p:pic>
      <p:sp>
        <p:nvSpPr>
          <p:cNvPr id="2" name="page-7">
            <a:extLst xmlns:a="http://schemas.openxmlformats.org/drawingml/2006/main">
              <a:ext uri="{FF2B5EF4-FFF2-40B4-BE49-F238E27FC236}">
                <a16:creationId xmlns:a16="http://schemas.microsoft.com/office/drawing/2014/main" id="{C06836FD-3ECF-4BA9-A16A-9D1CFE9678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0" y="8458200"/>
            <a:ext cx="7239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buNone/>
              <a:defRPr sz="1650" b="1" i="0">
                <a:solidFill>
                  <a:srgbClr val="736978"/>
                </a:solidFill>
              </a:defRPr>
            </a:pPr>
            <a:r>
              <a:rPr sz="1650" b="1" i="0">
                <a:solidFill>
                  <a:srgbClr val="736978"/>
                </a:solidFill>
              </a:rPr>
              <a:t>07</a:t>
            </a:r>
          </a:p>
        </p:txBody>
      </p:sp>
      <p:sp>
        <p:nvSpPr>
          <p:cNvPr id="3" name="mechanism-headline">
            <a:extLst xmlns:a="http://schemas.openxmlformats.org/drawingml/2006/main">
              <a:ext uri="{FF2B5EF4-FFF2-40B4-BE49-F238E27FC236}">
                <a16:creationId xmlns:a16="http://schemas.microsoft.com/office/drawing/2014/main" id="{5AAA50A8-652D-4989-B035-FFE79A210D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276350"/>
            <a:ext cx="784860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4575" b="1" i="0">
                <a:solidFill>
                  <a:srgbClr val="2D2D2D"/>
                </a:solidFill>
              </a:defRPr>
            </a:pPr>
            <a:r>
              <a:rPr sz="4575" b="1" i="0">
                <a:solidFill>
                  <a:srgbClr val="2D2D2D"/>
                </a:solidFill>
              </a:rPr>
              <a:t>A diagnosis keeps Em from giving generic advice.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BDFFAC0-72BD-461C-8617-3A9A03C52C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3524250"/>
            <a:ext cx="1181100" cy="819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5100" b="1" i="0">
                <a:solidFill>
                  <a:srgbClr val="4F2854"/>
                </a:solidFill>
              </a:defRPr>
            </a:pPr>
            <a:r>
              <a:rPr sz="5100" b="1" i="0">
                <a:solidFill>
                  <a:srgbClr val="4F2854"/>
                </a:solidFill>
              </a:rPr>
              <a:t>01</a:t>
            </a:r>
          </a:p>
        </p:txBody>
      </p:sp>
      <p:sp>
        <p:nvSpPr>
          <p:cNvPr id="5" name="accent-rule">
            <a:extLst xmlns:a="http://schemas.openxmlformats.org/drawingml/2006/main">
              <a:ext uri="{FF2B5EF4-FFF2-40B4-BE49-F238E27FC236}">
                <a16:creationId xmlns:a16="http://schemas.microsoft.com/office/drawing/2014/main" id="{A3C33B2A-A0EB-484D-BF5A-4CD4B85E24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62150" y="3914775"/>
            <a:ext cx="666750" cy="57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F285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DAFFC02-3D8E-4D9E-BC51-80A6D0D28F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562350"/>
            <a:ext cx="23622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2250" b="1" i="0">
                <a:solidFill>
                  <a:srgbClr val="2D2D2D"/>
                </a:solidFill>
              </a:defRPr>
            </a:pPr>
            <a:r>
              <a:rPr sz="2250" b="1" i="0">
                <a:solidFill>
                  <a:srgbClr val="2D2D2D"/>
                </a:solidFill>
              </a:rPr>
              <a:t>DIAGNOSIS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4C7B062-3064-4DEB-9E62-5AA683DB62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57800" y="3562350"/>
            <a:ext cx="32385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2250" b="0" i="0">
                <a:solidFill>
                  <a:srgbClr val="6E6873"/>
                </a:solidFill>
              </a:defRPr>
            </a:pPr>
            <a:r>
              <a:rPr sz="2250" b="0" i="0">
                <a:solidFill>
                  <a:srgbClr val="6E6873"/>
                </a:solidFill>
              </a:rPr>
              <a:t>Traits, talents, motivators and tensions</a:t>
            </a:r>
          </a:p>
        </p:txBody>
      </p:sp>
      <p:sp>
        <p:nvSpPr>
          <p:cNvPr id="8" name="accent-rule">
            <a:extLst xmlns:a="http://schemas.openxmlformats.org/drawingml/2006/main">
              <a:ext uri="{FF2B5EF4-FFF2-40B4-BE49-F238E27FC236}">
                <a16:creationId xmlns:a16="http://schemas.microsoft.com/office/drawing/2014/main" id="{6BC7990C-B67A-4BA3-95C0-9995FAE5E4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4629150"/>
            <a:ext cx="78486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DEE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E8C6D82-1F04-459D-A152-2E9CA0857F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4953000"/>
            <a:ext cx="1181100" cy="819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5100" b="1" i="0">
                <a:solidFill>
                  <a:srgbClr val="7B4F81"/>
                </a:solidFill>
              </a:defRPr>
            </a:pPr>
            <a:r>
              <a:rPr sz="5100" b="1" i="0">
                <a:solidFill>
                  <a:srgbClr val="7B4F81"/>
                </a:solidFill>
              </a:rPr>
              <a:t>02</a:t>
            </a:r>
          </a:p>
        </p:txBody>
      </p:sp>
      <p:sp>
        <p:nvSpPr>
          <p:cNvPr id="10" name="accent-rule">
            <a:extLst xmlns:a="http://schemas.openxmlformats.org/drawingml/2006/main">
              <a:ext uri="{FF2B5EF4-FFF2-40B4-BE49-F238E27FC236}">
                <a16:creationId xmlns:a16="http://schemas.microsoft.com/office/drawing/2014/main" id="{5B111743-2095-460D-B51E-BAAF31B839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62150" y="5343525"/>
            <a:ext cx="666750" cy="57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7B4F81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D3D5881-9D4B-46D8-B936-AE18E8CA68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991100"/>
            <a:ext cx="23622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2250" b="1" i="0">
                <a:solidFill>
                  <a:srgbClr val="2D2D2D"/>
                </a:solidFill>
              </a:defRPr>
            </a:pPr>
            <a:r>
              <a:rPr sz="2250" b="1" i="0">
                <a:solidFill>
                  <a:srgbClr val="2D2D2D"/>
                </a:solidFill>
              </a:rPr>
              <a:t>ASK EM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6C31D89-A5DF-4118-8EA8-FD692FBDD9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57800" y="4991100"/>
            <a:ext cx="32385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2250" b="0" i="0">
                <a:solidFill>
                  <a:srgbClr val="6E6873"/>
                </a:solidFill>
              </a:defRPr>
            </a:pPr>
            <a:r>
              <a:rPr sz="2250" b="0" i="0">
                <a:solidFill>
                  <a:srgbClr val="6E6873"/>
                </a:solidFill>
              </a:rPr>
              <a:t>Help for this person, team or department</a:t>
            </a:r>
          </a:p>
        </p:txBody>
      </p:sp>
      <p:sp>
        <p:nvSpPr>
          <p:cNvPr id="13" name="accent-rule">
            <a:extLst xmlns:a="http://schemas.openxmlformats.org/drawingml/2006/main">
              <a:ext uri="{FF2B5EF4-FFF2-40B4-BE49-F238E27FC236}">
                <a16:creationId xmlns:a16="http://schemas.microsoft.com/office/drawing/2014/main" id="{1350D4FF-6CE0-44EC-A884-9E1ECE9105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057900"/>
            <a:ext cx="78486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DEE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D527E96-3CE6-4DEE-BACE-9795558238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381750"/>
            <a:ext cx="1181100" cy="819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5100" b="1" i="0">
                <a:solidFill>
                  <a:srgbClr val="4E458B"/>
                </a:solidFill>
              </a:defRPr>
            </a:pPr>
            <a:r>
              <a:rPr sz="5100" b="1" i="0">
                <a:solidFill>
                  <a:srgbClr val="4E458B"/>
                </a:solidFill>
              </a:rPr>
              <a:t>03</a:t>
            </a:r>
          </a:p>
        </p:txBody>
      </p:sp>
      <p:sp>
        <p:nvSpPr>
          <p:cNvPr id="15" name="accent-rule">
            <a:extLst xmlns:a="http://schemas.openxmlformats.org/drawingml/2006/main">
              <a:ext uri="{FF2B5EF4-FFF2-40B4-BE49-F238E27FC236}">
                <a16:creationId xmlns:a16="http://schemas.microsoft.com/office/drawing/2014/main" id="{1E9AABB3-AEF6-4558-BA2D-61A356EE67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62150" y="6772275"/>
            <a:ext cx="666750" cy="57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E458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2BBD059-E90F-42E2-81EE-5071E23906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6419850"/>
            <a:ext cx="23622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2250" b="1" i="0">
                <a:solidFill>
                  <a:srgbClr val="2D2D2D"/>
                </a:solidFill>
              </a:defRPr>
            </a:pPr>
            <a:r>
              <a:rPr sz="2250" b="1" i="0">
                <a:solidFill>
                  <a:srgbClr val="2D2D2D"/>
                </a:solidFill>
              </a:rPr>
              <a:t>MICRO-</a:t>
            </a:r>
          </a:p>
          <a:p xmlns:a="http://schemas.openxmlformats.org/drawingml/2006/main">
            <a:pPr algn="l">
              <a:buNone/>
              <a:defRPr sz="2250" b="1" i="0">
                <a:solidFill>
                  <a:srgbClr val="2D2D2D"/>
                </a:solidFill>
              </a:defRPr>
            </a:pPr>
            <a:r>
              <a:rPr sz="2250" b="1" i="0">
                <a:solidFill>
                  <a:srgbClr val="2D2D2D"/>
                </a:solidFill>
              </a:rPr>
              <a:t>LESSONS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44AB60A-1D14-4800-835D-B8A8B60556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57800" y="6419850"/>
            <a:ext cx="32385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2250" b="0" i="0">
                <a:solidFill>
                  <a:srgbClr val="6E6873"/>
                </a:solidFill>
              </a:defRPr>
            </a:pPr>
            <a:r>
              <a:rPr sz="2250" b="0" i="0">
                <a:solidFill>
                  <a:srgbClr val="6E6873"/>
                </a:solidFill>
              </a:rPr>
              <a:t>Two short, personalized lessons each week</a:t>
            </a:r>
          </a:p>
        </p:txBody>
      </p:sp>
    </p:spTree>
    <p:extLst>
      <p:ext uri="{BB962C8B-B14F-4D97-AF65-F5344CB8AC3E}">
        <p14:creationId xmlns:p14="http://schemas.microsoft.com/office/powerpoint/2010/main" val="843330096"/>
      </p:ext>
    </p:extLst>
  </p:cSld>
</p:sld>
</file>

<file path=ppt/slides/slide8.xml><?xml version="1.0" encoding="utf-8"?>
<p:sld xmlns:p="http://schemas.openxmlformats.org/presentationml/2006/main">
  <p:cSld name="Organizational value"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55864a1bbf84246">
            <a:extLst>
              <a:ext uri="{96DAC541-7B7A-43D3-8B79-37D633B846F1}">
                <asvg:svgBlip xmlns:asvg="http://schemas.microsoft.com/office/drawing/2016/SVG/main" r:embed="R4363fbb2320543bf"/>
              </a:ext>
            </a:extLst>
          </a:blip>
          <a:stretch xmlns:a="http://schemas.openxmlformats.org/drawingml/2006/main"/>
        </p:blipFill>
        <p:spPr>
          <a:xfrm xmlns:a="http://schemas.openxmlformats.org/drawingml/2006/main">
            <a:off x="647700" y="457200"/>
            <a:ext cx="1428750" cy="245720"/>
          </a:xfrm>
          <a:prstGeom xmlns:a="http://schemas.openxmlformats.org/drawingml/2006/main" prst="rect">
            <a:avLst/>
          </a:prstGeom>
        </p:spPr>
      </p:pic>
      <p:sp>
        <p:nvSpPr>
          <p:cNvPr id="2" name="page-8">
            <a:extLst xmlns:a="http://schemas.openxmlformats.org/drawingml/2006/main">
              <a:ext uri="{FF2B5EF4-FFF2-40B4-BE49-F238E27FC236}">
                <a16:creationId xmlns:a16="http://schemas.microsoft.com/office/drawing/2014/main" id="{6CC214B9-7892-47A1-A682-BFC4579C06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0" y="8458200"/>
            <a:ext cx="7239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buNone/>
              <a:defRPr sz="1650" b="1" i="0">
                <a:solidFill>
                  <a:srgbClr val="736978"/>
                </a:solidFill>
              </a:defRPr>
            </a:pPr>
            <a:r>
              <a:rPr sz="1650" b="1" i="0">
                <a:solidFill>
                  <a:srgbClr val="736978"/>
                </a:solidFill>
              </a:rPr>
              <a:t>08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982D27A-DE13-429A-91B1-C85B524298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257300"/>
            <a:ext cx="7239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800" b="1" i="0">
                <a:solidFill>
                  <a:srgbClr val="7B4F81"/>
                </a:solidFill>
              </a:defRPr>
            </a:pPr>
            <a:r>
              <a:rPr sz="1800" b="1" i="0">
                <a:solidFill>
                  <a:srgbClr val="7B4F81"/>
                </a:solidFill>
              </a:rPr>
              <a:t>WHAT CHANGES FOR HR</a:t>
            </a:r>
          </a:p>
        </p:txBody>
      </p:sp>
      <p:sp>
        <p:nvSpPr>
          <p:cNvPr id="4" name="value-headline">
            <a:extLst xmlns:a="http://schemas.openxmlformats.org/drawingml/2006/main">
              <a:ext uri="{FF2B5EF4-FFF2-40B4-BE49-F238E27FC236}">
                <a16:creationId xmlns:a16="http://schemas.microsoft.com/office/drawing/2014/main" id="{230B871C-3335-42F2-BAEE-441177E7E2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771650"/>
            <a:ext cx="78486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4425" b="1" i="0">
                <a:solidFill>
                  <a:srgbClr val="2D2D2D"/>
                </a:solidFill>
              </a:defRPr>
            </a:pPr>
            <a:r>
              <a:rPr sz="4425" b="1" i="0">
                <a:solidFill>
                  <a:srgbClr val="2D2D2D"/>
                </a:solidFill>
              </a:rPr>
              <a:t>HR stops being the first call for every ordinary conversation.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56EE87F-B652-4FAB-82D9-594C184D27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4305300"/>
            <a:ext cx="22098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2175" b="1" i="0">
                <a:solidFill>
                  <a:srgbClr val="7B4F81"/>
                </a:solidFill>
              </a:defRPr>
            </a:pPr>
            <a:r>
              <a:rPr sz="2175" b="1" i="0">
                <a:solidFill>
                  <a:srgbClr val="7B4F81"/>
                </a:solidFill>
              </a:rPr>
              <a:t>MANAGERS</a:t>
            </a:r>
          </a:p>
        </p:txBody>
      </p:sp>
      <p:sp>
        <p:nvSpPr>
          <p:cNvPr id="6" name="accent-rule">
            <a:extLst xmlns:a="http://schemas.openxmlformats.org/drawingml/2006/main">
              <a:ext uri="{FF2B5EF4-FFF2-40B4-BE49-F238E27FC236}">
                <a16:creationId xmlns:a16="http://schemas.microsoft.com/office/drawing/2014/main" id="{ED6BC697-4AD7-402B-ADF3-2296C94847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38450" y="4562475"/>
            <a:ext cx="590550" cy="57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7B4F81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6E28A76-6216-486E-AD68-02FA967454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52850" y="4286250"/>
            <a:ext cx="474345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2550" b="1" i="0">
                <a:solidFill>
                  <a:srgbClr val="2D2D2D"/>
                </a:solidFill>
              </a:defRPr>
            </a:pPr>
            <a:r>
              <a:rPr sz="2550" b="1" i="0">
                <a:solidFill>
                  <a:srgbClr val="2D2D2D"/>
                </a:solidFill>
              </a:rPr>
              <a:t>prepare the next conversation themselves</a:t>
            </a:r>
          </a:p>
        </p:txBody>
      </p:sp>
      <p:sp>
        <p:nvSpPr>
          <p:cNvPr id="8" name="accent-rule">
            <a:extLst xmlns:a="http://schemas.openxmlformats.org/drawingml/2006/main">
              <a:ext uri="{FF2B5EF4-FFF2-40B4-BE49-F238E27FC236}">
                <a16:creationId xmlns:a16="http://schemas.microsoft.com/office/drawing/2014/main" id="{5BA0A051-4465-4FC3-AC19-813B835B8F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5219700"/>
            <a:ext cx="78486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DEE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943933B-6041-4CE2-A803-BA7A5B8979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5581650"/>
            <a:ext cx="22098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2175" b="1" i="0">
                <a:solidFill>
                  <a:srgbClr val="4F2854"/>
                </a:solidFill>
              </a:defRPr>
            </a:pPr>
            <a:r>
              <a:rPr sz="2175" b="1" i="0">
                <a:solidFill>
                  <a:srgbClr val="4F2854"/>
                </a:solidFill>
              </a:rPr>
              <a:t>EMPLOYEES</a:t>
            </a:r>
          </a:p>
        </p:txBody>
      </p:sp>
      <p:sp>
        <p:nvSpPr>
          <p:cNvPr id="10" name="accent-rule">
            <a:extLst xmlns:a="http://schemas.openxmlformats.org/drawingml/2006/main">
              <a:ext uri="{FF2B5EF4-FFF2-40B4-BE49-F238E27FC236}">
                <a16:creationId xmlns:a16="http://schemas.microsoft.com/office/drawing/2014/main" id="{CD2A5462-C8DA-494D-B032-DB96AC21D2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38450" y="5838825"/>
            <a:ext cx="590550" cy="57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F285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D157417-8AEE-4CA1-91D6-1792147DF2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52850" y="5562600"/>
            <a:ext cx="474345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2550" b="1" i="0">
                <a:solidFill>
                  <a:srgbClr val="2D2D2D"/>
                </a:solidFill>
              </a:defRPr>
            </a:pPr>
            <a:r>
              <a:rPr sz="2550" b="1" i="0">
                <a:solidFill>
                  <a:srgbClr val="2D2D2D"/>
                </a:solidFill>
              </a:rPr>
              <a:t>receive clearer feedback sooner</a:t>
            </a:r>
          </a:p>
        </p:txBody>
      </p:sp>
      <p:sp>
        <p:nvSpPr>
          <p:cNvPr id="12" name="accent-rule">
            <a:extLst xmlns:a="http://schemas.openxmlformats.org/drawingml/2006/main">
              <a:ext uri="{FF2B5EF4-FFF2-40B4-BE49-F238E27FC236}">
                <a16:creationId xmlns:a16="http://schemas.microsoft.com/office/drawing/2014/main" id="{40012436-6500-4AE6-BB76-A48CBDDC38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496050"/>
            <a:ext cx="78486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DEE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DDB1FD8-832B-48A2-B262-F2253D1EAE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858000"/>
            <a:ext cx="22098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2175" b="1" i="0">
                <a:solidFill>
                  <a:srgbClr val="7B4F81"/>
                </a:solidFill>
              </a:defRPr>
            </a:pPr>
            <a:r>
              <a:rPr sz="2175" b="1" i="0">
                <a:solidFill>
                  <a:srgbClr val="7B4F81"/>
                </a:solidFill>
              </a:rPr>
              <a:t>HR</a:t>
            </a:r>
          </a:p>
        </p:txBody>
      </p:sp>
      <p:sp>
        <p:nvSpPr>
          <p:cNvPr id="14" name="accent-rule">
            <a:extLst xmlns:a="http://schemas.openxmlformats.org/drawingml/2006/main">
              <a:ext uri="{FF2B5EF4-FFF2-40B4-BE49-F238E27FC236}">
                <a16:creationId xmlns:a16="http://schemas.microsoft.com/office/drawing/2014/main" id="{62CC6EE4-5D57-4568-BAE3-C80E01C084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38450" y="7115175"/>
            <a:ext cx="590550" cy="57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7B4F81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2C9732A-224F-428B-B3AF-CD929702C2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52850" y="6838950"/>
            <a:ext cx="474345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2550" b="1" i="0">
                <a:solidFill>
                  <a:srgbClr val="2D2D2D"/>
                </a:solidFill>
              </a:defRPr>
            </a:pPr>
            <a:r>
              <a:rPr sz="2550" b="1" i="0">
                <a:solidFill>
                  <a:srgbClr val="2D2D2D"/>
                </a:solidFill>
              </a:rPr>
              <a:t>keeps time for formal, complex and risky cases</a:t>
            </a:r>
          </a:p>
        </p:txBody>
      </p:sp>
    </p:spTree>
    <p:extLst>
      <p:ext uri="{BB962C8B-B14F-4D97-AF65-F5344CB8AC3E}">
        <p14:creationId xmlns:p14="http://schemas.microsoft.com/office/powerpoint/2010/main" val="1896757042"/>
      </p:ext>
    </p:extLst>
  </p:cSld>
</p:sld>
</file>

<file path=ppt/slides/slide9.xml><?xml version="1.0" encoding="utf-8"?>
<p:sld xmlns:p="http://schemas.openxmlformats.org/presentationml/2006/main">
  <p:cSld name="Privacy"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866c36b7306491d">
            <a:extLst>
              <a:ext uri="{96DAC541-7B7A-43D3-8B79-37D633B846F1}">
                <asvg:svgBlip xmlns:asvg="http://schemas.microsoft.com/office/drawing/2016/SVG/main" r:embed="Rf2a0c57111dc4e40"/>
              </a:ext>
            </a:extLst>
          </a:blip>
          <a:stretch xmlns:a="http://schemas.openxmlformats.org/drawingml/2006/main"/>
        </p:blipFill>
        <p:spPr>
          <a:xfrm xmlns:a="http://schemas.openxmlformats.org/drawingml/2006/main">
            <a:off x="647700" y="457200"/>
            <a:ext cx="1428750" cy="245720"/>
          </a:xfrm>
          <a:prstGeom xmlns:a="http://schemas.openxmlformats.org/drawingml/2006/main" prst="rect">
            <a:avLst/>
          </a:prstGeom>
        </p:spPr>
      </p:pic>
      <p:sp>
        <p:nvSpPr>
          <p:cNvPr id="2" name="page-9">
            <a:extLst xmlns:a="http://schemas.openxmlformats.org/drawingml/2006/main">
              <a:ext uri="{FF2B5EF4-FFF2-40B4-BE49-F238E27FC236}">
                <a16:creationId xmlns:a16="http://schemas.microsoft.com/office/drawing/2014/main" id="{D078D678-63BF-4E39-90B0-1FA99649F1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0" y="8458200"/>
            <a:ext cx="7239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buNone/>
              <a:defRPr sz="1650" b="1" i="0">
                <a:solidFill>
                  <a:srgbClr val="736978"/>
                </a:solidFill>
              </a:defRPr>
            </a:pPr>
            <a:r>
              <a:rPr sz="1650" b="1" i="0">
                <a:solidFill>
                  <a:srgbClr val="736978"/>
                </a:solidFill>
              </a:rPr>
              <a:t>09</a:t>
            </a:r>
          </a:p>
        </p:txBody>
      </p:sp>
      <p:sp>
        <p:nvSpPr>
          <p:cNvPr id="3" name="privacy-panel">
            <a:extLst xmlns:a="http://schemas.openxmlformats.org/drawingml/2006/main">
              <a:ext uri="{FF2B5EF4-FFF2-40B4-BE49-F238E27FC236}">
                <a16:creationId xmlns:a16="http://schemas.microsoft.com/office/drawing/2014/main" id="{764C042C-A3D7-4B31-8150-CAAA93A6A1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390650"/>
            <a:ext cx="7848600" cy="6572250"/>
          </a:xfrm>
          <a:prstGeom xmlns:a="http://schemas.openxmlformats.org/drawingml/2006/main" prst="roundRect">
            <a:avLst>
              <a:gd name="adj" fmla="val 2319"/>
            </a:avLst>
          </a:prstGeom>
          <a:solidFill xmlns:a="http://schemas.openxmlformats.org/drawingml/2006/main">
            <a:srgbClr val="241C2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DC86AB2-2249-4428-971D-D310F78180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8700" y="1924050"/>
            <a:ext cx="66675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800" b="1" i="0">
                <a:solidFill>
                  <a:srgbClr val="C39ACC"/>
                </a:solidFill>
              </a:defRPr>
            </a:pPr>
            <a:r>
              <a:rPr sz="1800" b="1" i="0">
                <a:solidFill>
                  <a:srgbClr val="C39ACC"/>
                </a:solidFill>
              </a:rPr>
              <a:t>PRIVACY IS PART OF THE PRODUCT</a:t>
            </a:r>
          </a:p>
        </p:txBody>
      </p:sp>
      <p:sp>
        <p:nvSpPr>
          <p:cNvPr id="5" name="privacy-headline">
            <a:extLst xmlns:a="http://schemas.openxmlformats.org/drawingml/2006/main">
              <a:ext uri="{FF2B5EF4-FFF2-40B4-BE49-F238E27FC236}">
                <a16:creationId xmlns:a16="http://schemas.microsoft.com/office/drawing/2014/main" id="{660585E6-7555-4CF3-B1C3-B13AE6D3AC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8700" y="2609850"/>
            <a:ext cx="7067550" cy="1771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5100" b="1" i="0">
                <a:solidFill>
                  <a:srgbClr val="FFFFFF"/>
                </a:solidFill>
              </a:defRPr>
            </a:pPr>
            <a:r>
              <a:rPr sz="5100" b="1" i="0">
                <a:solidFill>
                  <a:srgbClr val="FFFFFF"/>
                </a:solidFill>
              </a:rPr>
              <a:t>Conversations with Em are private.</a:t>
            </a:r>
          </a:p>
        </p:txBody>
      </p:sp>
      <p:sp>
        <p:nvSpPr>
          <p:cNvPr id="6" name="accent-rule">
            <a:extLst xmlns:a="http://schemas.openxmlformats.org/drawingml/2006/main">
              <a:ext uri="{FF2B5EF4-FFF2-40B4-BE49-F238E27FC236}">
                <a16:creationId xmlns:a16="http://schemas.microsoft.com/office/drawing/2014/main" id="{8148F32B-D794-42A4-990D-636FE36D37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8700" y="4686300"/>
            <a:ext cx="706755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F285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privacy-core">
            <a:extLst xmlns:a="http://schemas.openxmlformats.org/drawingml/2006/main">
              <a:ext uri="{FF2B5EF4-FFF2-40B4-BE49-F238E27FC236}">
                <a16:creationId xmlns:a16="http://schemas.microsoft.com/office/drawing/2014/main" id="{0DCEDDE0-219A-439B-B913-A7CBA52CC1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8700" y="5067300"/>
            <a:ext cx="7067550" cy="1333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3525" b="1" i="0">
                <a:solidFill>
                  <a:srgbClr val="EFE8F2"/>
                </a:solidFill>
              </a:defRPr>
            </a:pPr>
            <a:r>
              <a:rPr sz="3525" b="1" i="0">
                <a:solidFill>
                  <a:srgbClr val="EFE8F2"/>
                </a:solidFill>
              </a:rPr>
              <a:t>The company does not read questions or answers.</a:t>
            </a:r>
          </a:p>
        </p:txBody>
      </p:sp>
      <p:sp>
        <p:nvSpPr>
          <p:cNvPr id="8" name="privacy-tail">
            <a:extLst xmlns:a="http://schemas.openxmlformats.org/drawingml/2006/main">
              <a:ext uri="{FF2B5EF4-FFF2-40B4-BE49-F238E27FC236}">
                <a16:creationId xmlns:a16="http://schemas.microsoft.com/office/drawing/2014/main" id="{5BF449FC-8340-4946-8505-B65A756181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8700" y="6724650"/>
            <a:ext cx="7067550" cy="819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2250" b="0" i="0">
                <a:solidFill>
                  <a:srgbClr val="C39ACC"/>
                </a:solidFill>
              </a:defRPr>
            </a:pPr>
            <a:r>
              <a:rPr sz="2250" b="0" i="0">
                <a:solidFill>
                  <a:srgbClr val="C39ACC"/>
                </a:solidFill>
              </a:rPr>
              <a:t>HR sees accounts, structure and aggregate use — not private questions or answers.</a:t>
            </a:r>
          </a:p>
        </p:txBody>
      </p:sp>
    </p:spTree>
    <p:extLst>
      <p:ext uri="{BB962C8B-B14F-4D97-AF65-F5344CB8AC3E}">
        <p14:creationId xmlns:p14="http://schemas.microsoft.com/office/powerpoint/2010/main" val="357540523"/>
      </p:ext>
    </p:extLst>
  </p:cSld>
</p:sld>
</file>

<file path=ppt/slides/slide10.xml><?xml version="1.0" encoding="utf-8"?>
<p:sld xmlns:p="http://schemas.openxmlformats.org/presentationml/2006/main">
  <p:cSld name="Rollout"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43396455f2e40ea">
            <a:extLst>
              <a:ext uri="{96DAC541-7B7A-43D3-8B79-37D633B846F1}">
                <asvg:svgBlip xmlns:asvg="http://schemas.microsoft.com/office/drawing/2016/SVG/main" r:embed="R30a1ec0170064691"/>
              </a:ext>
            </a:extLst>
          </a:blip>
          <a:stretch xmlns:a="http://schemas.openxmlformats.org/drawingml/2006/main"/>
        </p:blipFill>
        <p:spPr>
          <a:xfrm xmlns:a="http://schemas.openxmlformats.org/drawingml/2006/main">
            <a:off x="647700" y="457200"/>
            <a:ext cx="1428750" cy="245720"/>
          </a:xfrm>
          <a:prstGeom xmlns:a="http://schemas.openxmlformats.org/drawingml/2006/main" prst="rect">
            <a:avLst/>
          </a:prstGeom>
        </p:spPr>
      </p:pic>
      <p:sp>
        <p:nvSpPr>
          <p:cNvPr id="2" name="page-10">
            <a:extLst xmlns:a="http://schemas.openxmlformats.org/drawingml/2006/main">
              <a:ext uri="{FF2B5EF4-FFF2-40B4-BE49-F238E27FC236}">
                <a16:creationId xmlns:a16="http://schemas.microsoft.com/office/drawing/2014/main" id="{3E4A2BE2-B52A-4FFF-85A5-0BF3892B3A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0" y="8458200"/>
            <a:ext cx="7239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buNone/>
              <a:defRPr sz="1650" b="1" i="0">
                <a:solidFill>
                  <a:srgbClr val="736978"/>
                </a:solidFill>
              </a:defRPr>
            </a:pPr>
            <a:r>
              <a:rPr sz="1650" b="1" i="0">
                <a:solidFill>
                  <a:srgbClr val="736978"/>
                </a:solidFill>
              </a:rPr>
              <a:t>10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A1F699F-4E21-4AE4-863A-5DDF7788B0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314450"/>
            <a:ext cx="66675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800" b="1" i="0">
                <a:solidFill>
                  <a:srgbClr val="7B4F81"/>
                </a:solidFill>
              </a:defRPr>
            </a:pPr>
            <a:r>
              <a:rPr sz="1800" b="1" i="0">
                <a:solidFill>
                  <a:srgbClr val="7B4F81"/>
                </a:solidFill>
              </a:rPr>
              <a:t>A SMALL PILOT, REAL SIGNAL</a:t>
            </a:r>
          </a:p>
        </p:txBody>
      </p:sp>
      <p:sp>
        <p:nvSpPr>
          <p:cNvPr id="4" name="one-anchor">
            <a:extLst xmlns:a="http://schemas.openxmlformats.org/drawingml/2006/main">
              <a:ext uri="{FF2B5EF4-FFF2-40B4-BE49-F238E27FC236}">
                <a16:creationId xmlns:a16="http://schemas.microsoft.com/office/drawing/2014/main" id="{FD41A3D9-E9A3-4C82-831E-F2595B9EDD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1790700"/>
            <a:ext cx="3143250" cy="445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26250" b="1" i="0">
                <a:solidFill>
                  <a:srgbClr val="7B4F81"/>
                </a:solidFill>
              </a:defRPr>
            </a:pPr>
            <a:r>
              <a:rPr sz="26250" b="1" i="0">
                <a:solidFill>
                  <a:srgbClr val="7B4F81"/>
                </a:solidFill>
              </a:rPr>
              <a:t>1</a:t>
            </a:r>
          </a:p>
        </p:txBody>
      </p:sp>
      <p:sp>
        <p:nvSpPr>
          <p:cNvPr id="5" name="start-headline">
            <a:extLst xmlns:a="http://schemas.openxmlformats.org/drawingml/2006/main">
              <a:ext uri="{FF2B5EF4-FFF2-40B4-BE49-F238E27FC236}">
                <a16:creationId xmlns:a16="http://schemas.microsoft.com/office/drawing/2014/main" id="{2E9D07A4-3249-4BE3-B630-6493A3C895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38550" y="2209800"/>
            <a:ext cx="4857750" cy="2000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4950" b="1" i="0">
                <a:solidFill>
                  <a:srgbClr val="2D2D2D"/>
                </a:solidFill>
              </a:defRPr>
            </a:pPr>
            <a:r>
              <a:rPr sz="4950" b="1" i="0">
                <a:solidFill>
                  <a:srgbClr val="2D2D2D"/>
                </a:solidFill>
              </a:rPr>
              <a:t>Start with one department.</a:t>
            </a:r>
          </a:p>
        </p:txBody>
      </p:sp>
      <p:sp>
        <p:nvSpPr>
          <p:cNvPr id="6" name="accent-rule">
            <a:extLst xmlns:a="http://schemas.openxmlformats.org/drawingml/2006/main">
              <a:ext uri="{FF2B5EF4-FFF2-40B4-BE49-F238E27FC236}">
                <a16:creationId xmlns:a16="http://schemas.microsoft.com/office/drawing/2014/main" id="{D6379FC4-1709-4804-885B-89B18F9A32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95700" y="4572000"/>
            <a:ext cx="4324350" cy="57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DEE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2A232E4-3388-4847-9EAB-E2D98537E7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95700" y="4953000"/>
            <a:ext cx="432435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3150" b="1" i="0">
                <a:solidFill>
                  <a:srgbClr val="4F2854"/>
                </a:solidFill>
              </a:defRPr>
            </a:pPr>
            <a:r>
              <a:rPr sz="3150" b="1" i="0">
                <a:solidFill>
                  <a:srgbClr val="4F2854"/>
                </a:solidFill>
              </a:rPr>
              <a:t>A few hours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BC84B26-2725-4904-A059-8BF3966CC9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95700" y="5562600"/>
            <a:ext cx="43243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2250" b="0" i="0">
                <a:solidFill>
                  <a:srgbClr val="736978"/>
                </a:solidFill>
              </a:defRPr>
            </a:pPr>
            <a:r>
              <a:rPr sz="2250" b="0" i="0">
                <a:solidFill>
                  <a:srgbClr val="736978"/>
                </a:solidFill>
              </a:rPr>
              <a:t>to launch the organization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B762A8C-2C98-4A47-B887-CD65BED2C1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95700" y="6438900"/>
            <a:ext cx="432435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3150" b="1" i="0">
                <a:solidFill>
                  <a:srgbClr val="7B4F81"/>
                </a:solidFill>
              </a:defRPr>
            </a:pPr>
            <a:r>
              <a:rPr sz="3150" b="1" i="0">
                <a:solidFill>
                  <a:srgbClr val="7B4F81"/>
                </a:solidFill>
              </a:rPr>
              <a:t>About 15 minutes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E62B9B3-3378-44A9-BB98-F0C17B92E6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95700" y="7048500"/>
            <a:ext cx="43243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2250" b="0" i="0">
                <a:solidFill>
                  <a:srgbClr val="736978"/>
                </a:solidFill>
              </a:defRPr>
            </a:pPr>
            <a:r>
              <a:rPr sz="2250" b="0" i="0">
                <a:solidFill>
                  <a:srgbClr val="736978"/>
                </a:solidFill>
              </a:rPr>
              <a:t>for an employee to start</a:t>
            </a:r>
          </a:p>
        </p:txBody>
      </p:sp>
    </p:spTree>
    <p:extLst>
      <p:ext uri="{BB962C8B-B14F-4D97-AF65-F5344CB8AC3E}">
        <p14:creationId xmlns:p14="http://schemas.microsoft.com/office/powerpoint/2010/main" val="2064502333"/>
      </p:ext>
    </p:extLst>
  </p:cSld>
</p:sld>
</file>

<file path=ppt/slides/slide11.xml><?xml version="1.0" encoding="utf-8"?>
<p:sld xmlns:p="http://schemas.openxmlformats.org/presentationml/2006/main">
  <p:cSld name="Demo and contact">
    <p:bg>
      <p:bgPr>
        <a:solidFill xmlns:a="http://schemas.openxmlformats.org/drawingml/2006/main">
          <a:srgbClr val="241C2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1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fb1303b36d6432c">
            <a:extLst>
              <a:ext uri="{96DAC541-7B7A-43D3-8B79-37D633B846F1}">
                <asvg:svgBlip xmlns:asvg="http://schemas.microsoft.com/office/drawing/2016/SVG/main" r:embed="R8499bf31421d4a86"/>
              </a:ext>
            </a:extLst>
          </a:blip>
          <a:stretch xmlns:a="http://schemas.openxmlformats.org/drawingml/2006/main"/>
        </p:blipFill>
        <p:spPr>
          <a:xfrm xmlns:a="http://schemas.openxmlformats.org/drawingml/2006/main">
            <a:off x="647700" y="457200"/>
            <a:ext cx="1905000" cy="327627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0EA398B-5CBB-4582-BED8-8B1C059801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390650"/>
            <a:ext cx="74295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800" b="1" i="0">
                <a:solidFill>
                  <a:srgbClr val="C39ACC"/>
                </a:solidFill>
              </a:defRPr>
            </a:pPr>
            <a:r>
              <a:rPr sz="1800" b="1" i="0">
                <a:solidFill>
                  <a:srgbClr val="C39ACC"/>
                </a:solidFill>
              </a:rPr>
              <a:t>TURN THE NEXT ESCALATION INTO A TEST</a:t>
            </a:r>
          </a:p>
        </p:txBody>
      </p:sp>
      <p:sp>
        <p:nvSpPr>
          <p:cNvPr id="3" name="cta-headline">
            <a:extLst xmlns:a="http://schemas.openxmlformats.org/drawingml/2006/main">
              <a:ext uri="{FF2B5EF4-FFF2-40B4-BE49-F238E27FC236}">
                <a16:creationId xmlns:a16="http://schemas.microsoft.com/office/drawing/2014/main" id="{33338F6D-29DF-474A-A792-610BFA27E9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038350"/>
            <a:ext cx="7848600" cy="2781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5400" b="1" i="0">
                <a:solidFill>
                  <a:srgbClr val="FFFFFF"/>
                </a:solidFill>
              </a:defRPr>
            </a:pPr>
            <a:r>
              <a:rPr sz="5400" b="1" i="0">
                <a:solidFill>
                  <a:srgbClr val="FFFFFF"/>
                </a:solidFill>
              </a:rPr>
              <a:t>Bring the conversation</a:t>
            </a:r>
          </a:p>
          <a:p xmlns:a="http://schemas.openxmlformats.org/drawingml/2006/main">
            <a:pPr algn="l">
              <a:buNone/>
              <a:defRPr sz="5400" b="1" i="0">
                <a:solidFill>
                  <a:srgbClr val="FFFFFF"/>
                </a:solidFill>
              </a:defRPr>
            </a:pPr>
            <a:r>
              <a:rPr sz="5400" b="1" i="0">
                <a:solidFill>
                  <a:srgbClr val="FFFFFF"/>
                </a:solidFill>
              </a:rPr>
              <a:t>managers keep bringing to HR.</a:t>
            </a:r>
          </a:p>
        </p:txBody>
      </p:sp>
      <p:sp>
        <p:nvSpPr>
          <p:cNvPr id="4" name="accent-rule">
            <a:extLst xmlns:a="http://schemas.openxmlformats.org/drawingml/2006/main">
              <a:ext uri="{FF2B5EF4-FFF2-40B4-BE49-F238E27FC236}">
                <a16:creationId xmlns:a16="http://schemas.microsoft.com/office/drawing/2014/main" id="{78F43688-A2B2-4F44-B6DE-E9E3E20C6D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5276850"/>
            <a:ext cx="4095750" cy="95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39ACC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" name="cta-action">
            <a:extLst xmlns:a="http://schemas.openxmlformats.org/drawingml/2006/main">
              <a:ext uri="{FF2B5EF4-FFF2-40B4-BE49-F238E27FC236}">
                <a16:creationId xmlns:a16="http://schemas.microsoft.com/office/drawing/2014/main" id="{73317A45-E13D-4A43-BC82-ABE456B3BD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5734050"/>
            <a:ext cx="723900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3900" b="1" i="0">
                <a:solidFill>
                  <a:srgbClr val="F3EDF5"/>
                </a:solidFill>
              </a:defRPr>
            </a:pPr>
            <a:r>
              <a:rPr sz="3900" b="1" i="0">
                <a:solidFill>
                  <a:srgbClr val="F3EDF5"/>
                </a:solidFill>
              </a:rPr>
              <a:t>Book a 30-minute demo.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4E21C05-CD5F-4419-A52B-6AE9FDA896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781800"/>
            <a:ext cx="7239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2100" b="0" i="0">
                <a:solidFill>
                  <a:srgbClr val="EFE8F2"/>
                </a:solidFill>
              </a:defRPr>
            </a:pPr>
            <a:r>
              <a:rPr sz="2100" b="0" i="0">
                <a:solidFill>
                  <a:srgbClr val="EFE8F2"/>
                </a:solidFill>
              </a:rPr>
              <a:t>hello@empatyzer.com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CC5E200-2EE8-43A0-8A7B-44CC826891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7334250"/>
            <a:ext cx="47625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2325" b="1" i="0">
                <a:solidFill>
                  <a:srgbClr val="FFFFFF"/>
                </a:solidFill>
              </a:defRPr>
            </a:pPr>
            <a:r>
              <a:rPr sz="2325" b="1" i="0">
                <a:solidFill>
                  <a:srgbClr val="FFFFFF"/>
                </a:solidFill>
              </a:rPr>
              <a:t>empatyzer.com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B7BF88A-1ACD-44A9-B934-57AF04B78D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8039100"/>
            <a:ext cx="68580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1950" b="0" i="0">
                <a:solidFill>
                  <a:srgbClr val="EFE8F2"/>
                </a:solidFill>
              </a:defRPr>
            </a:pPr>
            <a:r>
              <a:rPr sz="1950" b="0" i="0">
                <a:solidFill>
                  <a:srgbClr val="EFE8F2"/>
                </a:solidFill>
              </a:rPr>
              <a:t>Empatyzer. Before an important conversation.</a:t>
            </a:r>
          </a:p>
        </p:txBody>
      </p:sp>
      <p:sp>
        <p:nvSpPr>
          <p:cNvPr id="9" name="page-11">
            <a:extLst xmlns:a="http://schemas.openxmlformats.org/drawingml/2006/main">
              <a:ext uri="{FF2B5EF4-FFF2-40B4-BE49-F238E27FC236}">
                <a16:creationId xmlns:a16="http://schemas.microsoft.com/office/drawing/2014/main" id="{2F50F0A5-2379-4D25-920A-8587B67CFD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0" y="8458200"/>
            <a:ext cx="7239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buNone/>
              <a:defRPr sz="1650" b="1" i="0">
                <a:solidFill>
                  <a:srgbClr val="A89EAC"/>
                </a:solidFill>
              </a:defRPr>
            </a:pPr>
            <a:r>
              <a:rPr sz="1650" b="1" i="0">
                <a:solidFill>
                  <a:srgbClr val="A89EAC"/>
                </a:solidFill>
              </a:rPr>
              <a:t>11</a:t>
            </a:r>
          </a:p>
        </p:txBody>
      </p:sp>
    </p:spTree>
    <p:extLst>
      <p:ext uri="{BB962C8B-B14F-4D97-AF65-F5344CB8AC3E}">
        <p14:creationId xmlns:p14="http://schemas.microsoft.com/office/powerpoint/2010/main" val="1034167975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2026-09-05T20:36:13.3670000Z</dcterms:created>
  <dcterms:modified xsi:type="dcterms:W3CDTF">2026-09-05T20:36:13.3670000Z</dcterms:modified>
</coreProperties>
</file>