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330a3d6b79a43a6" /><Relationship Type="http://schemas.openxmlformats.org/officeDocument/2006/relationships/extended-properties" Target="/docProps/app.xml" Id="Rdc253d91545042cc" /><Relationship Type="http://schemas.openxmlformats.org/officeDocument/2006/relationships/officeDocument" Target="/ppt/presentation.xml" Id="Rabc0ecc051db46b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481bbbad4594d84"/>
  </p:sldMasterIdLst>
  <p:notesMasterIdLst>
    <p:notesMasterId xmlns:r="http://schemas.openxmlformats.org/officeDocument/2006/relationships" r:id="R98aaec98999b4756"/>
  </p:notesMasterIdLst>
  <p:sldIdLst>
    <p:sldId xmlns:r="http://schemas.openxmlformats.org/officeDocument/2006/relationships" id="256" r:id="Rb00e71664bef432f"/>
    <p:sldId xmlns:r="http://schemas.openxmlformats.org/officeDocument/2006/relationships" id="257" r:id="R7f47697ec545459d"/>
    <p:sldId xmlns:r="http://schemas.openxmlformats.org/officeDocument/2006/relationships" id="258" r:id="R7ff184b9e0574232"/>
    <p:sldId xmlns:r="http://schemas.openxmlformats.org/officeDocument/2006/relationships" id="259" r:id="R0f0fbc64a4bb4ff9"/>
    <p:sldId xmlns:r="http://schemas.openxmlformats.org/officeDocument/2006/relationships" id="260" r:id="Rbf6dcf7309984bd3"/>
    <p:sldId xmlns:r="http://schemas.openxmlformats.org/officeDocument/2006/relationships" id="261" r:id="Rd0698c8c6e734a63"/>
    <p:sldId xmlns:r="http://schemas.openxmlformats.org/officeDocument/2006/relationships" id="262" r:id="R060017cb364b4d37"/>
    <p:sldId xmlns:r="http://schemas.openxmlformats.org/officeDocument/2006/relationships" id="263" r:id="R4853060264a44672"/>
    <p:sldId xmlns:r="http://schemas.openxmlformats.org/officeDocument/2006/relationships" id="264" r:id="R411641ce676b487a"/>
    <p:sldId xmlns:r="http://schemas.openxmlformats.org/officeDocument/2006/relationships" id="265" r:id="R968a8af63f7e4e5c"/>
    <p:sldId xmlns:r="http://schemas.openxmlformats.org/officeDocument/2006/relationships" id="266" r:id="Rbbe8d85c588346d4"/>
  </p:sldIdLst>
  <p:sldSz cx="9144000" cy="9144000"/>
  <p:notesSz cx="6858000" cy="9144000"/>
  <p:extLst>
    <p:ext uri="{521415D9-36F7-43E2-AB2F-B90AF26B5E84}">
      <p14:sectionLst xmlns:p14="http://schemas.microsoft.com/office/powerpoint/2010/main">
        <p14:section name="The problem" id="{41AD4D51-3003-4D82-9011-170B2A04D36F}">
          <p14:sldIdLst>
            <p14:sldId id="256"/>
            <p14:sldId id="257"/>
          </p14:sldIdLst>
        </p14:section>
        <p14:section name="The solution" id="{A3A5CA28-1606-4423-A1BD-C3F43E47DE37}">
          <p14:sldIdLst>
            <p14:sldId id="258"/>
            <p14:sldId id="259"/>
          </p14:sldIdLst>
        </p14:section>
        <p14:section name="Evidence and mechanism" id="{D4BDA14E-3DDC-4DF5-889C-3450049D8613}">
          <p14:sldIdLst>
            <p14:sldId id="260"/>
            <p14:sldId id="261"/>
            <p14:sldId id="262"/>
          </p14:sldIdLst>
        </p14:section>
        <p14:section name="Value and privacy" id="{AC514D8C-4A13-4AC9-BB0F-EA5E59BB5E60}">
          <p14:sldIdLst>
            <p14:sldId id="263"/>
            <p14:sldId id="264"/>
          </p14:sldIdLst>
        </p14:section>
        <p14:section name="Rollout and contact" id="{7D1E5014-38B0-420C-8B63-E2C71473B807}">
          <p14:sldIdLst>
            <p14:sldId id="265"/>
            <p14:sldId id="266"/>
          </p14:sldIdLst>
        </p14:section>
      </p14:sectionLst>
    </p:ext>
  </p:extLst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b2b2817cdd54656" /><Relationship Type="http://schemas.openxmlformats.org/officeDocument/2006/relationships/slideMaster" Target="/ppt/slideMasters/slideMaster1.xml" Id="Rb481bbbad4594d84" /><Relationship Type="http://schemas.openxmlformats.org/officeDocument/2006/relationships/notesMaster" Target="/ppt/notesMasters/notesMaster1.xml" Id="R98aaec98999b4756" /><Relationship Type="http://schemas.openxmlformats.org/officeDocument/2006/relationships/presProps" Target="/ppt/presProps.xml" Id="Rbca8d26e3d9648c0" /><Relationship Type="http://schemas.openxmlformats.org/officeDocument/2006/relationships/tableStyles" Target="/ppt/tableStyles.xml" Id="R3f7c63f0106845dc" /><Relationship Type="http://schemas.openxmlformats.org/officeDocument/2006/relationships/slide" Target="/ppt/slides/slide1.xml" Id="Rb00e71664bef432f" /><Relationship Type="http://schemas.openxmlformats.org/officeDocument/2006/relationships/slide" Target="/ppt/slides/slide2.xml" Id="R7f47697ec545459d" /><Relationship Type="http://schemas.openxmlformats.org/officeDocument/2006/relationships/slide" Target="/ppt/slides/slide3.xml" Id="R7ff184b9e0574232" /><Relationship Type="http://schemas.openxmlformats.org/officeDocument/2006/relationships/slide" Target="/ppt/slides/slide4.xml" Id="R0f0fbc64a4bb4ff9" /><Relationship Type="http://schemas.openxmlformats.org/officeDocument/2006/relationships/slide" Target="/ppt/slides/slide5.xml" Id="Rbf6dcf7309984bd3" /><Relationship Type="http://schemas.openxmlformats.org/officeDocument/2006/relationships/slide" Target="/ppt/slides/slide6.xml" Id="Rd0698c8c6e734a63" /><Relationship Type="http://schemas.openxmlformats.org/officeDocument/2006/relationships/slide" Target="/ppt/slides/slide7.xml" Id="R060017cb364b4d37" /><Relationship Type="http://schemas.openxmlformats.org/officeDocument/2006/relationships/slide" Target="/ppt/slides/slide8.xml" Id="R4853060264a44672" /><Relationship Type="http://schemas.openxmlformats.org/officeDocument/2006/relationships/slide" Target="/ppt/slides/slide9.xml" Id="R411641ce676b487a" /><Relationship Type="http://schemas.openxmlformats.org/officeDocument/2006/relationships/slide" Target="/ppt/slides/slide10.xml" Id="R968a8af63f7e4e5c" /><Relationship Type="http://schemas.openxmlformats.org/officeDocument/2006/relationships/slide" Target="/ppt/slides/slide11.xml" Id="Rbbe8d85c588346d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d82bbd4ad6741b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254ba886fb24c08" /><Relationship Type="http://schemas.openxmlformats.org/officeDocument/2006/relationships/notesMaster" Target="/ppt/notesMasters/notesMaster1.xml" Id="Rc07010af7d9f46e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e889ab8d2d347c2" /><Relationship Type="http://schemas.openxmlformats.org/officeDocument/2006/relationships/notesMaster" Target="/ppt/notesMasters/notesMaster1.xml" Id="Rd71e4f5227df4fc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dec1cf2f1ed4c19" /><Relationship Type="http://schemas.openxmlformats.org/officeDocument/2006/relationships/notesMaster" Target="/ppt/notesMasters/notesMaster1.xml" Id="Rf9a9f4daff744ee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66130870b2941f6" /><Relationship Type="http://schemas.openxmlformats.org/officeDocument/2006/relationships/notesMaster" Target="/ppt/notesMasters/notesMaster1.xml" Id="R4bd35794fbba47e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a9a8333f0ff450d" /><Relationship Type="http://schemas.openxmlformats.org/officeDocument/2006/relationships/notesMaster" Target="/ppt/notesMasters/notesMaster1.xml" Id="Rd7075ad60311409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b2153f966d3417d" /><Relationship Type="http://schemas.openxmlformats.org/officeDocument/2006/relationships/notesMaster" Target="/ppt/notesMasters/notesMaster1.xml" Id="R47915741378e4b3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7e615efc7854b3e" /><Relationship Type="http://schemas.openxmlformats.org/officeDocument/2006/relationships/notesMaster" Target="/ppt/notesMasters/notesMaster1.xml" Id="Rac0a51d9285041c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57a9ab2438e4f26" /><Relationship Type="http://schemas.openxmlformats.org/officeDocument/2006/relationships/notesMaster" Target="/ppt/notesMasters/notesMaster1.xml" Id="R4ec9fc6c808e483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7124d5d996448e0" /><Relationship Type="http://schemas.openxmlformats.org/officeDocument/2006/relationships/notesMaster" Target="/ppt/notesMasters/notesMaster1.xml" Id="R8ae800fd06404cd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d02aa3848a34e4c" /><Relationship Type="http://schemas.openxmlformats.org/officeDocument/2006/relationships/notesMaster" Target="/ppt/notesMasters/notesMaster1.xml" Id="Rd207168d65204c1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1e6c09c1a5f4352" /><Relationship Type="http://schemas.openxmlformats.org/officeDocument/2006/relationships/notesMaster" Target="/ppt/notesMasters/notesMaster1.xml" Id="R4eb2f4baf54c4c9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Approved English brand line and CEO positioning from source slide 1.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Business-stakes claim adapted faithfully from source slide 2.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Product role and use cases from source slides 1 and 3.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Faithful shortened demonstration based on the Marek example in source slide 3; not presented as a universal response template.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Measured user results from source slide 4: 77%, 73%, 59%.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Faithful shortened English translation of the Łukasz Wołek testimonial in the CEO / service company section.</a:t>
            </a:r>
          </a:p>
          <a:p xmlns:a="http://schemas.openxmlformats.org/drawingml/2006/main">
            <a:r>
              <a:t>- 5.0/5 Capterra rating and 2026 review signal from the same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Three product mechanisms from source slide 5: diagnosis, conversation with Em, and personalized micro-lessons.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CEO, HR and manager value chain from source slide 6; framed from the CEO perspective.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Approved privacy statement and aggregate-statistics boundary from source slides 6 and 7.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Low-friction rollout facts from source slide 6: start with one department, hours to set up the organization, about 15 minutes per employee to start.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CTA and contact details from source slide 8; approved English brand line.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6a800ad7f5e4b1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edce5331bcc46bd" /><Relationship Type="http://schemas.openxmlformats.org/officeDocument/2006/relationships/slideLayout" Target="/ppt/slideLayouts/slideLayout1.xml" Id="Rfc50f7b33ef649f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c50f7b33ef649f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07a63134d7443e" /><Relationship Type="http://schemas.openxmlformats.org/officeDocument/2006/relationships/image" Target="/ppt/media/image.png" Id="R4502959c4cef463e" /><Relationship Type="http://schemas.openxmlformats.org/officeDocument/2006/relationships/image" Target="/ppt/media/image.svg" Id="Rd6d41d9dab9541f9" /><Relationship Type="http://schemas.openxmlformats.org/officeDocument/2006/relationships/notesSlide" Target="/ppt/notesSlides/notesSlide1.xml" Id="Rbb5669827b924f4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eb4349a20149f7" /><Relationship Type="http://schemas.openxmlformats.org/officeDocument/2006/relationships/image" Target="/ppt/media/image2.png" Id="R798ac045926445fb" /><Relationship Type="http://schemas.openxmlformats.org/officeDocument/2006/relationships/image" Target="/ppt/media/image2.svg" Id="Rf2ab2bea54b64182" /><Relationship Type="http://schemas.openxmlformats.org/officeDocument/2006/relationships/notesSlide" Target="/ppt/notesSlides/notesSlide2.xml" Id="R77139152e2b84da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b94733c1b64e63" /><Relationship Type="http://schemas.openxmlformats.org/officeDocument/2006/relationships/image" Target="/ppt/media/image3.png" Id="Rbd377889e0494df5" /><Relationship Type="http://schemas.openxmlformats.org/officeDocument/2006/relationships/image" Target="/ppt/media/image3.svg" Id="Ra97c4112ef0840b1" /><Relationship Type="http://schemas.openxmlformats.org/officeDocument/2006/relationships/notesSlide" Target="/ppt/notesSlides/notesSlide3.xml" Id="Rab670c0cdf2c48a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c3668838a94003" /><Relationship Type="http://schemas.openxmlformats.org/officeDocument/2006/relationships/image" Target="/ppt/media/image4.png" Id="Re145c68d92ce48c1" /><Relationship Type="http://schemas.openxmlformats.org/officeDocument/2006/relationships/image" Target="/ppt/media/image4.svg" Id="R52a8d64444e5450b" /><Relationship Type="http://schemas.openxmlformats.org/officeDocument/2006/relationships/notesSlide" Target="/ppt/notesSlides/notesSlide4.xml" Id="Rc98199cb5b1d4c9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8fa0bb216748d9" /><Relationship Type="http://schemas.openxmlformats.org/officeDocument/2006/relationships/image" Target="/ppt/media/image5.png" Id="R902b2fb80d204266" /><Relationship Type="http://schemas.openxmlformats.org/officeDocument/2006/relationships/image" Target="/ppt/media/image5.svg" Id="R2bbe85f6eaf14d7a" /><Relationship Type="http://schemas.openxmlformats.org/officeDocument/2006/relationships/notesSlide" Target="/ppt/notesSlides/notesSlide5.xml" Id="Re80003fe0cf34a9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b16d743abe4953" /><Relationship Type="http://schemas.openxmlformats.org/officeDocument/2006/relationships/image" Target="/ppt/media/image6.png" Id="R5b6aadd0a05447a1" /><Relationship Type="http://schemas.openxmlformats.org/officeDocument/2006/relationships/image" Target="/ppt/media/image6.svg" Id="Reda657cbc5c44093" /><Relationship Type="http://schemas.openxmlformats.org/officeDocument/2006/relationships/notesSlide" Target="/ppt/notesSlides/notesSlide6.xml" Id="R04b9a33fab0b4f8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01567ca0d24e10" /><Relationship Type="http://schemas.openxmlformats.org/officeDocument/2006/relationships/image" Target="/ppt/media/image7.png" Id="R8c807fc3287c4c89" /><Relationship Type="http://schemas.openxmlformats.org/officeDocument/2006/relationships/image" Target="/ppt/media/image7.svg" Id="R7e42c44fe13f4679" /><Relationship Type="http://schemas.openxmlformats.org/officeDocument/2006/relationships/notesSlide" Target="/ppt/notesSlides/notesSlide7.xml" Id="R6d11e343c1534cd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14bda30d644c77" /><Relationship Type="http://schemas.openxmlformats.org/officeDocument/2006/relationships/image" Target="/ppt/media/image8.png" Id="R4c145f5608a7426a" /><Relationship Type="http://schemas.openxmlformats.org/officeDocument/2006/relationships/image" Target="/ppt/media/image8.svg" Id="R9faa46c53ef04db4" /><Relationship Type="http://schemas.openxmlformats.org/officeDocument/2006/relationships/notesSlide" Target="/ppt/notesSlides/notesSlide8.xml" Id="R12ee54a6321d458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fe09acfa4e4b18" /><Relationship Type="http://schemas.openxmlformats.org/officeDocument/2006/relationships/image" Target="/ppt/media/image9.png" Id="R68aff4d6196f411c" /><Relationship Type="http://schemas.openxmlformats.org/officeDocument/2006/relationships/image" Target="/ppt/media/image9.svg" Id="R809e3186150c48c9" /><Relationship Type="http://schemas.openxmlformats.org/officeDocument/2006/relationships/notesSlide" Target="/ppt/notesSlides/notesSlide9.xml" Id="Rd31681666b3c4e6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830d40bebc4dab" /><Relationship Type="http://schemas.openxmlformats.org/officeDocument/2006/relationships/image" Target="/ppt/media/image10.png" Id="R68fcc7bedc624a16" /><Relationship Type="http://schemas.openxmlformats.org/officeDocument/2006/relationships/image" Target="/ppt/media/image10.svg" Id="R37bb36b372e344c7" /><Relationship Type="http://schemas.openxmlformats.org/officeDocument/2006/relationships/notesSlide" Target="/ppt/notesSlides/notesSlide10.xml" Id="Racc8343455a545a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ab01e5aa2a4920" /><Relationship Type="http://schemas.openxmlformats.org/officeDocument/2006/relationships/image" Target="/ppt/media/image11.png" Id="R6144cdfeef4f43c8" /><Relationship Type="http://schemas.openxmlformats.org/officeDocument/2006/relationships/image" Target="/ppt/media/image11.svg" Id="R96781a6753fa4f65" /><Relationship Type="http://schemas.openxmlformats.org/officeDocument/2006/relationships/notesSlide" Target="/ppt/notesSlides/notesSlide11.xml" Id="R902d7fd0365345b6" /></Relationships>
</file>

<file path=ppt/slides/slide1.xml><?xml version="1.0" encoding="utf-8"?>
<p:sld xmlns:p="http://schemas.openxmlformats.org/presentationml/2006/main">
  <p:cSld name="Opening">
    <p:bg>
      <p:bgPr>
        <a:solidFill xmlns:a="http://schemas.openxmlformats.org/drawingml/2006/main">
          <a:srgbClr val="241C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02959c4cef463e">
            <a:extLst>
              <a:ext uri="{96DAC541-7B7A-43D3-8B79-37D633B846F1}">
                <asvg:svgBlip xmlns:asvg="http://schemas.microsoft.com/office/drawing/2016/SVG/main" r:embed="Rd6d41d9dab9541f9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905000" cy="327627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D223FC-0530-407D-AD79-04CB1A476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52550"/>
            <a:ext cx="4953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C39ACC"/>
                </a:solidFill>
              </a:defRPr>
            </a:pPr>
            <a:r>
              <a:rPr sz="1800" b="1" i="0">
                <a:solidFill>
                  <a:srgbClr val="C39ACC"/>
                </a:solidFill>
              </a:rPr>
              <a:t>FOR CEOS &amp; EXECUTIVE TEAMS</a:t>
            </a:r>
          </a:p>
        </p:txBody>
      </p:sp>
      <p:sp>
        <p:nvSpPr>
          <p:cNvPr id="3" name="cover-headline">
            <a:extLst xmlns:a="http://schemas.openxmlformats.org/drawingml/2006/main">
              <a:ext uri="{FF2B5EF4-FFF2-40B4-BE49-F238E27FC236}">
                <a16:creationId xmlns:a16="http://schemas.microsoft.com/office/drawing/2014/main" id="{93C6D38B-D376-4F15-A5A3-AA813B03E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81200"/>
            <a:ext cx="7810500" cy="495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Important</a:t>
            </a:r>
          </a:p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conversations</a:t>
            </a:r>
          </a:p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at work shouldn't</a:t>
            </a:r>
          </a:p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be handled</a:t>
            </a:r>
          </a:p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on instinct.</a:t>
            </a:r>
          </a:p>
        </p:txBody>
      </p:sp>
      <p:sp>
        <p:nvSpPr>
          <p:cNvPr id="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F0491138-5A4F-4453-B662-E53938CD6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524750"/>
            <a:ext cx="32004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39A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04360F-460B-4C82-AFF5-FFC123899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829550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EFE8F2"/>
                </a:solidFill>
              </a:defRPr>
            </a:pPr>
            <a:r>
              <a:rPr sz="2250" b="0" i="0">
                <a:solidFill>
                  <a:srgbClr val="EFE8F2"/>
                </a:solidFill>
              </a:rPr>
              <a:t>Swipe to see what changes before the next one.</a:t>
            </a:r>
          </a:p>
        </p:txBody>
      </p:sp>
      <p:sp>
        <p:nvSpPr>
          <p:cNvPr id="6" name="page-1">
            <a:extLst xmlns:a="http://schemas.openxmlformats.org/drawingml/2006/main">
              <a:ext uri="{FF2B5EF4-FFF2-40B4-BE49-F238E27FC236}">
                <a16:creationId xmlns:a16="http://schemas.microsoft.com/office/drawing/2014/main" id="{93F6FB6F-E0AB-4C3F-BE12-377F11805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781053337"/>
      </p:ext>
    </p:extLst>
  </p:cSld>
</p:sld>
</file>

<file path=ppt/slides/slide2.xml><?xml version="1.0" encoding="utf-8"?>
<p:sld xmlns:p="http://schemas.openxmlformats.org/presentationml/2006/main">
  <p:cSld name="Problem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8ac045926445fb">
            <a:extLst>
              <a:ext uri="{96DAC541-7B7A-43D3-8B79-37D633B846F1}">
                <asvg:svgBlip xmlns:asvg="http://schemas.microsoft.com/office/drawing/2016/SVG/main" r:embed="Rf2ab2bea54b64182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2">
            <a:extLst xmlns:a="http://schemas.openxmlformats.org/drawingml/2006/main">
              <a:ext uri="{FF2B5EF4-FFF2-40B4-BE49-F238E27FC236}">
                <a16:creationId xmlns:a16="http://schemas.microsoft.com/office/drawing/2014/main" id="{414CA98C-CB83-4878-A113-34A7A6914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7635E9-FF0B-4CEA-B457-C0CA3853A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57300"/>
            <a:ext cx="5715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7B4F81"/>
                </a:solidFill>
              </a:defRPr>
            </a:pPr>
            <a:r>
              <a:rPr sz="1800" b="1" i="0">
                <a:solidFill>
                  <a:srgbClr val="7B4F81"/>
                </a:solidFill>
              </a:rPr>
              <a:t>WHAT REACHES THE BUSINESS</a:t>
            </a:r>
          </a:p>
        </p:txBody>
      </p:sp>
      <p:sp>
        <p:nvSpPr>
          <p:cNvPr id="4" name="stake-headline">
            <a:extLst xmlns:a="http://schemas.openxmlformats.org/drawingml/2006/main">
              <a:ext uri="{FF2B5EF4-FFF2-40B4-BE49-F238E27FC236}">
                <a16:creationId xmlns:a16="http://schemas.microsoft.com/office/drawing/2014/main" id="{2EA2BB29-3515-4271-95C8-3D4131EE7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809750"/>
            <a:ext cx="7620000" cy="1866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500" b="1" i="0">
                <a:solidFill>
                  <a:srgbClr val="2D2D2D"/>
                </a:solidFill>
              </a:defRPr>
            </a:pPr>
            <a:r>
              <a:rPr sz="4500" b="1" i="0">
                <a:solidFill>
                  <a:srgbClr val="2D2D2D"/>
                </a:solidFill>
              </a:rPr>
              <a:t>Most people issues that hit the business start with</a:t>
            </a:r>
          </a:p>
        </p:txBody>
      </p:sp>
      <p:sp>
        <p:nvSpPr>
          <p:cNvPr id="5" name="stake-anchor">
            <a:extLst xmlns:a="http://schemas.openxmlformats.org/drawingml/2006/main">
              <a:ext uri="{FF2B5EF4-FFF2-40B4-BE49-F238E27FC236}">
                <a16:creationId xmlns:a16="http://schemas.microsoft.com/office/drawing/2014/main" id="{5C31F581-0EBB-4869-82F5-7B990825D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29050"/>
            <a:ext cx="7810500" cy="2495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8100" b="1" i="0">
                <a:solidFill>
                  <a:srgbClr val="4F2854"/>
                </a:solidFill>
              </a:defRPr>
            </a:pPr>
            <a:r>
              <a:rPr sz="8100" b="1" i="0">
                <a:solidFill>
                  <a:srgbClr val="4F2854"/>
                </a:solidFill>
              </a:rPr>
              <a:t>one</a:t>
            </a:r>
          </a:p>
          <a:p xmlns:a="http://schemas.openxmlformats.org/drawingml/2006/main">
            <a:pPr algn="l">
              <a:buNone/>
              <a:defRPr sz="8100" b="1" i="0">
                <a:solidFill>
                  <a:srgbClr val="4F2854"/>
                </a:solidFill>
              </a:defRPr>
            </a:pPr>
            <a:r>
              <a:rPr sz="8100" b="1" i="0">
                <a:solidFill>
                  <a:srgbClr val="4F2854"/>
                </a:solidFill>
              </a:rPr>
              <a:t>conversation.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B67E1971-489B-4B09-A802-9325FAC34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743700"/>
            <a:ext cx="7715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72C965-982B-4BC8-878E-BBA2F7828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067550"/>
            <a:ext cx="7239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925" b="1" i="0">
                <a:solidFill>
                  <a:srgbClr val="7B4F81"/>
                </a:solidFill>
              </a:defRPr>
            </a:pPr>
            <a:r>
              <a:rPr sz="2925" b="1" i="0">
                <a:solidFill>
                  <a:srgbClr val="7B4F81"/>
                </a:solidFill>
              </a:rPr>
              <a:t>Handled badly — or too late.</a:t>
            </a:r>
          </a:p>
        </p:txBody>
      </p:sp>
    </p:spTree>
    <p:extLst>
      <p:ext uri="{BB962C8B-B14F-4D97-AF65-F5344CB8AC3E}">
        <p14:creationId xmlns:p14="http://schemas.microsoft.com/office/powerpoint/2010/main" val="2124481336"/>
      </p:ext>
    </p:extLst>
  </p:cSld>
</p:sld>
</file>

<file path=ppt/slides/slide3.xml><?xml version="1.0" encoding="utf-8"?>
<p:sld xmlns:p="http://schemas.openxmlformats.org/presentationml/2006/main">
  <p:cSld name="Solution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377889e0494df5">
            <a:extLst>
              <a:ext uri="{96DAC541-7B7A-43D3-8B79-37D633B846F1}">
                <asvg:svgBlip xmlns:asvg="http://schemas.microsoft.com/office/drawing/2016/SVG/main" r:embed="Ra97c4112ef0840b1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3">
            <a:extLst xmlns:a="http://schemas.openxmlformats.org/drawingml/2006/main">
              <a:ext uri="{FF2B5EF4-FFF2-40B4-BE49-F238E27FC236}">
                <a16:creationId xmlns:a16="http://schemas.microsoft.com/office/drawing/2014/main" id="{8CE26729-ECC5-4920-9AAC-540E6A8CC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03</a:t>
            </a:r>
          </a:p>
        </p:txBody>
      </p:sp>
      <p:sp>
        <p:nvSpPr>
          <p:cNvPr id="3" name="before-backdrop">
            <a:extLst xmlns:a="http://schemas.openxmlformats.org/drawingml/2006/main">
              <a:ext uri="{FF2B5EF4-FFF2-40B4-BE49-F238E27FC236}">
                <a16:creationId xmlns:a16="http://schemas.microsoft.com/office/drawing/2014/main" id="{4C361201-A408-49B9-B934-FA8FC422A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9900" y="1123950"/>
            <a:ext cx="561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9900" b="1" i="0">
                <a:solidFill>
                  <a:srgbClr val="EFE8F2"/>
                </a:solidFill>
              </a:defRPr>
            </a:pPr>
            <a:r>
              <a:rPr sz="9900" b="1" i="0">
                <a:solidFill>
                  <a:srgbClr val="EFE8F2"/>
                </a:solidFill>
              </a:rPr>
              <a:t>BEFORE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4708EB-B184-43B2-9019-6D0B2D18A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52550"/>
            <a:ext cx="266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7B4F81"/>
                </a:solidFill>
              </a:defRPr>
            </a:pPr>
            <a:r>
              <a:rPr sz="1800" b="1" i="0">
                <a:solidFill>
                  <a:srgbClr val="7B4F81"/>
                </a:solidFill>
              </a:rPr>
              <a:t>MEET EM</a:t>
            </a:r>
          </a:p>
        </p:txBody>
      </p:sp>
      <p:sp>
        <p:nvSpPr>
          <p:cNvPr id="5" name="solution-headline">
            <a:extLst xmlns:a="http://schemas.openxmlformats.org/drawingml/2006/main">
              <a:ext uri="{FF2B5EF4-FFF2-40B4-BE49-F238E27FC236}">
                <a16:creationId xmlns:a16="http://schemas.microsoft.com/office/drawing/2014/main" id="{53F47506-A912-47A0-8B93-58E403D5A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495550"/>
            <a:ext cx="78486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5175" b="1" i="0">
                <a:solidFill>
                  <a:srgbClr val="2D2D2D"/>
                </a:solidFill>
              </a:defRPr>
            </a:pPr>
            <a:r>
              <a:rPr sz="5175" b="1" i="0">
                <a:solidFill>
                  <a:srgbClr val="2D2D2D"/>
                </a:solidFill>
              </a:rPr>
              <a:t>A personal coach</a:t>
            </a:r>
          </a:p>
          <a:p xmlns:a="http://schemas.openxmlformats.org/drawingml/2006/main">
            <a:pPr algn="l">
              <a:buNone/>
              <a:defRPr sz="5175" b="1" i="0">
                <a:solidFill>
                  <a:srgbClr val="2D2D2D"/>
                </a:solidFill>
              </a:defRPr>
            </a:pPr>
            <a:r>
              <a:rPr sz="5175" b="1" i="0">
                <a:solidFill>
                  <a:srgbClr val="2D2D2D"/>
                </a:solidFill>
              </a:rPr>
              <a:t>before the conversation.</a:t>
            </a:r>
          </a:p>
        </p:txBody>
      </p:sp>
      <p:sp>
        <p:nvSpPr>
          <p:cNvPr id="6" name="solution-surface">
            <a:extLst xmlns:a="http://schemas.openxmlformats.org/drawingml/2006/main">
              <a:ext uri="{FF2B5EF4-FFF2-40B4-BE49-F238E27FC236}">
                <a16:creationId xmlns:a16="http://schemas.microsoft.com/office/drawing/2014/main" id="{BD290903-C239-4879-AC37-9F6D16424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391150"/>
            <a:ext cx="7848600" cy="1466850"/>
          </a:xfrm>
          <a:prstGeom xmlns:a="http://schemas.openxmlformats.org/drawingml/2006/main" prst="roundRect">
            <a:avLst>
              <a:gd name="adj" fmla="val 10390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C7DE9C-AA0E-4C85-92D0-833E61DF8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734050"/>
            <a:ext cx="20383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2700" b="1" i="0">
                <a:solidFill>
                  <a:srgbClr val="4F2854"/>
                </a:solidFill>
              </a:defRPr>
            </a:pPr>
            <a:r>
              <a:rPr sz="2700" b="1" i="0">
                <a:solidFill>
                  <a:srgbClr val="4F2854"/>
                </a:solidFill>
              </a:rPr>
              <a:t>Feedback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C0D4F9-ACA9-4A71-803D-8C1504CE5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5734050"/>
            <a:ext cx="1562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2700" b="1" i="0">
                <a:solidFill>
                  <a:srgbClr val="4E458B"/>
                </a:solidFill>
              </a:defRPr>
            </a:pPr>
            <a:r>
              <a:rPr sz="2700" b="1" i="0">
                <a:solidFill>
                  <a:srgbClr val="4E458B"/>
                </a:solidFill>
              </a:rPr>
              <a:t>1:1s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9987A2-AC67-44FA-90CE-796AE4892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0700" y="5581650"/>
            <a:ext cx="24193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2325" b="1" i="0">
                <a:solidFill>
                  <a:srgbClr val="4F2854"/>
                </a:solidFill>
              </a:defRPr>
            </a:pPr>
            <a:r>
              <a:rPr sz="2325" b="1" i="0">
                <a:solidFill>
                  <a:srgbClr val="4F2854"/>
                </a:solidFill>
              </a:rPr>
              <a:t>Difficult</a:t>
            </a:r>
          </a:p>
          <a:p xmlns:a="http://schemas.openxmlformats.org/drawingml/2006/main">
            <a:pPr algn="ctr">
              <a:buNone/>
              <a:defRPr sz="2325" b="1" i="0">
                <a:solidFill>
                  <a:srgbClr val="4F2854"/>
                </a:solidFill>
              </a:defRPr>
            </a:pPr>
            <a:r>
              <a:rPr sz="2325" b="1" i="0">
                <a:solidFill>
                  <a:srgbClr val="4F2854"/>
                </a:solidFill>
              </a:rPr>
              <a:t>conversations</a:t>
            </a:r>
          </a:p>
        </p:txBody>
      </p:sp>
      <p:sp>
        <p:nvSpPr>
          <p:cNvPr id="10" name="accent-rule">
            <a:extLst xmlns:a="http://schemas.openxmlformats.org/drawingml/2006/main">
              <a:ext uri="{FF2B5EF4-FFF2-40B4-BE49-F238E27FC236}">
                <a16:creationId xmlns:a16="http://schemas.microsoft.com/office/drawing/2014/main" id="{39DA2108-90EE-4FBC-AFA1-2BC90C529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5581650"/>
            <a:ext cx="28575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accent-rule">
            <a:extLst xmlns:a="http://schemas.openxmlformats.org/drawingml/2006/main">
              <a:ext uri="{FF2B5EF4-FFF2-40B4-BE49-F238E27FC236}">
                <a16:creationId xmlns:a16="http://schemas.microsoft.com/office/drawing/2014/main" id="{8FB87702-192B-4C28-A3F1-69CEBA196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5581650"/>
            <a:ext cx="28575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17B070C-F700-4748-8AE0-8A4F8CE10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7200900"/>
            <a:ext cx="7086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2325" b="0" i="0">
                <a:solidFill>
                  <a:srgbClr val="736978"/>
                </a:solidFill>
              </a:defRPr>
            </a:pPr>
            <a:r>
              <a:rPr sz="2325" b="0" i="0">
                <a:solidFill>
                  <a:srgbClr val="736978"/>
                </a:solidFill>
              </a:rPr>
              <a:t>Ask Em about the person and the situation.</a:t>
            </a:r>
          </a:p>
        </p:txBody>
      </p:sp>
    </p:spTree>
    <p:extLst>
      <p:ext uri="{BB962C8B-B14F-4D97-AF65-F5344CB8AC3E}">
        <p14:creationId xmlns:p14="http://schemas.microsoft.com/office/powerpoint/2010/main" val="420233106"/>
      </p:ext>
    </p:extLst>
  </p:cSld>
</p:sld>
</file>

<file path=ppt/slides/slide4.xml><?xml version="1.0" encoding="utf-8"?>
<p:sld xmlns:p="http://schemas.openxmlformats.org/presentationml/2006/main">
  <p:cSld name="Conversation example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45c68d92ce48c1">
            <a:extLst>
              <a:ext uri="{96DAC541-7B7A-43D3-8B79-37D633B846F1}">
                <asvg:svgBlip xmlns:asvg="http://schemas.microsoft.com/office/drawing/2016/SVG/main" r:embed="R52a8d64444e5450b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4">
            <a:extLst xmlns:a="http://schemas.openxmlformats.org/drawingml/2006/main">
              <a:ext uri="{FF2B5EF4-FFF2-40B4-BE49-F238E27FC236}">
                <a16:creationId xmlns:a16="http://schemas.microsoft.com/office/drawing/2014/main" id="{6ED67CD5-EF0E-49DA-BE46-B6CF8C3E3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04</a:t>
            </a:r>
          </a:p>
        </p:txBody>
      </p:sp>
      <p:sp>
        <p:nvSpPr>
          <p:cNvPr id="3" name="demo-headline">
            <a:extLst xmlns:a="http://schemas.openxmlformats.org/drawingml/2006/main">
              <a:ext uri="{FF2B5EF4-FFF2-40B4-BE49-F238E27FC236}">
                <a16:creationId xmlns:a16="http://schemas.microsoft.com/office/drawing/2014/main" id="{A14A155D-E03E-4939-ABAF-FCFB1EAE3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57300"/>
            <a:ext cx="7810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2D2D2D"/>
                </a:solidFill>
              </a:defRPr>
            </a:pPr>
            <a:r>
              <a:rPr sz="4800" b="1" i="0">
                <a:solidFill>
                  <a:srgbClr val="2D2D2D"/>
                </a:solidFill>
              </a:rPr>
              <a:t>A real conversation.</a:t>
            </a:r>
          </a:p>
          <a:p xmlns:a="http://schemas.openxmlformats.org/drawingml/2006/main">
            <a:pPr algn="l">
              <a:buNone/>
              <a:defRPr sz="4800" b="1" i="0">
                <a:solidFill>
                  <a:srgbClr val="2D2D2D"/>
                </a:solidFill>
              </a:defRPr>
            </a:pPr>
            <a:r>
              <a:rPr sz="4800" b="1" i="0">
                <a:solidFill>
                  <a:srgbClr val="2D2D2D"/>
                </a:solidFill>
              </a:rPr>
              <a:t>A specific person.</a:t>
            </a:r>
          </a:p>
        </p:txBody>
      </p:sp>
      <p:sp>
        <p:nvSpPr>
          <p:cNvPr id="4" name="chat-surface">
            <a:extLst xmlns:a="http://schemas.openxmlformats.org/drawingml/2006/main">
              <a:ext uri="{FF2B5EF4-FFF2-40B4-BE49-F238E27FC236}">
                <a16:creationId xmlns:a16="http://schemas.microsoft.com/office/drawing/2014/main" id="{C45EAB1E-9D58-4A95-B437-C23E926A0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52750"/>
            <a:ext cx="7848600" cy="495300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ADC14F-DF0F-4D87-85F4-3262659B9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57550"/>
            <a:ext cx="142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6E6873"/>
                </a:solidFill>
              </a:defRPr>
            </a:pPr>
            <a:r>
              <a:rPr sz="1800" b="1" i="0">
                <a:solidFill>
                  <a:srgbClr val="6E6873"/>
                </a:solidFill>
              </a:rPr>
              <a:t>YOU</a:t>
            </a:r>
          </a:p>
        </p:txBody>
      </p:sp>
      <p:sp>
        <p:nvSpPr>
          <p:cNvPr id="6" name="user-question">
            <a:extLst xmlns:a="http://schemas.openxmlformats.org/drawingml/2006/main">
              <a:ext uri="{FF2B5EF4-FFF2-40B4-BE49-F238E27FC236}">
                <a16:creationId xmlns:a16="http://schemas.microsoft.com/office/drawing/2014/main" id="{E17E884D-782E-4EA9-8DD8-E1770E6DC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638550"/>
            <a:ext cx="6819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775" b="1" i="0">
                <a:solidFill>
                  <a:srgbClr val="2D2D2D"/>
                </a:solidFill>
              </a:defRPr>
            </a:pPr>
            <a:r>
              <a:rPr sz="2775" b="1" i="0">
                <a:solidFill>
                  <a:srgbClr val="2D2D2D"/>
                </a:solidFill>
              </a:rPr>
              <a:t>Marek missed the deadline again. I meet him in an hour. How should I start?</a:t>
            </a:r>
          </a:p>
        </p:txBody>
      </p:sp>
      <p:sp>
        <p:nvSpPr>
          <p:cNvPr id="7" name="accent-rule">
            <a:extLst xmlns:a="http://schemas.openxmlformats.org/drawingml/2006/main">
              <a:ext uri="{FF2B5EF4-FFF2-40B4-BE49-F238E27FC236}">
                <a16:creationId xmlns:a16="http://schemas.microsoft.com/office/drawing/2014/main" id="{3F0D3E3C-374E-4E19-8DB5-AB97893F3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876800"/>
            <a:ext cx="68199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3C642C-72A2-4318-82C7-5E6DBAAF8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162550"/>
            <a:ext cx="142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7B4F81"/>
                </a:solidFill>
              </a:defRPr>
            </a:pPr>
            <a:r>
              <a:rPr sz="1800" b="1" i="0">
                <a:solidFill>
                  <a:srgbClr val="7B4F81"/>
                </a:solidFill>
              </a:rPr>
              <a:t>EM</a:t>
            </a:r>
          </a:p>
        </p:txBody>
      </p:sp>
      <p:sp>
        <p:nvSpPr>
          <p:cNvPr id="9" name="em-answer">
            <a:extLst xmlns:a="http://schemas.openxmlformats.org/drawingml/2006/main">
              <a:ext uri="{FF2B5EF4-FFF2-40B4-BE49-F238E27FC236}">
                <a16:creationId xmlns:a16="http://schemas.microsoft.com/office/drawing/2014/main" id="{B2844680-4802-4C3F-A8AF-6290AAABF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562600"/>
            <a:ext cx="68199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850" b="1" i="0">
                <a:solidFill>
                  <a:srgbClr val="4F2854"/>
                </a:solidFill>
              </a:defRPr>
            </a:pPr>
            <a:r>
              <a:rPr sz="2850" b="1" i="0">
                <a:solidFill>
                  <a:srgbClr val="4F2854"/>
                </a:solidFill>
              </a:rPr>
              <a:t>Going straight to the missed deadline may make Marek defend himself. Start with the impact. Then ask what happened and what needs to change.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0F02B3-3E5A-49D9-B765-7F066E758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7410450"/>
            <a:ext cx="6819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736978"/>
                </a:solidFill>
              </a:defRPr>
            </a:pPr>
            <a:r>
              <a:rPr sz="2100" b="0" i="0">
                <a:solidFill>
                  <a:srgbClr val="736978"/>
                </a:solidFill>
              </a:rPr>
              <a:t>Context: you, the other person and this situation.</a:t>
            </a:r>
          </a:p>
        </p:txBody>
      </p:sp>
    </p:spTree>
    <p:extLst>
      <p:ext uri="{BB962C8B-B14F-4D97-AF65-F5344CB8AC3E}">
        <p14:creationId xmlns:p14="http://schemas.microsoft.com/office/powerpoint/2010/main" val="1183166529"/>
      </p:ext>
    </p:extLst>
  </p:cSld>
</p:sld>
</file>

<file path=ppt/slides/slide5.xml><?xml version="1.0" encoding="utf-8"?>
<p:sld xmlns:p="http://schemas.openxmlformats.org/presentationml/2006/main">
  <p:cSld name="Results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2b2fb80d204266">
            <a:extLst>
              <a:ext uri="{96DAC541-7B7A-43D3-8B79-37D633B846F1}">
                <asvg:svgBlip xmlns:asvg="http://schemas.microsoft.com/office/drawing/2016/SVG/main" r:embed="R2bbe85f6eaf14d7a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5">
            <a:extLst xmlns:a="http://schemas.openxmlformats.org/drawingml/2006/main">
              <a:ext uri="{FF2B5EF4-FFF2-40B4-BE49-F238E27FC236}">
                <a16:creationId xmlns:a16="http://schemas.microsoft.com/office/drawing/2014/main" id="{EA47DE54-79CC-4F44-93D9-384F23AF1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94F1A9-93AC-4F41-9BBF-DAF2694D1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14450"/>
            <a:ext cx="476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7B4F81"/>
                </a:solidFill>
              </a:defRPr>
            </a:pPr>
            <a:r>
              <a:rPr sz="1800" b="1" i="0">
                <a:solidFill>
                  <a:srgbClr val="7B4F81"/>
                </a:solidFill>
              </a:rPr>
              <a:t>WHAT USERS REPORTED</a:t>
            </a:r>
          </a:p>
        </p:txBody>
      </p:sp>
      <p:sp>
        <p:nvSpPr>
          <p:cNvPr id="4" name="proof-title">
            <a:extLst xmlns:a="http://schemas.openxmlformats.org/drawingml/2006/main">
              <a:ext uri="{FF2B5EF4-FFF2-40B4-BE49-F238E27FC236}">
                <a16:creationId xmlns:a16="http://schemas.microsoft.com/office/drawing/2014/main" id="{842D9F48-FC3B-46C9-A832-24F9B441D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866900"/>
            <a:ext cx="78486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825" b="1" i="0">
                <a:solidFill>
                  <a:srgbClr val="2D2D2D"/>
                </a:solidFill>
              </a:defRPr>
            </a:pPr>
            <a:r>
              <a:rPr sz="3825" b="1" i="0">
                <a:solidFill>
                  <a:srgbClr val="2D2D2D"/>
                </a:solidFill>
              </a:rPr>
              <a:t>Early evidence that users value the support.</a:t>
            </a:r>
          </a:p>
        </p:txBody>
      </p:sp>
      <p:sp>
        <p:nvSpPr>
          <p:cNvPr id="5" name="kpi-1">
            <a:extLst xmlns:a="http://schemas.openxmlformats.org/drawingml/2006/main">
              <a:ext uri="{FF2B5EF4-FFF2-40B4-BE49-F238E27FC236}">
                <a16:creationId xmlns:a16="http://schemas.microsoft.com/office/drawing/2014/main" id="{96C4E79F-879C-4E21-A740-BDE05FF82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505200"/>
            <a:ext cx="2438400" cy="34861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CCAA5B-9094-41DF-BA55-B64D52E33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924300"/>
            <a:ext cx="21336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6900" b="1" i="0">
                <a:solidFill>
                  <a:srgbClr val="4F2854"/>
                </a:solidFill>
              </a:defRPr>
            </a:pPr>
            <a:r>
              <a:rPr sz="6900" b="1" i="0">
                <a:solidFill>
                  <a:srgbClr val="4F2854"/>
                </a:solidFill>
              </a:rPr>
              <a:t>77%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C9F88D-B8FC-4FCD-9D8F-090E36707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410200"/>
            <a:ext cx="2057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would recommend</a:t>
            </a:r>
          </a:p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Empatyzer</a:t>
            </a:r>
          </a:p>
        </p:txBody>
      </p:sp>
      <p:sp>
        <p:nvSpPr>
          <p:cNvPr id="8" name="kpi-2">
            <a:extLst xmlns:a="http://schemas.openxmlformats.org/drawingml/2006/main">
              <a:ext uri="{FF2B5EF4-FFF2-40B4-BE49-F238E27FC236}">
                <a16:creationId xmlns:a16="http://schemas.microsoft.com/office/drawing/2014/main" id="{C7938585-7E4C-4CA7-86A1-DEA3688ED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505200"/>
            <a:ext cx="2438400" cy="34861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3ED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D5A67E-20C6-4C47-8AA1-0D55F60EF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3924300"/>
            <a:ext cx="21336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6900" b="1" i="0">
                <a:solidFill>
                  <a:srgbClr val="7B4F81"/>
                </a:solidFill>
              </a:defRPr>
            </a:pPr>
            <a:r>
              <a:rPr sz="6900" b="1" i="0">
                <a:solidFill>
                  <a:srgbClr val="7B4F81"/>
                </a:solidFill>
              </a:rPr>
              <a:t>73%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25A1DC-CE78-44E1-92E4-C5D5633D4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5410200"/>
            <a:ext cx="2057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were satisfied</a:t>
            </a:r>
          </a:p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with the rollout</a:t>
            </a:r>
          </a:p>
        </p:txBody>
      </p:sp>
      <p:sp>
        <p:nvSpPr>
          <p:cNvPr id="11" name="kpi-3">
            <a:extLst xmlns:a="http://schemas.openxmlformats.org/drawingml/2006/main">
              <a:ext uri="{FF2B5EF4-FFF2-40B4-BE49-F238E27FC236}">
                <a16:creationId xmlns:a16="http://schemas.microsoft.com/office/drawing/2014/main" id="{C04C90C4-0B80-43B0-86E2-EE978879F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505200"/>
            <a:ext cx="2438400" cy="34861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EFEE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AC6EF6-713E-463F-B6EC-C21344BC2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924300"/>
            <a:ext cx="21336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6900" b="1" i="0">
                <a:solidFill>
                  <a:srgbClr val="4E458B"/>
                </a:solidFill>
              </a:defRPr>
            </a:pPr>
            <a:r>
              <a:rPr sz="6900" b="1" i="0">
                <a:solidFill>
                  <a:srgbClr val="4E458B"/>
                </a:solidFill>
              </a:rPr>
              <a:t>59%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E06331E-40CB-4118-927B-EC9782D3B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5410200"/>
            <a:ext cx="2057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reported</a:t>
            </a:r>
          </a:p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skill growth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C494894-3908-4F4A-881D-2C552DAC3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96150"/>
            <a:ext cx="7848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950" b="0" i="0">
                <a:solidFill>
                  <a:srgbClr val="736978"/>
                </a:solidFill>
              </a:defRPr>
            </a:pPr>
            <a:r>
              <a:rPr sz="1950" b="0" i="0">
                <a:solidFill>
                  <a:srgbClr val="736978"/>
                </a:solidFill>
              </a:rPr>
              <a:t>Empatyzer user and implementation research</a:t>
            </a:r>
          </a:p>
        </p:txBody>
      </p:sp>
    </p:spTree>
    <p:extLst>
      <p:ext uri="{BB962C8B-B14F-4D97-AF65-F5344CB8AC3E}">
        <p14:creationId xmlns:p14="http://schemas.microsoft.com/office/powerpoint/2010/main" val="1952338262"/>
      </p:ext>
    </p:extLst>
  </p:cSld>
</p:sld>
</file>

<file path=ppt/slides/slide6.xml><?xml version="1.0" encoding="utf-8"?>
<p:sld xmlns:p="http://schemas.openxmlformats.org/presentationml/2006/main">
  <p:cSld name="Testimonial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6aadd0a05447a1">
            <a:extLst>
              <a:ext uri="{96DAC541-7B7A-43D3-8B79-37D633B846F1}">
                <asvg:svgBlip xmlns:asvg="http://schemas.microsoft.com/office/drawing/2016/SVG/main" r:embed="Reda657cbc5c44093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6">
            <a:extLst xmlns:a="http://schemas.openxmlformats.org/drawingml/2006/main">
              <a:ext uri="{FF2B5EF4-FFF2-40B4-BE49-F238E27FC236}">
                <a16:creationId xmlns:a16="http://schemas.microsoft.com/office/drawing/2014/main" id="{38E38BFF-8CEA-4066-A942-2FD702F04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93E877-0664-4498-B34C-7DBA2CB7F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1445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7B4F81"/>
                </a:solidFill>
              </a:defRPr>
            </a:pPr>
            <a:r>
              <a:rPr sz="1800" b="1" i="0">
                <a:solidFill>
                  <a:srgbClr val="7B4F81"/>
                </a:solidFill>
              </a:rPr>
              <a:t>A CEO'S PERSPECTIVE</a:t>
            </a:r>
          </a:p>
        </p:txBody>
      </p:sp>
      <p:sp>
        <p:nvSpPr>
          <p:cNvPr id="4" name="rating-surface">
            <a:extLst xmlns:a="http://schemas.openxmlformats.org/drawingml/2006/main">
              <a:ext uri="{FF2B5EF4-FFF2-40B4-BE49-F238E27FC236}">
                <a16:creationId xmlns:a16="http://schemas.microsoft.com/office/drawing/2014/main" id="{AB44B2C0-B826-44CE-AB47-2F177CD47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81200"/>
            <a:ext cx="7848600" cy="5543550"/>
          </a:xfrm>
          <a:prstGeom xmlns:a="http://schemas.openxmlformats.org/drawingml/2006/main" prst="roundRect">
            <a:avLst>
              <a:gd name="adj" fmla="val 2749"/>
            </a:avLst>
          </a:prstGeom>
          <a:solidFill xmlns:a="http://schemas.openxmlformats.org/drawingml/2006/main">
            <a:srgbClr val="FFF8E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rating-anchor">
            <a:extLst xmlns:a="http://schemas.openxmlformats.org/drawingml/2006/main">
              <a:ext uri="{FF2B5EF4-FFF2-40B4-BE49-F238E27FC236}">
                <a16:creationId xmlns:a16="http://schemas.microsoft.com/office/drawing/2014/main" id="{723136E8-D4A0-45D6-8E6D-79DF13B99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286000"/>
            <a:ext cx="70485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625" b="1" i="0">
                <a:solidFill>
                  <a:srgbClr val="241C28"/>
                </a:solidFill>
              </a:defRPr>
            </a:pPr>
            <a:r>
              <a:rPr sz="2625" b="1" i="0">
                <a:solidFill>
                  <a:srgbClr val="241C28"/>
                </a:solidFill>
              </a:rPr>
              <a:t>“Empatyzer helps people understand themselves and others, and approach relationships more consciously. Not every leader reads emotions well — but every leader should.”</a:t>
            </a:r>
          </a:p>
        </p:txBody>
      </p:sp>
      <p:sp>
        <p:nvSpPr>
          <p:cNvPr id="6" name="five-stars">
            <a:extLst xmlns:a="http://schemas.openxmlformats.org/drawingml/2006/main">
              <a:ext uri="{FF2B5EF4-FFF2-40B4-BE49-F238E27FC236}">
                <a16:creationId xmlns:a16="http://schemas.microsoft.com/office/drawing/2014/main" id="{2A73EA16-DF6C-4DC9-990B-43DB30EAB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6591300"/>
            <a:ext cx="704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025" b="1" i="0">
                <a:solidFill>
                  <a:srgbClr val="FFC000"/>
                </a:solidFill>
              </a:defRPr>
            </a:pPr>
            <a:r>
              <a:rPr sz="2025" b="1" i="0">
                <a:solidFill>
                  <a:srgbClr val="FFC000"/>
                </a:solidFill>
              </a:rPr>
              <a:t>★★★★★   5.0/5 on Capterra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20928B-B0A2-4BCA-95D5-6332F5A36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257800"/>
            <a:ext cx="7048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4F2854"/>
                </a:solidFill>
              </a:defRPr>
            </a:pPr>
            <a:r>
              <a:rPr sz="2250" b="1" i="0">
                <a:solidFill>
                  <a:srgbClr val="4F2854"/>
                </a:solidFill>
              </a:rPr>
              <a:t>Łukasz Wołek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DF55B7-59BE-4835-94FE-592B14766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715000"/>
            <a:ext cx="7048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0" i="0">
                <a:solidFill>
                  <a:srgbClr val="736978"/>
                </a:solidFill>
              </a:defRPr>
            </a:pPr>
            <a:r>
              <a:rPr sz="1725" b="0" i="0">
                <a:solidFill>
                  <a:srgbClr val="736978"/>
                </a:solidFill>
              </a:rPr>
              <a:t>CEO, Grupa Eura7</a:t>
            </a:r>
          </a:p>
        </p:txBody>
      </p:sp>
    </p:spTree>
    <p:extLst>
      <p:ext uri="{BB962C8B-B14F-4D97-AF65-F5344CB8AC3E}">
        <p14:creationId xmlns:p14="http://schemas.microsoft.com/office/powerpoint/2010/main" val="50267488"/>
      </p:ext>
    </p:extLst>
  </p:cSld>
</p:sld>
</file>

<file path=ppt/slides/slide7.xml><?xml version="1.0" encoding="utf-8"?>
<p:sld xmlns:p="http://schemas.openxmlformats.org/presentationml/2006/main">
  <p:cSld name="How assessment works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807fc3287c4c89">
            <a:extLst>
              <a:ext uri="{96DAC541-7B7A-43D3-8B79-37D633B846F1}">
                <asvg:svgBlip xmlns:asvg="http://schemas.microsoft.com/office/drawing/2016/SVG/main" r:embed="R7e42c44fe13f4679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7">
            <a:extLst xmlns:a="http://schemas.openxmlformats.org/drawingml/2006/main">
              <a:ext uri="{FF2B5EF4-FFF2-40B4-BE49-F238E27FC236}">
                <a16:creationId xmlns:a16="http://schemas.microsoft.com/office/drawing/2014/main" id="{5989E2D4-6307-4EBD-92EB-A0065728A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07</a:t>
            </a:r>
          </a:p>
        </p:txBody>
      </p:sp>
      <p:sp>
        <p:nvSpPr>
          <p:cNvPr id="3" name="mechanism-headline">
            <a:extLst xmlns:a="http://schemas.openxmlformats.org/drawingml/2006/main">
              <a:ext uri="{FF2B5EF4-FFF2-40B4-BE49-F238E27FC236}">
                <a16:creationId xmlns:a16="http://schemas.microsoft.com/office/drawing/2014/main" id="{3A2220DF-4131-41B6-A1E0-C606EAA1E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76350"/>
            <a:ext cx="78486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575" b="1" i="0">
                <a:solidFill>
                  <a:srgbClr val="2D2D2D"/>
                </a:solidFill>
              </a:defRPr>
            </a:pPr>
            <a:r>
              <a:rPr sz="4575" b="1" i="0">
                <a:solidFill>
                  <a:srgbClr val="2D2D2D"/>
                </a:solidFill>
              </a:rPr>
              <a:t>A diagnosis keeps Em from giving generic advice.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4504B9-AB06-4B32-9B77-03095D966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524250"/>
            <a:ext cx="11811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4F2854"/>
                </a:solidFill>
              </a:defRPr>
            </a:pPr>
            <a:r>
              <a:rPr sz="5100" b="1" i="0">
                <a:solidFill>
                  <a:srgbClr val="4F2854"/>
                </a:solidFill>
              </a:rPr>
              <a:t>01</a:t>
            </a:r>
          </a:p>
        </p:txBody>
      </p:sp>
      <p:sp>
        <p:nvSpPr>
          <p:cNvPr id="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70F6AF83-F88E-4E3E-AF7A-1F4BA11D2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3914775"/>
            <a:ext cx="6667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D4C4B9-3CDB-4542-A995-2A47E0BCD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562350"/>
            <a:ext cx="2476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DIAGNOSIS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1459AE-E403-4ADC-A379-FD038C4A6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3562350"/>
            <a:ext cx="3238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325" b="0" i="0">
                <a:solidFill>
                  <a:srgbClr val="6E6873"/>
                </a:solidFill>
              </a:defRPr>
            </a:pPr>
            <a:r>
              <a:rPr sz="2325" b="0" i="0">
                <a:solidFill>
                  <a:srgbClr val="6E6873"/>
                </a:solidFill>
              </a:rPr>
              <a:t>Traits, talents, motivators and tensions</a:t>
            </a:r>
          </a:p>
        </p:txBody>
      </p:sp>
      <p:sp>
        <p:nvSpPr>
          <p:cNvPr id="8" name="accent-rule">
            <a:extLst xmlns:a="http://schemas.openxmlformats.org/drawingml/2006/main">
              <a:ext uri="{FF2B5EF4-FFF2-40B4-BE49-F238E27FC236}">
                <a16:creationId xmlns:a16="http://schemas.microsoft.com/office/drawing/2014/main" id="{C9753EC9-9009-42D2-9E66-66B416B2C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62915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E410F7-9A2F-4159-B994-51AD34555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53000"/>
            <a:ext cx="11811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7B4F81"/>
                </a:solidFill>
              </a:defRPr>
            </a:pPr>
            <a:r>
              <a:rPr sz="5100" b="1" i="0">
                <a:solidFill>
                  <a:srgbClr val="7B4F81"/>
                </a:solidFill>
              </a:rPr>
              <a:t>02</a:t>
            </a:r>
          </a:p>
        </p:txBody>
      </p:sp>
      <p:sp>
        <p:nvSpPr>
          <p:cNvPr id="10" name="accent-rule">
            <a:extLst xmlns:a="http://schemas.openxmlformats.org/drawingml/2006/main">
              <a:ext uri="{FF2B5EF4-FFF2-40B4-BE49-F238E27FC236}">
                <a16:creationId xmlns:a16="http://schemas.microsoft.com/office/drawing/2014/main" id="{8FFFA50C-DC83-4FF4-AE6E-6F487F1F9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5343525"/>
            <a:ext cx="6667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4F8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BC33F0-22C5-46E9-A61B-211D23175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991100"/>
            <a:ext cx="2476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ASK EM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22AB1C-C20C-4913-8C9C-E6F1F83EA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4991100"/>
            <a:ext cx="3238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325" b="0" i="0">
                <a:solidFill>
                  <a:srgbClr val="6E6873"/>
                </a:solidFill>
              </a:defRPr>
            </a:pPr>
            <a:r>
              <a:rPr sz="2325" b="0" i="0">
                <a:solidFill>
                  <a:srgbClr val="6E6873"/>
                </a:solidFill>
              </a:rPr>
              <a:t>Help for this person, team or department</a:t>
            </a:r>
          </a:p>
        </p:txBody>
      </p:sp>
      <p:sp>
        <p:nvSpPr>
          <p:cNvPr id="13" name="accent-rule">
            <a:extLst xmlns:a="http://schemas.openxmlformats.org/drawingml/2006/main">
              <a:ext uri="{FF2B5EF4-FFF2-40B4-BE49-F238E27FC236}">
                <a16:creationId xmlns:a16="http://schemas.microsoft.com/office/drawing/2014/main" id="{9EA289E2-EB68-4464-9399-FC6B44836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5790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22C0C5-AF61-4F17-807F-8AAD9F5EC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381750"/>
            <a:ext cx="11811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4E458B"/>
                </a:solidFill>
              </a:defRPr>
            </a:pPr>
            <a:r>
              <a:rPr sz="5100" b="1" i="0">
                <a:solidFill>
                  <a:srgbClr val="4E458B"/>
                </a:solidFill>
              </a:rPr>
              <a:t>03</a:t>
            </a:r>
          </a:p>
        </p:txBody>
      </p:sp>
      <p:sp>
        <p:nvSpPr>
          <p:cNvPr id="1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3E8D758B-9AC5-4798-983D-28861BC77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6772275"/>
            <a:ext cx="6667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E458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C075FE-1E22-47D1-8C81-3AC778D6B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6419850"/>
            <a:ext cx="2476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MICRO-</a:t>
            </a:r>
          </a:p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LESSONS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C305412-4232-4227-9129-CC64090CE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6419850"/>
            <a:ext cx="3238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325" b="0" i="0">
                <a:solidFill>
                  <a:srgbClr val="6E6873"/>
                </a:solidFill>
              </a:defRPr>
            </a:pPr>
            <a:r>
              <a:rPr sz="2325" b="0" i="0">
                <a:solidFill>
                  <a:srgbClr val="6E6873"/>
                </a:solidFill>
              </a:rPr>
              <a:t>Two short lessons each week</a:t>
            </a:r>
          </a:p>
        </p:txBody>
      </p:sp>
    </p:spTree>
    <p:extLst>
      <p:ext uri="{BB962C8B-B14F-4D97-AF65-F5344CB8AC3E}">
        <p14:creationId xmlns:p14="http://schemas.microsoft.com/office/powerpoint/2010/main" val="1163328103"/>
      </p:ext>
    </p:extLst>
  </p:cSld>
</p:sld>
</file>

<file path=ppt/slides/slide8.xml><?xml version="1.0" encoding="utf-8"?>
<p:sld xmlns:p="http://schemas.openxmlformats.org/presentationml/2006/main">
  <p:cSld name="Organizational value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145f5608a7426a">
            <a:extLst>
              <a:ext uri="{96DAC541-7B7A-43D3-8B79-37D633B846F1}">
                <asvg:svgBlip xmlns:asvg="http://schemas.microsoft.com/office/drawing/2016/SVG/main" r:embed="R9faa46c53ef04db4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8">
            <a:extLst xmlns:a="http://schemas.openxmlformats.org/drawingml/2006/main">
              <a:ext uri="{FF2B5EF4-FFF2-40B4-BE49-F238E27FC236}">
                <a16:creationId xmlns:a16="http://schemas.microsoft.com/office/drawing/2014/main" id="{A104CEDB-ABB6-406B-91DC-8E971095A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39508C-7F2C-4F7A-9AED-ED7150E17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14450"/>
            <a:ext cx="704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7B4F81"/>
                </a:solidFill>
              </a:defRPr>
            </a:pPr>
            <a:r>
              <a:rPr sz="1800" b="1" i="0">
                <a:solidFill>
                  <a:srgbClr val="7B4F81"/>
                </a:solidFill>
              </a:rPr>
              <a:t>WHAT CHANGES FOR THE ORGANIZATION</a:t>
            </a:r>
          </a:p>
        </p:txBody>
      </p:sp>
      <p:sp>
        <p:nvSpPr>
          <p:cNvPr id="4" name="buyer-value-headline">
            <a:extLst xmlns:a="http://schemas.openxmlformats.org/drawingml/2006/main">
              <a:ext uri="{FF2B5EF4-FFF2-40B4-BE49-F238E27FC236}">
                <a16:creationId xmlns:a16="http://schemas.microsoft.com/office/drawing/2014/main" id="{95C8477A-90A5-4D90-853E-3ADF49BE0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847850"/>
            <a:ext cx="78486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5250" b="1" i="0">
                <a:solidFill>
                  <a:srgbClr val="2D2D2D"/>
                </a:solidFill>
              </a:defRPr>
            </a:pPr>
            <a:r>
              <a:rPr sz="5250" b="1" i="0">
                <a:solidFill>
                  <a:srgbClr val="2D2D2D"/>
                </a:solidFill>
              </a:rPr>
              <a:t>Support reaches</a:t>
            </a:r>
          </a:p>
          <a:p xmlns:a="http://schemas.openxmlformats.org/drawingml/2006/main">
            <a:pPr algn="l">
              <a:buNone/>
              <a:defRPr sz="5250" b="1" i="0">
                <a:solidFill>
                  <a:srgbClr val="2D2D2D"/>
                </a:solidFill>
              </a:defRPr>
            </a:pPr>
            <a:r>
              <a:rPr sz="5250" b="1" i="0">
                <a:solidFill>
                  <a:srgbClr val="2D2D2D"/>
                </a:solidFill>
              </a:rPr>
              <a:t>managers earlier.</a:t>
            </a:r>
          </a:p>
        </p:txBody>
      </p:sp>
      <p:sp>
        <p:nvSpPr>
          <p:cNvPr id="5" name="buyer-value-subhead">
            <a:extLst xmlns:a="http://schemas.openxmlformats.org/drawingml/2006/main">
              <a:ext uri="{FF2B5EF4-FFF2-40B4-BE49-F238E27FC236}">
                <a16:creationId xmlns:a16="http://schemas.microsoft.com/office/drawing/2014/main" id="{373D9775-3E90-4E8A-AB98-98D3483F9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695700"/>
            <a:ext cx="78486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300" b="1" i="0">
                <a:solidFill>
                  <a:srgbClr val="4F2854"/>
                </a:solidFill>
              </a:defRPr>
            </a:pPr>
            <a:r>
              <a:rPr sz="3300" b="1" i="0">
                <a:solidFill>
                  <a:srgbClr val="4F2854"/>
                </a:solidFill>
              </a:rPr>
              <a:t>Before problems reach HR or the board.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DBB5D0-D743-4B05-AC90-E988D872C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933950"/>
            <a:ext cx="20383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7B4F81"/>
                </a:solidFill>
              </a:defRPr>
            </a:pPr>
            <a:r>
              <a:rPr sz="2250" b="1" i="0">
                <a:solidFill>
                  <a:srgbClr val="7B4F81"/>
                </a:solidFill>
              </a:rPr>
              <a:t>MANAGERS</a:t>
            </a:r>
          </a:p>
        </p:txBody>
      </p:sp>
      <p:sp>
        <p:nvSpPr>
          <p:cNvPr id="7" name="accent-rule">
            <a:extLst xmlns:a="http://schemas.openxmlformats.org/drawingml/2006/main">
              <a:ext uri="{FF2B5EF4-FFF2-40B4-BE49-F238E27FC236}">
                <a16:creationId xmlns:a16="http://schemas.microsoft.com/office/drawing/2014/main" id="{3BF89AFD-6D29-4B86-BF89-617BFF7EF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5191125"/>
            <a:ext cx="6286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4F8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475AFE-CFB6-4FED-B328-6B65133F2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4933950"/>
            <a:ext cx="44005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625" b="1" i="0">
                <a:solidFill>
                  <a:srgbClr val="2D2D2D"/>
                </a:solidFill>
              </a:defRPr>
            </a:pPr>
            <a:r>
              <a:rPr sz="2625" b="1" i="0">
                <a:solidFill>
                  <a:srgbClr val="2D2D2D"/>
                </a:solidFill>
              </a:rPr>
              <a:t>prepare the conversation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E4FCEC-6433-4873-83C5-41CBB4CD5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6057900"/>
            <a:ext cx="20383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4F2854"/>
                </a:solidFill>
              </a:defRPr>
            </a:pPr>
            <a:r>
              <a:rPr sz="2250" b="1" i="0">
                <a:solidFill>
                  <a:srgbClr val="4F2854"/>
                </a:solidFill>
              </a:rPr>
              <a:t>HR</a:t>
            </a:r>
          </a:p>
        </p:txBody>
      </p:sp>
      <p:sp>
        <p:nvSpPr>
          <p:cNvPr id="10" name="accent-rule">
            <a:extLst xmlns:a="http://schemas.openxmlformats.org/drawingml/2006/main">
              <a:ext uri="{FF2B5EF4-FFF2-40B4-BE49-F238E27FC236}">
                <a16:creationId xmlns:a16="http://schemas.microsoft.com/office/drawing/2014/main" id="{8E46D930-0C2D-412D-881F-8B8765789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6315075"/>
            <a:ext cx="6286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7D9004-C07B-48E8-B972-9C842074F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6057900"/>
            <a:ext cx="44005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625" b="1" i="0">
                <a:solidFill>
                  <a:srgbClr val="2D2D2D"/>
                </a:solidFill>
              </a:defRPr>
            </a:pPr>
            <a:r>
              <a:rPr sz="2625" b="1" i="0">
                <a:solidFill>
                  <a:srgbClr val="2D2D2D"/>
                </a:solidFill>
              </a:rPr>
              <a:t>keeps time for hard cases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95DB6E-99A3-4332-86A9-1D052D5C7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7181850"/>
            <a:ext cx="20383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4F2854"/>
                </a:solidFill>
              </a:defRPr>
            </a:pPr>
            <a:r>
              <a:rPr sz="2250" b="1" i="0">
                <a:solidFill>
                  <a:srgbClr val="4F2854"/>
                </a:solidFill>
              </a:rPr>
              <a:t>BOARD</a:t>
            </a:r>
          </a:p>
        </p:txBody>
      </p:sp>
      <p:sp>
        <p:nvSpPr>
          <p:cNvPr id="13" name="accent-rule">
            <a:extLst xmlns:a="http://schemas.openxmlformats.org/drawingml/2006/main">
              <a:ext uri="{FF2B5EF4-FFF2-40B4-BE49-F238E27FC236}">
                <a16:creationId xmlns:a16="http://schemas.microsoft.com/office/drawing/2014/main" id="{782135DB-D3DF-4565-9E11-299E83C18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7439025"/>
            <a:ext cx="6286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92A880-AB8A-4139-9433-0110994B4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7181850"/>
            <a:ext cx="44005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625" b="1" i="0">
                <a:solidFill>
                  <a:srgbClr val="2D2D2D"/>
                </a:solidFill>
              </a:defRPr>
            </a:pPr>
            <a:r>
              <a:rPr sz="2625" b="1" i="0">
                <a:solidFill>
                  <a:srgbClr val="2D2D2D"/>
                </a:solidFill>
              </a:rPr>
              <a:t>sees fewer avoidable escalations</a:t>
            </a:r>
          </a:p>
        </p:txBody>
      </p:sp>
    </p:spTree>
    <p:extLst>
      <p:ext uri="{BB962C8B-B14F-4D97-AF65-F5344CB8AC3E}">
        <p14:creationId xmlns:p14="http://schemas.microsoft.com/office/powerpoint/2010/main" val="1104583436"/>
      </p:ext>
    </p:extLst>
  </p:cSld>
</p:sld>
</file>

<file path=ppt/slides/slide9.xml><?xml version="1.0" encoding="utf-8"?>
<p:sld xmlns:p="http://schemas.openxmlformats.org/presentationml/2006/main">
  <p:cSld name="Privacy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aff4d6196f411c">
            <a:extLst>
              <a:ext uri="{96DAC541-7B7A-43D3-8B79-37D633B846F1}">
                <asvg:svgBlip xmlns:asvg="http://schemas.microsoft.com/office/drawing/2016/SVG/main" r:embed="R809e3186150c48c9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9">
            <a:extLst xmlns:a="http://schemas.openxmlformats.org/drawingml/2006/main">
              <a:ext uri="{FF2B5EF4-FFF2-40B4-BE49-F238E27FC236}">
                <a16:creationId xmlns:a16="http://schemas.microsoft.com/office/drawing/2014/main" id="{6B7C40E2-75D3-42B0-A56C-5BC7CEDE7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09</a:t>
            </a:r>
          </a:p>
        </p:txBody>
      </p:sp>
      <p:sp>
        <p:nvSpPr>
          <p:cNvPr id="3" name="privacy-panel">
            <a:extLst xmlns:a="http://schemas.openxmlformats.org/drawingml/2006/main">
              <a:ext uri="{FF2B5EF4-FFF2-40B4-BE49-F238E27FC236}">
                <a16:creationId xmlns:a16="http://schemas.microsoft.com/office/drawing/2014/main" id="{858563FA-744D-40F8-AA1A-F6187D319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90650"/>
            <a:ext cx="7848600" cy="6572250"/>
          </a:xfrm>
          <a:prstGeom xmlns:a="http://schemas.openxmlformats.org/drawingml/2006/main" prst="roundRect">
            <a:avLst>
              <a:gd name="adj" fmla="val 2319"/>
            </a:avLst>
          </a:prstGeom>
          <a:solidFill xmlns:a="http://schemas.openxmlformats.org/drawingml/2006/main">
            <a:srgbClr val="241C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DA9F4D-5064-42ED-8E10-BBD50B635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1924050"/>
            <a:ext cx="6191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C39ACC"/>
                </a:solidFill>
              </a:defRPr>
            </a:pPr>
            <a:r>
              <a:rPr sz="1800" b="1" i="0">
                <a:solidFill>
                  <a:srgbClr val="C39ACC"/>
                </a:solidFill>
              </a:rPr>
              <a:t>PRIVACY IS PART OF THE PRODUCT</a:t>
            </a:r>
          </a:p>
        </p:txBody>
      </p:sp>
      <p:sp>
        <p:nvSpPr>
          <p:cNvPr id="5" name="privacy-headline">
            <a:extLst xmlns:a="http://schemas.openxmlformats.org/drawingml/2006/main">
              <a:ext uri="{FF2B5EF4-FFF2-40B4-BE49-F238E27FC236}">
                <a16:creationId xmlns:a16="http://schemas.microsoft.com/office/drawing/2014/main" id="{B628BC11-84D3-4415-9A94-495CA4A84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609850"/>
            <a:ext cx="7067550" cy="1771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FFFFFF"/>
                </a:solidFill>
              </a:defRPr>
            </a:pPr>
            <a:r>
              <a:rPr sz="5100" b="1" i="0">
                <a:solidFill>
                  <a:srgbClr val="FFFFFF"/>
                </a:solidFill>
              </a:rPr>
              <a:t>Conversations with Em are private.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F3F5E72C-9B39-4100-86B3-2D3CB7D62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686300"/>
            <a:ext cx="70675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privacy-core">
            <a:extLst xmlns:a="http://schemas.openxmlformats.org/drawingml/2006/main">
              <a:ext uri="{FF2B5EF4-FFF2-40B4-BE49-F238E27FC236}">
                <a16:creationId xmlns:a16="http://schemas.microsoft.com/office/drawing/2014/main" id="{3DFDFFE7-ED0C-4C5E-9578-CF6B5EFCB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5086350"/>
            <a:ext cx="70675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525" b="1" i="0">
                <a:solidFill>
                  <a:srgbClr val="EFE8F2"/>
                </a:solidFill>
              </a:defRPr>
            </a:pPr>
            <a:r>
              <a:rPr sz="3525" b="1" i="0">
                <a:solidFill>
                  <a:srgbClr val="EFE8F2"/>
                </a:solidFill>
              </a:rPr>
              <a:t>The company does not read questions or answers.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5F2EF6-E5F5-40F7-B264-DC2E79CC5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6743700"/>
            <a:ext cx="70675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325" b="0" i="0">
                <a:solidFill>
                  <a:srgbClr val="F3EDF5"/>
                </a:solidFill>
              </a:defRPr>
            </a:pPr>
            <a:r>
              <a:rPr sz="2325" b="0" i="0">
                <a:solidFill>
                  <a:srgbClr val="F3EDF5"/>
                </a:solidFill>
              </a:rPr>
              <a:t>The organization sees aggregate statistics — not private conversations.</a:t>
            </a:r>
          </a:p>
        </p:txBody>
      </p:sp>
    </p:spTree>
    <p:extLst>
      <p:ext uri="{BB962C8B-B14F-4D97-AF65-F5344CB8AC3E}">
        <p14:creationId xmlns:p14="http://schemas.microsoft.com/office/powerpoint/2010/main" val="606596161"/>
      </p:ext>
    </p:extLst>
  </p:cSld>
</p:sld>
</file>

<file path=ppt/slides/slide10.xml><?xml version="1.0" encoding="utf-8"?>
<p:sld xmlns:p="http://schemas.openxmlformats.org/presentationml/2006/main">
  <p:cSld name="Rollout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fcc7bedc624a16">
            <a:extLst>
              <a:ext uri="{96DAC541-7B7A-43D3-8B79-37D633B846F1}">
                <asvg:svgBlip xmlns:asvg="http://schemas.microsoft.com/office/drawing/2016/SVG/main" r:embed="R37bb36b372e344c7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10">
            <a:extLst xmlns:a="http://schemas.openxmlformats.org/drawingml/2006/main">
              <a:ext uri="{FF2B5EF4-FFF2-40B4-BE49-F238E27FC236}">
                <a16:creationId xmlns:a16="http://schemas.microsoft.com/office/drawing/2014/main" id="{F6440F1B-95D2-433C-BAAB-5308E49B1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10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007C19-377F-4613-980E-85DD9077E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14450"/>
            <a:ext cx="4381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7B4F81"/>
                </a:solidFill>
              </a:defRPr>
            </a:pPr>
            <a:r>
              <a:rPr sz="1800" b="1" i="0">
                <a:solidFill>
                  <a:srgbClr val="7B4F81"/>
                </a:solidFill>
              </a:rPr>
              <a:t>A SMALL FIRST STEP</a:t>
            </a:r>
          </a:p>
        </p:txBody>
      </p:sp>
      <p:sp>
        <p:nvSpPr>
          <p:cNvPr id="4" name="one-anchor">
            <a:extLst xmlns:a="http://schemas.openxmlformats.org/drawingml/2006/main">
              <a:ext uri="{FF2B5EF4-FFF2-40B4-BE49-F238E27FC236}">
                <a16:creationId xmlns:a16="http://schemas.microsoft.com/office/drawing/2014/main" id="{FC722F57-6616-4A8B-92F2-2460FAF0A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43100"/>
            <a:ext cx="3238500" cy="476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6700" b="1" i="0">
                <a:solidFill>
                  <a:srgbClr val="7B4F81"/>
                </a:solidFill>
              </a:defRPr>
            </a:pPr>
            <a:r>
              <a:rPr sz="26700" b="1" i="0">
                <a:solidFill>
                  <a:srgbClr val="7B4F81"/>
                </a:solidFill>
              </a:rPr>
              <a:t>1</a:t>
            </a:r>
          </a:p>
        </p:txBody>
      </p:sp>
      <p:sp>
        <p:nvSpPr>
          <p:cNvPr id="5" name="start-headline">
            <a:extLst xmlns:a="http://schemas.openxmlformats.org/drawingml/2006/main">
              <a:ext uri="{FF2B5EF4-FFF2-40B4-BE49-F238E27FC236}">
                <a16:creationId xmlns:a16="http://schemas.microsoft.com/office/drawing/2014/main" id="{68D2A57B-5BA0-47E0-BCA4-77436C268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2343150"/>
            <a:ext cx="4762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5025" b="1" i="0">
                <a:solidFill>
                  <a:srgbClr val="2D2D2D"/>
                </a:solidFill>
              </a:defRPr>
            </a:pPr>
            <a:r>
              <a:rPr sz="5025" b="1" i="0">
                <a:solidFill>
                  <a:srgbClr val="2D2D2D"/>
                </a:solidFill>
              </a:rPr>
              <a:t>Start with one</a:t>
            </a:r>
          </a:p>
          <a:p xmlns:a="http://schemas.openxmlformats.org/drawingml/2006/main">
            <a:pPr algn="l">
              <a:buNone/>
              <a:defRPr sz="5025" b="1" i="0">
                <a:solidFill>
                  <a:srgbClr val="2D2D2D"/>
                </a:solidFill>
              </a:defRPr>
            </a:pPr>
            <a:r>
              <a:rPr sz="5025" b="1" i="0">
                <a:solidFill>
                  <a:srgbClr val="2D2D2D"/>
                </a:solidFill>
              </a:rPr>
              <a:t>department.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6BA4E087-82C4-4E2A-8456-59FA52873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0950" y="4514850"/>
            <a:ext cx="41910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2A2133-8CCB-4BC5-B78C-577EBFB69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0950" y="4953000"/>
            <a:ext cx="4191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225" b="1" i="0">
                <a:solidFill>
                  <a:srgbClr val="4F2854"/>
                </a:solidFill>
              </a:defRPr>
            </a:pPr>
            <a:r>
              <a:rPr sz="3225" b="1" i="0">
                <a:solidFill>
                  <a:srgbClr val="4F2854"/>
                </a:solidFill>
              </a:rPr>
              <a:t>A few hours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B8BB56-76FF-470D-A2EB-19FB95155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0950" y="5581650"/>
            <a:ext cx="4191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325" b="0" i="0">
                <a:solidFill>
                  <a:srgbClr val="736978"/>
                </a:solidFill>
              </a:defRPr>
            </a:pPr>
            <a:r>
              <a:rPr sz="2325" b="0" i="0">
                <a:solidFill>
                  <a:srgbClr val="736978"/>
                </a:solidFill>
              </a:rPr>
              <a:t>to set up the organization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5F2DF1-DAB1-4DB4-AB21-4CB8CB6A0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0950" y="6400800"/>
            <a:ext cx="4191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225" b="1" i="0">
                <a:solidFill>
                  <a:srgbClr val="4E458B"/>
                </a:solidFill>
              </a:defRPr>
            </a:pPr>
            <a:r>
              <a:rPr sz="3225" b="1" i="0">
                <a:solidFill>
                  <a:srgbClr val="4E458B"/>
                </a:solidFill>
              </a:rPr>
              <a:t>About 15 minutes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33D317-FFC2-45D9-9E1B-66B12D54C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0950" y="7029450"/>
            <a:ext cx="4191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325" b="0" i="0">
                <a:solidFill>
                  <a:srgbClr val="736978"/>
                </a:solidFill>
              </a:defRPr>
            </a:pPr>
            <a:r>
              <a:rPr sz="2325" b="0" i="0">
                <a:solidFill>
                  <a:srgbClr val="736978"/>
                </a:solidFill>
              </a:rPr>
              <a:t>for an employee to start</a:t>
            </a:r>
          </a:p>
        </p:txBody>
      </p:sp>
    </p:spTree>
    <p:extLst>
      <p:ext uri="{BB962C8B-B14F-4D97-AF65-F5344CB8AC3E}">
        <p14:creationId xmlns:p14="http://schemas.microsoft.com/office/powerpoint/2010/main" val="650313606"/>
      </p:ext>
    </p:extLst>
  </p:cSld>
</p:sld>
</file>

<file path=ppt/slides/slide11.xml><?xml version="1.0" encoding="utf-8"?>
<p:sld xmlns:p="http://schemas.openxmlformats.org/presentationml/2006/main">
  <p:cSld name="Demo and contact">
    <p:bg>
      <p:bgPr>
        <a:solidFill xmlns:a="http://schemas.openxmlformats.org/drawingml/2006/main">
          <a:srgbClr val="241C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44cdfeef4f43c8">
            <a:extLst>
              <a:ext uri="{96DAC541-7B7A-43D3-8B79-37D633B846F1}">
                <asvg:svgBlip xmlns:asvg="http://schemas.microsoft.com/office/drawing/2016/SVG/main" r:embed="R96781a6753fa4f65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905000" cy="327627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7B4100-9CC6-4797-9DE9-B7C2C6AAB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90650"/>
            <a:ext cx="685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C39ACC"/>
                </a:solidFill>
              </a:defRPr>
            </a:pPr>
            <a:r>
              <a:rPr sz="1800" b="1" i="0">
                <a:solidFill>
                  <a:srgbClr val="C39ACC"/>
                </a:solidFill>
              </a:rPr>
              <a:t>YOUR NEXT IMPORTANT CONVERSATION</a:t>
            </a:r>
          </a:p>
        </p:txBody>
      </p:sp>
      <p:sp>
        <p:nvSpPr>
          <p:cNvPr id="3" name="cta-headline">
            <a:extLst xmlns:a="http://schemas.openxmlformats.org/drawingml/2006/main">
              <a:ext uri="{FF2B5EF4-FFF2-40B4-BE49-F238E27FC236}">
                <a16:creationId xmlns:a16="http://schemas.microsoft.com/office/drawing/2014/main" id="{0AF064FF-7CAA-40E5-9684-29F473252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38350"/>
            <a:ext cx="7848600" cy="2781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5400" b="1" i="0">
                <a:solidFill>
                  <a:srgbClr val="FFFFFF"/>
                </a:solidFill>
              </a:defRPr>
            </a:pPr>
            <a:r>
              <a:rPr sz="5400" b="1" i="0">
                <a:solidFill>
                  <a:srgbClr val="FFFFFF"/>
                </a:solidFill>
              </a:rPr>
              <a:t>Bring the conversation</a:t>
            </a:r>
          </a:p>
          <a:p xmlns:a="http://schemas.openxmlformats.org/drawingml/2006/main">
            <a:pPr algn="l">
              <a:buNone/>
              <a:defRPr sz="5400" b="1" i="0">
                <a:solidFill>
                  <a:srgbClr val="FFFFFF"/>
                </a:solidFill>
              </a:defRPr>
            </a:pPr>
            <a:r>
              <a:rPr sz="5400" b="1" i="0">
                <a:solidFill>
                  <a:srgbClr val="FFFFFF"/>
                </a:solidFill>
              </a:rPr>
              <a:t>you actually need</a:t>
            </a:r>
          </a:p>
          <a:p xmlns:a="http://schemas.openxmlformats.org/drawingml/2006/main">
            <a:pPr algn="l">
              <a:buNone/>
              <a:defRPr sz="5400" b="1" i="0">
                <a:solidFill>
                  <a:srgbClr val="FFFFFF"/>
                </a:solidFill>
              </a:defRPr>
            </a:pPr>
            <a:r>
              <a:rPr sz="5400" b="1" i="0">
                <a:solidFill>
                  <a:srgbClr val="FFFFFF"/>
                </a:solidFill>
              </a:rPr>
              <a:t>to have.</a:t>
            </a:r>
          </a:p>
        </p:txBody>
      </p:sp>
      <p:sp>
        <p:nvSpPr>
          <p:cNvPr id="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6D05C362-E5DB-495E-B011-D91C25549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276850"/>
            <a:ext cx="40957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39A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cta-action">
            <a:extLst xmlns:a="http://schemas.openxmlformats.org/drawingml/2006/main">
              <a:ext uri="{FF2B5EF4-FFF2-40B4-BE49-F238E27FC236}">
                <a16:creationId xmlns:a16="http://schemas.microsoft.com/office/drawing/2014/main" id="{E7E1E6C2-6630-4F51-B806-6EA00D280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734050"/>
            <a:ext cx="7239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900" b="1" i="0">
                <a:solidFill>
                  <a:srgbClr val="F3EDF5"/>
                </a:solidFill>
              </a:defRPr>
            </a:pPr>
            <a:r>
              <a:rPr sz="3900" b="1" i="0">
                <a:solidFill>
                  <a:srgbClr val="F3EDF5"/>
                </a:solidFill>
              </a:rPr>
              <a:t>Book a 30-minute demo.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158A99-EEEF-4FA0-BE9F-D1B15EAE9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781800"/>
            <a:ext cx="723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EFE8F2"/>
                </a:solidFill>
              </a:defRPr>
            </a:pPr>
            <a:r>
              <a:rPr sz="2100" b="0" i="0">
                <a:solidFill>
                  <a:srgbClr val="EFE8F2"/>
                </a:solidFill>
              </a:rPr>
              <a:t>hello@empatyzer.com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A4ACF1-5573-4392-8A3C-19A4B28A2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334250"/>
            <a:ext cx="476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325" b="1" i="0">
                <a:solidFill>
                  <a:srgbClr val="FFFFFF"/>
                </a:solidFill>
              </a:defRPr>
            </a:pPr>
            <a:r>
              <a:rPr sz="2325" b="1" i="0">
                <a:solidFill>
                  <a:srgbClr val="FFFFFF"/>
                </a:solidFill>
              </a:rPr>
              <a:t>empatyzer.com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6D1565-1869-4E7E-BDA5-B8DAFE85A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039100"/>
            <a:ext cx="685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950" b="0" i="0">
                <a:solidFill>
                  <a:srgbClr val="EFE8F2"/>
                </a:solidFill>
              </a:defRPr>
            </a:pPr>
            <a:r>
              <a:rPr sz="1950" b="0" i="0">
                <a:solidFill>
                  <a:srgbClr val="EFE8F2"/>
                </a:solidFill>
              </a:rPr>
              <a:t>Empatyzer. Before an important conversation.</a:t>
            </a:r>
          </a:p>
        </p:txBody>
      </p:sp>
      <p:sp>
        <p:nvSpPr>
          <p:cNvPr id="9" name="page-11">
            <a:extLst xmlns:a="http://schemas.openxmlformats.org/drawingml/2006/main">
              <a:ext uri="{FF2B5EF4-FFF2-40B4-BE49-F238E27FC236}">
                <a16:creationId xmlns:a16="http://schemas.microsoft.com/office/drawing/2014/main" id="{4F3F8818-70CE-4301-A329-21168D867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0967220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2026-09-05T20:36:12.3140000Z</dcterms:created>
  <dcterms:modified xsi:type="dcterms:W3CDTF">2026-09-05T20:36:12.3140000Z</dcterms:modified>
</coreProperties>
</file>