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697958fb1a545e7" /><Relationship Type="http://schemas.openxmlformats.org/officeDocument/2006/relationships/extended-properties" Target="/docProps/app.xml" Id="R23d676dc4d8f4c16" /><Relationship Type="http://schemas.openxmlformats.org/officeDocument/2006/relationships/officeDocument" Target="/ppt/presentation.xml" Id="Rf39e20faf2ea465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8ae924ae62841c6"/>
  </p:sldMasterIdLst>
  <p:notesMasterIdLst>
    <p:notesMasterId xmlns:r="http://schemas.openxmlformats.org/officeDocument/2006/relationships" r:id="R82e89a2d26844f63"/>
  </p:notesMasterIdLst>
  <p:sldIdLst>
    <p:sldId xmlns:r="http://schemas.openxmlformats.org/officeDocument/2006/relationships" id="256" r:id="Rb032604e3e054684"/>
    <p:sldId xmlns:r="http://schemas.openxmlformats.org/officeDocument/2006/relationships" id="257" r:id="Rb46fa9c355354274"/>
    <p:sldId xmlns:r="http://schemas.openxmlformats.org/officeDocument/2006/relationships" id="258" r:id="Rf5a368f76f08456b"/>
    <p:sldId xmlns:r="http://schemas.openxmlformats.org/officeDocument/2006/relationships" id="259" r:id="Rc0fd7cbd19604d2d"/>
    <p:sldId xmlns:r="http://schemas.openxmlformats.org/officeDocument/2006/relationships" id="260" r:id="R5049fef670b84e0d"/>
    <p:sldId xmlns:r="http://schemas.openxmlformats.org/officeDocument/2006/relationships" id="261" r:id="Rc81b85fb66304cfa"/>
    <p:sldId xmlns:r="http://schemas.openxmlformats.org/officeDocument/2006/relationships" id="262" r:id="Rb34c7d0faf244f63"/>
    <p:sldId xmlns:r="http://schemas.openxmlformats.org/officeDocument/2006/relationships" id="263" r:id="Rc1f7c637b01f4f69"/>
    <p:sldId xmlns:r="http://schemas.openxmlformats.org/officeDocument/2006/relationships" id="264" r:id="R7727d17fcf4147a8"/>
    <p:sldId xmlns:r="http://schemas.openxmlformats.org/officeDocument/2006/relationships" id="265" r:id="R4bfc13435fd44517"/>
    <p:sldId xmlns:r="http://schemas.openxmlformats.org/officeDocument/2006/relationships" id="266" r:id="R1ca7dfa4b228423a"/>
  </p:sldIdLst>
  <p:sldSz cx="9144000" cy="9144000"/>
  <p:notesSz cx="6858000" cy="9144000"/>
  <p:extLst>
    <p:ext uri="{521415D9-36F7-43E2-AB2F-B90AF26B5E84}">
      <p14:sectionLst xmlns:p14="http://schemas.microsoft.com/office/powerpoint/2010/main">
        <p14:section name="The problem" id="{CA0F02D2-07EE-4F45-86A3-0ED97AC3A377}">
          <p14:sldIdLst>
            <p14:sldId id="256"/>
            <p14:sldId id="257"/>
          </p14:sldIdLst>
        </p14:section>
        <p14:section name="The solution" id="{62504A45-EF50-41A7-B5AB-F6FC14F3F565}">
          <p14:sldIdLst>
            <p14:sldId id="258"/>
            <p14:sldId id="259"/>
          </p14:sldIdLst>
        </p14:section>
        <p14:section name="Evidence and mechanism" id="{AB86281D-0511-4436-9282-0AE7E7361FBF}">
          <p14:sldIdLst>
            <p14:sldId id="260"/>
            <p14:sldId id="261"/>
            <p14:sldId id="262"/>
          </p14:sldIdLst>
        </p14:section>
        <p14:section name="Value and privacy" id="{FEFCC113-AD6C-4CC4-A935-A84ED1CCBBE0}">
          <p14:sldIdLst>
            <p14:sldId id="263"/>
            <p14:sldId id="264"/>
          </p14:sldIdLst>
        </p14:section>
        <p14:section name="Rollout and contact" id="{512EA648-83C0-40EB-98D8-D937F4003EAB}">
          <p14:sldIdLst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e89b728ba0c4292" /><Relationship Type="http://schemas.openxmlformats.org/officeDocument/2006/relationships/slideMaster" Target="/ppt/slideMasters/slideMaster1.xml" Id="Rd8ae924ae62841c6" /><Relationship Type="http://schemas.openxmlformats.org/officeDocument/2006/relationships/notesMaster" Target="/ppt/notesMasters/notesMaster1.xml" Id="R82e89a2d26844f63" /><Relationship Type="http://schemas.openxmlformats.org/officeDocument/2006/relationships/presProps" Target="/ppt/presProps.xml" Id="Rec180df652794e33" /><Relationship Type="http://schemas.openxmlformats.org/officeDocument/2006/relationships/tableStyles" Target="/ppt/tableStyles.xml" Id="Ra25c8c24efc0434b" /><Relationship Type="http://schemas.openxmlformats.org/officeDocument/2006/relationships/slide" Target="/ppt/slides/slide1.xml" Id="Rb032604e3e054684" /><Relationship Type="http://schemas.openxmlformats.org/officeDocument/2006/relationships/slide" Target="/ppt/slides/slide2.xml" Id="Rb46fa9c355354274" /><Relationship Type="http://schemas.openxmlformats.org/officeDocument/2006/relationships/slide" Target="/ppt/slides/slide3.xml" Id="Rf5a368f76f08456b" /><Relationship Type="http://schemas.openxmlformats.org/officeDocument/2006/relationships/slide" Target="/ppt/slides/slide4.xml" Id="Rc0fd7cbd19604d2d" /><Relationship Type="http://schemas.openxmlformats.org/officeDocument/2006/relationships/slide" Target="/ppt/slides/slide5.xml" Id="R5049fef670b84e0d" /><Relationship Type="http://schemas.openxmlformats.org/officeDocument/2006/relationships/slide" Target="/ppt/slides/slide6.xml" Id="Rc81b85fb66304cfa" /><Relationship Type="http://schemas.openxmlformats.org/officeDocument/2006/relationships/slide" Target="/ppt/slides/slide7.xml" Id="Rb34c7d0faf244f63" /><Relationship Type="http://schemas.openxmlformats.org/officeDocument/2006/relationships/slide" Target="/ppt/slides/slide8.xml" Id="Rc1f7c637b01f4f69" /><Relationship Type="http://schemas.openxmlformats.org/officeDocument/2006/relationships/slide" Target="/ppt/slides/slide9.xml" Id="R7727d17fcf4147a8" /><Relationship Type="http://schemas.openxmlformats.org/officeDocument/2006/relationships/slide" Target="/ppt/slides/slide10.xml" Id="R4bfc13435fd44517" /><Relationship Type="http://schemas.openxmlformats.org/officeDocument/2006/relationships/slide" Target="/ppt/slides/slide11.xml" Id="R1ca7dfa4b228423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0544047ec4d408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c66e96f3dc24ab9" /><Relationship Type="http://schemas.openxmlformats.org/officeDocument/2006/relationships/notesMaster" Target="/ppt/notesMasters/notesMaster1.xml" Id="R1720caef6249430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01ad926a9a64372" /><Relationship Type="http://schemas.openxmlformats.org/officeDocument/2006/relationships/notesMaster" Target="/ppt/notesMasters/notesMaster1.xml" Id="Rf28e31583b1b496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65d44d79b0a4a67" /><Relationship Type="http://schemas.openxmlformats.org/officeDocument/2006/relationships/notesMaster" Target="/ppt/notesMasters/notesMaster1.xml" Id="Rb979a66d16c44ed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3b69283b0674121" /><Relationship Type="http://schemas.openxmlformats.org/officeDocument/2006/relationships/notesMaster" Target="/ppt/notesMasters/notesMaster1.xml" Id="R18906c6cbb54456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77aace1929c4881" /><Relationship Type="http://schemas.openxmlformats.org/officeDocument/2006/relationships/notesMaster" Target="/ppt/notesMasters/notesMaster1.xml" Id="Rade49e7c9bb141a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a41b66206b940dd" /><Relationship Type="http://schemas.openxmlformats.org/officeDocument/2006/relationships/notesMaster" Target="/ppt/notesMasters/notesMaster1.xml" Id="Rd5d844208bb84b6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bd93deba03b420a" /><Relationship Type="http://schemas.openxmlformats.org/officeDocument/2006/relationships/notesMaster" Target="/ppt/notesMasters/notesMaster1.xml" Id="R01c43df1e6684dc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c849d285afc4c23" /><Relationship Type="http://schemas.openxmlformats.org/officeDocument/2006/relationships/notesMaster" Target="/ppt/notesMasters/notesMaster1.xml" Id="R320cebd787a040d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4c8d01ac49e4663" /><Relationship Type="http://schemas.openxmlformats.org/officeDocument/2006/relationships/notesMaster" Target="/ppt/notesMasters/notesMaster1.xml" Id="R091fb87e3a4c4f9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bfb5d7b05d048aa" /><Relationship Type="http://schemas.openxmlformats.org/officeDocument/2006/relationships/notesMaster" Target="/ppt/notesMasters/notesMaster1.xml" Id="R15ebd88514ab4db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1f7e1051e6b4a5a" /><Relationship Type="http://schemas.openxmlformats.org/officeDocument/2006/relationships/notesMaster" Target="/ppt/notesMasters/notesMaster1.xml" Id="Recb343e5e56948e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English brand line and role-specific positioning.</a:t>
            </a:r>
          </a:p>
          <a:p xmlns:a="http://schemas.openxmlformats.org/drawingml/2006/main">
            <a:r>
              <a:t>- Manager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core tension adapted from the source problem statement.</a:t>
            </a:r>
          </a:p>
          <a:p xmlns:a="http://schemas.openxmlformats.org/drawingml/2006/main">
            <a:r>
              <a:t>- Manager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representative situations selected and shortened from the source examples.</a:t>
            </a:r>
          </a:p>
          <a:p xmlns:a="http://schemas.openxmlformats.org/drawingml/2006/main">
            <a:r>
              <a:t>- Manager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demonstration based on the source conversation example; not a universal response template.</a:t>
            </a:r>
          </a:p>
          <a:p xmlns:a="http://schemas.openxmlformats.org/drawingml/2006/main">
            <a:r>
              <a:t>- Manager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Measured user results from the source: 77%, 73% and 59%.</a:t>
            </a:r>
          </a:p>
          <a:p xmlns:a="http://schemas.openxmlformats.org/drawingml/2006/main">
            <a:r>
              <a:t>- Manager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English rendering based on the Anna T. testimonial in the manager / production section.</a:t>
            </a:r>
          </a:p>
          <a:p xmlns:a="http://schemas.openxmlformats.org/drawingml/2006/main">
            <a:r>
              <a:t>- 5.0/5 Capterra rating and 2026 review signal from the same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product mechanisms from the source: diagnosis, conversation with Em and personalized micro-lessons.</a:t>
            </a:r>
          </a:p>
          <a:p xmlns:a="http://schemas.openxmlformats.org/drawingml/2006/main">
            <a:r>
              <a:t>- Manager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organizational or day-to-day value distilled from the source outcomes and use cases.</a:t>
            </a:r>
          </a:p>
          <a:p xmlns:a="http://schemas.openxmlformats.org/drawingml/2006/main">
            <a:r>
              <a:t>- Manager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privacy statement and the audience-specific boundary described in the source.</a:t>
            </a:r>
          </a:p>
          <a:p xmlns:a="http://schemas.openxmlformats.org/drawingml/2006/main">
            <a:r>
              <a:t>- Manager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Low-friction rollout facts from the source: organization setup in hours and about 15 minutes per user, or the manager-specific first-use framing.</a:t>
            </a:r>
          </a:p>
          <a:p xmlns:a="http://schemas.openxmlformats.org/drawingml/2006/main">
            <a:r>
              <a:t>- Manager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CTA and contact details from the source; approved English brand line.</a:t>
            </a:r>
          </a:p>
          <a:p xmlns:a="http://schemas.openxmlformats.org/drawingml/2006/main">
            <a:r>
              <a:t>- Manager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759ae6c1917429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7257bb6985a4ba3" /><Relationship Type="http://schemas.openxmlformats.org/officeDocument/2006/relationships/slideLayout" Target="/ppt/slideLayouts/slideLayout1.xml" Id="R989fb9b2e29246f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89fb9b2e29246f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34e5d655344696" /><Relationship Type="http://schemas.openxmlformats.org/officeDocument/2006/relationships/image" Target="/ppt/media/image.png" Id="R420ec14033df4f7d" /><Relationship Type="http://schemas.openxmlformats.org/officeDocument/2006/relationships/image" Target="/ppt/media/image.svg" Id="Rfde798e929e04f19" /><Relationship Type="http://schemas.openxmlformats.org/officeDocument/2006/relationships/notesSlide" Target="/ppt/notesSlides/notesSlide1.xml" Id="Rc964e21cbd334e6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f11a10d4704795" /><Relationship Type="http://schemas.openxmlformats.org/officeDocument/2006/relationships/image" Target="/ppt/media/image2.png" Id="Rb87e7813fbaf4e0f" /><Relationship Type="http://schemas.openxmlformats.org/officeDocument/2006/relationships/image" Target="/ppt/media/image2.svg" Id="R2c5a741e65924859" /><Relationship Type="http://schemas.openxmlformats.org/officeDocument/2006/relationships/notesSlide" Target="/ppt/notesSlides/notesSlide2.xml" Id="R81541af67cce4d4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c0683621b14690" /><Relationship Type="http://schemas.openxmlformats.org/officeDocument/2006/relationships/image" Target="/ppt/media/image3.png" Id="R91140d614e4648c7" /><Relationship Type="http://schemas.openxmlformats.org/officeDocument/2006/relationships/image" Target="/ppt/media/image3.svg" Id="Re37742f0f1964313" /><Relationship Type="http://schemas.openxmlformats.org/officeDocument/2006/relationships/notesSlide" Target="/ppt/notesSlides/notesSlide3.xml" Id="Rb00fe1f415bc4d7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97a3f36ce14e67" /><Relationship Type="http://schemas.openxmlformats.org/officeDocument/2006/relationships/image" Target="/ppt/media/image4.png" Id="R07a01d2a203e472d" /><Relationship Type="http://schemas.openxmlformats.org/officeDocument/2006/relationships/image" Target="/ppt/media/image4.svg" Id="R4d2babe384a442bd" /><Relationship Type="http://schemas.openxmlformats.org/officeDocument/2006/relationships/notesSlide" Target="/ppt/notesSlides/notesSlide4.xml" Id="R8700a3fe2bd74fc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15379c5bdf4198" /><Relationship Type="http://schemas.openxmlformats.org/officeDocument/2006/relationships/image" Target="/ppt/media/image5.png" Id="R319213f3974a4924" /><Relationship Type="http://schemas.openxmlformats.org/officeDocument/2006/relationships/image" Target="/ppt/media/image5.svg" Id="R9de1f4a8de3044a7" /><Relationship Type="http://schemas.openxmlformats.org/officeDocument/2006/relationships/notesSlide" Target="/ppt/notesSlides/notesSlide5.xml" Id="Rb7589569d2e242a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9beea8659446f9" /><Relationship Type="http://schemas.openxmlformats.org/officeDocument/2006/relationships/image" Target="/ppt/media/image6.png" Id="R58c7670d7c9b44ae" /><Relationship Type="http://schemas.openxmlformats.org/officeDocument/2006/relationships/image" Target="/ppt/media/image6.svg" Id="R4075ee9f0e7145b0" /><Relationship Type="http://schemas.openxmlformats.org/officeDocument/2006/relationships/notesSlide" Target="/ppt/notesSlides/notesSlide6.xml" Id="R1d98851961ee41f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8463bef58e4a22" /><Relationship Type="http://schemas.openxmlformats.org/officeDocument/2006/relationships/image" Target="/ppt/media/image7.png" Id="Re75da3c41e2d432a" /><Relationship Type="http://schemas.openxmlformats.org/officeDocument/2006/relationships/image" Target="/ppt/media/image7.svg" Id="Rb5e13e8851b446a3" /><Relationship Type="http://schemas.openxmlformats.org/officeDocument/2006/relationships/notesSlide" Target="/ppt/notesSlides/notesSlide7.xml" Id="R4cabf31d7aef4f7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e0084125ad4df0" /><Relationship Type="http://schemas.openxmlformats.org/officeDocument/2006/relationships/image" Target="/ppt/media/image8.png" Id="Rb143701632c74013" /><Relationship Type="http://schemas.openxmlformats.org/officeDocument/2006/relationships/image" Target="/ppt/media/image8.svg" Id="R8c000e39b7dc49f2" /><Relationship Type="http://schemas.openxmlformats.org/officeDocument/2006/relationships/notesSlide" Target="/ppt/notesSlides/notesSlide8.xml" Id="R0bc0e277944e4f2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e63e8daa9b477e" /><Relationship Type="http://schemas.openxmlformats.org/officeDocument/2006/relationships/image" Target="/ppt/media/image9.png" Id="Ra4af361569014803" /><Relationship Type="http://schemas.openxmlformats.org/officeDocument/2006/relationships/image" Target="/ppt/media/image9.svg" Id="Ra405c1e0945f4b09" /><Relationship Type="http://schemas.openxmlformats.org/officeDocument/2006/relationships/notesSlide" Target="/ppt/notesSlides/notesSlide9.xml" Id="R1ba3ec361136448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648162b8584d51" /><Relationship Type="http://schemas.openxmlformats.org/officeDocument/2006/relationships/image" Target="/ppt/media/image10.png" Id="Re2a9ad781ba646ba" /><Relationship Type="http://schemas.openxmlformats.org/officeDocument/2006/relationships/image" Target="/ppt/media/image10.svg" Id="R3c84c94006e74e9a" /><Relationship Type="http://schemas.openxmlformats.org/officeDocument/2006/relationships/notesSlide" Target="/ppt/notesSlides/notesSlide10.xml" Id="Rde52ffaf3a394a9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d29c5e277a4d4e" /><Relationship Type="http://schemas.openxmlformats.org/officeDocument/2006/relationships/image" Target="/ppt/media/image11.png" Id="R8499806fc8e74976" /><Relationship Type="http://schemas.openxmlformats.org/officeDocument/2006/relationships/image" Target="/ppt/media/image11.svg" Id="Ra9c84caa6d914ef7" /><Relationship Type="http://schemas.openxmlformats.org/officeDocument/2006/relationships/notesSlide" Target="/ppt/notesSlides/notesSlide11.xml" Id="R00f85238e632477c" /></Relationships>
</file>

<file path=ppt/slides/slide1.xml><?xml version="1.0" encoding="utf-8"?>
<p:sld xmlns:p="http://schemas.openxmlformats.org/presentationml/2006/main">
  <p:cSld name="Opening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0ec14033df4f7d">
            <a:extLst>
              <a:ext uri="{96DAC541-7B7A-43D3-8B79-37D633B846F1}">
                <asvg:svgBlip xmlns:asvg="http://schemas.microsoft.com/office/drawing/2016/SVG/main" r:embed="Rfde798e929e04f1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1EF790-C2FF-464E-BDC3-EB9F4730B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525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FFD166"/>
                </a:solidFill>
              </a:defRPr>
            </a:pPr>
            <a:r>
              <a:rPr sz="1800" b="1" i="0">
                <a:solidFill>
                  <a:srgbClr val="FFD166"/>
                </a:solidFill>
              </a:rPr>
              <a:t>FOR FOREMEN &amp; SHIFT SUPERVISORS</a:t>
            </a:r>
          </a:p>
        </p:txBody>
      </p:sp>
      <p:sp>
        <p:nvSpPr>
          <p:cNvPr id="3" name="cover-headline">
            <a:extLst xmlns:a="http://schemas.openxmlformats.org/drawingml/2006/main">
              <a:ext uri="{FF2B5EF4-FFF2-40B4-BE49-F238E27FC236}">
                <a16:creationId xmlns:a16="http://schemas.microsoft.com/office/drawing/2014/main" id="{0254CB1F-2C7B-4727-A156-AD7F36C30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495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Important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conversations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at work shouldn't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be handled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on instinct.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57E4DFC-B93F-44B4-884A-B1272759B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48550"/>
            <a:ext cx="32004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369D77FC-E7EB-4AE6-AA35-41AB3A8C0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772400"/>
            <a:ext cx="752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0" i="0">
                <a:solidFill>
                  <a:srgbClr val="EFE8F2"/>
                </a:solidFill>
              </a:defRPr>
            </a:pPr>
            <a:r>
              <a:rPr sz="2025" b="0" i="0">
                <a:solidFill>
                  <a:srgbClr val="EFE8F2"/>
                </a:solidFill>
              </a:rPr>
              <a:t>Empatyzer helps you prepare feedback and difficult conversations with a specific person in the plant.</a:t>
            </a:r>
          </a:p>
        </p:txBody>
      </p:sp>
      <p:sp>
        <p:nvSpPr>
          <p:cNvPr id="6" name="page-1">
            <a:extLst xmlns:a="http://schemas.openxmlformats.org/drawingml/2006/main">
              <a:ext uri="{FF2B5EF4-FFF2-40B4-BE49-F238E27FC236}">
                <a16:creationId xmlns:a16="http://schemas.microsoft.com/office/drawing/2014/main" id="{61627386-DF16-4A23-831F-16A5C7C7D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850281555"/>
      </p:ext>
    </p:extLst>
  </p:cSld>
</p:sld>
</file>

<file path=ppt/slides/slide2.xml><?xml version="1.0" encoding="utf-8"?>
<p:sld xmlns:p="http://schemas.openxmlformats.org/presentationml/2006/main">
  <p:cSld name="Problem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7e7813fbaf4e0f">
            <a:extLst>
              <a:ext uri="{96DAC541-7B7A-43D3-8B79-37D633B846F1}">
                <asvg:svgBlip xmlns:asvg="http://schemas.microsoft.com/office/drawing/2016/SVG/main" r:embed="R2c5a741e6592485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2">
            <a:extLst xmlns:a="http://schemas.openxmlformats.org/drawingml/2006/main">
              <a:ext uri="{FF2B5EF4-FFF2-40B4-BE49-F238E27FC236}">
                <a16:creationId xmlns:a16="http://schemas.microsoft.com/office/drawing/2014/main" id="{4FE5CA42-F28D-424A-97C4-4EF105CE1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02</a:t>
            </a:r>
          </a:p>
        </p:txBody>
      </p:sp>
      <p:sp>
        <p:nvSpPr>
          <p:cNvPr id="3" name="tension-backdrop">
            <a:extLst xmlns:a="http://schemas.openxmlformats.org/drawingml/2006/main">
              <a:ext uri="{FF2B5EF4-FFF2-40B4-BE49-F238E27FC236}">
                <a16:creationId xmlns:a16="http://schemas.microsoft.com/office/drawing/2014/main" id="{32AFD5DA-1A04-4D66-8980-F5F96C657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1143000"/>
            <a:ext cx="58293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800" b="1" i="0">
                <a:solidFill>
                  <a:srgbClr val="FFF0C2"/>
                </a:solidFill>
              </a:defRPr>
            </a:pPr>
            <a:r>
              <a:rPr sz="10800" b="1" i="0">
                <a:solidFill>
                  <a:srgbClr val="FFF0C2"/>
                </a:solidFill>
              </a:rPr>
              <a:t>20Y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6D3C72-D765-4E90-B3A2-71480D85E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33500"/>
            <a:ext cx="590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THE HUMAN PART OF THE STANDARD</a:t>
            </a:r>
          </a:p>
        </p:txBody>
      </p:sp>
      <p:sp>
        <p:nvSpPr>
          <p:cNvPr id="5" name="tension-headline">
            <a:extLst xmlns:a="http://schemas.openxmlformats.org/drawingml/2006/main">
              <a:ext uri="{FF2B5EF4-FFF2-40B4-BE49-F238E27FC236}">
                <a16:creationId xmlns:a16="http://schemas.microsoft.com/office/drawing/2014/main" id="{D5048CA0-93EA-4DC6-81B0-C4BE28FCE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724150"/>
            <a:ext cx="784860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2D2D2D"/>
                </a:solidFill>
              </a:defRPr>
            </a:pPr>
            <a:r>
              <a:rPr sz="5100" b="1" i="0">
                <a:solidFill>
                  <a:srgbClr val="2D2D2D"/>
                </a:solidFill>
              </a:rPr>
              <a:t>The instruction says what to do.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35AC7DD-124C-4EB5-A385-97D275146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53100"/>
            <a:ext cx="7848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nsion-subhead">
            <a:extLst xmlns:a="http://schemas.openxmlformats.org/drawingml/2006/main">
              <a:ext uri="{FF2B5EF4-FFF2-40B4-BE49-F238E27FC236}">
                <a16:creationId xmlns:a16="http://schemas.microsoft.com/office/drawing/2014/main" id="{19C96C56-D02D-4EAB-B764-9062D154D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675" b="1" i="0">
                <a:solidFill>
                  <a:srgbClr val="8A5A00"/>
                </a:solidFill>
              </a:defRPr>
            </a:pPr>
            <a:r>
              <a:rPr sz="3675" b="1" i="0">
                <a:solidFill>
                  <a:srgbClr val="8A5A00"/>
                </a:solidFill>
              </a:rPr>
              <a:t>Not how to say it to someone who has worked here for 20 years.</a:t>
            </a:r>
          </a:p>
        </p:txBody>
      </p:sp>
    </p:spTree>
    <p:extLst>
      <p:ext uri="{BB962C8B-B14F-4D97-AF65-F5344CB8AC3E}">
        <p14:creationId xmlns:p14="http://schemas.microsoft.com/office/powerpoint/2010/main" val="1644896131"/>
      </p:ext>
    </p:extLst>
  </p:cSld>
</p:sld>
</file>

<file path=ppt/slides/slide3.xml><?xml version="1.0" encoding="utf-8"?>
<p:sld xmlns:p="http://schemas.openxmlformats.org/presentationml/2006/main">
  <p:cSld name="Solution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140d614e4648c7">
            <a:extLst>
              <a:ext uri="{96DAC541-7B7A-43D3-8B79-37D633B846F1}">
                <asvg:svgBlip xmlns:asvg="http://schemas.microsoft.com/office/drawing/2016/SVG/main" r:embed="Re37742f0f196431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3">
            <a:extLst xmlns:a="http://schemas.openxmlformats.org/drawingml/2006/main">
              <a:ext uri="{FF2B5EF4-FFF2-40B4-BE49-F238E27FC236}">
                <a16:creationId xmlns:a16="http://schemas.microsoft.com/office/drawing/2014/main" id="{45B6A1C5-45A3-4BD8-895C-D7ECFB1D6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478DD2-56B5-4C7C-8D47-1A0281823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WHEN THE PROCESS IS ALREADY CLEAR</a:t>
            </a:r>
          </a:p>
        </p:txBody>
      </p:sp>
      <p:sp>
        <p:nvSpPr>
          <p:cNvPr id="4" name="scenarios-title">
            <a:extLst xmlns:a="http://schemas.openxmlformats.org/drawingml/2006/main">
              <a:ext uri="{FF2B5EF4-FFF2-40B4-BE49-F238E27FC236}">
                <a16:creationId xmlns:a16="http://schemas.microsoft.com/office/drawing/2014/main" id="{C04A7E6D-9D5D-421D-82A9-2F94D386A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52600"/>
            <a:ext cx="78486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2D2D2D"/>
                </a:solidFill>
              </a:defRPr>
            </a:pPr>
            <a:r>
              <a:rPr sz="4350" b="1" i="0">
                <a:solidFill>
                  <a:srgbClr val="2D2D2D"/>
                </a:solidFill>
              </a:rPr>
              <a:t>The remaining problem is the conversation.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9002E9-8921-4621-9500-EAA7A270B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8A5A00"/>
                </a:solidFill>
              </a:defRPr>
            </a:pPr>
            <a:r>
              <a:rPr sz="4800" b="1" i="0">
                <a:solidFill>
                  <a:srgbClr val="8A5A00"/>
                </a:solidFill>
              </a:rPr>
              <a:t>01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9E5ABF2C-0F52-4DF9-BF6C-618E6D39A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6957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C0F4F7-8EFD-4A25-946D-CD5825984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33147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VETERAN EXPERT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964EF1-05BA-4BA1-BC48-700FB2836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3147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You lead someone who knows the machine better than you and has twenty years of credibility.</a:t>
            </a:r>
          </a:p>
        </p:txBody>
      </p:sp>
      <p:sp>
        <p:nvSpPr>
          <p:cNvPr id="9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A649C51-9622-4AFC-90F6-CF0CB9A43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80C95F-E25C-4B78-9D7B-041CE8BAE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4F2854"/>
                </a:solidFill>
              </a:defRPr>
            </a:pPr>
            <a:r>
              <a:rPr sz="4800" b="1" i="0">
                <a:solidFill>
                  <a:srgbClr val="4F2854"/>
                </a:solidFill>
              </a:rPr>
              <a:t>02</a:t>
            </a:r>
          </a:p>
        </p:txBody>
      </p:sp>
      <p:sp>
        <p:nvSpPr>
          <p:cNvPr id="11" name="accent-rule">
            <a:extLst xmlns:a="http://schemas.openxmlformats.org/drawingml/2006/main">
              <a:ext uri="{FF2B5EF4-FFF2-40B4-BE49-F238E27FC236}">
                <a16:creationId xmlns:a16="http://schemas.microsoft.com/office/drawing/2014/main" id="{D4F2A4F5-EB1D-4816-8C37-C2E64809A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31495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E8B39E-B489-4536-91D3-34EA81C8E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493395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QUALITY ISSUE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83C6B3-46D6-462D-A72F-5F6949F6E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93395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The root cause is known. You still need to speak with the person and the shift.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368FAD6-51E5-42BA-9E01-3346CBE11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03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90D303-7F31-4A3F-B2B7-B0B547CE8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8A5A00"/>
                </a:solidFill>
              </a:defRPr>
            </a:pPr>
            <a:r>
              <a:rPr sz="4800" b="1" i="0">
                <a:solidFill>
                  <a:srgbClr val="8A5A00"/>
                </a:solidFill>
              </a:rPr>
              <a:t>03</a:t>
            </a:r>
          </a:p>
        </p:txBody>
      </p:sp>
      <p:sp>
        <p:nvSpPr>
          <p:cNvPr id="1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D3EDA4F1-FB63-4D69-8FC6-484DBBEA6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69342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C0CBE7-DB93-418A-BD4F-C46B0CA33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65532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SCHEDULE CHANGE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552FCD-873F-460B-B127-16440F4B3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65532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Someone else made the decision. You face the people who did not agree to it.</a:t>
            </a:r>
          </a:p>
        </p:txBody>
      </p:sp>
    </p:spTree>
    <p:extLst>
      <p:ext uri="{BB962C8B-B14F-4D97-AF65-F5344CB8AC3E}">
        <p14:creationId xmlns:p14="http://schemas.microsoft.com/office/powerpoint/2010/main" val="1543133206"/>
      </p:ext>
    </p:extLst>
  </p:cSld>
</p:sld>
</file>

<file path=ppt/slides/slide4.xml><?xml version="1.0" encoding="utf-8"?>
<p:sld xmlns:p="http://schemas.openxmlformats.org/presentationml/2006/main">
  <p:cSld name="Conversation exampl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a01d2a203e472d">
            <a:extLst>
              <a:ext uri="{96DAC541-7B7A-43D3-8B79-37D633B846F1}">
                <asvg:svgBlip xmlns:asvg="http://schemas.microsoft.com/office/drawing/2016/SVG/main" r:embed="R4d2babe384a442b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4">
            <a:extLst xmlns:a="http://schemas.openxmlformats.org/drawingml/2006/main">
              <a:ext uri="{FF2B5EF4-FFF2-40B4-BE49-F238E27FC236}">
                <a16:creationId xmlns:a16="http://schemas.microsoft.com/office/drawing/2014/main" id="{7C4F0CCA-75F3-4964-942E-445DCF6F3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04</a:t>
            </a:r>
          </a:p>
        </p:txBody>
      </p:sp>
      <p:sp>
        <p:nvSpPr>
          <p:cNvPr id="3" name="demo-headline">
            <a:extLst xmlns:a="http://schemas.openxmlformats.org/drawingml/2006/main">
              <a:ext uri="{FF2B5EF4-FFF2-40B4-BE49-F238E27FC236}">
                <a16:creationId xmlns:a16="http://schemas.microsoft.com/office/drawing/2014/main" id="{039DC956-A6D1-47A9-B06D-0ECA0A942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00150"/>
            <a:ext cx="78486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2D2D2D"/>
                </a:solidFill>
              </a:defRPr>
            </a:pPr>
            <a:r>
              <a:rPr sz="4800" b="1" i="0">
                <a:solidFill>
                  <a:srgbClr val="2D2D2D"/>
                </a:solidFill>
              </a:rPr>
              <a:t>Responsibility without a fight.</a:t>
            </a:r>
          </a:p>
        </p:txBody>
      </p:sp>
      <p:sp>
        <p:nvSpPr>
          <p:cNvPr id="4" name="chat-surface">
            <a:extLst xmlns:a="http://schemas.openxmlformats.org/drawingml/2006/main">
              <a:ext uri="{FF2B5EF4-FFF2-40B4-BE49-F238E27FC236}">
                <a16:creationId xmlns:a16="http://schemas.microsoft.com/office/drawing/2014/main" id="{C77C9694-235F-4FD2-BE2A-91E42B300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19400"/>
            <a:ext cx="7848600" cy="5200650"/>
          </a:xfrm>
          <a:prstGeom xmlns:a="http://schemas.openxmlformats.org/drawingml/2006/main" prst="roundRect">
            <a:avLst>
              <a:gd name="adj" fmla="val 2930"/>
            </a:avLst>
          </a:prstGeom>
          <a:solidFill xmlns:a="http://schemas.openxmlformats.org/drawingml/2006/main">
            <a:srgbClr val="FFF4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944E23-4A6B-4526-A42F-17456CBF3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1242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E6873"/>
                </a:solidFill>
              </a:defRPr>
            </a:pPr>
            <a:r>
              <a:rPr sz="1800" b="1" i="0">
                <a:solidFill>
                  <a:srgbClr val="6E6873"/>
                </a:solidFill>
              </a:rPr>
              <a:t>YOU</a:t>
            </a:r>
          </a:p>
        </p:txBody>
      </p:sp>
      <p:sp>
        <p:nvSpPr>
          <p:cNvPr id="6" name="user-question">
            <a:extLst xmlns:a="http://schemas.openxmlformats.org/drawingml/2006/main">
              <a:ext uri="{FF2B5EF4-FFF2-40B4-BE49-F238E27FC236}">
                <a16:creationId xmlns:a16="http://schemas.microsoft.com/office/drawing/2014/main" id="{A3A0FD5C-E87E-4BA4-9CD9-323C2C631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62350"/>
            <a:ext cx="68389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2D2D2D"/>
                </a:solidFill>
              </a:defRPr>
            </a:pPr>
            <a:r>
              <a:rPr sz="2625" b="1" i="0">
                <a:solidFill>
                  <a:srgbClr val="2D2D2D"/>
                </a:solidFill>
              </a:rPr>
              <a:t>An operator made another mistake and the whole shift had to rework it. How do I talk without an argument?</a:t>
            </a:r>
          </a:p>
        </p:txBody>
      </p:sp>
      <p:sp>
        <p:nvSpPr>
          <p:cNvPr id="7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F8E03BA-ABAA-4AF9-BC58-6FA3BE07A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68389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FA8730-9C91-4646-A0CE-BE2FFD870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3340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EM</a:t>
            </a:r>
          </a:p>
        </p:txBody>
      </p:sp>
      <p:sp>
        <p:nvSpPr>
          <p:cNvPr id="9" name="em-answer">
            <a:extLst xmlns:a="http://schemas.openxmlformats.org/drawingml/2006/main">
              <a:ext uri="{FF2B5EF4-FFF2-40B4-BE49-F238E27FC236}">
                <a16:creationId xmlns:a16="http://schemas.microsoft.com/office/drawing/2014/main" id="{D4B7AECA-CAC4-4BB1-A88D-B2F3AAF68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53100"/>
            <a:ext cx="68389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475" b="1" i="0">
                <a:solidFill>
                  <a:srgbClr val="4F2854"/>
                </a:solidFill>
              </a:defRPr>
            </a:pPr>
            <a:r>
              <a:rPr sz="2475" b="1" i="0">
                <a:solidFill>
                  <a:srgbClr val="4F2854"/>
                </a:solidFill>
              </a:rPr>
              <a:t>Remove ‘again’. State the fact and its impact, hear how the operator saw the moment, then agree how uncertainty or a problem must be flagged next time.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F99F13-C1A9-41B0-9AB8-6CEFBB266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7543800"/>
            <a:ext cx="6838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Context: you, the other person and this situation.</a:t>
            </a:r>
          </a:p>
        </p:txBody>
      </p:sp>
    </p:spTree>
    <p:extLst>
      <p:ext uri="{BB962C8B-B14F-4D97-AF65-F5344CB8AC3E}">
        <p14:creationId xmlns:p14="http://schemas.microsoft.com/office/powerpoint/2010/main" val="1391581909"/>
      </p:ext>
    </p:extLst>
  </p:cSld>
</p:sld>
</file>

<file path=ppt/slides/slide5.xml><?xml version="1.0" encoding="utf-8"?>
<p:sld xmlns:p="http://schemas.openxmlformats.org/presentationml/2006/main">
  <p:cSld name="Results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9213f3974a4924">
            <a:extLst>
              <a:ext uri="{96DAC541-7B7A-43D3-8B79-37D633B846F1}">
                <asvg:svgBlip xmlns:asvg="http://schemas.microsoft.com/office/drawing/2016/SVG/main" r:embed="R9de1f4a8de3044a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5">
            <a:extLst xmlns:a="http://schemas.openxmlformats.org/drawingml/2006/main">
              <a:ext uri="{FF2B5EF4-FFF2-40B4-BE49-F238E27FC236}">
                <a16:creationId xmlns:a16="http://schemas.microsoft.com/office/drawing/2014/main" id="{6A9F7610-160B-47CA-9096-C685C12FA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68ED28-BBE8-481C-BA58-A129153E2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WHAT USERS REPORTED</a:t>
            </a:r>
          </a:p>
        </p:txBody>
      </p:sp>
      <p:sp>
        <p:nvSpPr>
          <p:cNvPr id="4" name="proof-title">
            <a:extLst xmlns:a="http://schemas.openxmlformats.org/drawingml/2006/main">
              <a:ext uri="{FF2B5EF4-FFF2-40B4-BE49-F238E27FC236}">
                <a16:creationId xmlns:a16="http://schemas.microsoft.com/office/drawing/2014/main" id="{E578CA37-E7CE-444D-9F7A-FBE49BBD9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66900"/>
            <a:ext cx="7848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825" b="1" i="0">
                <a:solidFill>
                  <a:srgbClr val="2D2D2D"/>
                </a:solidFill>
              </a:defRPr>
            </a:pPr>
            <a:r>
              <a:rPr sz="3825" b="1" i="0">
                <a:solidFill>
                  <a:srgbClr val="2D2D2D"/>
                </a:solidFill>
              </a:rPr>
              <a:t>Early evidence that users value the support.</a:t>
            </a:r>
          </a:p>
        </p:txBody>
      </p:sp>
      <p:sp>
        <p:nvSpPr>
          <p:cNvPr id="5" name="kpi-1">
            <a:extLst xmlns:a="http://schemas.openxmlformats.org/drawingml/2006/main">
              <a:ext uri="{FF2B5EF4-FFF2-40B4-BE49-F238E27FC236}">
                <a16:creationId xmlns:a16="http://schemas.microsoft.com/office/drawing/2014/main" id="{73EEEAA7-583E-4430-903E-67503E444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F5D599-A193-4DB3-9F42-1E9835F7B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F2854"/>
                </a:solidFill>
              </a:defRPr>
            </a:pPr>
            <a:r>
              <a:rPr sz="6900" b="1" i="0">
                <a:solidFill>
                  <a:srgbClr val="4F2854"/>
                </a:solidFill>
              </a:rPr>
              <a:t>77%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5764F6-54BD-46FB-9015-8E85F0F98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would recommend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Empatyzer</a:t>
            </a:r>
          </a:p>
        </p:txBody>
      </p:sp>
      <p:sp>
        <p:nvSpPr>
          <p:cNvPr id="8" name="kpi-2">
            <a:extLst xmlns:a="http://schemas.openxmlformats.org/drawingml/2006/main">
              <a:ext uri="{FF2B5EF4-FFF2-40B4-BE49-F238E27FC236}">
                <a16:creationId xmlns:a16="http://schemas.microsoft.com/office/drawing/2014/main" id="{BCCD7476-F189-45A1-B9E7-AA9EADE40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4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759557-E989-4172-8507-9D65CA95F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8A5A00"/>
                </a:solidFill>
              </a:defRPr>
            </a:pPr>
            <a:r>
              <a:rPr sz="6900" b="1" i="0">
                <a:solidFill>
                  <a:srgbClr val="8A5A00"/>
                </a:solidFill>
              </a:rPr>
              <a:t>73%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734416-3AEF-47B5-8A45-38D3DE202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were satisfied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with the rollout</a:t>
            </a:r>
          </a:p>
        </p:txBody>
      </p:sp>
      <p:sp>
        <p:nvSpPr>
          <p:cNvPr id="11" name="kpi-3">
            <a:extLst xmlns:a="http://schemas.openxmlformats.org/drawingml/2006/main">
              <a:ext uri="{FF2B5EF4-FFF2-40B4-BE49-F238E27FC236}">
                <a16:creationId xmlns:a16="http://schemas.microsoft.com/office/drawing/2014/main" id="{DF1C6E81-1162-46F2-8E8D-A5124ADAC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90933E-6A9E-4901-AEDA-BBA0DBCB1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E458B"/>
                </a:solidFill>
              </a:defRPr>
            </a:pPr>
            <a:r>
              <a:rPr sz="6900" b="1" i="0">
                <a:solidFill>
                  <a:srgbClr val="4E458B"/>
                </a:solidFill>
              </a:rPr>
              <a:t>59%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D4CB36-0CDF-42EE-83A5-E5F835216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reported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skill growth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C62FB1-29C0-4622-A621-B18F16B6D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96150"/>
            <a:ext cx="7848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Empatyzer user and implementation research</a:t>
            </a:r>
          </a:p>
        </p:txBody>
      </p:sp>
    </p:spTree>
    <p:extLst>
      <p:ext uri="{BB962C8B-B14F-4D97-AF65-F5344CB8AC3E}">
        <p14:creationId xmlns:p14="http://schemas.microsoft.com/office/powerpoint/2010/main" val="666297181"/>
      </p:ext>
    </p:extLst>
  </p:cSld>
</p:sld>
</file>

<file path=ppt/slides/slide6.xml><?xml version="1.0" encoding="utf-8"?>
<p:sld xmlns:p="http://schemas.openxmlformats.org/presentationml/2006/main">
  <p:cSld name="Testimonial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c7670d7c9b44ae">
            <a:extLst>
              <a:ext uri="{96DAC541-7B7A-43D3-8B79-37D633B846F1}">
                <asvg:svgBlip xmlns:asvg="http://schemas.microsoft.com/office/drawing/2016/SVG/main" r:embed="R4075ee9f0e7145b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6">
            <a:extLst xmlns:a="http://schemas.openxmlformats.org/drawingml/2006/main">
              <a:ext uri="{FF2B5EF4-FFF2-40B4-BE49-F238E27FC236}">
                <a16:creationId xmlns:a16="http://schemas.microsoft.com/office/drawing/2014/main" id="{EE4BA2D9-DCA3-47C5-BAC1-F96FBD2AD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262EC5-CE2E-4B33-858B-A297443C1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A HANDS-ON USER'S PERSPECTIVE</a:t>
            </a:r>
          </a:p>
        </p:txBody>
      </p:sp>
      <p:sp>
        <p:nvSpPr>
          <p:cNvPr id="4" name="rating-surface">
            <a:extLst xmlns:a="http://schemas.openxmlformats.org/drawingml/2006/main">
              <a:ext uri="{FF2B5EF4-FFF2-40B4-BE49-F238E27FC236}">
                <a16:creationId xmlns:a16="http://schemas.microsoft.com/office/drawing/2014/main" id="{95709011-21A7-40EB-836E-D67857DB2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5543550"/>
          </a:xfrm>
          <a:prstGeom xmlns:a="http://schemas.openxmlformats.org/drawingml/2006/main" prst="roundRect">
            <a:avLst>
              <a:gd name="adj" fmla="val 2749"/>
            </a:avLst>
          </a:prstGeom>
          <a:solidFill xmlns:a="http://schemas.openxmlformats.org/drawingml/2006/main">
            <a:srgbClr val="FFF8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ating-anchor">
            <a:extLst xmlns:a="http://schemas.openxmlformats.org/drawingml/2006/main">
              <a:ext uri="{FF2B5EF4-FFF2-40B4-BE49-F238E27FC236}">
                <a16:creationId xmlns:a16="http://schemas.microsoft.com/office/drawing/2014/main" id="{1D2CCDD7-C07C-45A2-B653-7A91CC394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86000"/>
            <a:ext cx="70485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000" b="1" i="0">
                <a:solidFill>
                  <a:srgbClr val="241C28"/>
                </a:solidFill>
              </a:defRPr>
            </a:pPr>
            <a:r>
              <a:rPr sz="3000" b="1" i="0">
                <a:solidFill>
                  <a:srgbClr val="241C28"/>
                </a:solidFill>
              </a:rPr>
              <a:t>“Before difficult conversations, I feel calmer because I have a structure in mind. It reduced tensions and rework in the team.”</a:t>
            </a:r>
          </a:p>
        </p:txBody>
      </p:sp>
      <p:sp>
        <p:nvSpPr>
          <p:cNvPr id="6" name="five-stars">
            <a:extLst xmlns:a="http://schemas.openxmlformats.org/drawingml/2006/main">
              <a:ext uri="{FF2B5EF4-FFF2-40B4-BE49-F238E27FC236}">
                <a16:creationId xmlns:a16="http://schemas.microsoft.com/office/drawing/2014/main" id="{11877D50-E80F-41CC-8DCE-3F231B509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6591300"/>
            <a:ext cx="704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1" i="0">
                <a:solidFill>
                  <a:srgbClr val="FFC000"/>
                </a:solidFill>
              </a:defRPr>
            </a:pPr>
            <a:r>
              <a:rPr sz="2025" b="1" i="0">
                <a:solidFill>
                  <a:srgbClr val="FFC000"/>
                </a:solidFill>
              </a:rPr>
              <a:t>★★★★★   5.0/5 on Capterra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FC67E5-3F93-45C9-8D37-C93BF14F0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57800"/>
            <a:ext cx="704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4F2854"/>
                </a:solidFill>
              </a:defRPr>
            </a:pPr>
            <a:r>
              <a:rPr sz="2250" b="1" i="0">
                <a:solidFill>
                  <a:srgbClr val="4F2854"/>
                </a:solidFill>
              </a:rPr>
              <a:t>Anna 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E43D0F-7364-4A5F-8DC4-3F55E7E13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15000"/>
            <a:ext cx="7048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0" i="0">
                <a:solidFill>
                  <a:srgbClr val="736978"/>
                </a:solidFill>
              </a:defRPr>
            </a:pPr>
            <a:r>
              <a:rPr sz="1725" b="0" i="0">
                <a:solidFill>
                  <a:srgbClr val="736978"/>
                </a:solidFill>
              </a:rPr>
              <a:t>Associate, investment fund · Capterra, February 2026</a:t>
            </a:r>
          </a:p>
        </p:txBody>
      </p:sp>
    </p:spTree>
    <p:extLst>
      <p:ext uri="{BB962C8B-B14F-4D97-AF65-F5344CB8AC3E}">
        <p14:creationId xmlns:p14="http://schemas.microsoft.com/office/powerpoint/2010/main" val="573698990"/>
      </p:ext>
    </p:extLst>
  </p:cSld>
</p:sld>
</file>

<file path=ppt/slides/slide7.xml><?xml version="1.0" encoding="utf-8"?>
<p:sld xmlns:p="http://schemas.openxmlformats.org/presentationml/2006/main">
  <p:cSld name="How assessment works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5da3c41e2d432a">
            <a:extLst>
              <a:ext uri="{96DAC541-7B7A-43D3-8B79-37D633B846F1}">
                <asvg:svgBlip xmlns:asvg="http://schemas.microsoft.com/office/drawing/2016/SVG/main" r:embed="Rb5e13e8851b446a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7">
            <a:extLst xmlns:a="http://schemas.openxmlformats.org/drawingml/2006/main">
              <a:ext uri="{FF2B5EF4-FFF2-40B4-BE49-F238E27FC236}">
                <a16:creationId xmlns:a16="http://schemas.microsoft.com/office/drawing/2014/main" id="{12597C9D-97A4-44E8-97CD-713296DD1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07</a:t>
            </a:r>
          </a:p>
        </p:txBody>
      </p:sp>
      <p:sp>
        <p:nvSpPr>
          <p:cNvPr id="3" name="mechanism-headline">
            <a:extLst xmlns:a="http://schemas.openxmlformats.org/drawingml/2006/main">
              <a:ext uri="{FF2B5EF4-FFF2-40B4-BE49-F238E27FC236}">
                <a16:creationId xmlns:a16="http://schemas.microsoft.com/office/drawing/2014/main" id="{E03EB6CB-7CB4-41EC-8C3C-DBD063A11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7635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575" b="1" i="0">
                <a:solidFill>
                  <a:srgbClr val="2D2D2D"/>
                </a:solidFill>
              </a:defRPr>
            </a:pPr>
            <a:r>
              <a:rPr sz="4575" b="1" i="0">
                <a:solidFill>
                  <a:srgbClr val="2D2D2D"/>
                </a:solidFill>
              </a:rPr>
              <a:t>A diagnosis keeps Em from giving generic advice.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D1AE3B-A5F2-40A8-BB83-CB891CD2B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242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F2854"/>
                </a:solidFill>
              </a:defRPr>
            </a:pPr>
            <a:r>
              <a:rPr sz="5100" b="1" i="0">
                <a:solidFill>
                  <a:srgbClr val="4F2854"/>
                </a:solidFill>
              </a:rPr>
              <a:t>01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38521E1-5718-46BB-9B28-885553329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39147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A7F792-66FA-46EE-81F7-D5F41ABEE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5623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DIAGNOSIS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629115-CDB8-45D0-8F42-7650981AB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5623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Traits, talents, motivators and tensions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B93502B-E5AF-41AB-8ADA-7E498AC30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291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CB9587-3CBF-4D82-AD4C-85EC1C3DD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8A5A00"/>
                </a:solidFill>
              </a:defRPr>
            </a:pPr>
            <a:r>
              <a:rPr sz="5100" b="1" i="0">
                <a:solidFill>
                  <a:srgbClr val="8A5A00"/>
                </a:solidFill>
              </a:rPr>
              <a:t>02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4F74109F-E5F2-492B-B200-F8926D67E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534352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831E8C-325D-4B1B-A8BE-ED13D8112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99110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ASK 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D05733-D1D6-4329-B1DC-17BC73629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99110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Help for this person, team or department</a:t>
            </a:r>
          </a:p>
        </p:txBody>
      </p:sp>
      <p:sp>
        <p:nvSpPr>
          <p:cNvPr id="13" name="accent-rule">
            <a:extLst xmlns:a="http://schemas.openxmlformats.org/drawingml/2006/main">
              <a:ext uri="{FF2B5EF4-FFF2-40B4-BE49-F238E27FC236}">
                <a16:creationId xmlns:a16="http://schemas.microsoft.com/office/drawing/2014/main" id="{6EA3AA9C-FE86-4DEA-9903-8D24C1D45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579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5C60F8-44D2-4E6B-A75A-E5F0382FE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817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E458B"/>
                </a:solidFill>
              </a:defRPr>
            </a:pPr>
            <a:r>
              <a:rPr sz="5100" b="1" i="0">
                <a:solidFill>
                  <a:srgbClr val="4E458B"/>
                </a:solidFill>
              </a:rPr>
              <a:t>03</a:t>
            </a:r>
          </a:p>
        </p:txBody>
      </p:sp>
      <p:sp>
        <p:nvSpPr>
          <p:cNvPr id="1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634D5E03-5AD1-4E1F-84B8-2172138E0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67722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E45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035BE6-AC77-44BE-81E5-D978A9EA1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64198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MICRO-</a:t>
            </a:r>
          </a:p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LESSONS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E6263B-2361-46C8-8C91-689EB2D67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64198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Two short, personalized lessons each week</a:t>
            </a:r>
          </a:p>
        </p:txBody>
      </p:sp>
    </p:spTree>
    <p:extLst>
      <p:ext uri="{BB962C8B-B14F-4D97-AF65-F5344CB8AC3E}">
        <p14:creationId xmlns:p14="http://schemas.microsoft.com/office/powerpoint/2010/main" val="1892284393"/>
      </p:ext>
    </p:extLst>
  </p:cSld>
</p:sld>
</file>

<file path=ppt/slides/slide8.xml><?xml version="1.0" encoding="utf-8"?>
<p:sld xmlns:p="http://schemas.openxmlformats.org/presentationml/2006/main">
  <p:cSld name="Organizational valu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43701632c74013">
            <a:extLst>
              <a:ext uri="{96DAC541-7B7A-43D3-8B79-37D633B846F1}">
                <asvg:svgBlip xmlns:asvg="http://schemas.microsoft.com/office/drawing/2016/SVG/main" r:embed="R8c000e39b7dc49f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8">
            <a:extLst xmlns:a="http://schemas.openxmlformats.org/drawingml/2006/main">
              <a:ext uri="{FF2B5EF4-FFF2-40B4-BE49-F238E27FC236}">
                <a16:creationId xmlns:a16="http://schemas.microsoft.com/office/drawing/2014/main" id="{A2CE678E-EF89-400F-B4EE-FB863E325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10B786-8F9C-4C24-9C61-3DA02E1DF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WHAT CHANGES ON YOUR SHIFT</a:t>
            </a:r>
          </a:p>
        </p:txBody>
      </p:sp>
      <p:sp>
        <p:nvSpPr>
          <p:cNvPr id="4" name="value-headline">
            <a:extLst xmlns:a="http://schemas.openxmlformats.org/drawingml/2006/main">
              <a:ext uri="{FF2B5EF4-FFF2-40B4-BE49-F238E27FC236}">
                <a16:creationId xmlns:a16="http://schemas.microsoft.com/office/drawing/2014/main" id="{1F6E7A7E-B735-4503-B498-DA0A89319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71650"/>
            <a:ext cx="78486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 i="0">
                <a:solidFill>
                  <a:srgbClr val="2D2D2D"/>
                </a:solidFill>
              </a:defRPr>
            </a:pPr>
            <a:r>
              <a:rPr sz="3900" b="1" i="0">
                <a:solidFill>
                  <a:srgbClr val="2D2D2D"/>
                </a:solidFill>
              </a:rPr>
              <a:t>You prepare the people conversation as carefully as the process.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088929-CD35-41FC-81BD-0CA006AD2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053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8A5A00"/>
                </a:solidFill>
              </a:defRPr>
            </a:pPr>
            <a:r>
              <a:rPr sz="2175" b="1" i="0">
                <a:solidFill>
                  <a:srgbClr val="8A5A00"/>
                </a:solidFill>
              </a:rPr>
              <a:t>FORMER PEERS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4370270-50C1-4B9C-AC43-5E76C0573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45624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FF178C-4CA9-4A77-9818-07936580D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2862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lead without pretending the relationship did not change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9CBDE13-3989-4BE0-8D45-F4D6EDDFC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197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545B22-3AE2-43B9-99E8-A1BC6C7E5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8165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4F2854"/>
                </a:solidFill>
              </a:defRPr>
            </a:pPr>
            <a:r>
              <a:rPr sz="1800" b="1" i="0">
                <a:solidFill>
                  <a:srgbClr val="4F2854"/>
                </a:solidFill>
              </a:rPr>
              <a:t>VETERAN EXPERTS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779E401-61D5-4986-A8F6-5978C0C9A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83882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600367-C5A1-4125-B8FE-72F3E34DE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556260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set a boundary without attacking expertise</a:t>
            </a:r>
          </a:p>
        </p:txBody>
      </p:sp>
      <p:sp>
        <p:nvSpPr>
          <p:cNvPr id="12" name="accent-rule">
            <a:extLst xmlns:a="http://schemas.openxmlformats.org/drawingml/2006/main">
              <a:ext uri="{FF2B5EF4-FFF2-40B4-BE49-F238E27FC236}">
                <a16:creationId xmlns:a16="http://schemas.microsoft.com/office/drawing/2014/main" id="{5211C304-F735-43F6-9446-4D90C697C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134726-6C82-490E-B10F-F9318480C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CHANGE + CONFLICT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978574F4-FEBD-41FC-988D-14FCABCC9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71151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69C86A-91EC-413D-A93D-C2A41F5ED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68389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explain the decision and keep the standard clear</a:t>
            </a:r>
          </a:p>
        </p:txBody>
      </p:sp>
    </p:spTree>
    <p:extLst>
      <p:ext uri="{BB962C8B-B14F-4D97-AF65-F5344CB8AC3E}">
        <p14:creationId xmlns:p14="http://schemas.microsoft.com/office/powerpoint/2010/main" val="437907345"/>
      </p:ext>
    </p:extLst>
  </p:cSld>
</p:sld>
</file>

<file path=ppt/slides/slide9.xml><?xml version="1.0" encoding="utf-8"?>
<p:sld xmlns:p="http://schemas.openxmlformats.org/presentationml/2006/main">
  <p:cSld name="Privacy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af361569014803">
            <a:extLst>
              <a:ext uri="{96DAC541-7B7A-43D3-8B79-37D633B846F1}">
                <asvg:svgBlip xmlns:asvg="http://schemas.microsoft.com/office/drawing/2016/SVG/main" r:embed="Ra405c1e0945f4b0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9">
            <a:extLst xmlns:a="http://schemas.openxmlformats.org/drawingml/2006/main">
              <a:ext uri="{FF2B5EF4-FFF2-40B4-BE49-F238E27FC236}">
                <a16:creationId xmlns:a16="http://schemas.microsoft.com/office/drawing/2014/main" id="{09FC0BC3-D5C3-4699-9E8E-978F8CCA3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09</a:t>
            </a:r>
          </a:p>
        </p:txBody>
      </p:sp>
      <p:sp>
        <p:nvSpPr>
          <p:cNvPr id="3" name="privacy-panel">
            <a:extLst xmlns:a="http://schemas.openxmlformats.org/drawingml/2006/main">
              <a:ext uri="{FF2B5EF4-FFF2-40B4-BE49-F238E27FC236}">
                <a16:creationId xmlns:a16="http://schemas.microsoft.com/office/drawing/2014/main" id="{CF7F05C7-AA11-4748-AE7E-BAA260072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848600" cy="6572250"/>
          </a:xfrm>
          <a:prstGeom xmlns:a="http://schemas.openxmlformats.org/drawingml/2006/main" prst="roundRect">
            <a:avLst>
              <a:gd name="adj" fmla="val 2319"/>
            </a:avLst>
          </a:prstGeom>
          <a:solidFill xmlns:a="http://schemas.openxmlformats.org/drawingml/2006/main">
            <a:srgbClr val="241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959F33-A2AE-4D12-A6E1-3D8CF9652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9240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FFD166"/>
                </a:solidFill>
              </a:defRPr>
            </a:pPr>
            <a:r>
              <a:rPr sz="1800" b="1" i="0">
                <a:solidFill>
                  <a:srgbClr val="FFD166"/>
                </a:solidFill>
              </a:rPr>
              <a:t>PRIVACY IS PART OF THE PRODUCT</a:t>
            </a:r>
          </a:p>
        </p:txBody>
      </p:sp>
      <p:sp>
        <p:nvSpPr>
          <p:cNvPr id="5" name="privacy-headline">
            <a:extLst xmlns:a="http://schemas.openxmlformats.org/drawingml/2006/main">
              <a:ext uri="{FF2B5EF4-FFF2-40B4-BE49-F238E27FC236}">
                <a16:creationId xmlns:a16="http://schemas.microsoft.com/office/drawing/2014/main" id="{2970B3A1-D80E-405D-8510-EEFB65B6E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609850"/>
            <a:ext cx="7067550" cy="1771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FFFFFF"/>
                </a:solidFill>
              </a:defRPr>
            </a:pPr>
            <a:r>
              <a:rPr sz="5100" b="1" i="0">
                <a:solidFill>
                  <a:srgbClr val="FFFFFF"/>
                </a:solidFill>
              </a:rPr>
              <a:t>Conversations with Em are private.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C80D7EC-753F-487D-9135-71E6B9A73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686300"/>
            <a:ext cx="70675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rivacy-core">
            <a:extLst xmlns:a="http://schemas.openxmlformats.org/drawingml/2006/main">
              <a:ext uri="{FF2B5EF4-FFF2-40B4-BE49-F238E27FC236}">
                <a16:creationId xmlns:a16="http://schemas.microsoft.com/office/drawing/2014/main" id="{0A067669-5F0C-4E21-8A19-2049D3327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067300"/>
            <a:ext cx="70675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525" b="1" i="0">
                <a:solidFill>
                  <a:srgbClr val="EFE8F2"/>
                </a:solidFill>
              </a:defRPr>
            </a:pPr>
            <a:r>
              <a:rPr sz="3525" b="1" i="0">
                <a:solidFill>
                  <a:srgbClr val="EFE8F2"/>
                </a:solidFill>
              </a:rPr>
              <a:t>The company does not read questions or answers.</a:t>
            </a:r>
          </a:p>
        </p:txBody>
      </p:sp>
      <p:sp>
        <p:nvSpPr>
          <p:cNvPr id="8" name="privacy-tail">
            <a:extLst xmlns:a="http://schemas.openxmlformats.org/drawingml/2006/main">
              <a:ext uri="{FF2B5EF4-FFF2-40B4-BE49-F238E27FC236}">
                <a16:creationId xmlns:a16="http://schemas.microsoft.com/office/drawing/2014/main" id="{899AD0FD-9123-44FF-804B-2B17E21D1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724650"/>
            <a:ext cx="70675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FFD166"/>
                </a:solidFill>
              </a:defRPr>
            </a:pPr>
            <a:r>
              <a:rPr sz="2250" b="0" i="0">
                <a:solidFill>
                  <a:srgbClr val="FFD166"/>
                </a:solidFill>
              </a:rPr>
              <a:t>Empatyzer does not monitor productivity or formally evaluate employees.</a:t>
            </a:r>
          </a:p>
        </p:txBody>
      </p:sp>
    </p:spTree>
    <p:extLst>
      <p:ext uri="{BB962C8B-B14F-4D97-AF65-F5344CB8AC3E}">
        <p14:creationId xmlns:p14="http://schemas.microsoft.com/office/powerpoint/2010/main" val="321966835"/>
      </p:ext>
    </p:extLst>
  </p:cSld>
</p:sld>
</file>

<file path=ppt/slides/slide10.xml><?xml version="1.0" encoding="utf-8"?>
<p:sld xmlns:p="http://schemas.openxmlformats.org/presentationml/2006/main">
  <p:cSld name="Rollout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a9ad781ba646ba">
            <a:extLst>
              <a:ext uri="{96DAC541-7B7A-43D3-8B79-37D633B846F1}">
                <asvg:svgBlip xmlns:asvg="http://schemas.microsoft.com/office/drawing/2016/SVG/main" r:embed="R3c84c94006e74e9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10">
            <a:extLst xmlns:a="http://schemas.openxmlformats.org/drawingml/2006/main">
              <a:ext uri="{FF2B5EF4-FFF2-40B4-BE49-F238E27FC236}">
                <a16:creationId xmlns:a16="http://schemas.microsoft.com/office/drawing/2014/main" id="{A6DF228F-62C8-45A6-BAF3-FF6D1D55D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7D0497-6665-4D48-99CD-D6631B065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AVAILABLE WHERE THE WORK HAPPENS</a:t>
            </a:r>
          </a:p>
        </p:txBody>
      </p:sp>
      <p:sp>
        <p:nvSpPr>
          <p:cNvPr id="4" name="one-anchor">
            <a:extLst xmlns:a="http://schemas.openxmlformats.org/drawingml/2006/main">
              <a:ext uri="{FF2B5EF4-FFF2-40B4-BE49-F238E27FC236}">
                <a16:creationId xmlns:a16="http://schemas.microsoft.com/office/drawing/2014/main" id="{8FD9E283-3378-4817-96EA-26553F9AA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3143250" cy="445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6250" b="1" i="0">
                <a:solidFill>
                  <a:srgbClr val="8A5A00"/>
                </a:solidFill>
              </a:defRPr>
            </a:pPr>
            <a:r>
              <a:rPr sz="26250" b="1" i="0">
                <a:solidFill>
                  <a:srgbClr val="8A5A00"/>
                </a:solidFill>
              </a:rPr>
              <a:t>1</a:t>
            </a:r>
          </a:p>
        </p:txBody>
      </p:sp>
      <p:sp>
        <p:nvSpPr>
          <p:cNvPr id="5" name="start-headline">
            <a:extLst xmlns:a="http://schemas.openxmlformats.org/drawingml/2006/main">
              <a:ext uri="{FF2B5EF4-FFF2-40B4-BE49-F238E27FC236}">
                <a16:creationId xmlns:a16="http://schemas.microsoft.com/office/drawing/2014/main" id="{6A10829C-458D-461E-8A48-9F67FB5DE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209800"/>
            <a:ext cx="4857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2D2D2D"/>
                </a:solidFill>
              </a:defRPr>
            </a:pPr>
            <a:r>
              <a:rPr sz="4350" b="1" i="0">
                <a:solidFill>
                  <a:srgbClr val="2D2D2D"/>
                </a:solidFill>
              </a:rPr>
              <a:t>About 15 minutes on a phone.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2293676F-9183-4AA9-98CD-190489211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572000"/>
            <a:ext cx="43243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753C4B-B4DC-4676-B439-69722D4B1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9530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4F2854"/>
                </a:solidFill>
              </a:defRPr>
            </a:pPr>
            <a:r>
              <a:rPr sz="3150" b="1" i="0">
                <a:solidFill>
                  <a:srgbClr val="4F2854"/>
                </a:solidFill>
              </a:rPr>
              <a:t>One diagnosis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7E9BA7-D115-45B9-8548-33F9B77F0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5626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completed once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8A0B28-5771-4138-AD32-F4C3571FE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64389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 i="0">
                <a:solidFill>
                  <a:srgbClr val="8A5A00"/>
                </a:solidFill>
              </a:defRPr>
            </a:pPr>
            <a:r>
              <a:rPr sz="2850" b="1" i="0">
                <a:solidFill>
                  <a:srgbClr val="8A5A00"/>
                </a:solidFill>
              </a:rPr>
              <a:t>Your next shift talk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40786C-68D3-4510-9F92-FFB8FEE0C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70485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becomes the first use</a:t>
            </a:r>
          </a:p>
        </p:txBody>
      </p:sp>
    </p:spTree>
    <p:extLst>
      <p:ext uri="{BB962C8B-B14F-4D97-AF65-F5344CB8AC3E}">
        <p14:creationId xmlns:p14="http://schemas.microsoft.com/office/powerpoint/2010/main" val="1017545322"/>
      </p:ext>
    </p:extLst>
  </p:cSld>
</p:sld>
</file>

<file path=ppt/slides/slide11.xml><?xml version="1.0" encoding="utf-8"?>
<p:sld xmlns:p="http://schemas.openxmlformats.org/presentationml/2006/main">
  <p:cSld name="Demo and contact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99806fc8e74976">
            <a:extLst>
              <a:ext uri="{96DAC541-7B7A-43D3-8B79-37D633B846F1}">
                <asvg:svgBlip xmlns:asvg="http://schemas.microsoft.com/office/drawing/2016/SVG/main" r:embed="Ra9c84caa6d914ef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4332DD-2A07-4737-B294-DD2253713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FFD166"/>
                </a:solidFill>
              </a:defRPr>
            </a:pPr>
            <a:r>
              <a:rPr sz="1800" b="1" i="0">
                <a:solidFill>
                  <a:srgbClr val="FFD166"/>
                </a:solidFill>
              </a:rPr>
              <a:t>THE NEXT SHIFT WILL NOT WAIT</a:t>
            </a:r>
          </a:p>
        </p:txBody>
      </p:sp>
      <p:sp>
        <p:nvSpPr>
          <p:cNvPr id="3" name="cta-headline">
            <a:extLst xmlns:a="http://schemas.openxmlformats.org/drawingml/2006/main">
              <a:ext uri="{FF2B5EF4-FFF2-40B4-BE49-F238E27FC236}">
                <a16:creationId xmlns:a16="http://schemas.microsoft.com/office/drawing/2014/main" id="{205B91F3-8DB0-4F10-B1C9-7F396DA51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38350"/>
            <a:ext cx="7848600" cy="278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Bring the conversation</a:t>
            </a:r>
          </a:p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waiting on your shift.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46D781FE-755C-4E8C-A499-4D80535EE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76850"/>
            <a:ext cx="40957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ta-action">
            <a:extLst xmlns:a="http://schemas.openxmlformats.org/drawingml/2006/main">
              <a:ext uri="{FF2B5EF4-FFF2-40B4-BE49-F238E27FC236}">
                <a16:creationId xmlns:a16="http://schemas.microsoft.com/office/drawing/2014/main" id="{75D15B02-1A5B-46CB-8182-7DA42F4AD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34050"/>
            <a:ext cx="723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 i="0">
                <a:solidFill>
                  <a:srgbClr val="FFF4D6"/>
                </a:solidFill>
              </a:defRPr>
            </a:pPr>
            <a:r>
              <a:rPr sz="3900" b="1" i="0">
                <a:solidFill>
                  <a:srgbClr val="FFF4D6"/>
                </a:solidFill>
              </a:rPr>
              <a:t>Book a 30-minute demo.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DA2F5C-1714-4E8B-A9E2-2485C3211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7818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EFE8F2"/>
                </a:solidFill>
              </a:defRPr>
            </a:pPr>
            <a:r>
              <a:rPr sz="2100" b="0" i="0">
                <a:solidFill>
                  <a:srgbClr val="EFE8F2"/>
                </a:solidFill>
              </a:rPr>
              <a:t>hello@empatyzer.com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8024E1-9878-44D0-90A1-D4DE8256C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3342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325" b="1" i="0">
                <a:solidFill>
                  <a:srgbClr val="FFFFFF"/>
                </a:solidFill>
              </a:defRPr>
            </a:pPr>
            <a:r>
              <a:rPr sz="2325" b="1" i="0">
                <a:solidFill>
                  <a:srgbClr val="FFFFFF"/>
                </a:solidFill>
              </a:rPr>
              <a:t>empatyzer.com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DA3ACC-B73C-4A2A-B4AE-A8CDAD171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39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EFE8F2"/>
                </a:solidFill>
              </a:defRPr>
            </a:pPr>
            <a:r>
              <a:rPr sz="1950" b="0" i="0">
                <a:solidFill>
                  <a:srgbClr val="EFE8F2"/>
                </a:solidFill>
              </a:rPr>
              <a:t>Empatyzer. Before an important conversation.</a:t>
            </a:r>
          </a:p>
        </p:txBody>
      </p:sp>
      <p:sp>
        <p:nvSpPr>
          <p:cNvPr id="9" name="page-11">
            <a:extLst xmlns:a="http://schemas.openxmlformats.org/drawingml/2006/main">
              <a:ext uri="{FF2B5EF4-FFF2-40B4-BE49-F238E27FC236}">
                <a16:creationId xmlns:a16="http://schemas.microsoft.com/office/drawing/2014/main" id="{ADE81B4B-F193-422E-B304-2298AB935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4170658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2026-09-05T20:36:15.0140000Z</dcterms:created>
  <dcterms:modified xsi:type="dcterms:W3CDTF">2026-09-05T20:36:15.0140000Z</dcterms:modified>
</coreProperties>
</file>