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b71f66181b4617" /><Relationship Type="http://schemas.openxmlformats.org/officeDocument/2006/relationships/extended-properties" Target="/docProps/app.xml" Id="Rfeb7bdd8dd35464c" /><Relationship Type="http://schemas.openxmlformats.org/officeDocument/2006/relationships/officeDocument" Target="/ppt/presentation.xml" Id="R6b365ed79dde483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6a5bf6be6a44c4"/>
  </p:sldMasterIdLst>
  <p:notesMasterIdLst>
    <p:notesMasterId xmlns:r="http://schemas.openxmlformats.org/officeDocument/2006/relationships" r:id="R59c023639e984364"/>
  </p:notesMasterIdLst>
  <p:sldIdLst>
    <p:sldId xmlns:r="http://schemas.openxmlformats.org/officeDocument/2006/relationships" id="256" r:id="Rcffe3c3773a14019"/>
    <p:sldId xmlns:r="http://schemas.openxmlformats.org/officeDocument/2006/relationships" id="257" r:id="Rbedc868b4203493b"/>
    <p:sldId xmlns:r="http://schemas.openxmlformats.org/officeDocument/2006/relationships" id="258" r:id="Ra018c415b92340d7"/>
    <p:sldId xmlns:r="http://schemas.openxmlformats.org/officeDocument/2006/relationships" id="259" r:id="Rca5ca022396d4a8d"/>
    <p:sldId xmlns:r="http://schemas.openxmlformats.org/officeDocument/2006/relationships" id="260" r:id="R23c1cf80ceb94ba5"/>
    <p:sldId xmlns:r="http://schemas.openxmlformats.org/officeDocument/2006/relationships" id="261" r:id="R3ca721631b024307"/>
    <p:sldId xmlns:r="http://schemas.openxmlformats.org/officeDocument/2006/relationships" id="262" r:id="R77c60c8fda964f2a"/>
    <p:sldId xmlns:r="http://schemas.openxmlformats.org/officeDocument/2006/relationships" id="263" r:id="Re233a956f3c346df"/>
    <p:sldId xmlns:r="http://schemas.openxmlformats.org/officeDocument/2006/relationships" id="264" r:id="R9874e30464374059"/>
    <p:sldId xmlns:r="http://schemas.openxmlformats.org/officeDocument/2006/relationships" id="265" r:id="R160d805328e044c2"/>
    <p:sldId xmlns:r="http://schemas.openxmlformats.org/officeDocument/2006/relationships" id="266" r:id="Rff2a9e52c11b4b8d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The problem" id="{46475A8F-476B-47C9-9176-9C731C92AF62}">
          <p14:sldIdLst>
            <p14:sldId id="256"/>
            <p14:sldId id="257"/>
          </p14:sldIdLst>
        </p14:section>
        <p14:section name="The solution" id="{6F73C4CF-AF7F-4445-8F6E-E2B17A9661EE}">
          <p14:sldIdLst>
            <p14:sldId id="258"/>
            <p14:sldId id="259"/>
          </p14:sldIdLst>
        </p14:section>
        <p14:section name="Evidence and mechanism" id="{BE89D12A-E8DB-408F-84B5-D9B0F012119B}">
          <p14:sldIdLst>
            <p14:sldId id="260"/>
            <p14:sldId id="261"/>
            <p14:sldId id="262"/>
          </p14:sldIdLst>
        </p14:section>
        <p14:section name="Value and privacy" id="{ADEDEA04-F82D-4A35-84AA-E2044FFBD98D}">
          <p14:sldIdLst>
            <p14:sldId id="263"/>
            <p14:sldId id="264"/>
          </p14:sldIdLst>
        </p14:section>
        <p14:section name="Rollout and contact" id="{FABA84FB-9EAA-47B3-BAD8-8DD437F5DE81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38420e4d514ff9" /><Relationship Type="http://schemas.openxmlformats.org/officeDocument/2006/relationships/slideMaster" Target="/ppt/slideMasters/slideMaster1.xml" Id="R9a6a5bf6be6a44c4" /><Relationship Type="http://schemas.openxmlformats.org/officeDocument/2006/relationships/notesMaster" Target="/ppt/notesMasters/notesMaster1.xml" Id="R59c023639e984364" /><Relationship Type="http://schemas.openxmlformats.org/officeDocument/2006/relationships/presProps" Target="/ppt/presProps.xml" Id="R836823cb3eb24a43" /><Relationship Type="http://schemas.openxmlformats.org/officeDocument/2006/relationships/tableStyles" Target="/ppt/tableStyles.xml" Id="Rff6183abb36e47b2" /><Relationship Type="http://schemas.openxmlformats.org/officeDocument/2006/relationships/slide" Target="/ppt/slides/slide1.xml" Id="Rcffe3c3773a14019" /><Relationship Type="http://schemas.openxmlformats.org/officeDocument/2006/relationships/slide" Target="/ppt/slides/slide2.xml" Id="Rbedc868b4203493b" /><Relationship Type="http://schemas.openxmlformats.org/officeDocument/2006/relationships/slide" Target="/ppt/slides/slide3.xml" Id="Ra018c415b92340d7" /><Relationship Type="http://schemas.openxmlformats.org/officeDocument/2006/relationships/slide" Target="/ppt/slides/slide4.xml" Id="Rca5ca022396d4a8d" /><Relationship Type="http://schemas.openxmlformats.org/officeDocument/2006/relationships/slide" Target="/ppt/slides/slide5.xml" Id="R23c1cf80ceb94ba5" /><Relationship Type="http://schemas.openxmlformats.org/officeDocument/2006/relationships/slide" Target="/ppt/slides/slide6.xml" Id="R3ca721631b024307" /><Relationship Type="http://schemas.openxmlformats.org/officeDocument/2006/relationships/slide" Target="/ppt/slides/slide7.xml" Id="R77c60c8fda964f2a" /><Relationship Type="http://schemas.openxmlformats.org/officeDocument/2006/relationships/slide" Target="/ppt/slides/slide8.xml" Id="Re233a956f3c346df" /><Relationship Type="http://schemas.openxmlformats.org/officeDocument/2006/relationships/slide" Target="/ppt/slides/slide9.xml" Id="R9874e30464374059" /><Relationship Type="http://schemas.openxmlformats.org/officeDocument/2006/relationships/slide" Target="/ppt/slides/slide10.xml" Id="R160d805328e044c2" /><Relationship Type="http://schemas.openxmlformats.org/officeDocument/2006/relationships/slide" Target="/ppt/slides/slide11.xml" Id="Rff2a9e52c11b4b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f1ad175b3e4d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6e339dd1754962" /><Relationship Type="http://schemas.openxmlformats.org/officeDocument/2006/relationships/notesMaster" Target="/ppt/notesMasters/notesMaster1.xml" Id="R84b6c188285f47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95a81f104d483b" /><Relationship Type="http://schemas.openxmlformats.org/officeDocument/2006/relationships/notesMaster" Target="/ppt/notesMasters/notesMaster1.xml" Id="Rb375dcf9fd6f4d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0d7d96b86641d1" /><Relationship Type="http://schemas.openxmlformats.org/officeDocument/2006/relationships/notesMaster" Target="/ppt/notesMasters/notesMaster1.xml" Id="Rdad056050f694d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a2743118704323" /><Relationship Type="http://schemas.openxmlformats.org/officeDocument/2006/relationships/notesMaster" Target="/ppt/notesMasters/notesMaster1.xml" Id="R690c59aca16c4f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d9e6c04b634963" /><Relationship Type="http://schemas.openxmlformats.org/officeDocument/2006/relationships/notesMaster" Target="/ppt/notesMasters/notesMaster1.xml" Id="R35345147f32f49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7de22ca9e2419b" /><Relationship Type="http://schemas.openxmlformats.org/officeDocument/2006/relationships/notesMaster" Target="/ppt/notesMasters/notesMaster1.xml" Id="Rd62736771b2745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d9782d844f452e" /><Relationship Type="http://schemas.openxmlformats.org/officeDocument/2006/relationships/notesMaster" Target="/ppt/notesMasters/notesMaster1.xml" Id="R84eb82efed714c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d858a2a9d54623" /><Relationship Type="http://schemas.openxmlformats.org/officeDocument/2006/relationships/notesMaster" Target="/ppt/notesMasters/notesMaster1.xml" Id="R45f0009c92e64a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9872a2d0d546bf" /><Relationship Type="http://schemas.openxmlformats.org/officeDocument/2006/relationships/notesMaster" Target="/ppt/notesMasters/notesMaster1.xml" Id="R97034a151ab049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f7b8fb83df24cb2" /><Relationship Type="http://schemas.openxmlformats.org/officeDocument/2006/relationships/notesMaster" Target="/ppt/notesMasters/notesMaster1.xml" Id="R2f22eecea09343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206bbf7da714ac0" /><Relationship Type="http://schemas.openxmlformats.org/officeDocument/2006/relationships/notesMaster" Target="/ppt/notesMasters/notesMaster1.xml" Id="R7d40f94a929747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English translation of the Marta Jankowska reference in the medical manager proof section; selected here for the exact HR and healthcare match.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HR / medical organization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cd8c1701ce45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e0fa27c3964937" /><Relationship Type="http://schemas.openxmlformats.org/officeDocument/2006/relationships/slideLayout" Target="/ppt/slideLayouts/slideLayout1.xml" Id="R00e1ceabf13d4f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e1ceabf13d4f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a31b0e4a34f55" /><Relationship Type="http://schemas.openxmlformats.org/officeDocument/2006/relationships/image" Target="/ppt/media/image.png" Id="R036aa2e1f6fb4596" /><Relationship Type="http://schemas.openxmlformats.org/officeDocument/2006/relationships/image" Target="/ppt/media/image.svg" Id="Rdfb1757f1d0e43b5" /><Relationship Type="http://schemas.openxmlformats.org/officeDocument/2006/relationships/notesSlide" Target="/ppt/notesSlides/notesSlide1.xml" Id="R84cf1c5969a546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db2c796064f08" /><Relationship Type="http://schemas.openxmlformats.org/officeDocument/2006/relationships/image" Target="/ppt/media/image2.png" Id="Rd8421f3fecdc42ca" /><Relationship Type="http://schemas.openxmlformats.org/officeDocument/2006/relationships/image" Target="/ppt/media/image2.svg" Id="R915c4ce92379474b" /><Relationship Type="http://schemas.openxmlformats.org/officeDocument/2006/relationships/notesSlide" Target="/ppt/notesSlides/notesSlide2.xml" Id="Ra228d6ca80bb4c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0b232b05ba4203" /><Relationship Type="http://schemas.openxmlformats.org/officeDocument/2006/relationships/image" Target="/ppt/media/image3.png" Id="R02a595433bee4b5d" /><Relationship Type="http://schemas.openxmlformats.org/officeDocument/2006/relationships/image" Target="/ppt/media/image3.svg" Id="R9dd215b9c5d9448d" /><Relationship Type="http://schemas.openxmlformats.org/officeDocument/2006/relationships/notesSlide" Target="/ppt/notesSlides/notesSlide3.xml" Id="R0072f17acac8492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acc311ccd7495e" /><Relationship Type="http://schemas.openxmlformats.org/officeDocument/2006/relationships/image" Target="/ppt/media/image4.png" Id="R340a8bd9749b4c9d" /><Relationship Type="http://schemas.openxmlformats.org/officeDocument/2006/relationships/image" Target="/ppt/media/image4.svg" Id="R0d7261b7765a4120" /><Relationship Type="http://schemas.openxmlformats.org/officeDocument/2006/relationships/notesSlide" Target="/ppt/notesSlides/notesSlide4.xml" Id="Rc5229d6cadda4da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d929c9dbd4b25" /><Relationship Type="http://schemas.openxmlformats.org/officeDocument/2006/relationships/image" Target="/ppt/media/image5.png" Id="R3bc40ca0fe1d4639" /><Relationship Type="http://schemas.openxmlformats.org/officeDocument/2006/relationships/image" Target="/ppt/media/image5.svg" Id="R8ff5d4c1948c42f4" /><Relationship Type="http://schemas.openxmlformats.org/officeDocument/2006/relationships/notesSlide" Target="/ppt/notesSlides/notesSlide5.xml" Id="R38527e798e9040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094e6479064908" /><Relationship Type="http://schemas.openxmlformats.org/officeDocument/2006/relationships/image" Target="/ppt/media/image6.png" Id="R5e379f9904d1418a" /><Relationship Type="http://schemas.openxmlformats.org/officeDocument/2006/relationships/image" Target="/ppt/media/image6.svg" Id="R608ad206aace4ad0" /><Relationship Type="http://schemas.openxmlformats.org/officeDocument/2006/relationships/notesSlide" Target="/ppt/notesSlides/notesSlide6.xml" Id="Reeff1c56333a40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aeecf2ba1046c8" /><Relationship Type="http://schemas.openxmlformats.org/officeDocument/2006/relationships/image" Target="/ppt/media/image7.png" Id="Ra749925e921b4e76" /><Relationship Type="http://schemas.openxmlformats.org/officeDocument/2006/relationships/image" Target="/ppt/media/image7.svg" Id="Raeb829947f1142e3" /><Relationship Type="http://schemas.openxmlformats.org/officeDocument/2006/relationships/notesSlide" Target="/ppt/notesSlides/notesSlide7.xml" Id="Rb8cb6f78cc0f4c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42313ea0f4b68" /><Relationship Type="http://schemas.openxmlformats.org/officeDocument/2006/relationships/image" Target="/ppt/media/image8.png" Id="R871d8eeb90bb456e" /><Relationship Type="http://schemas.openxmlformats.org/officeDocument/2006/relationships/image" Target="/ppt/media/image8.svg" Id="Ra4c7662341c04e39" /><Relationship Type="http://schemas.openxmlformats.org/officeDocument/2006/relationships/notesSlide" Target="/ppt/notesSlides/notesSlide8.xml" Id="Rf36cb5e287d247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a657804ef42d5" /><Relationship Type="http://schemas.openxmlformats.org/officeDocument/2006/relationships/image" Target="/ppt/media/image9.png" Id="R5615c44c20804518" /><Relationship Type="http://schemas.openxmlformats.org/officeDocument/2006/relationships/image" Target="/ppt/media/image9.svg" Id="R2e0c9c9aae6e4c39" /><Relationship Type="http://schemas.openxmlformats.org/officeDocument/2006/relationships/notesSlide" Target="/ppt/notesSlides/notesSlide9.xml" Id="R87189aada8c0421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77a66e12784b0a" /><Relationship Type="http://schemas.openxmlformats.org/officeDocument/2006/relationships/image" Target="/ppt/media/image10.png" Id="Rb9fce1c114f54be0" /><Relationship Type="http://schemas.openxmlformats.org/officeDocument/2006/relationships/image" Target="/ppt/media/image10.svg" Id="Rf2d93195c14d4a36" /><Relationship Type="http://schemas.openxmlformats.org/officeDocument/2006/relationships/notesSlide" Target="/ppt/notesSlides/notesSlide10.xml" Id="R4b9e1cb6e43542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daedf87d04891" /><Relationship Type="http://schemas.openxmlformats.org/officeDocument/2006/relationships/image" Target="/ppt/media/image11.png" Id="Rbcc5ea9c324f46de" /><Relationship Type="http://schemas.openxmlformats.org/officeDocument/2006/relationships/image" Target="/ppt/media/image11.svg" Id="Rf9c93652163642e3" /><Relationship Type="http://schemas.openxmlformats.org/officeDocument/2006/relationships/notesSlide" Target="/ppt/notesSlides/notesSlide11.xml" Id="Ra96ace1df69f400d" /></Relationships>
</file>

<file path=ppt/slides/slide1.xml><?xml version="1.0" encoding="utf-8"?>
<p:sld xmlns:p="http://schemas.openxmlformats.org/presentationml/2006/main">
  <p:cSld name="Opening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aa2e1f6fb4596">
            <a:extLst>
              <a:ext uri="{96DAC541-7B7A-43D3-8B79-37D633B846F1}">
                <asvg:svgBlip xmlns:asvg="http://schemas.microsoft.com/office/drawing/2016/SVG/main" r:embed="Rdfb1757f1d0e43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A5942-FAB3-435F-999B-3A7E4012C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FOR HOSPITAL HR &amp; PEOPLE TEAMS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6013BF74-F31E-4D5D-A8F1-BC2554C1A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Important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conversations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at work shouldn't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be handled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on instinct.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E715994-26BA-40A2-9F5C-21C3AB26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24B776C6-4146-43EB-AC78-E6B04D810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helps heads of department, ward managers and other leaders prepare difficult conversations — without HR attending each one.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771DC044-86D2-4DCF-ABAE-929F67B6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51023473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21f3fecdc42ca">
            <a:extLst>
              <a:ext uri="{96DAC541-7B7A-43D3-8B79-37D633B846F1}">
                <asvg:svgBlip xmlns:asvg="http://schemas.microsoft.com/office/drawing/2016/SVG/main" r:embed="R915c4ce92379474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1FA5BF7-745F-4C67-B5BE-58A93404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B3FDAC41-98DF-4E15-A9A2-8CA6D298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800" b="1" i="0">
                <a:solidFill>
                  <a:srgbClr val="DDF1ED"/>
                </a:solidFill>
              </a:defRPr>
            </a:pPr>
            <a:r>
              <a:rPr sz="10800" b="1" i="0">
                <a:solidFill>
                  <a:srgbClr val="DDF1ED"/>
                </a:solidFill>
              </a:rPr>
              <a:t>24/7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9394DC-85D6-428E-AC80-FC1A3AB6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THE SCHEDULING IMPOSSIBILITY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1C03A57E-E609-466C-8DF0-E3D0B422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You cannot schedule every difficult conversation into office hours.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CFEA88B-533D-434A-82D9-DF7195E6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118062A6-D8C0-4E63-9A0F-6C9BC76F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17766B"/>
                </a:solidFill>
              </a:defRPr>
            </a:pPr>
            <a:r>
              <a:rPr sz="3675" b="1" i="0">
                <a:solidFill>
                  <a:srgbClr val="17766B"/>
                </a:solidFill>
              </a:rPr>
              <a:t>But every ward still needs support.</a:t>
            </a:r>
          </a:p>
        </p:txBody>
      </p:sp>
    </p:spTree>
    <p:extLst>
      <p:ext uri="{BB962C8B-B14F-4D97-AF65-F5344CB8AC3E}">
        <p14:creationId xmlns:p14="http://schemas.microsoft.com/office/powerpoint/2010/main" val="855744026"/>
      </p:ext>
    </p:extLst>
  </p:cSld>
</p:sld>
</file>

<file path=ppt/slides/slide3.xml><?xml version="1.0" encoding="utf-8"?>
<p:sld xmlns:p="http://schemas.openxmlformats.org/presentationml/2006/main">
  <p:cSld name="Solution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595433bee4b5d">
            <a:extLst>
              <a:ext uri="{96DAC541-7B7A-43D3-8B79-37D633B846F1}">
                <asvg:svgBlip xmlns:asvg="http://schemas.microsoft.com/office/drawing/2016/SVG/main" r:embed="R9dd215b9c5d9448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C2B7D019-03B5-4F0A-B228-BFD83FA9C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02371-7376-43C1-BC58-64F09BD6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WHY TRAINING ALONE LEAVES A GAP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4228DAEE-6105-4DA5-AC9F-D4776366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2D2D2D"/>
                </a:solidFill>
              </a:defRPr>
            </a:pPr>
            <a:r>
              <a:rPr sz="3900" b="1" i="0">
                <a:solidFill>
                  <a:srgbClr val="2D2D2D"/>
                </a:solidFill>
              </a:rPr>
              <a:t>Leadership happens while clinical work continues.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D8DD87-07FB-41F5-AB3D-58C62746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CAA86AA0-2385-4B0B-8273-D51ACBB7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7AF42-65DF-4811-B8E3-8A6938CA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CLINICIAN → LEADER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D1EE2-6699-4E11-A80D-58D5DE2D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Experience with patients does not automatically teach feedback, delegation or conflict.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FD8ABEC-B681-4720-AD20-D6E1D4A1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4D4C6A-D7FF-478F-9A90-A0FC871E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34720E0F-2F1F-4FD2-9D7C-F9A77D07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9F8872-EAF3-4514-9C4C-CC870C089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STAFFING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839652-4834-4B9E-8D7F-1E9ADA6C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Every training day creates a gap in the rota. Difficult conversations happen every week.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9948B7E-2AB9-493C-9E2D-F5D75E7B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E44045-FBF8-4F9A-8BBB-4183C85F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17766B"/>
                </a:solidFill>
              </a:defRPr>
            </a:pPr>
            <a:r>
              <a:rPr sz="4800" b="1" i="0">
                <a:solidFill>
                  <a:srgbClr val="17766B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8894E8-63D8-45AA-9931-27F41B7D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8500A-6042-4D45-AF73-A4DDBE6D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BETWEEN GROUPS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97E19-28B5-47A9-B840-D46E960A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Doctors, nurses and administration may read responsibility differently — around the same patient.</a:t>
            </a:r>
          </a:p>
        </p:txBody>
      </p:sp>
    </p:spTree>
    <p:extLst>
      <p:ext uri="{BB962C8B-B14F-4D97-AF65-F5344CB8AC3E}">
        <p14:creationId xmlns:p14="http://schemas.microsoft.com/office/powerpoint/2010/main" val="1876398412"/>
      </p:ext>
    </p:extLst>
  </p:cSld>
</p:sld>
</file>

<file path=ppt/slides/slide4.xml><?xml version="1.0" encoding="utf-8"?>
<p:sld xmlns:p="http://schemas.openxmlformats.org/presentationml/2006/main">
  <p:cSld name="Conversation exampl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0a8bd9749b4c9d">
            <a:extLst>
              <a:ext uri="{96DAC541-7B7A-43D3-8B79-37D633B846F1}">
                <asvg:svgBlip xmlns:asvg="http://schemas.microsoft.com/office/drawing/2016/SVG/main" r:embed="R0d7261b7765a412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AEA7C8B2-5C56-4B0D-BEDA-E71BA60B8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159C90AD-759F-436E-B5B7-2AAE1E69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2D2D2D"/>
                </a:solidFill>
              </a:defRPr>
            </a:pPr>
            <a:r>
              <a:rPr sz="4800" b="1" i="0">
                <a:solidFill>
                  <a:srgbClr val="2D2D2D"/>
                </a:solidFill>
              </a:rPr>
              <a:t>Pressure is context. Not an excuse.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204DCAF3-9E36-44A3-A1C2-C83586189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DBC70-3484-4342-BA08-91BC5AAC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YOU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C4AF98D3-30C6-46F4-9890-7C2F41AD9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Complaints about a ward manager keep returning. How do I avoid sounding like ‘HR is picking on you’?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CA126C5-186C-450B-80FC-FFC895B9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80BEEE-80F0-4D93-B20C-E960F4E8E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5D2D038F-6E45-4819-B459-C103871A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Recognize the real pressure. Then name the repeated experience, ask for her version of one concrete moment and agree the behavior that must change.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D7468-DF63-4858-9E5F-7A528237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Context: you, the other person and this situation.</a:t>
            </a:r>
          </a:p>
        </p:txBody>
      </p:sp>
    </p:spTree>
    <p:extLst>
      <p:ext uri="{BB962C8B-B14F-4D97-AF65-F5344CB8AC3E}">
        <p14:creationId xmlns:p14="http://schemas.microsoft.com/office/powerpoint/2010/main" val="1614161272"/>
      </p:ext>
    </p:extLst>
  </p:cSld>
</p:sld>
</file>

<file path=ppt/slides/slide5.xml><?xml version="1.0" encoding="utf-8"?>
<p:sld xmlns:p="http://schemas.openxmlformats.org/presentationml/2006/main">
  <p:cSld name="Result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c40ca0fe1d4639">
            <a:extLst>
              <a:ext uri="{96DAC541-7B7A-43D3-8B79-37D633B846F1}">
                <asvg:svgBlip xmlns:asvg="http://schemas.microsoft.com/office/drawing/2016/SVG/main" r:embed="R8ff5d4c1948c42f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C63C3820-C504-42EF-BB79-CDC07AE9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8782B-CCED-405D-8DB4-8B64AA2E8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USERS REPORTED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0BAB9BDC-831C-444B-8C6A-2140818A0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Early evidence that users value the support.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538751EE-75B4-4B9B-9454-1183A06F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1D86DB-E6F1-4D80-B686-BA1B2928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769C4C-0025-4500-AC2B-47809096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would recommend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467D6C94-D8BB-4BC7-AB0A-D881468D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339E2E-8E78-435F-A24B-B9B61FD1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17766B"/>
                </a:solidFill>
              </a:defRPr>
            </a:pPr>
            <a:r>
              <a:rPr sz="6900" b="1" i="0">
                <a:solidFill>
                  <a:srgbClr val="17766B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BF07E-E9A6-4A55-BA00-9034D797C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were satisfied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with the rollout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6EF1561A-8B0F-4C9B-8276-7FE675326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03185-5DEE-4862-86E7-229DC05E7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F7BBBD-010A-4251-8292-ABBF2DD2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reported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skill growth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6642D-9B52-4CDA-AE59-4F717D43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Empatyzer user and implementation research</a:t>
            </a:r>
          </a:p>
        </p:txBody>
      </p:sp>
    </p:spTree>
    <p:extLst>
      <p:ext uri="{BB962C8B-B14F-4D97-AF65-F5344CB8AC3E}">
        <p14:creationId xmlns:p14="http://schemas.microsoft.com/office/powerpoint/2010/main" val="1520283050"/>
      </p:ext>
    </p:extLst>
  </p:cSld>
</p:sld>
</file>

<file path=ppt/slides/slide6.xml><?xml version="1.0" encoding="utf-8"?>
<p:sld xmlns:p="http://schemas.openxmlformats.org/presentationml/2006/main">
  <p:cSld name="Testimonial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379f9904d1418a">
            <a:extLst>
              <a:ext uri="{96DAC541-7B7A-43D3-8B79-37D633B846F1}">
                <asvg:svgBlip xmlns:asvg="http://schemas.microsoft.com/office/drawing/2016/SVG/main" r:embed="R608ad206aace4ad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2B9D38CB-D6BF-4AFE-A7F4-07A1643B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C4E6BC-815A-4206-92B1-1EE54238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A HEALTHCARE HR DIRECTOR'S PERSPECTIVE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C46B1815-C5E0-43D5-B9EA-2F18285DC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93AF4BD0-CFEA-4711-8294-A48363C7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41C28"/>
                </a:solidFill>
              </a:defRPr>
            </a:pPr>
            <a:r>
              <a:rPr sz="2625" b="1" i="0">
                <a:solidFill>
                  <a:srgbClr val="241C28"/>
                </a:solidFill>
              </a:rPr>
              <a:t>“Empatyzer helps HR and managers understand differences between people and manage tensions more effectively — especially valuable in healthcare, with its pace and responsibility.”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CCBE9682-E81E-40C2-B4F7-DDBCB9E9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5.0/5 on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87901-C2C5-4381-AFD5-8A830FD5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Marta Jankowska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CD7C8D-3310-41F6-9CF6-86BDD250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Director of HR &amp; Communications, Salve Medica</a:t>
            </a:r>
          </a:p>
        </p:txBody>
      </p:sp>
    </p:spTree>
    <p:extLst>
      <p:ext uri="{BB962C8B-B14F-4D97-AF65-F5344CB8AC3E}">
        <p14:creationId xmlns:p14="http://schemas.microsoft.com/office/powerpoint/2010/main" val="914644503"/>
      </p:ext>
    </p:extLst>
  </p:cSld>
</p:sld>
</file>

<file path=ppt/slides/slide7.xml><?xml version="1.0" encoding="utf-8"?>
<p:sld xmlns:p="http://schemas.openxmlformats.org/presentationml/2006/main">
  <p:cSld name="How assessment works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9925e921b4e76">
            <a:extLst>
              <a:ext uri="{96DAC541-7B7A-43D3-8B79-37D633B846F1}">
                <asvg:svgBlip xmlns:asvg="http://schemas.microsoft.com/office/drawing/2016/SVG/main" r:embed="Raeb829947f1142e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64B56C22-B66D-4990-98E2-0BCA28C8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AA4038B8-CCEC-4266-80EB-47F646DC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A diagnosis keeps Em from giving generic advice.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214C2-D220-421E-98A5-F761D388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6309B8A-E58F-4858-B882-7A8DCAEC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A7208C-3605-41D3-B34B-CDE80420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E4B6D-31EB-4667-AA18-3A3283A3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Traits, talents, motivators and tensions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9F22CAF-FAAF-4563-AB10-CC1F6041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950C3-EBFA-4182-B359-B909E593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17766B"/>
                </a:solidFill>
              </a:defRPr>
            </a:pPr>
            <a:r>
              <a:rPr sz="5100" b="1" i="0">
                <a:solidFill>
                  <a:srgbClr val="17766B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94BDED4-BDB8-483A-8ECD-4283A21F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E1CFD0-CF30-4DAA-A001-376B24D3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ASK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92096-F5B0-4874-AC03-A4AECC2B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Help for this person, team or department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874D1B7-44D8-4BBD-B859-EAAB2955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71883-5F70-403B-B61C-F711D838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197F56E-50AC-40D6-8FEA-75942806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94ECD5-25C4-455C-AC1A-64023879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MICRO-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LESSONS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528D3E-65E8-4CAD-8629-97E649E56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Two short, personalized lessons each week</a:t>
            </a:r>
          </a:p>
        </p:txBody>
      </p:sp>
    </p:spTree>
    <p:extLst>
      <p:ext uri="{BB962C8B-B14F-4D97-AF65-F5344CB8AC3E}">
        <p14:creationId xmlns:p14="http://schemas.microsoft.com/office/powerpoint/2010/main" val="1468503926"/>
      </p:ext>
    </p:extLst>
  </p:cSld>
</p:sld>
</file>

<file path=ppt/slides/slide8.xml><?xml version="1.0" encoding="utf-8"?>
<p:sld xmlns:p="http://schemas.openxmlformats.org/presentationml/2006/main">
  <p:cSld name="Organizational valu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d8eeb90bb456e">
            <a:extLst>
              <a:ext uri="{96DAC541-7B7A-43D3-8B79-37D633B846F1}">
                <asvg:svgBlip xmlns:asvg="http://schemas.microsoft.com/office/drawing/2016/SVG/main" r:embed="Ra4c7662341c04e3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4AA78F5A-17B4-4E5B-8793-47D1224B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32B33-7224-4511-A101-C7BB0C7F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WHAT CHANGES FOR HOSPITAL HR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EC16CA4B-AD29-497D-9436-2FE2FAA98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Support reaches the ward without another training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E9B5E-1798-49F9-99FF-4E5834FC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LEADERS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BEC6733-3B6C-4FDC-AA91-8C3A7CC1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4EFEE-BC77-4632-A6BE-45DC48CE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prepare conversations without leaving the rota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90E1BAA-E714-4925-B032-DD5523B9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2D959-989B-4F92-B7C4-8CE11F862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4F2854"/>
                </a:solidFill>
              </a:defRPr>
            </a:pPr>
            <a:r>
              <a:rPr sz="2175" b="1" i="0">
                <a:solidFill>
                  <a:srgbClr val="4F2854"/>
                </a:solidFill>
              </a:rPr>
              <a:t>STAFF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41E3DD-D934-4B08-B94B-6BE8A7C8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3F04F-6AE2-43B9-8AC2-AF7CD978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get clearer conversations across professions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1821792-BABC-4AEF-9FA3-597482277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50527-A011-4C5A-A243-CB34F05C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17766B"/>
                </a:solidFill>
              </a:defRPr>
            </a:pPr>
            <a:r>
              <a:rPr sz="2175" b="1" i="0">
                <a:solidFill>
                  <a:srgbClr val="17766B"/>
                </a:solidFill>
              </a:rPr>
              <a:t>HR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432A6EF-8DC7-4E64-AFDA-FE729B12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6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7ED7A5-61F3-4141-8522-1BE6375E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keeps ownership of formal and high-risk cases</a:t>
            </a:r>
          </a:p>
        </p:txBody>
      </p:sp>
    </p:spTree>
    <p:extLst>
      <p:ext uri="{BB962C8B-B14F-4D97-AF65-F5344CB8AC3E}">
        <p14:creationId xmlns:p14="http://schemas.microsoft.com/office/powerpoint/2010/main" val="576916614"/>
      </p:ext>
    </p:extLst>
  </p:cSld>
</p:sld>
</file>

<file path=ppt/slides/slide9.xml><?xml version="1.0" encoding="utf-8"?>
<p:sld xmlns:p="http://schemas.openxmlformats.org/presentationml/2006/main">
  <p:cSld name="Privac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5c44c20804518">
            <a:extLst>
              <a:ext uri="{96DAC541-7B7A-43D3-8B79-37D633B846F1}">
                <asvg:svgBlip xmlns:asvg="http://schemas.microsoft.com/office/drawing/2016/SVG/main" r:embed="R2e0c9c9aae6e4c3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0A16E346-4884-42B1-AD98-E2D1794FE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A5787A05-3272-4010-908F-23E53741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5126F-2E44-4A49-A775-C6A880B3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PRIVACY IS PART OF THE PRODUCT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44BD57F-56C1-448C-89F9-CD955FEE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Conversations with Em are private.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C02327-4B30-4640-B2E1-1293DC8A5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272355C1-00E7-418F-8BC5-5D9F5573C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The company does not read questions or answers.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5B5CECCC-47B6-4415-BD9B-66846C53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AD3C0"/>
                </a:solidFill>
              </a:defRPr>
            </a:pPr>
            <a:r>
              <a:rPr sz="2250" b="0" i="0">
                <a:solidFill>
                  <a:srgbClr val="6AD3C0"/>
                </a:solidFill>
              </a:rPr>
              <a:t>No patient data. No clinical decisions. Empatyzer supports conversations between employees.</a:t>
            </a:r>
          </a:p>
        </p:txBody>
      </p:sp>
    </p:spTree>
    <p:extLst>
      <p:ext uri="{BB962C8B-B14F-4D97-AF65-F5344CB8AC3E}">
        <p14:creationId xmlns:p14="http://schemas.microsoft.com/office/powerpoint/2010/main" val="33588719"/>
      </p:ext>
    </p:extLst>
  </p:cSld>
</p:sld>
</file>

<file path=ppt/slides/slide10.xml><?xml version="1.0" encoding="utf-8"?>
<p:sld xmlns:p="http://schemas.openxmlformats.org/presentationml/2006/main">
  <p:cSld name="Rollou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fce1c114f54be0">
            <a:extLst>
              <a:ext uri="{96DAC541-7B7A-43D3-8B79-37D633B846F1}">
                <asvg:svgBlip xmlns:asvg="http://schemas.microsoft.com/office/drawing/2016/SVG/main" r:embed="Rf2d93195c14d4a3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992B6FCA-5101-4C2F-B2A9-EFA466F4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E763C9-2A10-4717-9E00-D6F1CA46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17766B"/>
                </a:solidFill>
              </a:defRPr>
            </a:pPr>
            <a:r>
              <a:rPr sz="1800" b="1" i="0">
                <a:solidFill>
                  <a:srgbClr val="17766B"/>
                </a:solidFill>
              </a:rPr>
              <a:t>A CONTROLLED FIRST STEP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5C8B8AB2-456E-4440-AF75-0B4D922E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17766B"/>
                </a:solidFill>
              </a:defRPr>
            </a:pPr>
            <a:r>
              <a:rPr sz="26250" b="1" i="0">
                <a:solidFill>
                  <a:srgbClr val="17766B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A1E15B3D-81A6-4E1E-B24B-6ED8963A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Start with one ward.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AD8C1F0-2B92-43EE-8B5F-D55FB21E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CF92A-E6D8-4F15-A195-FFDF41A4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A few hours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7E906-8531-435B-BD75-EA8ED31D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to launch the organization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899C75-2218-4DE0-BCE1-2EAEF9E9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17766B"/>
                </a:solidFill>
              </a:defRPr>
            </a:pPr>
            <a:r>
              <a:rPr sz="3150" b="1" i="0">
                <a:solidFill>
                  <a:srgbClr val="17766B"/>
                </a:solidFill>
              </a:rPr>
              <a:t>About 15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ED58ED-3B94-44B1-B18F-D2A26037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for each person to start</a:t>
            </a:r>
          </a:p>
        </p:txBody>
      </p:sp>
    </p:spTree>
    <p:extLst>
      <p:ext uri="{BB962C8B-B14F-4D97-AF65-F5344CB8AC3E}">
        <p14:creationId xmlns:p14="http://schemas.microsoft.com/office/powerpoint/2010/main" val="381226605"/>
      </p:ext>
    </p:extLst>
  </p:cSld>
</p:sld>
</file>

<file path=ppt/slides/slide11.xml><?xml version="1.0" encoding="utf-8"?>
<p:sld xmlns:p="http://schemas.openxmlformats.org/presentationml/2006/main">
  <p:cSld name="Demo and contac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c5ea9c324f46de">
            <a:extLst>
              <a:ext uri="{96DAC541-7B7A-43D3-8B79-37D633B846F1}">
                <asvg:svgBlip xmlns:asvg="http://schemas.microsoft.com/office/drawing/2016/SVG/main" r:embed="Rf9c93652163642e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5560C2-86EF-4FA8-A42B-C27EAAFC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AD3C0"/>
                </a:solidFill>
              </a:defRPr>
            </a:pPr>
            <a:r>
              <a:rPr sz="1800" b="1" i="0">
                <a:solidFill>
                  <a:srgbClr val="6AD3C0"/>
                </a:solidFill>
              </a:rPr>
              <a:t>NO TRAINING CALENDAR REQUIRED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0A449803-10EE-4CAF-9036-C2CCE733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Bring the conversation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that cannot wait for a course.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4AB7EE0E-329D-471F-893A-0F47A25D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D3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CDBD192A-91D0-4906-B3BA-92055B49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EAF5F3"/>
                </a:solidFill>
              </a:defRPr>
            </a:pPr>
            <a:r>
              <a:rPr sz="3900" b="1" i="0">
                <a:solidFill>
                  <a:srgbClr val="EAF5F3"/>
                </a:solidFill>
              </a:rPr>
              <a:t>Book a 30-minute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A3C0C-3B19-4615-A72C-085FA02F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9ED83-1C47-4DB0-931C-85517130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CBCB36-3C39-4081-A666-F4F5BBCE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Before an important conversation.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BB73FB09-DA76-44FC-973D-0C104BC7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53674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2026-09-05T20:36:13.7190000Z</dcterms:created>
  <dcterms:modified xsi:type="dcterms:W3CDTF">2026-09-05T20:36:13.7190000Z</dcterms:modified>
</coreProperties>
</file>