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48b5484c3fd4236" /><Relationship Type="http://schemas.openxmlformats.org/officeDocument/2006/relationships/extended-properties" Target="/docProps/app.xml" Id="R0cfad5cea10e4712" /><Relationship Type="http://schemas.openxmlformats.org/officeDocument/2006/relationships/officeDocument" Target="/ppt/presentation.xml" Id="R14b69c7ddae944c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ccaf6724a94132"/>
  </p:sldMasterIdLst>
  <p:notesMasterIdLst>
    <p:notesMasterId xmlns:r="http://schemas.openxmlformats.org/officeDocument/2006/relationships" r:id="R4c718d51f1104d02"/>
  </p:notesMasterIdLst>
  <p:sldIdLst>
    <p:sldId xmlns:r="http://schemas.openxmlformats.org/officeDocument/2006/relationships" id="256" r:id="Rdf170e0c5e5946a7"/>
    <p:sldId xmlns:r="http://schemas.openxmlformats.org/officeDocument/2006/relationships" id="257" r:id="Rd5a62b6294544f36"/>
    <p:sldId xmlns:r="http://schemas.openxmlformats.org/officeDocument/2006/relationships" id="258" r:id="R14d6cb0162134b4c"/>
    <p:sldId xmlns:r="http://schemas.openxmlformats.org/officeDocument/2006/relationships" id="259" r:id="R35fd628c1154440d"/>
    <p:sldId xmlns:r="http://schemas.openxmlformats.org/officeDocument/2006/relationships" id="260" r:id="R01e5214334424d4d"/>
    <p:sldId xmlns:r="http://schemas.openxmlformats.org/officeDocument/2006/relationships" id="261" r:id="R21d6ac73d811453f"/>
    <p:sldId xmlns:r="http://schemas.openxmlformats.org/officeDocument/2006/relationships" id="262" r:id="R9bdb7b3b0a904a1f"/>
    <p:sldId xmlns:r="http://schemas.openxmlformats.org/officeDocument/2006/relationships" id="263" r:id="R974ed00543f946df"/>
    <p:sldId xmlns:r="http://schemas.openxmlformats.org/officeDocument/2006/relationships" id="264" r:id="R96a2117c59464fdb"/>
    <p:sldId xmlns:r="http://schemas.openxmlformats.org/officeDocument/2006/relationships" id="265" r:id="Rca9b8fd19c954186"/>
    <p:sldId xmlns:r="http://schemas.openxmlformats.org/officeDocument/2006/relationships" id="266" r:id="R42e7e7f332854c7e"/>
  </p:sldIdLst>
  <p:sldSz cx="9144000" cy="9144000"/>
  <p:notesSz cx="6858000" cy="9144000"/>
  <p:extLst>
    <p:ext uri="{521415D9-36F7-43E2-AB2F-B90AF26B5E84}">
      <p14:sectionLst xmlns:p14="http://schemas.microsoft.com/office/powerpoint/2010/main">
        <p14:section name="The problem" id="{496EA6DF-CE3A-4152-9A13-F5290E6D053E}">
          <p14:sldIdLst>
            <p14:sldId id="256"/>
            <p14:sldId id="257"/>
          </p14:sldIdLst>
        </p14:section>
        <p14:section name="The solution" id="{731C8FA7-34E4-420F-B9AF-D34A847D6C7D}">
          <p14:sldIdLst>
            <p14:sldId id="258"/>
            <p14:sldId id="259"/>
          </p14:sldIdLst>
        </p14:section>
        <p14:section name="Evidence and mechanism" id="{DDD2DD1A-93FD-45A2-96B5-409C67E83FBD}">
          <p14:sldIdLst>
            <p14:sldId id="260"/>
            <p14:sldId id="261"/>
            <p14:sldId id="262"/>
          </p14:sldIdLst>
        </p14:section>
        <p14:section name="Value and privacy" id="{CA6B078F-0BEA-4728-B494-3CDDE3C99996}">
          <p14:sldIdLst>
            <p14:sldId id="263"/>
            <p14:sldId id="264"/>
          </p14:sldIdLst>
        </p14:section>
        <p14:section name="Rollout and contact" id="{4EB7865D-83A0-4665-B536-AC2B876AB5E1}">
          <p14:sldIdLst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61190f7f11a4e50" /><Relationship Type="http://schemas.openxmlformats.org/officeDocument/2006/relationships/slideMaster" Target="/ppt/slideMasters/slideMaster1.xml" Id="Rbdccaf6724a94132" /><Relationship Type="http://schemas.openxmlformats.org/officeDocument/2006/relationships/notesMaster" Target="/ppt/notesMasters/notesMaster1.xml" Id="R4c718d51f1104d02" /><Relationship Type="http://schemas.openxmlformats.org/officeDocument/2006/relationships/presProps" Target="/ppt/presProps.xml" Id="Rb0feaaad603246d2" /><Relationship Type="http://schemas.openxmlformats.org/officeDocument/2006/relationships/tableStyles" Target="/ppt/tableStyles.xml" Id="R7d13269bfde64d75" /><Relationship Type="http://schemas.openxmlformats.org/officeDocument/2006/relationships/slide" Target="/ppt/slides/slide1.xml" Id="Rdf170e0c5e5946a7" /><Relationship Type="http://schemas.openxmlformats.org/officeDocument/2006/relationships/slide" Target="/ppt/slides/slide2.xml" Id="Rd5a62b6294544f36" /><Relationship Type="http://schemas.openxmlformats.org/officeDocument/2006/relationships/slide" Target="/ppt/slides/slide3.xml" Id="R14d6cb0162134b4c" /><Relationship Type="http://schemas.openxmlformats.org/officeDocument/2006/relationships/slide" Target="/ppt/slides/slide4.xml" Id="R35fd628c1154440d" /><Relationship Type="http://schemas.openxmlformats.org/officeDocument/2006/relationships/slide" Target="/ppt/slides/slide5.xml" Id="R01e5214334424d4d" /><Relationship Type="http://schemas.openxmlformats.org/officeDocument/2006/relationships/slide" Target="/ppt/slides/slide6.xml" Id="R21d6ac73d811453f" /><Relationship Type="http://schemas.openxmlformats.org/officeDocument/2006/relationships/slide" Target="/ppt/slides/slide7.xml" Id="R9bdb7b3b0a904a1f" /><Relationship Type="http://schemas.openxmlformats.org/officeDocument/2006/relationships/slide" Target="/ppt/slides/slide8.xml" Id="R974ed00543f946df" /><Relationship Type="http://schemas.openxmlformats.org/officeDocument/2006/relationships/slide" Target="/ppt/slides/slide9.xml" Id="R96a2117c59464fdb" /><Relationship Type="http://schemas.openxmlformats.org/officeDocument/2006/relationships/slide" Target="/ppt/slides/slide10.xml" Id="Rca9b8fd19c954186" /><Relationship Type="http://schemas.openxmlformats.org/officeDocument/2006/relationships/slide" Target="/ppt/slides/slide11.xml" Id="R42e7e7f332854c7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d0381edd4bd423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4df3884148a44ff" /><Relationship Type="http://schemas.openxmlformats.org/officeDocument/2006/relationships/notesMaster" Target="/ppt/notesMasters/notesMaster1.xml" Id="Ra09e4958dc13433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e6aab51c03a4bdf" /><Relationship Type="http://schemas.openxmlformats.org/officeDocument/2006/relationships/notesMaster" Target="/ppt/notesMasters/notesMaster1.xml" Id="R0178c2023add4ce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50c12a640054cf4" /><Relationship Type="http://schemas.openxmlformats.org/officeDocument/2006/relationships/notesMaster" Target="/ppt/notesMasters/notesMaster1.xml" Id="R409a6bd95ffa45d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a9bbb1242334907" /><Relationship Type="http://schemas.openxmlformats.org/officeDocument/2006/relationships/notesMaster" Target="/ppt/notesMasters/notesMaster1.xml" Id="R8352d8dea9904e0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bb94e48cd2a47c6" /><Relationship Type="http://schemas.openxmlformats.org/officeDocument/2006/relationships/notesMaster" Target="/ppt/notesMasters/notesMaster1.xml" Id="Rc93c8d0358b6493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d12a7624ff04338" /><Relationship Type="http://schemas.openxmlformats.org/officeDocument/2006/relationships/notesMaster" Target="/ppt/notesMasters/notesMaster1.xml" Id="R9280f5765734452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a6f78b299764922" /><Relationship Type="http://schemas.openxmlformats.org/officeDocument/2006/relationships/notesMaster" Target="/ppt/notesMasters/notesMaster1.xml" Id="R2b55619c226c432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3b1d8f54eba4f1f" /><Relationship Type="http://schemas.openxmlformats.org/officeDocument/2006/relationships/notesMaster" Target="/ppt/notesMasters/notesMaster1.xml" Id="Rce4042f2f119460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701a1eaf99d4d58" /><Relationship Type="http://schemas.openxmlformats.org/officeDocument/2006/relationships/notesMaster" Target="/ppt/notesMasters/notesMaster1.xml" Id="R0126eb8604ea4d5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8064d91cd684906" /><Relationship Type="http://schemas.openxmlformats.org/officeDocument/2006/relationships/notesMaster" Target="/ppt/notesMasters/notesMaster1.xml" Id="R1d9794651649472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b66e90a1cf149be" /><Relationship Type="http://schemas.openxmlformats.org/officeDocument/2006/relationships/notesMaster" Target="/ppt/notesMasters/notesMaster1.xml" Id="R834fe84d8607420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English brand line and role-specific positioning.</a:t>
            </a:r>
          </a:p>
          <a:p xmlns:a="http://schemas.openxmlformats.org/drawingml/2006/main">
            <a:r>
              <a:t>- CEO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core tension adapted from the source problem statement.</a:t>
            </a:r>
          </a:p>
          <a:p xmlns:a="http://schemas.openxmlformats.org/drawingml/2006/main">
            <a:r>
              <a:t>- CEO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representative situations selected and shortened from the source examples.</a:t>
            </a:r>
          </a:p>
          <a:p xmlns:a="http://schemas.openxmlformats.org/drawingml/2006/main">
            <a:r>
              <a:t>- CEO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demonstration based on the source conversation example; not a universal response template.</a:t>
            </a:r>
          </a:p>
          <a:p xmlns:a="http://schemas.openxmlformats.org/drawingml/2006/main">
            <a:r>
              <a:t>- CEO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Measured user results from the source: 77%, 73% and 59%.</a:t>
            </a:r>
          </a:p>
          <a:p xmlns:a="http://schemas.openxmlformats.org/drawingml/2006/main">
            <a:r>
              <a:t>- CEO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English translation of the Krystyna Walendowicz written reference in the CEO / medical organization section.</a:t>
            </a:r>
          </a:p>
          <a:p xmlns:a="http://schemas.openxmlformats.org/drawingml/2006/main">
            <a:r>
              <a:t>- 5.0/5 Capterra rating and 2026 review signal from the same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product mechanisms from the source: diagnosis, conversation with Em and personalized micro-lessons.</a:t>
            </a:r>
          </a:p>
          <a:p xmlns:a="http://schemas.openxmlformats.org/drawingml/2006/main">
            <a:r>
              <a:t>- CEO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organizational or day-to-day value distilled from the source outcomes and use cases.</a:t>
            </a:r>
          </a:p>
          <a:p xmlns:a="http://schemas.openxmlformats.org/drawingml/2006/main">
            <a:r>
              <a:t>- CEO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privacy statement and the audience-specific boundary described in the source.</a:t>
            </a:r>
          </a:p>
          <a:p xmlns:a="http://schemas.openxmlformats.org/drawingml/2006/main">
            <a:r>
              <a:t>- CEO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Low-friction rollout facts from the source: organization setup in hours and about 15 minutes per user, or the manager-specific first-use framing.</a:t>
            </a:r>
          </a:p>
          <a:p xmlns:a="http://schemas.openxmlformats.org/drawingml/2006/main">
            <a:r>
              <a:t>- CEO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CTA and contact details from the source; approved English brand line.</a:t>
            </a:r>
          </a:p>
          <a:p xmlns:a="http://schemas.openxmlformats.org/drawingml/2006/main">
            <a:r>
              <a:t>- CEO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ae7165ec1b4a4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7f9c8d2b6ff4fe3" /><Relationship Type="http://schemas.openxmlformats.org/officeDocument/2006/relationships/slideLayout" Target="/ppt/slideLayouts/slideLayout1.xml" Id="R0b73f63d283a428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b73f63d283a428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4b20d071604656" /><Relationship Type="http://schemas.openxmlformats.org/officeDocument/2006/relationships/image" Target="/ppt/media/image.png" Id="Rcf15a2f15ccc4d8f" /><Relationship Type="http://schemas.openxmlformats.org/officeDocument/2006/relationships/image" Target="/ppt/media/image.svg" Id="R32e7ffc408d641ff" /><Relationship Type="http://schemas.openxmlformats.org/officeDocument/2006/relationships/notesSlide" Target="/ppt/notesSlides/notesSlide1.xml" Id="R14ced0ebd1b5437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42ad67eb87440b" /><Relationship Type="http://schemas.openxmlformats.org/officeDocument/2006/relationships/image" Target="/ppt/media/image2.png" Id="R420d97b26a874434" /><Relationship Type="http://schemas.openxmlformats.org/officeDocument/2006/relationships/image" Target="/ppt/media/image2.svg" Id="R109941a0552f4f54" /><Relationship Type="http://schemas.openxmlformats.org/officeDocument/2006/relationships/notesSlide" Target="/ppt/notesSlides/notesSlide2.xml" Id="Rfdac71d059cc46a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164c6ca0524ccb" /><Relationship Type="http://schemas.openxmlformats.org/officeDocument/2006/relationships/image" Target="/ppt/media/image3.png" Id="Rfce33a15a5b8469a" /><Relationship Type="http://schemas.openxmlformats.org/officeDocument/2006/relationships/image" Target="/ppt/media/image3.svg" Id="R3f6bb6ebbc4e4952" /><Relationship Type="http://schemas.openxmlformats.org/officeDocument/2006/relationships/notesSlide" Target="/ppt/notesSlides/notesSlide3.xml" Id="R9d7ea2ff63eb4be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738f6c21ba49a8" /><Relationship Type="http://schemas.openxmlformats.org/officeDocument/2006/relationships/image" Target="/ppt/media/image4.png" Id="Red303b57396e4b76" /><Relationship Type="http://schemas.openxmlformats.org/officeDocument/2006/relationships/image" Target="/ppt/media/image4.svg" Id="R5ac8c80b88d24ebe" /><Relationship Type="http://schemas.openxmlformats.org/officeDocument/2006/relationships/notesSlide" Target="/ppt/notesSlides/notesSlide4.xml" Id="R95d7a996018747f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610187151c4e0e" /><Relationship Type="http://schemas.openxmlformats.org/officeDocument/2006/relationships/image" Target="/ppt/media/image5.png" Id="R77d15bf8464d447d" /><Relationship Type="http://schemas.openxmlformats.org/officeDocument/2006/relationships/image" Target="/ppt/media/image5.svg" Id="Rc86d5944e4344c9e" /><Relationship Type="http://schemas.openxmlformats.org/officeDocument/2006/relationships/notesSlide" Target="/ppt/notesSlides/notesSlide5.xml" Id="R5f09782394d741b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093d6ea4ef41db" /><Relationship Type="http://schemas.openxmlformats.org/officeDocument/2006/relationships/image" Target="/ppt/media/image6.png" Id="Rca9580043a0d4856" /><Relationship Type="http://schemas.openxmlformats.org/officeDocument/2006/relationships/image" Target="/ppt/media/image6.svg" Id="Rb5e8ec9f971f4cd7" /><Relationship Type="http://schemas.openxmlformats.org/officeDocument/2006/relationships/notesSlide" Target="/ppt/notesSlides/notesSlide6.xml" Id="Rf487150a1bd4453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888616ec1f4bfe" /><Relationship Type="http://schemas.openxmlformats.org/officeDocument/2006/relationships/image" Target="/ppt/media/image7.png" Id="Raf01ada6aba1439a" /><Relationship Type="http://schemas.openxmlformats.org/officeDocument/2006/relationships/image" Target="/ppt/media/image7.svg" Id="R2ba23aa17ffb45e6" /><Relationship Type="http://schemas.openxmlformats.org/officeDocument/2006/relationships/notesSlide" Target="/ppt/notesSlides/notesSlide7.xml" Id="Ra8ec3d62cd6f45d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ff3fc6115a49cd" /><Relationship Type="http://schemas.openxmlformats.org/officeDocument/2006/relationships/image" Target="/ppt/media/image8.png" Id="Rbb13fbd4a6b5454e" /><Relationship Type="http://schemas.openxmlformats.org/officeDocument/2006/relationships/image" Target="/ppt/media/image8.svg" Id="Rbb1e40113ee84072" /><Relationship Type="http://schemas.openxmlformats.org/officeDocument/2006/relationships/notesSlide" Target="/ppt/notesSlides/notesSlide8.xml" Id="R10f3983d29734b8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4c8304468449a4" /><Relationship Type="http://schemas.openxmlformats.org/officeDocument/2006/relationships/image" Target="/ppt/media/image9.png" Id="Re898c012b2e842d7" /><Relationship Type="http://schemas.openxmlformats.org/officeDocument/2006/relationships/image" Target="/ppt/media/image9.svg" Id="R22ac2d525cfd413f" /><Relationship Type="http://schemas.openxmlformats.org/officeDocument/2006/relationships/notesSlide" Target="/ppt/notesSlides/notesSlide9.xml" Id="Rd1ab3117cb6346f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cc9626f65742b5" /><Relationship Type="http://schemas.openxmlformats.org/officeDocument/2006/relationships/image" Target="/ppt/media/image10.png" Id="R86a7ee98a7d04f7b" /><Relationship Type="http://schemas.openxmlformats.org/officeDocument/2006/relationships/image" Target="/ppt/media/image10.svg" Id="R93d8f167653e4797" /><Relationship Type="http://schemas.openxmlformats.org/officeDocument/2006/relationships/notesSlide" Target="/ppt/notesSlides/notesSlide10.xml" Id="R4d5c1981171e40b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e2831faa874425" /><Relationship Type="http://schemas.openxmlformats.org/officeDocument/2006/relationships/image" Target="/ppt/media/image11.png" Id="Ra0b7755e8eff4379" /><Relationship Type="http://schemas.openxmlformats.org/officeDocument/2006/relationships/image" Target="/ppt/media/image11.svg" Id="R4736af4b97e447e1" /><Relationship Type="http://schemas.openxmlformats.org/officeDocument/2006/relationships/notesSlide" Target="/ppt/notesSlides/notesSlide11.xml" Id="Rfb41322e03654a36" /></Relationships>
</file>

<file path=ppt/slides/slide1.xml><?xml version="1.0" encoding="utf-8"?>
<p:sld xmlns:p="http://schemas.openxmlformats.org/presentationml/2006/main">
  <p:cSld name="Opening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15a2f15ccc4d8f">
            <a:extLst>
              <a:ext uri="{96DAC541-7B7A-43D3-8B79-37D633B846F1}">
                <asvg:svgBlip xmlns:asvg="http://schemas.microsoft.com/office/drawing/2016/SVG/main" r:embed="R32e7ffc408d641f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3E5CEF-02A2-4D00-9F70-9F02CE333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525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AD3C0"/>
                </a:solidFill>
              </a:defRPr>
            </a:pPr>
            <a:r>
              <a:rPr sz="1800" b="1" i="0">
                <a:solidFill>
                  <a:srgbClr val="6AD3C0"/>
                </a:solidFill>
              </a:rPr>
              <a:t>FOR HOSPITAL DIRECTORS &amp; EXECUTIVE TEAMS</a:t>
            </a:r>
          </a:p>
        </p:txBody>
      </p:sp>
      <p:sp>
        <p:nvSpPr>
          <p:cNvPr id="3" name="cover-headline">
            <a:extLst xmlns:a="http://schemas.openxmlformats.org/drawingml/2006/main">
              <a:ext uri="{FF2B5EF4-FFF2-40B4-BE49-F238E27FC236}">
                <a16:creationId xmlns:a16="http://schemas.microsoft.com/office/drawing/2014/main" id="{DCEDD651-BA77-433E-B111-4A105E718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495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Important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conversations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at work shouldn't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be handled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on instinct.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443502B-E4F5-46B6-B4BD-182B433B0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48550"/>
            <a:ext cx="32004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D3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1DFF4D65-778A-4B8E-8515-070665A3B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772400"/>
            <a:ext cx="752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0" i="0">
                <a:solidFill>
                  <a:srgbClr val="EFE8F2"/>
                </a:solidFill>
              </a:defRPr>
            </a:pPr>
            <a:r>
              <a:rPr sz="2025" b="0" i="0">
                <a:solidFill>
                  <a:srgbClr val="EFE8F2"/>
                </a:solidFill>
              </a:rPr>
              <a:t>Empatyzer helps heads of department, ward managers and other leaders prepare a difficult conversation with a specific person.</a:t>
            </a:r>
          </a:p>
        </p:txBody>
      </p:sp>
      <p:sp>
        <p:nvSpPr>
          <p:cNvPr id="6" name="page-1">
            <a:extLst xmlns:a="http://schemas.openxmlformats.org/drawingml/2006/main">
              <a:ext uri="{FF2B5EF4-FFF2-40B4-BE49-F238E27FC236}">
                <a16:creationId xmlns:a16="http://schemas.microsoft.com/office/drawing/2014/main" id="{C3FEAF2C-36DA-4D84-BFCA-7DDB9AC24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84425430"/>
      </p:ext>
    </p:extLst>
  </p:cSld>
</p:sld>
</file>

<file path=ppt/slides/slide2.xml><?xml version="1.0" encoding="utf-8"?>
<p:sld xmlns:p="http://schemas.openxmlformats.org/presentationml/2006/main">
  <p:cSld name="Problem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0d97b26a874434">
            <a:extLst>
              <a:ext uri="{96DAC541-7B7A-43D3-8B79-37D633B846F1}">
                <asvg:svgBlip xmlns:asvg="http://schemas.microsoft.com/office/drawing/2016/SVG/main" r:embed="R109941a0552f4f5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42967CB3-A303-4F70-91C9-7605A86CF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02</a:t>
            </a:r>
          </a:p>
        </p:txBody>
      </p:sp>
      <p:sp>
        <p:nvSpPr>
          <p:cNvPr id="3" name="tension-backdrop">
            <a:extLst xmlns:a="http://schemas.openxmlformats.org/drawingml/2006/main">
              <a:ext uri="{FF2B5EF4-FFF2-40B4-BE49-F238E27FC236}">
                <a16:creationId xmlns:a16="http://schemas.microsoft.com/office/drawing/2014/main" id="{E69F8B7D-0537-40B8-82AE-CCE2510FA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1143000"/>
            <a:ext cx="58293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800" b="1" i="0">
                <a:solidFill>
                  <a:srgbClr val="DDF1ED"/>
                </a:solidFill>
              </a:defRPr>
            </a:pPr>
            <a:r>
              <a:rPr sz="10800" b="1" i="0">
                <a:solidFill>
                  <a:srgbClr val="DDF1ED"/>
                </a:solidFill>
              </a:rPr>
              <a:t>WARD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BE7A58-82C8-4E4A-A714-619636D07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3350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WHERE LEADERSHIP HAPPENS</a:t>
            </a:r>
          </a:p>
        </p:txBody>
      </p:sp>
      <p:sp>
        <p:nvSpPr>
          <p:cNvPr id="5" name="tension-headline">
            <a:extLst xmlns:a="http://schemas.openxmlformats.org/drawingml/2006/main">
              <a:ext uri="{FF2B5EF4-FFF2-40B4-BE49-F238E27FC236}">
                <a16:creationId xmlns:a16="http://schemas.microsoft.com/office/drawing/2014/main" id="{75A8DB56-2C0A-4D84-8868-CE69FE346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24150"/>
            <a:ext cx="784860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The hardest conversations in a hospital happen between shifts.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0669B27-4A8F-4A61-856A-78D6C77A9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53100"/>
            <a:ext cx="7848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nsion-subhead">
            <a:extLst xmlns:a="http://schemas.openxmlformats.org/drawingml/2006/main">
              <a:ext uri="{FF2B5EF4-FFF2-40B4-BE49-F238E27FC236}">
                <a16:creationId xmlns:a16="http://schemas.microsoft.com/office/drawing/2014/main" id="{812A34BA-13CD-4598-9287-8AD7EA3A0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75" b="1" i="0">
                <a:solidFill>
                  <a:srgbClr val="17766B"/>
                </a:solidFill>
              </a:defRPr>
            </a:pPr>
            <a:r>
              <a:rPr sz="3675" b="1" i="0">
                <a:solidFill>
                  <a:srgbClr val="17766B"/>
                </a:solidFill>
              </a:rPr>
              <a:t>Not in the boardroom.</a:t>
            </a:r>
          </a:p>
        </p:txBody>
      </p:sp>
    </p:spTree>
    <p:extLst>
      <p:ext uri="{BB962C8B-B14F-4D97-AF65-F5344CB8AC3E}">
        <p14:creationId xmlns:p14="http://schemas.microsoft.com/office/powerpoint/2010/main" val="1466720957"/>
      </p:ext>
    </p:extLst>
  </p:cSld>
</p:sld>
</file>

<file path=ppt/slides/slide3.xml><?xml version="1.0" encoding="utf-8"?>
<p:sld xmlns:p="http://schemas.openxmlformats.org/presentationml/2006/main">
  <p:cSld name="Solution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e33a15a5b8469a">
            <a:extLst>
              <a:ext uri="{96DAC541-7B7A-43D3-8B79-37D633B846F1}">
                <asvg:svgBlip xmlns:asvg="http://schemas.microsoft.com/office/drawing/2016/SVG/main" r:embed="R3f6bb6ebbc4e495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3">
            <a:extLst xmlns:a="http://schemas.openxmlformats.org/drawingml/2006/main">
              <a:ext uri="{FF2B5EF4-FFF2-40B4-BE49-F238E27FC236}">
                <a16:creationId xmlns:a16="http://schemas.microsoft.com/office/drawing/2014/main" id="{C5A41604-B461-4F0F-ADED-6AD3E998F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2677B7-44F9-4838-99A6-6AF2B9EFD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WHAT RETURNS TO THE BOARD</a:t>
            </a:r>
          </a:p>
        </p:txBody>
      </p:sp>
      <p:sp>
        <p:nvSpPr>
          <p:cNvPr id="4" name="scenarios-title">
            <a:extLst xmlns:a="http://schemas.openxmlformats.org/drawingml/2006/main">
              <a:ext uri="{FF2B5EF4-FFF2-40B4-BE49-F238E27FC236}">
                <a16:creationId xmlns:a16="http://schemas.microsoft.com/office/drawing/2014/main" id="{C5A1786C-34FF-48DA-8FB6-37619D2F1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52600"/>
            <a:ext cx="78486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Three issues that grow when nobody speaks early.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3720AB-3DBC-4999-9BD5-4F46FC47B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17766B"/>
                </a:solidFill>
              </a:defRPr>
            </a:pPr>
            <a:r>
              <a:rPr sz="4800" b="1" i="0">
                <a:solidFill>
                  <a:srgbClr val="17766B"/>
                </a:solidFill>
              </a:rPr>
              <a:t>01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B5A758A-0923-4943-BA06-8CAEAC3CC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6957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F63E03-F690-45EA-8CEA-D69B5ED84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3147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EXPERT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A2F60B-4508-4E17-8DA5-F3FC2BCB3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3147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A valued specialist needs a boundary — but the ward cannot easily work without them.</a:t>
            </a:r>
          </a:p>
        </p:txBody>
      </p:sp>
      <p:sp>
        <p:nvSpPr>
          <p:cNvPr id="9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2985FB2-3719-46C4-901A-248BFD896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AB6123-708B-46AF-95C1-E97E2EBE5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4F2854"/>
                </a:solidFill>
              </a:defRPr>
            </a:pPr>
            <a:r>
              <a:rPr sz="4800" b="1" i="0">
                <a:solidFill>
                  <a:srgbClr val="4F2854"/>
                </a:solidFill>
              </a:rPr>
              <a:t>02</a:t>
            </a:r>
          </a:p>
        </p:txBody>
      </p:sp>
      <p:sp>
        <p:nvSpPr>
          <p:cNvPr id="11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7A10983-A26E-41E1-852E-B8B86C7C0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31495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9B8E51-C95C-42C7-8811-2E16DDD69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93395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BETWEEN WARDS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FEC5C1-834A-4E32-BC3E-866B4AD8C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93395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A conflict stays unresolved until two teams can no longer close it themselves.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3E68EA1-7B54-486D-917E-5455F9C2D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03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2255F3-E909-429E-9007-A631A1EDB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17766B"/>
                </a:solidFill>
              </a:defRPr>
            </a:pPr>
            <a:r>
              <a:rPr sz="4800" b="1" i="0">
                <a:solidFill>
                  <a:srgbClr val="17766B"/>
                </a:solidFill>
              </a:rPr>
              <a:t>03</a:t>
            </a:r>
          </a:p>
        </p:txBody>
      </p:sp>
      <p:sp>
        <p:nvSpPr>
          <p:cNvPr id="1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F5A50A69-91C4-4F20-8E80-CE56F569A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9342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BBD8D5-7C25-4819-92F6-563CB8473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65532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NEW LEADER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636B2A-6C94-4DB0-8380-6E28DD7F1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65532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A clinician knows the work. Feedback, delegation and conflict are learned while leading.</a:t>
            </a:r>
          </a:p>
        </p:txBody>
      </p:sp>
    </p:spTree>
    <p:extLst>
      <p:ext uri="{BB962C8B-B14F-4D97-AF65-F5344CB8AC3E}">
        <p14:creationId xmlns:p14="http://schemas.microsoft.com/office/powerpoint/2010/main" val="460491705"/>
      </p:ext>
    </p:extLst>
  </p:cSld>
</p:sld>
</file>

<file path=ppt/slides/slide4.xml><?xml version="1.0" encoding="utf-8"?>
<p:sld xmlns:p="http://schemas.openxmlformats.org/presentationml/2006/main">
  <p:cSld name="Conversation exampl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303b57396e4b76">
            <a:extLst>
              <a:ext uri="{96DAC541-7B7A-43D3-8B79-37D633B846F1}">
                <asvg:svgBlip xmlns:asvg="http://schemas.microsoft.com/office/drawing/2016/SVG/main" r:embed="R5ac8c80b88d24eb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86DF612A-2B22-48E8-886E-033084BB8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04</a:t>
            </a:r>
          </a:p>
        </p:txBody>
      </p:sp>
      <p:sp>
        <p:nvSpPr>
          <p:cNvPr id="3" name="demo-headline">
            <a:extLst xmlns:a="http://schemas.openxmlformats.org/drawingml/2006/main">
              <a:ext uri="{FF2B5EF4-FFF2-40B4-BE49-F238E27FC236}">
                <a16:creationId xmlns:a16="http://schemas.microsoft.com/office/drawing/2014/main" id="{7C13B34B-7ED4-447A-970F-C520AEDBE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0150"/>
            <a:ext cx="78486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Clinical autonomy. Shared rules.</a:t>
            </a:r>
          </a:p>
        </p:txBody>
      </p:sp>
      <p:sp>
        <p:nvSpPr>
          <p:cNvPr id="4" name="chat-surface">
            <a:extLst xmlns:a="http://schemas.openxmlformats.org/drawingml/2006/main">
              <a:ext uri="{FF2B5EF4-FFF2-40B4-BE49-F238E27FC236}">
                <a16:creationId xmlns:a16="http://schemas.microsoft.com/office/drawing/2014/main" id="{65EB5288-58A0-4E53-AC02-44D8FE021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19400"/>
            <a:ext cx="7848600" cy="5200650"/>
          </a:xfrm>
          <a:prstGeom xmlns:a="http://schemas.openxmlformats.org/drawingml/2006/main" prst="roundRect">
            <a:avLst>
              <a:gd name="adj" fmla="val 2930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61761D-B9F1-40A8-BE29-541878CE1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242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E6873"/>
                </a:solidFill>
              </a:defRPr>
            </a:pPr>
            <a:r>
              <a:rPr sz="1800" b="1" i="0">
                <a:solidFill>
                  <a:srgbClr val="6E6873"/>
                </a:solidFill>
              </a:rPr>
              <a:t>YOU</a:t>
            </a:r>
          </a:p>
        </p:txBody>
      </p:sp>
      <p:sp>
        <p:nvSpPr>
          <p:cNvPr id="6" name="user-question">
            <a:extLst xmlns:a="http://schemas.openxmlformats.org/drawingml/2006/main">
              <a:ext uri="{FF2B5EF4-FFF2-40B4-BE49-F238E27FC236}">
                <a16:creationId xmlns:a16="http://schemas.microsoft.com/office/drawing/2014/main" id="{5EBFA873-83A8-4865-83CE-70EA9EA65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62350"/>
            <a:ext cx="68389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A head of department ignored our agreement again. I need to address it. How do I start?</a:t>
            </a:r>
          </a:p>
        </p:txBody>
      </p:sp>
      <p:sp>
        <p:nvSpPr>
          <p:cNvPr id="7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891254B-1CDA-4CAB-BB38-BC8161E13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68389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91E35C-E07C-402D-B5E9-D48809D4B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3340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EM</a:t>
            </a:r>
          </a:p>
        </p:txBody>
      </p:sp>
      <p:sp>
        <p:nvSpPr>
          <p:cNvPr id="9" name="em-answer">
            <a:extLst xmlns:a="http://schemas.openxmlformats.org/drawingml/2006/main">
              <a:ext uri="{FF2B5EF4-FFF2-40B4-BE49-F238E27FC236}">
                <a16:creationId xmlns:a16="http://schemas.microsoft.com/office/drawing/2014/main" id="{61B41044-C4BC-4FF9-B163-9CADBB518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53100"/>
            <a:ext cx="68389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Acknowledge clinical responsibility. Then separate autonomy from cross-ward rules, name the operational impact and ask what drove the decision before setting the boundary.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4A5FDF-122D-4B89-B6E8-F1F541132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7543800"/>
            <a:ext cx="6838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Context: you, the other person and this situation.</a:t>
            </a:r>
          </a:p>
        </p:txBody>
      </p:sp>
    </p:spTree>
    <p:extLst>
      <p:ext uri="{BB962C8B-B14F-4D97-AF65-F5344CB8AC3E}">
        <p14:creationId xmlns:p14="http://schemas.microsoft.com/office/powerpoint/2010/main" val="1585946916"/>
      </p:ext>
    </p:extLst>
  </p:cSld>
</p:sld>
</file>

<file path=ppt/slides/slide5.xml><?xml version="1.0" encoding="utf-8"?>
<p:sld xmlns:p="http://schemas.openxmlformats.org/presentationml/2006/main">
  <p:cSld name="Result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d15bf8464d447d">
            <a:extLst>
              <a:ext uri="{96DAC541-7B7A-43D3-8B79-37D633B846F1}">
                <asvg:svgBlip xmlns:asvg="http://schemas.microsoft.com/office/drawing/2016/SVG/main" r:embed="Rc86d5944e4344c9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3713A3C2-B1B9-4D20-84F2-47BD1180A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47EC0B-853F-4133-8F26-2A2859572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WHAT USERS REPORTED</a:t>
            </a:r>
          </a:p>
        </p:txBody>
      </p:sp>
      <p:sp>
        <p:nvSpPr>
          <p:cNvPr id="4" name="proof-title">
            <a:extLst xmlns:a="http://schemas.openxmlformats.org/drawingml/2006/main">
              <a:ext uri="{FF2B5EF4-FFF2-40B4-BE49-F238E27FC236}">
                <a16:creationId xmlns:a16="http://schemas.microsoft.com/office/drawing/2014/main" id="{04E51FF5-591A-48FF-999F-224ECD706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66900"/>
            <a:ext cx="7848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825" b="1" i="0">
                <a:solidFill>
                  <a:srgbClr val="2D2D2D"/>
                </a:solidFill>
              </a:defRPr>
            </a:pPr>
            <a:r>
              <a:rPr sz="3825" b="1" i="0">
                <a:solidFill>
                  <a:srgbClr val="2D2D2D"/>
                </a:solidFill>
              </a:rPr>
              <a:t>Early evidence that users value the support.</a:t>
            </a:r>
          </a:p>
        </p:txBody>
      </p:sp>
      <p:sp>
        <p:nvSpPr>
          <p:cNvPr id="5" name="kpi-1">
            <a:extLst xmlns:a="http://schemas.openxmlformats.org/drawingml/2006/main">
              <a:ext uri="{FF2B5EF4-FFF2-40B4-BE49-F238E27FC236}">
                <a16:creationId xmlns:a16="http://schemas.microsoft.com/office/drawing/2014/main" id="{FC69B79E-1177-419B-9786-6FFEC67C5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98FE91-F853-4B47-BCE7-1754E0326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F2854"/>
                </a:solidFill>
              </a:defRPr>
            </a:pPr>
            <a:r>
              <a:rPr sz="6900" b="1" i="0">
                <a:solidFill>
                  <a:srgbClr val="4F2854"/>
                </a:solidFill>
              </a:rPr>
              <a:t>77%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9879BD-955A-41DA-B611-F21AB2955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would recommend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Empatyzer</a:t>
            </a:r>
          </a:p>
        </p:txBody>
      </p:sp>
      <p:sp>
        <p:nvSpPr>
          <p:cNvPr id="8" name="kpi-2">
            <a:extLst xmlns:a="http://schemas.openxmlformats.org/drawingml/2006/main">
              <a:ext uri="{FF2B5EF4-FFF2-40B4-BE49-F238E27FC236}">
                <a16:creationId xmlns:a16="http://schemas.microsoft.com/office/drawing/2014/main" id="{AE2A20B6-72B2-4CED-A2AD-DB5379CF6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19F196-CD6B-499F-B047-A3523DB29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17766B"/>
                </a:solidFill>
              </a:defRPr>
            </a:pPr>
            <a:r>
              <a:rPr sz="6900" b="1" i="0">
                <a:solidFill>
                  <a:srgbClr val="17766B"/>
                </a:solidFill>
              </a:rPr>
              <a:t>73%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F85F71-E47B-4E4D-959F-68B811270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were satisfied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with the rollout</a:t>
            </a:r>
          </a:p>
        </p:txBody>
      </p:sp>
      <p:sp>
        <p:nvSpPr>
          <p:cNvPr id="11" name="kpi-3">
            <a:extLst xmlns:a="http://schemas.openxmlformats.org/drawingml/2006/main">
              <a:ext uri="{FF2B5EF4-FFF2-40B4-BE49-F238E27FC236}">
                <a16:creationId xmlns:a16="http://schemas.microsoft.com/office/drawing/2014/main" id="{E0B68CB6-004B-4835-B9AE-F17F43B8B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D1E41A-AAC8-4B5A-AC3B-F57E125E8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E458B"/>
                </a:solidFill>
              </a:defRPr>
            </a:pPr>
            <a:r>
              <a:rPr sz="6900" b="1" i="0">
                <a:solidFill>
                  <a:srgbClr val="4E458B"/>
                </a:solidFill>
              </a:rPr>
              <a:t>59%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2529A2-DD88-47BE-B9F9-191D850D3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reported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skill growth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EDF257-70E9-491A-A7B6-43E7EF568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96150"/>
            <a:ext cx="7848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Empatyzer user and implementation research</a:t>
            </a:r>
          </a:p>
        </p:txBody>
      </p:sp>
    </p:spTree>
    <p:extLst>
      <p:ext uri="{BB962C8B-B14F-4D97-AF65-F5344CB8AC3E}">
        <p14:creationId xmlns:p14="http://schemas.microsoft.com/office/powerpoint/2010/main" val="302508122"/>
      </p:ext>
    </p:extLst>
  </p:cSld>
</p:sld>
</file>

<file path=ppt/slides/slide6.xml><?xml version="1.0" encoding="utf-8"?>
<p:sld xmlns:p="http://schemas.openxmlformats.org/presentationml/2006/main">
  <p:cSld name="Testimonial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9580043a0d4856">
            <a:extLst>
              <a:ext uri="{96DAC541-7B7A-43D3-8B79-37D633B846F1}">
                <asvg:svgBlip xmlns:asvg="http://schemas.microsoft.com/office/drawing/2016/SVG/main" r:embed="Rb5e8ec9f971f4cd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FB0F8ADA-1802-4C39-BDD9-E98897D84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83B23E-93D1-4137-9549-2441B1A59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A HOSPITAL DIRECTOR'S PERSPECTIVE</a:t>
            </a:r>
          </a:p>
        </p:txBody>
      </p:sp>
      <p:sp>
        <p:nvSpPr>
          <p:cNvPr id="4" name="rating-surface">
            <a:extLst xmlns:a="http://schemas.openxmlformats.org/drawingml/2006/main">
              <a:ext uri="{FF2B5EF4-FFF2-40B4-BE49-F238E27FC236}">
                <a16:creationId xmlns:a16="http://schemas.microsoft.com/office/drawing/2014/main" id="{99B03A7A-05B1-4F9A-B9BE-140D24146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5543550"/>
          </a:xfrm>
          <a:prstGeom xmlns:a="http://schemas.openxmlformats.org/drawingml/2006/main" prst="roundRect">
            <a:avLst>
              <a:gd name="adj" fmla="val 2749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ating-anchor">
            <a:extLst xmlns:a="http://schemas.openxmlformats.org/drawingml/2006/main">
              <a:ext uri="{FF2B5EF4-FFF2-40B4-BE49-F238E27FC236}">
                <a16:creationId xmlns:a16="http://schemas.microsoft.com/office/drawing/2014/main" id="{E7D144E5-E539-4DC7-A9DD-824B2B01C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86000"/>
            <a:ext cx="7048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 i="0">
                <a:solidFill>
                  <a:srgbClr val="241C28"/>
                </a:solidFill>
              </a:defRPr>
            </a:pPr>
            <a:r>
              <a:rPr sz="2775" b="1" i="0">
                <a:solidFill>
                  <a:srgbClr val="241C28"/>
                </a:solidFill>
              </a:rPr>
              <a:t>“Empatyzer is a practical solution for hospitals that want to strengthen empathetic communication and collaboration between teams across the organization.”</a:t>
            </a:r>
          </a:p>
        </p:txBody>
      </p:sp>
      <p:sp>
        <p:nvSpPr>
          <p:cNvPr id="6" name="five-stars">
            <a:extLst xmlns:a="http://schemas.openxmlformats.org/drawingml/2006/main">
              <a:ext uri="{FF2B5EF4-FFF2-40B4-BE49-F238E27FC236}">
                <a16:creationId xmlns:a16="http://schemas.microsoft.com/office/drawing/2014/main" id="{42559E52-8A79-4CF2-9F8E-ADCAE0FAC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591300"/>
            <a:ext cx="704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FFC000"/>
                </a:solidFill>
              </a:defRPr>
            </a:pPr>
            <a:r>
              <a:rPr sz="2025" b="1" i="0">
                <a:solidFill>
                  <a:srgbClr val="FFC000"/>
                </a:solidFill>
              </a:rPr>
              <a:t>★★★★★   5.0/5 on Capterra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D74AA3-5F50-4282-B26B-0B8D050D2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57800"/>
            <a:ext cx="704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Krystyna Walendowicz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33B0BB-1257-41E7-8101-5C12B01DD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15000"/>
            <a:ext cx="704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736978"/>
                </a:solidFill>
              </a:defRPr>
            </a:pPr>
            <a:r>
              <a:rPr sz="1575" b="0" i="0">
                <a:solidFill>
                  <a:srgbClr val="736978"/>
                </a:solidFill>
              </a:rPr>
              <a:t>Director, Wojewódzki Szpital Rehabilitacyjny in Zakopane · 6 July 2026</a:t>
            </a:r>
          </a:p>
        </p:txBody>
      </p:sp>
    </p:spTree>
    <p:extLst>
      <p:ext uri="{BB962C8B-B14F-4D97-AF65-F5344CB8AC3E}">
        <p14:creationId xmlns:p14="http://schemas.microsoft.com/office/powerpoint/2010/main" val="157280452"/>
      </p:ext>
    </p:extLst>
  </p:cSld>
</p:sld>
</file>

<file path=ppt/slides/slide7.xml><?xml version="1.0" encoding="utf-8"?>
<p:sld xmlns:p="http://schemas.openxmlformats.org/presentationml/2006/main">
  <p:cSld name="How assessment work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01ada6aba1439a">
            <a:extLst>
              <a:ext uri="{96DAC541-7B7A-43D3-8B79-37D633B846F1}">
                <asvg:svgBlip xmlns:asvg="http://schemas.microsoft.com/office/drawing/2016/SVG/main" r:embed="R2ba23aa17ffb45e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8ADFCE3E-0D80-4CDD-9653-152C30523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07</a:t>
            </a:r>
          </a:p>
        </p:txBody>
      </p:sp>
      <p:sp>
        <p:nvSpPr>
          <p:cNvPr id="3" name="mechanism-headline">
            <a:extLst xmlns:a="http://schemas.openxmlformats.org/drawingml/2006/main">
              <a:ext uri="{FF2B5EF4-FFF2-40B4-BE49-F238E27FC236}">
                <a16:creationId xmlns:a16="http://schemas.microsoft.com/office/drawing/2014/main" id="{9DE312BB-E9B1-4C32-8BFD-D559C27A0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7635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575" b="1" i="0">
                <a:solidFill>
                  <a:srgbClr val="2D2D2D"/>
                </a:solidFill>
              </a:defRPr>
            </a:pPr>
            <a:r>
              <a:rPr sz="4575" b="1" i="0">
                <a:solidFill>
                  <a:srgbClr val="2D2D2D"/>
                </a:solidFill>
              </a:rPr>
              <a:t>A diagnosis keeps Em from giving generic advice.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494313-149C-418C-AF2D-79137D567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F2854"/>
                </a:solidFill>
              </a:defRPr>
            </a:pPr>
            <a:r>
              <a:rPr sz="5100" b="1" i="0">
                <a:solidFill>
                  <a:srgbClr val="4F2854"/>
                </a:solidFill>
              </a:rPr>
              <a:t>01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C1C7DA2-6275-41DD-A3FC-BD8FCB8A4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39147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82B0D9-F0D3-4690-A3D8-8A64B0564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5623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DIAGNOSIS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99C379-DC5A-4B8A-8D31-14A30D78C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Traits, talents, motivators and tensions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F5B3614-389C-4193-BAAD-058F7E5D0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5074C0-270C-43E3-B81A-8AA187639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17766B"/>
                </a:solidFill>
              </a:defRPr>
            </a:pPr>
            <a:r>
              <a:rPr sz="5100" b="1" i="0">
                <a:solidFill>
                  <a:srgbClr val="17766B"/>
                </a:solidFill>
              </a:rPr>
              <a:t>02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AE51882-CC2E-4593-9E04-49F283B01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34352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1246B2-D4B3-4903-9F20-F5796261A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99110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ASK 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254047-9657-41C0-B86F-9093C2BD9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99110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Help for this person, team or department</a:t>
            </a:r>
          </a:p>
        </p:txBody>
      </p:sp>
      <p:sp>
        <p:nvSpPr>
          <p:cNvPr id="13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662D910-8A1A-4464-9B8D-65248A760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579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575261-6CA7-4F2A-84D4-5B52A89B8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E458B"/>
                </a:solidFill>
              </a:defRPr>
            </a:pPr>
            <a:r>
              <a:rPr sz="5100" b="1" i="0">
                <a:solidFill>
                  <a:srgbClr val="4E458B"/>
                </a:solidFill>
              </a:rPr>
              <a:t>03</a:t>
            </a:r>
          </a:p>
        </p:txBody>
      </p:sp>
      <p:sp>
        <p:nvSpPr>
          <p:cNvPr id="1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8D0085E-7045-4ED4-8BEA-40C4B0D4C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67722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45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8A790B-8C5A-49C7-AA27-FB5398CF2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64198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MICRO-</a:t>
            </a:r>
          </a:p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LESSONS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F33BDF-3DD4-4E02-9813-77BCF25E9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4198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Two short, personalized lessons each week</a:t>
            </a:r>
          </a:p>
        </p:txBody>
      </p:sp>
    </p:spTree>
    <p:extLst>
      <p:ext uri="{BB962C8B-B14F-4D97-AF65-F5344CB8AC3E}">
        <p14:creationId xmlns:p14="http://schemas.microsoft.com/office/powerpoint/2010/main" val="480625679"/>
      </p:ext>
    </p:extLst>
  </p:cSld>
</p:sld>
</file>

<file path=ppt/slides/slide8.xml><?xml version="1.0" encoding="utf-8"?>
<p:sld xmlns:p="http://schemas.openxmlformats.org/presentationml/2006/main">
  <p:cSld name="Organizational valu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13fbd4a6b5454e">
            <a:extLst>
              <a:ext uri="{96DAC541-7B7A-43D3-8B79-37D633B846F1}">
                <asvg:svgBlip xmlns:asvg="http://schemas.microsoft.com/office/drawing/2016/SVG/main" r:embed="Rbb1e40113ee8407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CDCE04E1-F113-4239-B5F8-C164B5CE2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A2F6CC-95CA-4EF8-8EE3-A5626B40C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WHAT CHANGES IN THE HOSPITAL</a:t>
            </a:r>
          </a:p>
        </p:txBody>
      </p:sp>
      <p:sp>
        <p:nvSpPr>
          <p:cNvPr id="4" name="value-headline">
            <a:extLst xmlns:a="http://schemas.openxmlformats.org/drawingml/2006/main">
              <a:ext uri="{FF2B5EF4-FFF2-40B4-BE49-F238E27FC236}">
                <a16:creationId xmlns:a16="http://schemas.microsoft.com/office/drawing/2014/main" id="{8108AA46-BBA8-4329-A8E9-78A57FFAA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71650"/>
            <a:ext cx="7848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425" b="1" i="0">
                <a:solidFill>
                  <a:srgbClr val="2D2D2D"/>
                </a:solidFill>
              </a:defRPr>
            </a:pPr>
            <a:r>
              <a:rPr sz="4425" b="1" i="0">
                <a:solidFill>
                  <a:srgbClr val="2D2D2D"/>
                </a:solidFill>
              </a:rPr>
              <a:t>Help reaches the ward before conflict reaches the board.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077FDD-AE4B-42CB-8FA0-C20F951A4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053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17766B"/>
                </a:solidFill>
              </a:defRPr>
            </a:pPr>
            <a:r>
              <a:rPr sz="2175" b="1" i="0">
                <a:solidFill>
                  <a:srgbClr val="17766B"/>
                </a:solidFill>
              </a:rPr>
              <a:t>ON THE WARD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7601E81-FACB-414E-9C9E-69A6283BC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45624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F3CCE6-E945-486A-92AD-782523001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2862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leaders prepare conversations between shifts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EA7BCB79-93DE-48B5-86E4-7B7A6AED7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197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043719-4D32-4224-9958-4B5685D78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8165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4F2854"/>
                </a:solidFill>
              </a:defRPr>
            </a:pPr>
            <a:r>
              <a:rPr sz="2175" b="1" i="0">
                <a:solidFill>
                  <a:srgbClr val="4F2854"/>
                </a:solidFill>
              </a:rPr>
              <a:t>FOR HR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E8B18316-F91D-489D-855D-0873F9CE8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83882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C6F179-20C1-417F-8486-A2E3D66E6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56260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fewer ordinary issues need direct mediation</a:t>
            </a:r>
          </a:p>
        </p:txBody>
      </p:sp>
      <p:sp>
        <p:nvSpPr>
          <p:cNvPr id="12" name="accent-rule">
            <a:extLst xmlns:a="http://schemas.openxmlformats.org/drawingml/2006/main">
              <a:ext uri="{FF2B5EF4-FFF2-40B4-BE49-F238E27FC236}">
                <a16:creationId xmlns:a16="http://schemas.microsoft.com/office/drawing/2014/main" id="{BE43F8BD-6C0B-45D1-82F4-B898CD3BE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E46DF1-C6FF-4549-BA83-0183486E1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17766B"/>
                </a:solidFill>
              </a:defRPr>
            </a:pPr>
            <a:r>
              <a:rPr sz="2175" b="1" i="0">
                <a:solidFill>
                  <a:srgbClr val="17766B"/>
                </a:solidFill>
              </a:rPr>
              <a:t>FOR THE BOARD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4A4445B-5C4C-4CB5-B845-0CBFB59FC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71151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A4FFF8-61E5-4C11-A143-7BC057659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68389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more problems are resolved closer to care</a:t>
            </a:r>
          </a:p>
        </p:txBody>
      </p:sp>
    </p:spTree>
    <p:extLst>
      <p:ext uri="{BB962C8B-B14F-4D97-AF65-F5344CB8AC3E}">
        <p14:creationId xmlns:p14="http://schemas.microsoft.com/office/powerpoint/2010/main" val="572798575"/>
      </p:ext>
    </p:extLst>
  </p:cSld>
</p:sld>
</file>

<file path=ppt/slides/slide9.xml><?xml version="1.0" encoding="utf-8"?>
<p:sld xmlns:p="http://schemas.openxmlformats.org/presentationml/2006/main">
  <p:cSld name="Privac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98c012b2e842d7">
            <a:extLst>
              <a:ext uri="{96DAC541-7B7A-43D3-8B79-37D633B846F1}">
                <asvg:svgBlip xmlns:asvg="http://schemas.microsoft.com/office/drawing/2016/SVG/main" r:embed="R22ac2d525cfd413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359824BE-E8C3-4D01-A121-B970E4CE3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09</a:t>
            </a:r>
          </a:p>
        </p:txBody>
      </p:sp>
      <p:sp>
        <p:nvSpPr>
          <p:cNvPr id="3" name="privacy-panel">
            <a:extLst xmlns:a="http://schemas.openxmlformats.org/drawingml/2006/main">
              <a:ext uri="{FF2B5EF4-FFF2-40B4-BE49-F238E27FC236}">
                <a16:creationId xmlns:a16="http://schemas.microsoft.com/office/drawing/2014/main" id="{159A2C7A-B6A3-4442-8A6A-B97EEE71B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848600" cy="6572250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241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3AADAD-A8F1-4A41-ADC5-65F04B767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9240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AD3C0"/>
                </a:solidFill>
              </a:defRPr>
            </a:pPr>
            <a:r>
              <a:rPr sz="1800" b="1" i="0">
                <a:solidFill>
                  <a:srgbClr val="6AD3C0"/>
                </a:solidFill>
              </a:rPr>
              <a:t>PRIVACY IS PART OF THE PRODUCT</a:t>
            </a:r>
          </a:p>
        </p:txBody>
      </p:sp>
      <p:sp>
        <p:nvSpPr>
          <p:cNvPr id="5" name="privacy-headline">
            <a:extLst xmlns:a="http://schemas.openxmlformats.org/drawingml/2006/main">
              <a:ext uri="{FF2B5EF4-FFF2-40B4-BE49-F238E27FC236}">
                <a16:creationId xmlns:a16="http://schemas.microsoft.com/office/drawing/2014/main" id="{335510A8-C414-4D53-AAAE-11DF53A77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609850"/>
            <a:ext cx="706755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FFFFFF"/>
                </a:solidFill>
              </a:defRPr>
            </a:pPr>
            <a:r>
              <a:rPr sz="5100" b="1" i="0">
                <a:solidFill>
                  <a:srgbClr val="FFFFFF"/>
                </a:solidFill>
              </a:rPr>
              <a:t>Conversations with Em are private.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4AEC797-55D0-42EE-8EE3-A128E9B47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686300"/>
            <a:ext cx="7067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rivacy-core">
            <a:extLst xmlns:a="http://schemas.openxmlformats.org/drawingml/2006/main">
              <a:ext uri="{FF2B5EF4-FFF2-40B4-BE49-F238E27FC236}">
                <a16:creationId xmlns:a16="http://schemas.microsoft.com/office/drawing/2014/main" id="{7A27064E-C1A4-483F-8956-B78124216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067300"/>
            <a:ext cx="70675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525" b="1" i="0">
                <a:solidFill>
                  <a:srgbClr val="EFE8F2"/>
                </a:solidFill>
              </a:defRPr>
            </a:pPr>
            <a:r>
              <a:rPr sz="3525" b="1" i="0">
                <a:solidFill>
                  <a:srgbClr val="EFE8F2"/>
                </a:solidFill>
              </a:rPr>
              <a:t>The company does not read questions or answers.</a:t>
            </a:r>
          </a:p>
        </p:txBody>
      </p:sp>
      <p:sp>
        <p:nvSpPr>
          <p:cNvPr id="8" name="privacy-tail">
            <a:extLst xmlns:a="http://schemas.openxmlformats.org/drawingml/2006/main">
              <a:ext uri="{FF2B5EF4-FFF2-40B4-BE49-F238E27FC236}">
                <a16:creationId xmlns:a16="http://schemas.microsoft.com/office/drawing/2014/main" id="{C793D64F-BA12-4941-B6B5-C75AC853D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724650"/>
            <a:ext cx="70675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AD3C0"/>
                </a:solidFill>
              </a:defRPr>
            </a:pPr>
            <a:r>
              <a:rPr sz="2250" b="0" i="0">
                <a:solidFill>
                  <a:srgbClr val="6AD3C0"/>
                </a:solidFill>
              </a:rPr>
              <a:t>No patient data. No clinical decisions. Empatyzer supports conversations between employees.</a:t>
            </a:r>
          </a:p>
        </p:txBody>
      </p:sp>
    </p:spTree>
    <p:extLst>
      <p:ext uri="{BB962C8B-B14F-4D97-AF65-F5344CB8AC3E}">
        <p14:creationId xmlns:p14="http://schemas.microsoft.com/office/powerpoint/2010/main" val="2074351753"/>
      </p:ext>
    </p:extLst>
  </p:cSld>
</p:sld>
</file>

<file path=ppt/slides/slide10.xml><?xml version="1.0" encoding="utf-8"?>
<p:sld xmlns:p="http://schemas.openxmlformats.org/presentationml/2006/main">
  <p:cSld name="Rollou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a7ee98a7d04f7b">
            <a:extLst>
              <a:ext uri="{96DAC541-7B7A-43D3-8B79-37D633B846F1}">
                <asvg:svgBlip xmlns:asvg="http://schemas.microsoft.com/office/drawing/2016/SVG/main" r:embed="R93d8f167653e479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10">
            <a:extLst xmlns:a="http://schemas.openxmlformats.org/drawingml/2006/main">
              <a:ext uri="{FF2B5EF4-FFF2-40B4-BE49-F238E27FC236}">
                <a16:creationId xmlns:a16="http://schemas.microsoft.com/office/drawing/2014/main" id="{081BE120-64FA-43E6-8716-A52A74ED0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DD3EA8-E0E7-433A-B1D9-768BB84FC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A CONTROLLED FIRST STEP</a:t>
            </a:r>
          </a:p>
        </p:txBody>
      </p:sp>
      <p:sp>
        <p:nvSpPr>
          <p:cNvPr id="4" name="one-anchor">
            <a:extLst xmlns:a="http://schemas.openxmlformats.org/drawingml/2006/main">
              <a:ext uri="{FF2B5EF4-FFF2-40B4-BE49-F238E27FC236}">
                <a16:creationId xmlns:a16="http://schemas.microsoft.com/office/drawing/2014/main" id="{944EB6F9-E779-4DA2-B8FE-29D727D64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3143250" cy="445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6250" b="1" i="0">
                <a:solidFill>
                  <a:srgbClr val="17766B"/>
                </a:solidFill>
              </a:defRPr>
            </a:pPr>
            <a:r>
              <a:rPr sz="26250" b="1" i="0">
                <a:solidFill>
                  <a:srgbClr val="17766B"/>
                </a:solidFill>
              </a:rPr>
              <a:t>1</a:t>
            </a:r>
          </a:p>
        </p:txBody>
      </p:sp>
      <p:sp>
        <p:nvSpPr>
          <p:cNvPr id="5" name="start-headline">
            <a:extLst xmlns:a="http://schemas.openxmlformats.org/drawingml/2006/main">
              <a:ext uri="{FF2B5EF4-FFF2-40B4-BE49-F238E27FC236}">
                <a16:creationId xmlns:a16="http://schemas.microsoft.com/office/drawing/2014/main" id="{764EC4DF-8942-49EB-913A-A8DE9DB8F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209800"/>
            <a:ext cx="4857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2D2D2D"/>
                </a:solidFill>
              </a:defRPr>
            </a:pPr>
            <a:r>
              <a:rPr sz="4950" b="1" i="0">
                <a:solidFill>
                  <a:srgbClr val="2D2D2D"/>
                </a:solidFill>
              </a:rPr>
              <a:t>Start with one ward.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F2EF3AE7-B3B3-43FA-A704-6A2336DB2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572000"/>
            <a:ext cx="43243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9D5A88-E228-4F23-BE48-791C6FA6A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9530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4F2854"/>
                </a:solidFill>
              </a:defRPr>
            </a:pPr>
            <a:r>
              <a:rPr sz="3150" b="1" i="0">
                <a:solidFill>
                  <a:srgbClr val="4F2854"/>
                </a:solidFill>
              </a:rPr>
              <a:t>A few hours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38E4B2-FB33-4089-9C80-BC271A1EA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5626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to set up the organization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D8CF29-6BF8-4EF0-A919-1098FD2B4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64389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17766B"/>
                </a:solidFill>
              </a:defRPr>
            </a:pPr>
            <a:r>
              <a:rPr sz="3150" b="1" i="0">
                <a:solidFill>
                  <a:srgbClr val="17766B"/>
                </a:solidFill>
              </a:rPr>
              <a:t>About 15 minutes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F7676B-6CC3-4447-B1F4-8D1A4D331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70485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for each person to start</a:t>
            </a:r>
          </a:p>
        </p:txBody>
      </p:sp>
    </p:spTree>
    <p:extLst>
      <p:ext uri="{BB962C8B-B14F-4D97-AF65-F5344CB8AC3E}">
        <p14:creationId xmlns:p14="http://schemas.microsoft.com/office/powerpoint/2010/main" val="1366870545"/>
      </p:ext>
    </p:extLst>
  </p:cSld>
</p:sld>
</file>

<file path=ppt/slides/slide11.xml><?xml version="1.0" encoding="utf-8"?>
<p:sld xmlns:p="http://schemas.openxmlformats.org/presentationml/2006/main">
  <p:cSld name="Demo and contact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b7755e8eff4379">
            <a:extLst>
              <a:ext uri="{96DAC541-7B7A-43D3-8B79-37D633B846F1}">
                <asvg:svgBlip xmlns:asvg="http://schemas.microsoft.com/office/drawing/2016/SVG/main" r:embed="R4736af4b97e447e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67998A-5217-42C4-BD65-F344B0BD4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AD3C0"/>
                </a:solidFill>
              </a:defRPr>
            </a:pPr>
            <a:r>
              <a:rPr sz="1800" b="1" i="0">
                <a:solidFill>
                  <a:srgbClr val="6AD3C0"/>
                </a:solidFill>
              </a:rPr>
              <a:t>THE CONVERSATION IS ALREADY THERE</a:t>
            </a:r>
          </a:p>
        </p:txBody>
      </p:sp>
      <p:sp>
        <p:nvSpPr>
          <p:cNvPr id="3" name="cta-headline">
            <a:extLst xmlns:a="http://schemas.openxmlformats.org/drawingml/2006/main">
              <a:ext uri="{FF2B5EF4-FFF2-40B4-BE49-F238E27FC236}">
                <a16:creationId xmlns:a16="http://schemas.microsoft.com/office/drawing/2014/main" id="{30D9E9CC-9BCA-4C93-AD3F-4A9E92A14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38350"/>
            <a:ext cx="784860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Bring a real conversation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from the ward.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B4971A8-C3D2-4D36-9E6E-A62ACE20B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76850"/>
            <a:ext cx="40957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D3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ta-action">
            <a:extLst xmlns:a="http://schemas.openxmlformats.org/drawingml/2006/main">
              <a:ext uri="{FF2B5EF4-FFF2-40B4-BE49-F238E27FC236}">
                <a16:creationId xmlns:a16="http://schemas.microsoft.com/office/drawing/2014/main" id="{E678CC50-FF7E-4B21-919C-7546A9F3B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3405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EAF5F3"/>
                </a:solidFill>
              </a:defRPr>
            </a:pPr>
            <a:r>
              <a:rPr sz="3900" b="1" i="0">
                <a:solidFill>
                  <a:srgbClr val="EAF5F3"/>
                </a:solidFill>
              </a:rPr>
              <a:t>Book a 30-minute demo.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E53B66-C845-4ADC-93EC-BB668AD65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7818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EFE8F2"/>
                </a:solidFill>
              </a:defRPr>
            </a:pPr>
            <a:r>
              <a:rPr sz="2100" b="0" i="0">
                <a:solidFill>
                  <a:srgbClr val="EFE8F2"/>
                </a:solidFill>
              </a:rPr>
              <a:t>hello@empatyzer.com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D0C839-6020-4851-A545-30BFB6B97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3342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empatyzer.com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7F1E35-9D84-4F8D-82EE-438FEC3B1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39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EFE8F2"/>
                </a:solidFill>
              </a:defRPr>
            </a:pPr>
            <a:r>
              <a:rPr sz="1950" b="0" i="0">
                <a:solidFill>
                  <a:srgbClr val="EFE8F2"/>
                </a:solidFill>
              </a:rPr>
              <a:t>Empatyzer. Before an important conversation.</a:t>
            </a:r>
          </a:p>
        </p:txBody>
      </p:sp>
      <p:sp>
        <p:nvSpPr>
          <p:cNvPr id="9" name="page-11">
            <a:extLst xmlns:a="http://schemas.openxmlformats.org/drawingml/2006/main">
              <a:ext uri="{FF2B5EF4-FFF2-40B4-BE49-F238E27FC236}">
                <a16:creationId xmlns:a16="http://schemas.microsoft.com/office/drawing/2014/main" id="{6C688C23-06F9-40EF-BA52-EEACBA634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638467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2026-09-05T20:36:12.6530000Z</dcterms:created>
  <dcterms:modified xsi:type="dcterms:W3CDTF">2026-09-05T20:36:12.6530000Z</dcterms:modified>
</coreProperties>
</file>