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da05db0ce34d1e" /><Relationship Type="http://schemas.openxmlformats.org/officeDocument/2006/relationships/extended-properties" Target="/docProps/app.xml" Id="R0353ea08cf544b46" /><Relationship Type="http://schemas.openxmlformats.org/officeDocument/2006/relationships/officeDocument" Target="/ppt/presentation.xml" Id="Rda888313cc6e4b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a8011785f34bd2"/>
  </p:sldMasterIdLst>
  <p:notesMasterIdLst>
    <p:notesMasterId xmlns:r="http://schemas.openxmlformats.org/officeDocument/2006/relationships" r:id="Ra1d366f7bb9a47c0"/>
  </p:notesMasterIdLst>
  <p:sldIdLst>
    <p:sldId xmlns:r="http://schemas.openxmlformats.org/officeDocument/2006/relationships" id="256" r:id="Rc3fae61741844359"/>
    <p:sldId xmlns:r="http://schemas.openxmlformats.org/officeDocument/2006/relationships" id="257" r:id="R8fcc289b63644a56"/>
    <p:sldId xmlns:r="http://schemas.openxmlformats.org/officeDocument/2006/relationships" id="258" r:id="R0149a90ade964411"/>
    <p:sldId xmlns:r="http://schemas.openxmlformats.org/officeDocument/2006/relationships" id="259" r:id="R96554bca4b014e61"/>
    <p:sldId xmlns:r="http://schemas.openxmlformats.org/officeDocument/2006/relationships" id="260" r:id="R582bac0cc1584a11"/>
    <p:sldId xmlns:r="http://schemas.openxmlformats.org/officeDocument/2006/relationships" id="261" r:id="R7f496db1c25c440f"/>
    <p:sldId xmlns:r="http://schemas.openxmlformats.org/officeDocument/2006/relationships" id="262" r:id="R095c7bc1e9a94846"/>
    <p:sldId xmlns:r="http://schemas.openxmlformats.org/officeDocument/2006/relationships" id="263" r:id="Rafae483144a94200"/>
    <p:sldId xmlns:r="http://schemas.openxmlformats.org/officeDocument/2006/relationships" id="264" r:id="R6178451151854368"/>
    <p:sldId xmlns:r="http://schemas.openxmlformats.org/officeDocument/2006/relationships" id="265" r:id="R9e5258283c1f453f"/>
    <p:sldId xmlns:r="http://schemas.openxmlformats.org/officeDocument/2006/relationships" id="266" r:id="Ra507cdbaca654989"/>
    <p:sldId xmlns:r="http://schemas.openxmlformats.org/officeDocument/2006/relationships" id="267" r:id="R423013443a834c9f"/>
    <p:sldId xmlns:r="http://schemas.openxmlformats.org/officeDocument/2006/relationships" id="268" r:id="R9c29e0f23d4f488e"/>
    <p:sldId xmlns:r="http://schemas.openxmlformats.org/officeDocument/2006/relationships" id="269" r:id="R225c9d6ecc2b4062"/>
    <p:sldId xmlns:r="http://schemas.openxmlformats.org/officeDocument/2006/relationships" id="270" r:id="R8972cadfaaa84aba"/>
    <p:sldId xmlns:r="http://schemas.openxmlformats.org/officeDocument/2006/relationships" id="271" r:id="Ra71f2997ff3f47b5"/>
    <p:sldId xmlns:r="http://schemas.openxmlformats.org/officeDocument/2006/relationships" id="272" r:id="Ra8638285e5074c6e"/>
    <p:sldId xmlns:r="http://schemas.openxmlformats.org/officeDocument/2006/relationships" id="273" r:id="R1f2cbfb5f96d4f1a"/>
    <p:sldId xmlns:r="http://schemas.openxmlformats.org/officeDocument/2006/relationships" id="274" r:id="Ra78a1f99d185476c"/>
    <p:sldId xmlns:r="http://schemas.openxmlformats.org/officeDocument/2006/relationships" id="275" r:id="R80cd9ef00459440c"/>
    <p:sldId xmlns:r="http://schemas.openxmlformats.org/officeDocument/2006/relationships" id="276" r:id="R7c88b559437c49b4"/>
    <p:sldId xmlns:r="http://schemas.openxmlformats.org/officeDocument/2006/relationships" id="277" r:id="Rbda5f4e6c2f14828"/>
    <p:sldId xmlns:r="http://schemas.openxmlformats.org/officeDocument/2006/relationships" id="278" r:id="R3e388b7d4e3c4d34"/>
    <p:sldId xmlns:r="http://schemas.openxmlformats.org/officeDocument/2006/relationships" id="279" r:id="Rb1d62e4abc8242a0"/>
    <p:sldId xmlns:r="http://schemas.openxmlformats.org/officeDocument/2006/relationships" id="280" r:id="Rbfd9da751ae14055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How the platform works" id="{6EF5055B-D9DF-48CA-9F9C-3C30D286FB5D}">
          <p14:sldIdLst>
            <p14:sldId id="256"/>
            <p14:sldId id="257"/>
            <p14:sldId id="258"/>
          </p14:sldIdLst>
        </p14:section>
        <p14:section name="Your assessment" id="{93F847E3-9F40-4A18-878F-95695D33235F}">
          <p14:sldIdLst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Conversations" id="{CDF1049D-A07F-45CA-9D08-03D28402556B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Microlearning" id="{85CE6CBB-AFA7-4807-A6A6-C3242EF47465}">
          <p14:sldIdLst>
            <p14:sldId id="277"/>
            <p14:sldId id="278"/>
            <p14:sldId id="279"/>
          </p14:sldIdLst>
        </p14:section>
        <p14:section name="Demo and contact" id="{2238F774-22B1-4C6F-97A3-EC2F64BB3C4C}">
          <p14:sldIdLst>
            <p14:sldId id="280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f68b48b51c47e9" /><Relationship Type="http://schemas.openxmlformats.org/officeDocument/2006/relationships/slideMaster" Target="/ppt/slideMasters/slideMaster1.xml" Id="R2fa8011785f34bd2" /><Relationship Type="http://schemas.openxmlformats.org/officeDocument/2006/relationships/notesMaster" Target="/ppt/notesMasters/notesMaster1.xml" Id="Ra1d366f7bb9a47c0" /><Relationship Type="http://schemas.openxmlformats.org/officeDocument/2006/relationships/presProps" Target="/ppt/presProps.xml" Id="R8efc17db8efc4454" /><Relationship Type="http://schemas.openxmlformats.org/officeDocument/2006/relationships/tableStyles" Target="/ppt/tableStyles.xml" Id="Rfe1f6b2d386443cc" /><Relationship Type="http://schemas.openxmlformats.org/officeDocument/2006/relationships/slide" Target="/ppt/slides/slide1.xml" Id="Rc3fae61741844359" /><Relationship Type="http://schemas.openxmlformats.org/officeDocument/2006/relationships/slide" Target="/ppt/slides/slide2.xml" Id="R8fcc289b63644a56" /><Relationship Type="http://schemas.openxmlformats.org/officeDocument/2006/relationships/slide" Target="/ppt/slides/slide3.xml" Id="R0149a90ade964411" /><Relationship Type="http://schemas.openxmlformats.org/officeDocument/2006/relationships/slide" Target="/ppt/slides/slide4.xml" Id="R96554bca4b014e61" /><Relationship Type="http://schemas.openxmlformats.org/officeDocument/2006/relationships/slide" Target="/ppt/slides/slide5.xml" Id="R582bac0cc1584a11" /><Relationship Type="http://schemas.openxmlformats.org/officeDocument/2006/relationships/slide" Target="/ppt/slides/slide6.xml" Id="R7f496db1c25c440f" /><Relationship Type="http://schemas.openxmlformats.org/officeDocument/2006/relationships/slide" Target="/ppt/slides/slide7.xml" Id="R095c7bc1e9a94846" /><Relationship Type="http://schemas.openxmlformats.org/officeDocument/2006/relationships/slide" Target="/ppt/slides/slide8.xml" Id="Rafae483144a94200" /><Relationship Type="http://schemas.openxmlformats.org/officeDocument/2006/relationships/slide" Target="/ppt/slides/slide9.xml" Id="R6178451151854368" /><Relationship Type="http://schemas.openxmlformats.org/officeDocument/2006/relationships/slide" Target="/ppt/slides/slide10.xml" Id="R9e5258283c1f453f" /><Relationship Type="http://schemas.openxmlformats.org/officeDocument/2006/relationships/slide" Target="/ppt/slides/slide11.xml" Id="Ra507cdbaca654989" /><Relationship Type="http://schemas.openxmlformats.org/officeDocument/2006/relationships/slide" Target="/ppt/slides/slide12.xml" Id="R423013443a834c9f" /><Relationship Type="http://schemas.openxmlformats.org/officeDocument/2006/relationships/slide" Target="/ppt/slides/slide13.xml" Id="R9c29e0f23d4f488e" /><Relationship Type="http://schemas.openxmlformats.org/officeDocument/2006/relationships/slide" Target="/ppt/slides/slide14.xml" Id="R225c9d6ecc2b4062" /><Relationship Type="http://schemas.openxmlformats.org/officeDocument/2006/relationships/slide" Target="/ppt/slides/slide15.xml" Id="R8972cadfaaa84aba" /><Relationship Type="http://schemas.openxmlformats.org/officeDocument/2006/relationships/slide" Target="/ppt/slides/slide16.xml" Id="Ra71f2997ff3f47b5" /><Relationship Type="http://schemas.openxmlformats.org/officeDocument/2006/relationships/slide" Target="/ppt/slides/slide17.xml" Id="Ra8638285e5074c6e" /><Relationship Type="http://schemas.openxmlformats.org/officeDocument/2006/relationships/slide" Target="/ppt/slides/slide18.xml" Id="R1f2cbfb5f96d4f1a" /><Relationship Type="http://schemas.openxmlformats.org/officeDocument/2006/relationships/slide" Target="/ppt/slides/slide19.xml" Id="Ra78a1f99d185476c" /><Relationship Type="http://schemas.openxmlformats.org/officeDocument/2006/relationships/slide" Target="/ppt/slides/slide20.xml" Id="R80cd9ef00459440c" /><Relationship Type="http://schemas.openxmlformats.org/officeDocument/2006/relationships/slide" Target="/ppt/slides/slide21.xml" Id="R7c88b559437c49b4" /><Relationship Type="http://schemas.openxmlformats.org/officeDocument/2006/relationships/slide" Target="/ppt/slides/slide22.xml" Id="Rbda5f4e6c2f14828" /><Relationship Type="http://schemas.openxmlformats.org/officeDocument/2006/relationships/slide" Target="/ppt/slides/slide23.xml" Id="R3e388b7d4e3c4d34" /><Relationship Type="http://schemas.openxmlformats.org/officeDocument/2006/relationships/slide" Target="/ppt/slides/slide24.xml" Id="Rb1d62e4abc8242a0" /><Relationship Type="http://schemas.openxmlformats.org/officeDocument/2006/relationships/slide" Target="/ppt/slides/slide25.xml" Id="Rbfd9da751ae140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f859fca44b43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920a64574e4c23" /><Relationship Type="http://schemas.openxmlformats.org/officeDocument/2006/relationships/notesMaster" Target="/ppt/notesMasters/notesMaster1.xml" Id="R678002f643b147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9d6d86fc164760" /><Relationship Type="http://schemas.openxmlformats.org/officeDocument/2006/relationships/notesMaster" Target="/ppt/notesMasters/notesMaster1.xml" Id="R157b89309f444b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83882eab1d4a4d" /><Relationship Type="http://schemas.openxmlformats.org/officeDocument/2006/relationships/notesMaster" Target="/ppt/notesMasters/notesMaster1.xml" Id="Rd9c4020e13c84c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8ba17276434fd6" /><Relationship Type="http://schemas.openxmlformats.org/officeDocument/2006/relationships/notesMaster" Target="/ppt/notesMasters/notesMaster1.xml" Id="Re1895fd4a91741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98bb7479eb4057" /><Relationship Type="http://schemas.openxmlformats.org/officeDocument/2006/relationships/notesMaster" Target="/ppt/notesMasters/notesMaster1.xml" Id="Re146417413d847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bd3b6bd48e4076" /><Relationship Type="http://schemas.openxmlformats.org/officeDocument/2006/relationships/notesMaster" Target="/ppt/notesMasters/notesMaster1.xml" Id="R27e02407c67644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316b01038943b2" /><Relationship Type="http://schemas.openxmlformats.org/officeDocument/2006/relationships/notesMaster" Target="/ppt/notesMasters/notesMaster1.xml" Id="R3a773067db5146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47ee1500074ad0" /><Relationship Type="http://schemas.openxmlformats.org/officeDocument/2006/relationships/notesMaster" Target="/ppt/notesMasters/notesMaster1.xml" Id="R5d5d2e5519f743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4cfe53bda145e8" /><Relationship Type="http://schemas.openxmlformats.org/officeDocument/2006/relationships/notesMaster" Target="/ppt/notesMasters/notesMaster1.xml" Id="R8a3430c3429a4c4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dc45a78cba4c41" /><Relationship Type="http://schemas.openxmlformats.org/officeDocument/2006/relationships/notesMaster" Target="/ppt/notesMasters/notesMaster1.xml" Id="R47e12b847b4642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749eb8599e48bf" /><Relationship Type="http://schemas.openxmlformats.org/officeDocument/2006/relationships/notesMaster" Target="/ppt/notesMasters/notesMaster1.xml" Id="Ra651cb313e5c430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4dcf7f34f864572" /><Relationship Type="http://schemas.openxmlformats.org/officeDocument/2006/relationships/notesMaster" Target="/ppt/notesMasters/notesMaster1.xml" Id="R66c63383cc31496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32734a652a49f0" /><Relationship Type="http://schemas.openxmlformats.org/officeDocument/2006/relationships/notesMaster" Target="/ppt/notesMasters/notesMaster1.xml" Id="Rc59edd363a1548f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976eb5448e94f28" /><Relationship Type="http://schemas.openxmlformats.org/officeDocument/2006/relationships/notesMaster" Target="/ppt/notesMasters/notesMaster1.xml" Id="R23e2c065a7e04a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bd61fb8b311445e" /><Relationship Type="http://schemas.openxmlformats.org/officeDocument/2006/relationships/notesMaster" Target="/ppt/notesMasters/notesMaster1.xml" Id="R08a061b69ea240b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bbe1cf47d37446d" /><Relationship Type="http://schemas.openxmlformats.org/officeDocument/2006/relationships/notesMaster" Target="/ppt/notesMasters/notesMaster1.xml" Id="R00c1a6fe430d41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d43eaa76ad41b7" /><Relationship Type="http://schemas.openxmlformats.org/officeDocument/2006/relationships/notesMaster" Target="/ppt/notesMasters/notesMaster1.xml" Id="Race1b727ad38495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12d4ad4539442e9" /><Relationship Type="http://schemas.openxmlformats.org/officeDocument/2006/relationships/notesMaster" Target="/ppt/notesMasters/notesMaster1.xml" Id="R14b8b0641abc45a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a8dc33af3ad4dff" /><Relationship Type="http://schemas.openxmlformats.org/officeDocument/2006/relationships/notesMaster" Target="/ppt/notesMasters/notesMaster1.xml" Id="Rc2755965677f445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8b0ae763c854430" /><Relationship Type="http://schemas.openxmlformats.org/officeDocument/2006/relationships/notesMaster" Target="/ppt/notesMasters/notesMaster1.xml" Id="Rf3da157299f94c5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9b1c1602a174282" /><Relationship Type="http://schemas.openxmlformats.org/officeDocument/2006/relationships/notesMaster" Target="/ppt/notesMasters/notesMaster1.xml" Id="Rb492154b76c04ac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53b3b64846f486c" /><Relationship Type="http://schemas.openxmlformats.org/officeDocument/2006/relationships/notesMaster" Target="/ppt/notesMasters/notesMaster1.xml" Id="R5d749f34dd594a9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d84a9945f884b4c" /><Relationship Type="http://schemas.openxmlformats.org/officeDocument/2006/relationships/notesMaster" Target="/ppt/notesMasters/notesMaster1.xml" Id="R5e6d5b8658ee42f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95639386c974d70" /><Relationship Type="http://schemas.openxmlformats.org/officeDocument/2006/relationships/notesMaster" Target="/ppt/notesMasters/notesMaster1.xml" Id="Rfd81eabb0cc143e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2c39d5a353844cd" /><Relationship Type="http://schemas.openxmlformats.org/officeDocument/2006/relationships/notesMaster" Target="/ppt/notesMasters/notesMaster1.xml" Id="Rd3826e4a295f4f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Official Empatyzer logotype supplied by the user: EMPATYZER (1).svg.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user-provided Empatyzer master: diagnosis, Ask Em and personalized micro-lessons.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Symbol M supplied by the user: Vector.svg; embedded as a compatible transparent 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Empatyzer master: section structure and brand system.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Empatyzer master: section structure and brand system.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Empatyzer master: section structure and brand system.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English interface reconstruction based on the user-provided Empatyzer product screenshot.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Empatyzer brand positioning and current contact direction from the user's project brief.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08b20f68c549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d2ed6daed64e3f" /><Relationship Type="http://schemas.openxmlformats.org/officeDocument/2006/relationships/slideLayout" Target="/ppt/slideLayouts/slideLayout1.xml" Id="R52af4139d19644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af4139d19644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11cb8c8ad4f27" /><Relationship Type="http://schemas.openxmlformats.org/officeDocument/2006/relationships/image" Target="/ppt/media/image.png" Id="R73e43297ed51425c" /><Relationship Type="http://schemas.openxmlformats.org/officeDocument/2006/relationships/notesSlide" Target="/ppt/notesSlides/notesSlide1.xml" Id="Rda4a4c28918045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bb1ecb8da4a80" /><Relationship Type="http://schemas.openxmlformats.org/officeDocument/2006/relationships/image" Target="/ppt/media/image.jpeg" Id="Rf9df3b6786f94241" /><Relationship Type="http://schemas.openxmlformats.org/officeDocument/2006/relationships/image" Target="/ppt/media/image.svg" Id="R1e2d46f1f86d4837" /><Relationship Type="http://schemas.openxmlformats.org/officeDocument/2006/relationships/notesSlide" Target="/ppt/notesSlides/notesSlide2.xml" Id="R9cf3aee33c1e44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df3ff2fba44a2c" /><Relationship Type="http://schemas.openxmlformats.org/officeDocument/2006/relationships/image" Target="/ppt/media/image2.png" Id="R3f0d7e38501b4476" /><Relationship Type="http://schemas.openxmlformats.org/officeDocument/2006/relationships/image" Target="/ppt/media/image3.png" Id="R65049c62fd7147a2" /><Relationship Type="http://schemas.openxmlformats.org/officeDocument/2006/relationships/notesSlide" Target="/ppt/notesSlides/notesSlide3.xml" Id="Rc847a4dff9024f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af55a0f024a9f" /><Relationship Type="http://schemas.openxmlformats.org/officeDocument/2006/relationships/image" Target="/ppt/media/image2.jpeg" Id="Rb724584587a0440e" /><Relationship Type="http://schemas.openxmlformats.org/officeDocument/2006/relationships/image" Target="/ppt/media/image2.svg" Id="R4e5030fbd7e740f4" /><Relationship Type="http://schemas.openxmlformats.org/officeDocument/2006/relationships/notesSlide" Target="/ppt/notesSlides/notesSlide4.xml" Id="R3527aafd7ae943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a3e8097814cfc" /><Relationship Type="http://schemas.openxmlformats.org/officeDocument/2006/relationships/image" Target="/ppt/media/image3.jpeg" Id="Ra27caa0c60394e3e" /><Relationship Type="http://schemas.openxmlformats.org/officeDocument/2006/relationships/image" Target="/ppt/media/image3.svg" Id="R356ba9f6d7cb40d9" /><Relationship Type="http://schemas.openxmlformats.org/officeDocument/2006/relationships/image" Target="/ppt/media/image4.jpeg" Id="R994499aab8684e03" /><Relationship Type="http://schemas.openxmlformats.org/officeDocument/2006/relationships/notesSlide" Target="/ppt/notesSlides/notesSlide5.xml" Id="R0c38c6123fab4e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c1bc95bebf4641" /><Relationship Type="http://schemas.openxmlformats.org/officeDocument/2006/relationships/image" Target="/ppt/media/image4.svg" Id="Rb394b94800ed40ac" /><Relationship Type="http://schemas.openxmlformats.org/officeDocument/2006/relationships/image" Target="/ppt/media/image4.jpeg" Id="R167579c4a8e24a5e" /><Relationship Type="http://schemas.openxmlformats.org/officeDocument/2006/relationships/image" Target="/ppt/media/image5.jpeg" Id="Re712f16940a045ee" /><Relationship Type="http://schemas.openxmlformats.org/officeDocument/2006/relationships/notesSlide" Target="/ppt/notesSlides/notesSlide6.xml" Id="R55901e96ed204b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9b1c249ab42dd" /><Relationship Type="http://schemas.openxmlformats.org/officeDocument/2006/relationships/image" Target="/ppt/media/image6.jpeg" Id="Rd3a22dc91b034c85" /><Relationship Type="http://schemas.openxmlformats.org/officeDocument/2006/relationships/image" Target="/ppt/media/image5.svg" Id="Ra2979f146e814f78" /><Relationship Type="http://schemas.openxmlformats.org/officeDocument/2006/relationships/image" Target="/ppt/media/image7.jpeg" Id="Rcb121fa089b14a22" /><Relationship Type="http://schemas.openxmlformats.org/officeDocument/2006/relationships/notesSlide" Target="/ppt/notesSlides/notesSlide7.xml" Id="R8a5aa718256d41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3693113954c8e" /><Relationship Type="http://schemas.openxmlformats.org/officeDocument/2006/relationships/image" Target="/ppt/media/image6.svg" Id="Rd66e3398a5da4d55" /><Relationship Type="http://schemas.openxmlformats.org/officeDocument/2006/relationships/image" Target="/ppt/media/image5.jpeg" Id="Rc845597d4da7405a" /><Relationship Type="http://schemas.openxmlformats.org/officeDocument/2006/relationships/image" Target="/ppt/media/image8.jpeg" Id="R27cb8522b37f493e" /><Relationship Type="http://schemas.openxmlformats.org/officeDocument/2006/relationships/notesSlide" Target="/ppt/notesSlides/notesSlide8.xml" Id="R4bbda0b89e2d4d5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63418d4ba34393" /><Relationship Type="http://schemas.openxmlformats.org/officeDocument/2006/relationships/image" Target="/ppt/media/image9.jpeg" Id="Rabcb157de4a64019" /><Relationship Type="http://schemas.openxmlformats.org/officeDocument/2006/relationships/image" Target="/ppt/media/image7.svg" Id="Rc6b0a440e0514c96" /><Relationship Type="http://schemas.openxmlformats.org/officeDocument/2006/relationships/image" Target="/ppt/media/image10.jpeg" Id="Rd4591172807340b6" /><Relationship Type="http://schemas.openxmlformats.org/officeDocument/2006/relationships/notesSlide" Target="/ppt/notesSlides/notesSlide9.xml" Id="Rd92636b1982e45d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c816e89134290" /><Relationship Type="http://schemas.openxmlformats.org/officeDocument/2006/relationships/image" Target="/ppt/media/image8.svg" Id="R7b47c49a236448d2" /><Relationship Type="http://schemas.openxmlformats.org/officeDocument/2006/relationships/image" Target="/ppt/media/image7.jpeg" Id="Rb55f87a1d78b44aa" /><Relationship Type="http://schemas.openxmlformats.org/officeDocument/2006/relationships/image" Target="/ppt/media/image11.jpeg" Id="R971e9b916b4242bc" /><Relationship Type="http://schemas.openxmlformats.org/officeDocument/2006/relationships/notesSlide" Target="/ppt/notesSlides/notesSlide10.xml" Id="Raab91f092f6b47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8cd5e191b44fd4" /><Relationship Type="http://schemas.openxmlformats.org/officeDocument/2006/relationships/image" Target="/ppt/media/image12.jpeg" Id="R20e3882191714d7c" /><Relationship Type="http://schemas.openxmlformats.org/officeDocument/2006/relationships/image" Target="/ppt/media/image9.svg" Id="R21bf037431bd4a74" /><Relationship Type="http://schemas.openxmlformats.org/officeDocument/2006/relationships/notesSlide" Target="/ppt/notesSlides/notesSlide11.xml" Id="R1f3f8675bb33420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60de544aa4926" /><Relationship Type="http://schemas.openxmlformats.org/officeDocument/2006/relationships/image" Target="/ppt/media/image10.svg" Id="Rae0a7a953acc442a" /><Relationship Type="http://schemas.openxmlformats.org/officeDocument/2006/relationships/image" Target="/ppt/media/image8.jpeg" Id="Rb620b2c38199403a" /><Relationship Type="http://schemas.openxmlformats.org/officeDocument/2006/relationships/image" Target="/ppt/media/image13.jpeg" Id="R9b750c37e5934059" /><Relationship Type="http://schemas.openxmlformats.org/officeDocument/2006/relationships/notesSlide" Target="/ppt/notesSlides/notesSlide12.xml" Id="R0f5e16c4959743c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288c245304969" /><Relationship Type="http://schemas.openxmlformats.org/officeDocument/2006/relationships/image" Target="/ppt/media/image14.jpeg" Id="R3ea6777106b14b99" /><Relationship Type="http://schemas.openxmlformats.org/officeDocument/2006/relationships/image" Target="/ppt/media/image11.svg" Id="Rac7f54f9e1934fc5" /><Relationship Type="http://schemas.openxmlformats.org/officeDocument/2006/relationships/image" Target="/ppt/media/image15.jpeg" Id="R35f1bfb08f304fb4" /><Relationship Type="http://schemas.openxmlformats.org/officeDocument/2006/relationships/notesSlide" Target="/ppt/notesSlides/notesSlide13.xml" Id="R082e62882bbb4c8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14a1093d4b4be5" /><Relationship Type="http://schemas.openxmlformats.org/officeDocument/2006/relationships/image" Target="/ppt/media/image12.svg" Id="R09a4713ef10a4bba" /><Relationship Type="http://schemas.openxmlformats.org/officeDocument/2006/relationships/image" Target="/ppt/media/image10.jpeg" Id="Rd62c555eff5e43af" /><Relationship Type="http://schemas.openxmlformats.org/officeDocument/2006/relationships/image" Target="/ppt/media/image16.jpeg" Id="R9a1502efe0004dbb" /><Relationship Type="http://schemas.openxmlformats.org/officeDocument/2006/relationships/notesSlide" Target="/ppt/notesSlides/notesSlide14.xml" Id="Re6c9101829254dd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7baaa10096446d" /><Relationship Type="http://schemas.openxmlformats.org/officeDocument/2006/relationships/image" Target="/ppt/media/image10.jpeg" Id="Re362911178be4f38" /><Relationship Type="http://schemas.openxmlformats.org/officeDocument/2006/relationships/image" Target="/ppt/media/image12.svg" Id="R00d68b62ce5449b7" /><Relationship Type="http://schemas.openxmlformats.org/officeDocument/2006/relationships/image" Target="/ppt/media/image17.jpeg" Id="R7433d783de564268" /><Relationship Type="http://schemas.openxmlformats.org/officeDocument/2006/relationships/notesSlide" Target="/ppt/notesSlides/notesSlide15.xml" Id="R11b2de3c05d344d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de43dab1a94c6f" /><Relationship Type="http://schemas.openxmlformats.org/officeDocument/2006/relationships/image" Target="/ppt/media/image10.jpeg" Id="R6a883eeab80a4c82" /><Relationship Type="http://schemas.openxmlformats.org/officeDocument/2006/relationships/image" Target="/ppt/media/image12.svg" Id="R6515433550044eb4" /><Relationship Type="http://schemas.openxmlformats.org/officeDocument/2006/relationships/image" Target="/ppt/media/image18.jpeg" Id="Rc6443e7acb8b4ccd" /><Relationship Type="http://schemas.openxmlformats.org/officeDocument/2006/relationships/notesSlide" Target="/ppt/notesSlides/notesSlide16.xml" Id="Ra03c161c74114d7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076a8445c4501" /><Relationship Type="http://schemas.openxmlformats.org/officeDocument/2006/relationships/image" Target="/ppt/media/image10.jpeg" Id="Rbb21fc4f8feb4abf" /><Relationship Type="http://schemas.openxmlformats.org/officeDocument/2006/relationships/image" Target="/ppt/media/image12.svg" Id="R6aba739f14494a2e" /><Relationship Type="http://schemas.openxmlformats.org/officeDocument/2006/relationships/image" Target="/ppt/media/image19.jpeg" Id="Rb6a00bed6ddb415f" /><Relationship Type="http://schemas.openxmlformats.org/officeDocument/2006/relationships/notesSlide" Target="/ppt/notesSlides/notesSlide17.xml" Id="Re9de890549054a0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a0fc87cff4f0b" /><Relationship Type="http://schemas.openxmlformats.org/officeDocument/2006/relationships/image" Target="/ppt/media/image10.jpeg" Id="R5900679f0a5346e5" /><Relationship Type="http://schemas.openxmlformats.org/officeDocument/2006/relationships/image" Target="/ppt/media/image12.svg" Id="R3e4784df1170463e" /><Relationship Type="http://schemas.openxmlformats.org/officeDocument/2006/relationships/image" Target="/ppt/media/image20.jpeg" Id="R8a2ad43ba18d4048" /><Relationship Type="http://schemas.openxmlformats.org/officeDocument/2006/relationships/notesSlide" Target="/ppt/notesSlides/notesSlide18.xml" Id="R7c42e2ab4598499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e2bd6718542d7" /><Relationship Type="http://schemas.openxmlformats.org/officeDocument/2006/relationships/image" Target="/ppt/media/image21.jpeg" Id="R93e9620ba43842ee" /><Relationship Type="http://schemas.openxmlformats.org/officeDocument/2006/relationships/image" Target="/ppt/media/image13.svg" Id="R973bd11c9ee34293" /><Relationship Type="http://schemas.openxmlformats.org/officeDocument/2006/relationships/image" Target="/ppt/media/image22.jpeg" Id="R5b2feeb31a664d72" /><Relationship Type="http://schemas.openxmlformats.org/officeDocument/2006/relationships/notesSlide" Target="/ppt/notesSlides/notesSlide19.xml" Id="Rb2f3160b89884a8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bd199262047ea" /><Relationship Type="http://schemas.openxmlformats.org/officeDocument/2006/relationships/image" Target="/ppt/media/image14.svg" Id="R4052c2a13a754407" /><Relationship Type="http://schemas.openxmlformats.org/officeDocument/2006/relationships/image" Target="/ppt/media/image11.jpeg" Id="R8163459022a34d17" /><Relationship Type="http://schemas.openxmlformats.org/officeDocument/2006/relationships/image" Target="/ppt/media/image23.jpeg" Id="Rb3ff8ec69e414146" /><Relationship Type="http://schemas.openxmlformats.org/officeDocument/2006/relationships/notesSlide" Target="/ppt/notesSlides/notesSlide20.xml" Id="R77a54757965c4f0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7faa15f9942d9" /><Relationship Type="http://schemas.openxmlformats.org/officeDocument/2006/relationships/image" Target="/ppt/media/image24.jpeg" Id="Rc96e79bfca4f4fa2" /><Relationship Type="http://schemas.openxmlformats.org/officeDocument/2006/relationships/image" Target="/ppt/media/image15.svg" Id="Rbc8dcd6df71642df" /><Relationship Type="http://schemas.openxmlformats.org/officeDocument/2006/relationships/image" Target="/ppt/media/image25.jpeg" Id="R9c663bf9c4314c6c" /><Relationship Type="http://schemas.openxmlformats.org/officeDocument/2006/relationships/notesSlide" Target="/ppt/notesSlides/notesSlide21.xml" Id="R1862154a229143f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7b83a33e246e3" /><Relationship Type="http://schemas.openxmlformats.org/officeDocument/2006/relationships/image" Target="/ppt/media/image26.jpeg" Id="Raf291626195a4223" /><Relationship Type="http://schemas.openxmlformats.org/officeDocument/2006/relationships/image" Target="/ppt/media/image16.svg" Id="Raee2e3862b964c83" /><Relationship Type="http://schemas.openxmlformats.org/officeDocument/2006/relationships/notesSlide" Target="/ppt/notesSlides/notesSlide22.xml" Id="R0d0e52d86e79407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a1c6a484ef4b1c" /><Relationship Type="http://schemas.openxmlformats.org/officeDocument/2006/relationships/image" Target="/ppt/media/image10.jpeg" Id="Rc01e5b99a83f4e11" /><Relationship Type="http://schemas.openxmlformats.org/officeDocument/2006/relationships/image" Target="/ppt/media/image12.svg" Id="R218e575388cc493f" /><Relationship Type="http://schemas.openxmlformats.org/officeDocument/2006/relationships/image" Target="/ppt/media/image27.jpeg" Id="R85f6de0a7b214b1d" /><Relationship Type="http://schemas.openxmlformats.org/officeDocument/2006/relationships/notesSlide" Target="/ppt/notesSlides/notesSlide23.xml" Id="Rc76691e487af4ab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441f4ebe59471d" /><Relationship Type="http://schemas.openxmlformats.org/officeDocument/2006/relationships/image" Target="/ppt/media/image10.jpeg" Id="Ra2ba2e9af19443d5" /><Relationship Type="http://schemas.openxmlformats.org/officeDocument/2006/relationships/image" Target="/ppt/media/image12.svg" Id="R5b60994432974cac" /><Relationship Type="http://schemas.openxmlformats.org/officeDocument/2006/relationships/image" Target="/ppt/media/image28.jpeg" Id="Rc6d307fe58b044a5" /><Relationship Type="http://schemas.openxmlformats.org/officeDocument/2006/relationships/notesSlide" Target="/ppt/notesSlides/notesSlide24.xml" Id="R48bafbcc1c9e400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36360d3ac24bd8" /><Relationship Type="http://schemas.openxmlformats.org/officeDocument/2006/relationships/image" Target="/ppt/media/image17.svg" Id="R444913fc1c8b44ea" /><Relationship Type="http://schemas.openxmlformats.org/officeDocument/2006/relationships/image" Target="/ppt/media/image13.jpeg" Id="Re0a18f4e5e054720" /><Relationship Type="http://schemas.openxmlformats.org/officeDocument/2006/relationships/notesSlide" Target="/ppt/notesSlides/notesSlide25.xml" Id="Rb52b5662ee6045ad" /></Relationships>
</file>

<file path=ppt/slides/slide1.xml><?xml version="1.0" encoding="utf-8"?>
<p:sld xmlns:p="http://schemas.openxmlformats.org/presentationml/2006/main">
  <p:cSld name="Cover">
    <p:bg>
      <p:bgPr>
        <a:solidFill xmlns:a="http://schemas.openxmlformats.org/drawingml/2006/main">
          <a:srgbClr val="F6F2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8027B-F5EE-460D-944B-CB513D5B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PRODUCT TOUR</a:t>
            </a:r>
          </a:p>
        </p:txBody>
      </p:sp>
      <p:sp>
        <p:nvSpPr>
          <p:cNvPr id="4" name="cover-claim">
            <a:extLst xmlns:a="http://schemas.openxmlformats.org/drawingml/2006/main">
              <a:ext uri="{FF2B5EF4-FFF2-40B4-BE49-F238E27FC236}">
                <a16:creationId xmlns:a16="http://schemas.microsoft.com/office/drawing/2014/main" id="{42FCDCA8-7BB1-4E00-997A-92ABCD96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43250"/>
            <a:ext cx="78486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850" b="1" i="0">
                <a:solidFill>
                  <a:srgbClr val="2D2D2D"/>
                </a:solidFill>
              </a:defRPr>
            </a:pPr>
            <a:r>
              <a:rPr sz="5850" b="1" i="0">
                <a:solidFill>
                  <a:srgbClr val="2D2D2D"/>
                </a:solidFill>
              </a:rPr>
              <a:t>Before an important</a:t>
            </a:r>
          </a:p>
          <a:p xmlns:a="http://schemas.openxmlformats.org/drawingml/2006/main">
            <a:pPr algn="l">
              <a:buNone/>
              <a:defRPr sz="5850" b="1" i="0">
                <a:solidFill>
                  <a:srgbClr val="2D2D2D"/>
                </a:solidFill>
              </a:defRPr>
            </a:pPr>
            <a:r>
              <a:rPr sz="5850" b="1" i="0">
                <a:solidFill>
                  <a:srgbClr val="2D2D2D"/>
                </a:solidFill>
              </a:rPr>
              <a:t>conversation.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1E7908C-D7FA-4797-A7D5-A0C13E1BE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7215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cover-subhead">
            <a:extLst xmlns:a="http://schemas.openxmlformats.org/drawingml/2006/main">
              <a:ext uri="{FF2B5EF4-FFF2-40B4-BE49-F238E27FC236}">
                <a16:creationId xmlns:a16="http://schemas.microsoft.com/office/drawing/2014/main" id="{9F91483E-774D-4807-ADBC-179170A6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7524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0" i="0">
                <a:solidFill>
                  <a:srgbClr val="5F5863"/>
                </a:solidFill>
              </a:defRPr>
            </a:pPr>
            <a:r>
              <a:rPr sz="2625" b="0" i="0">
                <a:solidFill>
                  <a:srgbClr val="5F5863"/>
                </a:solidFill>
              </a:rPr>
              <a:t>Understand yourself. Prepare for the conversation.</a:t>
            </a:r>
          </a:p>
          <a:p xmlns:a="http://schemas.openxmlformats.org/drawingml/2006/main">
            <a:pPr algn="l">
              <a:buNone/>
              <a:defRPr sz="2625" b="0" i="0">
                <a:solidFill>
                  <a:srgbClr val="5F5863"/>
                </a:solidFill>
              </a:defRPr>
            </a:pPr>
            <a:r>
              <a:rPr sz="2625" b="0" i="0">
                <a:solidFill>
                  <a:srgbClr val="5F5863"/>
                </a:solidFill>
              </a:rPr>
              <a:t>Turn insight into everyday action.</a:t>
            </a:r>
          </a:p>
        </p:txBody>
      </p:sp>
      <p:sp>
        <p:nvSpPr>
          <p:cNvPr id="7" name="page-1">
            <a:extLst xmlns:a="http://schemas.openxmlformats.org/drawingml/2006/main">
              <a:ext uri="{FF2B5EF4-FFF2-40B4-BE49-F238E27FC236}">
                <a16:creationId xmlns:a16="http://schemas.microsoft.com/office/drawing/2014/main" id="{05648153-D318-4C38-9A30-1E05AFDF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01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e43297ed51425c"/>
          <a:stretch xmlns:a="http://schemas.openxmlformats.org/drawingml/2006/main"/>
        </p:blipFill>
        <p:spPr>
          <a:xfrm xmlns:a="http://schemas.openxmlformats.org/drawingml/2006/main">
            <a:off x="647700" y="2172494"/>
            <a:ext cx="4762500" cy="8175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57874"/>
      </p:ext>
    </p:extLst>
  </p:cSld>
</p:sld>
</file>

<file path=ppt/slides/slide2.xml><?xml version="1.0" encoding="utf-8"?>
<p:sld xmlns:p="http://schemas.openxmlformats.org/presentationml/2006/main">
  <p:cSld name="Three pillar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664E4468-069F-487F-BD71-E0412A7A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C11CB6-366F-446F-8C51-8238F891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HOW THE PLATFORM WORKS</a:t>
            </a:r>
          </a:p>
        </p:txBody>
      </p:sp>
      <p:sp>
        <p:nvSpPr>
          <p:cNvPr id="4" name="three-parts-title">
            <a:extLst xmlns:a="http://schemas.openxmlformats.org/drawingml/2006/main">
              <a:ext uri="{FF2B5EF4-FFF2-40B4-BE49-F238E27FC236}">
                <a16:creationId xmlns:a16="http://schemas.microsoft.com/office/drawing/2014/main" id="{28081AFE-98AE-4988-A34A-84E9F70A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78486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200" b="1" i="0">
                <a:solidFill>
                  <a:srgbClr val="2D2D2D"/>
                </a:solidFill>
              </a:defRPr>
            </a:pPr>
            <a:r>
              <a:rPr sz="4200" b="1" i="0">
                <a:solidFill>
                  <a:srgbClr val="2D2D2D"/>
                </a:solidFill>
              </a:rPr>
              <a:t>Empatyzer brings three elements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65D76-B093-4F02-BF19-195C4A35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43300"/>
            <a:ext cx="1066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C388D5F-B5CB-4EB0-B541-6A472B12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391477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72CEF-BB73-44F9-B2DA-FD58E011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581400"/>
            <a:ext cx="2495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2D2D2D"/>
                </a:solidFill>
              </a:defRPr>
            </a:pPr>
            <a:r>
              <a:rPr sz="1350" b="1" i="0">
                <a:solidFill>
                  <a:srgbClr val="2D2D2D"/>
                </a:solidFill>
              </a:rPr>
              <a:t>YOUR ASSESSMENT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4A739-0B7F-4925-814D-F21FBC3A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581400"/>
            <a:ext cx="320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5F5863"/>
                </a:solidFill>
              </a:defRPr>
            </a:pPr>
            <a:r>
              <a:rPr sz="2100" b="0" i="0">
                <a:solidFill>
                  <a:srgbClr val="5F5863"/>
                </a:solidFill>
              </a:rPr>
              <a:t>Understand your profile, strengths and internal tensions.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49C2EE-49C4-4A93-B7B8-85807FFB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4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F7DA7F-271A-4DFC-8FB6-381E756C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1066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2954E87-E74E-4BD9-B625-9B829C84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41972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4F6B5-B7FA-4C37-8602-A1C77868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086350"/>
            <a:ext cx="2495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2D2D2D"/>
                </a:solidFill>
              </a:defRPr>
            </a:pPr>
            <a:r>
              <a:rPr sz="1350" b="1" i="0">
                <a:solidFill>
                  <a:srgbClr val="2D2D2D"/>
                </a:solidFill>
              </a:rPr>
              <a:t>CONVERSATIONS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E9736-8A39-40B6-902A-C2962E99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086350"/>
            <a:ext cx="320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5F5863"/>
                </a:solidFill>
              </a:defRPr>
            </a:pPr>
            <a:r>
              <a:rPr sz="2100" b="0" i="0">
                <a:solidFill>
                  <a:srgbClr val="5F5863"/>
                </a:solidFill>
              </a:rPr>
              <a:t>Choose a person or group, see tailored guidance and ask Em.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2F0221D-E548-4747-8F4C-B66D1693B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4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CD140F-D895-4E72-847D-FC4305F0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53200"/>
            <a:ext cx="1066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A98DB0"/>
                </a:solidFill>
              </a:defRPr>
            </a:pPr>
            <a:r>
              <a:rPr sz="4800" b="1" i="0">
                <a:solidFill>
                  <a:srgbClr val="A98DB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CC5A27F-163A-4892-BCA2-861FCEB5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692467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5F069-B36C-4FA2-B527-48553627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6591300"/>
            <a:ext cx="2495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2D2D2D"/>
                </a:solidFill>
              </a:defRPr>
            </a:pPr>
            <a:r>
              <a:rPr sz="1350" b="1" i="0">
                <a:solidFill>
                  <a:srgbClr val="2D2D2D"/>
                </a:solidFill>
              </a:rPr>
              <a:t>MICROLEARNING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90C9D-BC4E-4CE2-B143-7ADA71DE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6591300"/>
            <a:ext cx="320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5F5863"/>
                </a:solidFill>
              </a:defRPr>
            </a:pPr>
            <a:r>
              <a:rPr sz="2100" b="0" i="0">
                <a:solidFill>
                  <a:srgbClr val="5F5863"/>
                </a:solidFill>
              </a:rPr>
              <a:t>Turn insight into action through short, practical lessons.</a:t>
            </a:r>
          </a:p>
        </p:txBody>
      </p:sp>
    </p:spTree>
    <p:extLst>
      <p:ext uri="{BB962C8B-B14F-4D97-AF65-F5344CB8AC3E}">
        <p14:creationId xmlns:p14="http://schemas.microsoft.com/office/powerpoint/2010/main" val="880986204"/>
      </p:ext>
    </p:extLst>
  </p:cSld>
</p:sld>
</file>

<file path=ppt/slides/slide3.xml><?xml version="1.0" encoding="utf-8"?>
<p:sld xmlns:p="http://schemas.openxmlformats.org/presentationml/2006/main">
  <p:cSld name="Platform 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C11CB6-366F-446F-8C51-8238F891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HOW THE PLATFORM WORKS</a:t>
            </a:r>
          </a:p>
        </p:txBody>
      </p:sp>
      <p:sp>
        <p:nvSpPr>
          <p:cNvPr id="4" name="three-parts-title">
            <a:extLst xmlns:a="http://schemas.openxmlformats.org/drawingml/2006/main">
              <a:ext uri="{FF2B5EF4-FFF2-40B4-BE49-F238E27FC236}">
                <a16:creationId xmlns:a16="http://schemas.microsoft.com/office/drawing/2014/main" id="{28081AFE-98AE-4988-A34A-84E9F70A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43000"/>
            <a:ext cx="78486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200" b="1" i="0">
                <a:solidFill>
                  <a:srgbClr val="2D2D2D"/>
                </a:solidFill>
              </a:defRPr>
            </a:pPr>
            <a:r>
              <a:rPr sz="4200" b="1" i="0">
                <a:solidFill>
                  <a:srgbClr val="2D2D2D"/>
                </a:solidFill>
              </a:rPr>
              <a:t>Three pillars of Empatyzer.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2F304-F612-4A8A-ABC1-92944192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102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65FB2C-0EBC-4710-9689-E4467FB3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905250"/>
            <a:ext cx="38100" cy="3219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1A8200-D7A2-43B9-AAD1-6ACD063F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905250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E805AF-C252-48E9-A0D3-DF109EDD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410200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8F03D1-1F23-4F29-9C7C-6838BB68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7086600"/>
            <a:ext cx="457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A9C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E1DD19-2C36-4168-93E5-3C3821F6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429000"/>
            <a:ext cx="6038850" cy="990600"/>
          </a:xfrm>
          <a:prstGeom xmlns:a="http://schemas.openxmlformats.org/drawingml/2006/main" prst="roundRect">
            <a:avLst>
              <a:gd name="adj" fmla="val 17308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CCFD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904D6F-DE95-40BB-8C3A-B3427ECF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4610100"/>
            <a:ext cx="6038850" cy="1924050"/>
          </a:xfrm>
          <a:prstGeom xmlns:a="http://schemas.openxmlformats.org/drawingml/2006/main" prst="roundRect">
            <a:avLst>
              <a:gd name="adj" fmla="val 8911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CCFDF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3DB2D2-4A15-45DA-AC20-E438D1CE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6724650"/>
            <a:ext cx="6038850" cy="990600"/>
          </a:xfrm>
          <a:prstGeom xmlns:a="http://schemas.openxmlformats.org/drawingml/2006/main" prst="roundRect">
            <a:avLst>
              <a:gd name="adj" fmla="val 17308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CCFD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0791A4-7E21-4C2B-AC5C-B2351BA7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5814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4F2854"/>
                </a:solidFill>
              </a:defRPr>
            </a:pPr>
            <a:r>
              <a:rPr sz="1800" b="1">
                <a:solidFill>
                  <a:srgbClr val="4F2854"/>
                </a:solidFill>
              </a:rPr>
              <a:t>01   YOUR ASSESSMENT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D5A272-AC43-49E0-9E9D-D611BA22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9052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425">
                <a:solidFill>
                  <a:srgbClr val="5E5661"/>
                </a:solidFill>
              </a:defRPr>
            </a:pPr>
            <a:r>
              <a:rPr sz="1425">
                <a:solidFill>
                  <a:srgbClr val="5E5661"/>
                </a:solidFill>
              </a:rPr>
              <a:t>Understand yourself.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CC15383-72EE-4100-A01D-48096559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7244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4F2854"/>
                </a:solidFill>
              </a:defRPr>
            </a:pPr>
            <a:r>
              <a:rPr sz="1800" b="1">
                <a:solidFill>
                  <a:srgbClr val="4F2854"/>
                </a:solidFill>
              </a:rPr>
              <a:t>02   CONVERSATIONS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90B303C-A576-4B8E-A52D-C8D32B26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143500"/>
            <a:ext cx="971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2854"/>
                </a:solidFill>
              </a:defRPr>
            </a:pPr>
            <a:r>
              <a:rPr sz="1200" b="1">
                <a:solidFill>
                  <a:srgbClr val="4F2854"/>
                </a:solidFill>
              </a:rPr>
              <a:t>ABOUT YOU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68D0C0-9F7E-4ABC-82A7-EF4EC314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1435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75">
                <a:solidFill>
                  <a:srgbClr val="5E5661"/>
                </a:solidFill>
              </a:defRPr>
            </a:pPr>
            <a:r>
              <a:rPr sz="1275">
                <a:solidFill>
                  <a:srgbClr val="5E5661"/>
                </a:solidFill>
              </a:rPr>
              <a:t>personal development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3BCB96E-8D80-489A-A86B-BECDB384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524500"/>
            <a:ext cx="971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2854"/>
                </a:solidFill>
              </a:defRPr>
            </a:pPr>
            <a:r>
              <a:rPr sz="1200" b="1">
                <a:solidFill>
                  <a:srgbClr val="4F2854"/>
                </a:solidFill>
              </a:rPr>
              <a:t>PERSON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0B0E78A-BC25-4462-B9D2-7B512A26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524500"/>
            <a:ext cx="432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5E5661"/>
                </a:solidFill>
              </a:defRPr>
            </a:pPr>
            <a:r>
              <a:rPr sz="1200">
                <a:solidFill>
                  <a:srgbClr val="5E5661"/>
                </a:solidFill>
              </a:rPr>
              <a:t>advice · comparison · remember · how they help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87B475B-29FD-4584-8708-4F47055D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962650"/>
            <a:ext cx="971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4F2854"/>
                </a:solidFill>
              </a:defRPr>
            </a:pPr>
            <a:r>
              <a:rPr sz="1200" b="1">
                <a:solidFill>
                  <a:srgbClr val="4F2854"/>
                </a:solidFill>
              </a:rPr>
              <a:t>GROUP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3F56E91-1BCF-4741-BDFF-5C5EA0B0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9626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5E5661"/>
                </a:solidFill>
              </a:defRPr>
            </a:pPr>
            <a:r>
              <a:rPr sz="1200">
                <a:solidFill>
                  <a:srgbClr val="5E5661"/>
                </a:solidFill>
              </a:rPr>
              <a:t>team · project group · department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1E5CEC6-AEB0-4B61-80E3-B70F54BE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68770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4F2854"/>
                </a:solidFill>
              </a:defRPr>
            </a:pPr>
            <a:r>
              <a:rPr sz="1800" b="1">
                <a:solidFill>
                  <a:srgbClr val="4F2854"/>
                </a:solidFill>
              </a:rPr>
              <a:t>03   MICROLEARNING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9CD1BC0-DC8D-4D8A-A27D-16B6E4E9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72009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>
              <a:buNone/>
              <a:defRPr sz="1425">
                <a:solidFill>
                  <a:srgbClr val="5E5661"/>
                </a:solidFill>
              </a:defRPr>
            </a:pPr>
            <a:r>
              <a:rPr sz="1425">
                <a:solidFill>
                  <a:srgbClr val="5E5661"/>
                </a:solidFill>
              </a:rPr>
              <a:t>Turn insight into action.</a:t>
            </a:r>
          </a:p>
        </p:txBody>
      </p:sp>
      <p:sp>
        <p:nvSpPr>
          <p:cNvPr id="40" name="page-3">
            <a:extLst xmlns:a="http://schemas.openxmlformats.org/drawingml/2006/main">
              <a:ext uri="{FF2B5EF4-FFF2-40B4-BE49-F238E27FC236}">
                <a16:creationId xmlns:a16="http://schemas.microsoft.com/office/drawing/2014/main" id="{9F120221-C6C2-4DFC-84B8-5C6303AE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>
                <a:solidFill>
                  <a:srgbClr val="766D78"/>
                </a:solidFill>
              </a:defRPr>
            </a:pPr>
            <a:r>
              <a:rPr sz="900">
                <a:solidFill>
                  <a:srgbClr val="766D78"/>
                </a:solidFill>
              </a:rPr>
              <a:t>03</a:t>
            </a:r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d7e38501b4476"/>
          <a:stretch xmlns:a="http://schemas.openxmlformats.org/drawingml/2006/main"/>
        </p:blipFill>
        <p:spPr>
          <a:xfrm xmlns:a="http://schemas.openxmlformats.org/drawingml/2006/main">
            <a:off x="685800" y="5107686"/>
            <a:ext cx="742950" cy="50025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86204"/>
      </p:ext>
    </p:extLst>
  </p:cSld>
</p:sld>
</file>

<file path=ppt/slides/slide4.xml><?xml version="1.0" encoding="utf-8"?>
<p:sld xmlns:p="http://schemas.openxmlformats.org/presentationml/2006/main">
  <p:cSld name="Section: assessmen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-number-01">
            <a:extLst xmlns:a="http://schemas.openxmlformats.org/drawingml/2006/main">
              <a:ext uri="{FF2B5EF4-FFF2-40B4-BE49-F238E27FC236}">
                <a16:creationId xmlns:a16="http://schemas.microsoft.com/office/drawing/2014/main" id="{42F9AA73-9690-4EA3-A66D-BA87E11C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1430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0" b="1" i="0">
                <a:solidFill>
                  <a:srgbClr val="3A2B3C"/>
                </a:solidFill>
              </a:defRPr>
            </a:pPr>
            <a:r>
              <a:rPr sz="11250" b="1" i="0">
                <a:solidFill>
                  <a:srgbClr val="B89BBE"/>
                </a:solidFill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478B6-D798-46FD-A3A4-F192DFBB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SECTION 01</a:t>
            </a:r>
          </a:p>
        </p:txBody>
      </p:sp>
      <p:sp>
        <p:nvSpPr>
          <p:cNvPr id="4" name="section-title-01">
            <a:extLst xmlns:a="http://schemas.openxmlformats.org/drawingml/2006/main">
              <a:ext uri="{FF2B5EF4-FFF2-40B4-BE49-F238E27FC236}">
                <a16:creationId xmlns:a16="http://schemas.microsoft.com/office/drawing/2014/main" id="{97517E24-85A3-4039-98B4-E0505671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78486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First, understand yourself.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BA49CE-7A28-4569-AFC5-CBFEB5AD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4000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7DF96-F3B0-425A-BC91-DBD6034F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E6DAE9"/>
                </a:solidFill>
              </a:defRPr>
            </a:pPr>
            <a:r>
              <a:rPr sz="1875" b="1" i="0">
                <a:solidFill>
                  <a:srgbClr val="E6DAE9"/>
                </a:solidFill>
              </a:rPr>
              <a:t>YOUR ASSESSMENT</a:t>
            </a:r>
          </a:p>
        </p:txBody>
      </p:sp>
      <p:sp>
        <p:nvSpPr>
          <p:cNvPr id="7" name="page-3">
            <a:extLst xmlns:a="http://schemas.openxmlformats.org/drawingml/2006/main">
              <a:ext uri="{FF2B5EF4-FFF2-40B4-BE49-F238E27FC236}">
                <a16:creationId xmlns:a16="http://schemas.microsoft.com/office/drawing/2014/main" id="{285CE028-7E16-4F75-A040-4F45C512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57423905"/>
      </p:ext>
    </p:extLst>
  </p:cSld>
</p:sld>
</file>

<file path=ppt/slides/slide5.xml><?xml version="1.0" encoding="utf-8"?>
<p:sld xmlns:p="http://schemas.openxmlformats.org/presentationml/2006/main">
  <p:cSld name="Assessment area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9A3C3BDB-4CDB-450C-B45A-6C00CF34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C36BF-9345-4AC4-990C-C7B17CEF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ASSESSMENT · AREAS</a:t>
            </a:r>
          </a:p>
        </p:txBody>
      </p:sp>
      <p:sp>
        <p:nvSpPr>
          <p:cNvPr id="4" name="screenshot-title-4">
            <a:extLst xmlns:a="http://schemas.openxmlformats.org/drawingml/2006/main">
              <a:ext uri="{FF2B5EF4-FFF2-40B4-BE49-F238E27FC236}">
                <a16:creationId xmlns:a16="http://schemas.microsoft.com/office/drawing/2014/main" id="{45E42A8F-86A2-450A-81A6-90E47C1C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Choose an area of your profile.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D5580D5-3BB7-4C59-A0C2-D37DA28E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4">
            <a:extLst xmlns:a="http://schemas.openxmlformats.org/drawingml/2006/main">
              <a:ext uri="{FF2B5EF4-FFF2-40B4-BE49-F238E27FC236}">
                <a16:creationId xmlns:a16="http://schemas.microsoft.com/office/drawing/2014/main" id="{F7D77C2A-7EE7-46CD-AF04-23EB7643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4">
            <a:extLst xmlns:a="http://schemas.openxmlformats.org/drawingml/2006/main">
              <a:ext uri="{FF2B5EF4-FFF2-40B4-BE49-F238E27FC236}">
                <a16:creationId xmlns:a16="http://schemas.microsoft.com/office/drawing/2014/main" id="{A502BD93-BF6E-43C0-8B34-C8606F97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Nine perspectives show how you operate from different angles.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4499aab8684e03"/>
          <a:stretch xmlns:a="http://schemas.openxmlformats.org/drawingml/2006/main"/>
        </p:blipFill>
        <p:spPr>
          <a:xfrm xmlns:a="http://schemas.openxmlformats.org/drawingml/2006/main">
            <a:off x="1696679" y="2343150"/>
            <a:ext cx="5750643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73452"/>
      </p:ext>
    </p:extLst>
  </p:cSld>
</p:sld>
</file>

<file path=ppt/slides/slide6.xml><?xml version="1.0" encoding="utf-8"?>
<p:sld xmlns:p="http://schemas.openxmlformats.org/presentationml/2006/main">
  <p:cSld name="Word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677C96FB-08E5-4BE2-8BD4-7742E891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857E4C-D3DA-4F62-8203-91DA7BCC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ASSESSMENT · WORDS</a:t>
            </a:r>
          </a:p>
        </p:txBody>
      </p:sp>
      <p:sp>
        <p:nvSpPr>
          <p:cNvPr id="4" name="screenshot-title-5">
            <a:extLst xmlns:a="http://schemas.openxmlformats.org/drawingml/2006/main">
              <a:ext uri="{FF2B5EF4-FFF2-40B4-BE49-F238E27FC236}">
                <a16:creationId xmlns:a16="http://schemas.microsoft.com/office/drawing/2014/main" id="{36836260-7544-4D27-A6E2-F9F2399C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Your words show how you naturally operate.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A365FB-29CD-4526-9D54-0FE7A9CF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5">
            <a:extLst xmlns:a="http://schemas.openxmlformats.org/drawingml/2006/main">
              <a:ext uri="{FF2B5EF4-FFF2-40B4-BE49-F238E27FC236}">
                <a16:creationId xmlns:a16="http://schemas.microsoft.com/office/drawing/2014/main" id="{E8412FB7-B72F-455F-A541-5BA6FE92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5">
            <a:extLst xmlns:a="http://schemas.openxmlformats.org/drawingml/2006/main">
              <a:ext uri="{FF2B5EF4-FFF2-40B4-BE49-F238E27FC236}">
                <a16:creationId xmlns:a16="http://schemas.microsoft.com/office/drawing/2014/main" id="{69F5EDA1-93B6-4881-BFB9-6DD0DD1A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The ranking highlights subtle differences in how you approach work.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2f16940a045ee"/>
          <a:stretch xmlns:a="http://schemas.openxmlformats.org/drawingml/2006/main"/>
        </p:blipFill>
        <p:spPr>
          <a:xfrm xmlns:a="http://schemas.openxmlformats.org/drawingml/2006/main">
            <a:off x="1473114" y="2343150"/>
            <a:ext cx="6197772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54074"/>
      </p:ext>
    </p:extLst>
  </p:cSld>
</p:sld>
</file>

<file path=ppt/slides/slide7.xml><?xml version="1.0" encoding="utf-8"?>
<p:sld xmlns:p="http://schemas.openxmlformats.org/presentationml/2006/main">
  <p:cSld name="Talen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0E25E9B9-715D-4526-9F1C-B55244ACA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92DF8-0489-4D6A-A9E3-EB3D8CB2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ASSESSMENT · TALENTS</a:t>
            </a:r>
          </a:p>
        </p:txBody>
      </p:sp>
      <p:sp>
        <p:nvSpPr>
          <p:cNvPr id="4" name="screenshot-title-6">
            <a:extLst xmlns:a="http://schemas.openxmlformats.org/drawingml/2006/main">
              <a:ext uri="{FF2B5EF4-FFF2-40B4-BE49-F238E27FC236}">
                <a16:creationId xmlns:a16="http://schemas.microsoft.com/office/drawing/2014/main" id="{1A2E50EA-95A2-4923-83B2-88C114A9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Talents show what you reach for first.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82244AA-69FA-4FE3-9C45-1D4E5877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6">
            <a:extLst xmlns:a="http://schemas.openxmlformats.org/drawingml/2006/main">
              <a:ext uri="{FF2B5EF4-FFF2-40B4-BE49-F238E27FC236}">
                <a16:creationId xmlns:a16="http://schemas.microsoft.com/office/drawing/2014/main" id="{26A3CABC-A888-497B-9D1B-67CD6D44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6">
            <a:extLst xmlns:a="http://schemas.openxmlformats.org/drawingml/2006/main">
              <a:ext uri="{FF2B5EF4-FFF2-40B4-BE49-F238E27FC236}">
                <a16:creationId xmlns:a16="http://schemas.microsoft.com/office/drawing/2014/main" id="{33A13166-F120-428C-8958-80EDD39C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The results distinguish dominant talents from supporting ones.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21fa089b14a22"/>
          <a:stretch xmlns:a="http://schemas.openxmlformats.org/drawingml/2006/main"/>
        </p:blipFill>
        <p:spPr>
          <a:xfrm xmlns:a="http://schemas.openxmlformats.org/drawingml/2006/main">
            <a:off x="1577340" y="2343150"/>
            <a:ext cx="5989320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69398"/>
      </p:ext>
    </p:extLst>
  </p:cSld>
</p:sld>
</file>

<file path=ppt/slides/slide8.xml><?xml version="1.0" encoding="utf-8"?>
<p:sld xmlns:p="http://schemas.openxmlformats.org/presentationml/2006/main">
  <p:cSld name="Motivator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B0E45204-0171-4F2E-BC27-B0174012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16121-6977-414F-BBAD-C8AEBF48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ASSESSMENT · MOTIVATORS</a:t>
            </a:r>
          </a:p>
        </p:txBody>
      </p:sp>
      <p:sp>
        <p:nvSpPr>
          <p:cNvPr id="4" name="screenshot-title-7">
            <a:extLst xmlns:a="http://schemas.openxmlformats.org/drawingml/2006/main">
              <a:ext uri="{FF2B5EF4-FFF2-40B4-BE49-F238E27FC236}">
                <a16:creationId xmlns:a16="http://schemas.microsoft.com/office/drawing/2014/main" id="{F7F1C8B8-E4F7-4FC8-9764-A306BD72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Motivators show what gives you energy.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DB95224-FA47-4BDA-A3B9-8A1E61F4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7">
            <a:extLst xmlns:a="http://schemas.openxmlformats.org/drawingml/2006/main">
              <a:ext uri="{FF2B5EF4-FFF2-40B4-BE49-F238E27FC236}">
                <a16:creationId xmlns:a16="http://schemas.microsoft.com/office/drawing/2014/main" id="{AFFF71AA-3B41-434C-8141-DC3AC339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7">
            <a:extLst xmlns:a="http://schemas.openxmlformats.org/drawingml/2006/main">
              <a:ext uri="{FF2B5EF4-FFF2-40B4-BE49-F238E27FC236}">
                <a16:creationId xmlns:a16="http://schemas.microsoft.com/office/drawing/2014/main" id="{53D4012F-ECBC-469E-8053-AB7ACCA9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The profile shows what gives you drive, meaning and energy to act.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b8522b37f493e"/>
          <a:stretch xmlns:a="http://schemas.openxmlformats.org/drawingml/2006/main"/>
        </p:blipFill>
        <p:spPr>
          <a:xfrm xmlns:a="http://schemas.openxmlformats.org/drawingml/2006/main">
            <a:off x="1692089" y="2343150"/>
            <a:ext cx="5759823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17948"/>
      </p:ext>
    </p:extLst>
  </p:cSld>
</p:sld>
</file>

<file path=ppt/slides/slide9.xml><?xml version="1.0" encoding="utf-8"?>
<p:sld xmlns:p="http://schemas.openxmlformats.org/presentationml/2006/main">
  <p:cSld name="Tension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D4B5F649-7E86-48C3-A105-0B8E6D13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89797D-6E5C-4BBC-9E41-94E1515B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ASSESSMENT · TENSIONS</a:t>
            </a:r>
          </a:p>
        </p:txBody>
      </p:sp>
      <p:sp>
        <p:nvSpPr>
          <p:cNvPr id="4" name="screenshot-title-8">
            <a:extLst xmlns:a="http://schemas.openxmlformats.org/drawingml/2006/main">
              <a:ext uri="{FF2B5EF4-FFF2-40B4-BE49-F238E27FC236}">
                <a16:creationId xmlns:a16="http://schemas.microsoft.com/office/drawing/2014/main" id="{DC19AE79-AE53-48F5-8286-3F4F71C3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Internal tensions matter as much as strengths.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7E0195F-049F-41A9-9602-062C8801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8">
            <a:extLst xmlns:a="http://schemas.openxmlformats.org/drawingml/2006/main">
              <a:ext uri="{FF2B5EF4-FFF2-40B4-BE49-F238E27FC236}">
                <a16:creationId xmlns:a16="http://schemas.microsoft.com/office/drawing/2014/main" id="{A645EB70-8E08-4C9F-B671-B05A4B66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8">
            <a:extLst xmlns:a="http://schemas.openxmlformats.org/drawingml/2006/main">
              <a:ext uri="{FF2B5EF4-FFF2-40B4-BE49-F238E27FC236}">
                <a16:creationId xmlns:a16="http://schemas.microsoft.com/office/drawing/2014/main" id="{B8F5674A-8843-466E-BC22-536477AC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Paired scales reveal internal tensions, not only the highest results.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91172807340b6"/>
          <a:stretch xmlns:a="http://schemas.openxmlformats.org/drawingml/2006/main"/>
        </p:blipFill>
        <p:spPr>
          <a:xfrm xmlns:a="http://schemas.openxmlformats.org/drawingml/2006/main">
            <a:off x="1558376" y="2343150"/>
            <a:ext cx="6027248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755832"/>
      </p:ext>
    </p:extLst>
  </p:cSld>
</p:sld>
</file>

<file path=ppt/slides/slide10.xml><?xml version="1.0" encoding="utf-8"?>
<p:sld xmlns:p="http://schemas.openxmlformats.org/presentationml/2006/main">
  <p:cSld name="Pattern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F006C2F3-AC2E-43BB-A2EE-1C36CD7E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986DBA-F2E5-42DD-8224-2D34435D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ASSESSMENT · PATTERNS</a:t>
            </a:r>
          </a:p>
        </p:txBody>
      </p:sp>
      <p:sp>
        <p:nvSpPr>
          <p:cNvPr id="4" name="screenshot-title-9">
            <a:extLst xmlns:a="http://schemas.openxmlformats.org/drawingml/2006/main">
              <a:ext uri="{FF2B5EF4-FFF2-40B4-BE49-F238E27FC236}">
                <a16:creationId xmlns:a16="http://schemas.microsoft.com/office/drawing/2014/main" id="{310198EA-35ED-46D0-AD72-01E5920C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2D2D2D"/>
                </a:solidFill>
              </a:defRPr>
            </a:pPr>
            <a:r>
              <a:rPr sz="3600" b="1" i="0">
                <a:solidFill>
                  <a:srgbClr val="2D2D2D"/>
                </a:solidFill>
              </a:rPr>
              <a:t>One profile connects traits, decisions and motivations.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A95285D-B0C7-407D-B282-97DAB645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9">
            <a:extLst xmlns:a="http://schemas.openxmlformats.org/drawingml/2006/main">
              <a:ext uri="{FF2B5EF4-FFF2-40B4-BE49-F238E27FC236}">
                <a16:creationId xmlns:a16="http://schemas.microsoft.com/office/drawing/2014/main" id="{190BE1B6-6E4C-4365-9FC1-AA3A29F0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9">
            <a:extLst xmlns:a="http://schemas.openxmlformats.org/drawingml/2006/main">
              <a:ext uri="{FF2B5EF4-FFF2-40B4-BE49-F238E27FC236}">
                <a16:creationId xmlns:a16="http://schemas.microsoft.com/office/drawing/2014/main" id="{F6DC3472-984B-4A6A-A423-922437CA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Different perspectives create a practical picture of how you operate.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e9b916b4242bc"/>
          <a:stretch xmlns:a="http://schemas.openxmlformats.org/drawingml/2006/main"/>
        </p:blipFill>
        <p:spPr>
          <a:xfrm xmlns:a="http://schemas.openxmlformats.org/drawingml/2006/main">
            <a:off x="1828800" y="2343150"/>
            <a:ext cx="5486400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37941"/>
      </p:ext>
    </p:extLst>
  </p:cSld>
</p:sld>
</file>

<file path=ppt/slides/slide11.xml><?xml version="1.0" encoding="utf-8"?>
<p:sld xmlns:p="http://schemas.openxmlformats.org/presentationml/2006/main">
  <p:cSld name="Section: conversations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-number-02">
            <a:extLst xmlns:a="http://schemas.openxmlformats.org/drawingml/2006/main">
              <a:ext uri="{FF2B5EF4-FFF2-40B4-BE49-F238E27FC236}">
                <a16:creationId xmlns:a16="http://schemas.microsoft.com/office/drawing/2014/main" id="{3FDE00A3-2E11-49C0-866F-366CEBA1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1430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0" b="1" i="0">
                <a:solidFill>
                  <a:srgbClr val="3A2B3C"/>
                </a:solidFill>
              </a:defRPr>
            </a:pPr>
            <a:r>
              <a:rPr sz="11250" b="1" i="0">
                <a:solidFill>
                  <a:srgbClr val="B89BBE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A0BE1D-41B6-451A-B8DF-5DD7FE43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SECTION 02</a:t>
            </a:r>
          </a:p>
        </p:txBody>
      </p:sp>
      <p:sp>
        <p:nvSpPr>
          <p:cNvPr id="4" name="section-title-02">
            <a:extLst xmlns:a="http://schemas.openxmlformats.org/drawingml/2006/main">
              <a:ext uri="{FF2B5EF4-FFF2-40B4-BE49-F238E27FC236}">
                <a16:creationId xmlns:a16="http://schemas.microsoft.com/office/drawing/2014/main" id="{0DF59C8C-5D26-4376-A432-46503FFF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78486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Choose a person or group.</a:t>
            </a:r>
          </a:p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Prepare the conversation.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0E3484A-8B22-41E7-B96E-0B3DEB41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4000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C1786-5467-4E66-B844-435F1715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E6DAE9"/>
                </a:solidFill>
              </a:defRPr>
            </a:pPr>
            <a:r>
              <a:rPr sz="1875" b="1" i="0">
                <a:solidFill>
                  <a:srgbClr val="E6DAE9"/>
                </a:solidFill>
              </a:rPr>
              <a:t>CONVERSATIONS</a:t>
            </a:r>
          </a:p>
        </p:txBody>
      </p:sp>
      <p:sp>
        <p:nvSpPr>
          <p:cNvPr id="7" name="page-10">
            <a:extLst xmlns:a="http://schemas.openxmlformats.org/drawingml/2006/main">
              <a:ext uri="{FF2B5EF4-FFF2-40B4-BE49-F238E27FC236}">
                <a16:creationId xmlns:a16="http://schemas.microsoft.com/office/drawing/2014/main" id="{C692302C-DD14-4B31-8B08-3ECF50BA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78579324"/>
      </p:ext>
    </p:extLst>
  </p:cSld>
</p:sld>
</file>

<file path=ppt/slides/slide12.xml><?xml version="1.0" encoding="utf-8"?>
<p:sld xmlns:p="http://schemas.openxmlformats.org/presentationml/2006/main">
  <p:cSld name="Choose contex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1">
            <a:extLst xmlns:a="http://schemas.openxmlformats.org/drawingml/2006/main">
              <a:ext uri="{FF2B5EF4-FFF2-40B4-BE49-F238E27FC236}">
                <a16:creationId xmlns:a16="http://schemas.microsoft.com/office/drawing/2014/main" id="{E721E34C-374D-46FD-8298-4D63056E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F12BBA-33BC-4288-9F4A-8F817F9F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CONVERSATION WITH EM · CONTEXT</a:t>
            </a:r>
          </a:p>
        </p:txBody>
      </p:sp>
      <p:sp>
        <p:nvSpPr>
          <p:cNvPr id="4" name="screenshot-title-11">
            <a:extLst xmlns:a="http://schemas.openxmlformats.org/drawingml/2006/main">
              <a:ext uri="{FF2B5EF4-FFF2-40B4-BE49-F238E27FC236}">
                <a16:creationId xmlns:a16="http://schemas.microsoft.com/office/drawing/2014/main" id="{CDF00FDC-9900-482B-BCEF-B72FC1EC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First, choose who your question is about.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D92AEB1-5E95-40A2-BBB6-57B92EFC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1">
            <a:extLst xmlns:a="http://schemas.openxmlformats.org/drawingml/2006/main">
              <a:ext uri="{FF2B5EF4-FFF2-40B4-BE49-F238E27FC236}">
                <a16:creationId xmlns:a16="http://schemas.microsoft.com/office/drawing/2014/main" id="{E2F5C492-159F-487F-B4BB-EA42BD03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1">
            <a:extLst xmlns:a="http://schemas.openxmlformats.org/drawingml/2006/main">
              <a:ext uri="{FF2B5EF4-FFF2-40B4-BE49-F238E27FC236}">
                <a16:creationId xmlns:a16="http://schemas.microsoft.com/office/drawing/2014/main" id="{A8EF00EA-5A37-4072-8C28-98DE3261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You can ask Em about yourself, a selected person, a team, a project group or a department.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750c37e5934059"/>
          <a:stretch xmlns:a="http://schemas.openxmlformats.org/drawingml/2006/main"/>
        </p:blipFill>
        <p:spPr>
          <a:xfrm xmlns:a="http://schemas.openxmlformats.org/drawingml/2006/main">
            <a:off x="1143000" y="2343150"/>
            <a:ext cx="6858000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97524"/>
      </p:ext>
    </p:extLst>
  </p:cSld>
</p:sld>
</file>

<file path=ppt/slides/slide13.xml><?xml version="1.0" encoding="utf-8"?>
<p:sld xmlns:p="http://schemas.openxmlformats.org/presentationml/2006/main">
  <p:cSld name="About you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2">
            <a:extLst xmlns:a="http://schemas.openxmlformats.org/drawingml/2006/main">
              <a:ext uri="{FF2B5EF4-FFF2-40B4-BE49-F238E27FC236}">
                <a16:creationId xmlns:a16="http://schemas.microsoft.com/office/drawing/2014/main" id="{853AA17F-EC16-4A55-B940-EFB06355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B4857-6AC6-46E5-BBCA-98F28778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CONVERSATION WITH EM · DEVELOPMENT</a:t>
            </a:r>
          </a:p>
        </p:txBody>
      </p:sp>
      <p:sp>
        <p:nvSpPr>
          <p:cNvPr id="4" name="screenshot-title-12">
            <a:extLst xmlns:a="http://schemas.openxmlformats.org/drawingml/2006/main">
              <a:ext uri="{FF2B5EF4-FFF2-40B4-BE49-F238E27FC236}">
                <a16:creationId xmlns:a16="http://schemas.microsoft.com/office/drawing/2014/main" id="{94DA90EA-0C6F-48E4-AA07-8BD9C707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Ask Em about your own development.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9CFD3BA-6FEC-485E-A2CE-F3C04B88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2">
            <a:extLst xmlns:a="http://schemas.openxmlformats.org/drawingml/2006/main">
              <a:ext uri="{FF2B5EF4-FFF2-40B4-BE49-F238E27FC236}">
                <a16:creationId xmlns:a16="http://schemas.microsoft.com/office/drawing/2014/main" id="{613B74AC-4681-42B0-AC31-192DEEC8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2">
            <a:extLst xmlns:a="http://schemas.openxmlformats.org/drawingml/2006/main">
              <a:ext uri="{FF2B5EF4-FFF2-40B4-BE49-F238E27FC236}">
                <a16:creationId xmlns:a16="http://schemas.microsoft.com/office/drawing/2014/main" id="{494B262E-F598-4C53-B0C0-CCE9557B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Em tailors guidance to the results of your assessment.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f1bfb08f304fb4"/>
          <a:stretch xmlns:a="http://schemas.openxmlformats.org/drawingml/2006/main"/>
        </p:blipFill>
        <p:spPr>
          <a:xfrm xmlns:a="http://schemas.openxmlformats.org/drawingml/2006/main">
            <a:off x="1143000" y="2343150"/>
            <a:ext cx="6858001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3-1">
            <a:extLst xmlns:a="http://schemas.openxmlformats.org/drawingml/2006/main">
              <a:ext uri="{FF2B5EF4-FFF2-40B4-BE49-F238E27FC236}">
                <a16:creationId xmlns:a16="http://schemas.microsoft.com/office/drawing/2014/main" id="{54F7DB27-E968-458F-8ABD-B0359CD2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1640" y="3969476"/>
            <a:ext cx="2008414" cy="2204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2E5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65" b="1">
                <a:solidFill>
                  <a:srgbClr val="FFFFFF"/>
                </a:solidFill>
              </a:defRPr>
            </a:pPr>
            <a:r>
              <a:rPr sz="665" b="1">
                <a:solidFill>
                  <a:srgbClr val="FFFFFF"/>
                </a:solidFill>
              </a:rPr>
              <a:t>Alex, your biggest development</a:t>
            </a:r>
          </a:p>
        </p:txBody>
      </p:sp>
    </p:spTree>
    <p:extLst>
      <p:ext uri="{BB962C8B-B14F-4D97-AF65-F5344CB8AC3E}">
        <p14:creationId xmlns:p14="http://schemas.microsoft.com/office/powerpoint/2010/main" val="1568144919"/>
      </p:ext>
    </p:extLst>
  </p:cSld>
</p:sld>
</file>

<file path=ppt/slides/slide14.xml><?xml version="1.0" encoding="utf-8"?>
<p:sld xmlns:p="http://schemas.openxmlformats.org/presentationml/2006/main">
  <p:cSld name="Selected pers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CONVERSATION WITH EM · SELECTED PERSON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Ask Em about a selected person.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Prepare for feedback, a 1:1 conversation or a difficult meeting.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502efe0004dbb"/>
          <a:stretch xmlns:a="http://schemas.openxmlformats.org/drawingml/2006/main"/>
        </p:blipFill>
        <p:spPr>
          <a:xfrm xmlns:a="http://schemas.openxmlformats.org/drawingml/2006/main">
            <a:off x="1168580" y="2343150"/>
            <a:ext cx="6806839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4-1">
            <a:extLst xmlns:a="http://schemas.openxmlformats.org/drawingml/2006/main">
              <a:ext uri="{FF2B5EF4-FFF2-40B4-BE49-F238E27FC236}">
                <a16:creationId xmlns:a16="http://schemas.microsoft.com/office/drawing/2014/main" id="{1CE3861A-10F4-49C1-B255-40B1E0CB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9247" y="2957081"/>
            <a:ext cx="6041618" cy="30209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A08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91" b="1">
                <a:solidFill>
                  <a:srgbClr val="FFFFFF"/>
                </a:solidFill>
              </a:defRPr>
            </a:pPr>
            <a:r>
              <a:rPr sz="691" b="1">
                <a:solidFill>
                  <a:srgbClr val="FFFFFF"/>
                </a:solidFill>
              </a:rPr>
              <a:t>Daniel Novak | Strategy &amp; Operations / Projects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5.xml><?xml version="1.0" encoding="utf-8"?>
<p:sld xmlns:p="http://schemas.openxmlformats.org/presentationml/2006/main">
  <p:cSld name="Advic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SELECTED PERSON · ADVICE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guidance for both sides.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Advice shows what can make your conversation and collaboration easier.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3d783de564268"/>
          <a:stretch xmlns:a="http://schemas.openxmlformats.org/drawingml/2006/main"/>
        </p:blipFill>
        <p:spPr>
          <a:xfrm xmlns:a="http://schemas.openxmlformats.org/drawingml/2006/main">
            <a:off x="1874339" y="2343150"/>
            <a:ext cx="5395322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5-1">
            <a:extLst xmlns:a="http://schemas.openxmlformats.org/drawingml/2006/main">
              <a:ext uri="{FF2B5EF4-FFF2-40B4-BE49-F238E27FC236}">
                <a16:creationId xmlns:a16="http://schemas.microsoft.com/office/drawing/2014/main" id="{2FDB8A2E-00A4-4803-BE1E-4C57A32C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6561" y="2364835"/>
            <a:ext cx="1561242" cy="3035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94" b="1">
                <a:solidFill>
                  <a:srgbClr val="512860"/>
                </a:solidFill>
              </a:defRPr>
            </a:pPr>
            <a:r>
              <a:rPr sz="794" b="1">
                <a:solidFill>
                  <a:srgbClr val="512860"/>
                </a:solidFill>
              </a:rPr>
              <a:t>You and Adam</a:t>
            </a:r>
          </a:p>
        </p:txBody>
      </p:sp>
      <p:sp>
        <p:nvSpPr>
          <p:cNvPr id="20" name="anon-15-2">
            <a:extLst xmlns:a="http://schemas.openxmlformats.org/drawingml/2006/main">
              <a:ext uri="{FF2B5EF4-FFF2-40B4-BE49-F238E27FC236}">
                <a16:creationId xmlns:a16="http://schemas.microsoft.com/office/drawing/2014/main" id="{8602ABF4-5354-40C7-9F05-DDC76285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3326" y="3253936"/>
            <a:ext cx="1691346" cy="3122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17" b="1">
                <a:solidFill>
                  <a:srgbClr val="512860"/>
                </a:solidFill>
              </a:defRPr>
            </a:pPr>
            <a:r>
              <a:rPr sz="717" b="1">
                <a:solidFill>
                  <a:srgbClr val="512860"/>
                </a:solidFill>
              </a:rPr>
              <a:t>Advice for Adam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6.xml><?xml version="1.0" encoding="utf-8"?>
<p:sld xmlns:p="http://schemas.openxmlformats.org/presentationml/2006/main">
  <p:cSld name="Comparis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SELECTED PERSON · COMPARISON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what you share and where you differ.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Comparison highlights differences that matter for communication and collaboration.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43e7acb8b4ccd"/>
          <a:stretch xmlns:a="http://schemas.openxmlformats.org/drawingml/2006/main"/>
        </p:blipFill>
        <p:spPr>
          <a:xfrm xmlns:a="http://schemas.openxmlformats.org/drawingml/2006/main">
            <a:off x="2030908" y="2343150"/>
            <a:ext cx="5082183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6-1">
            <a:extLst xmlns:a="http://schemas.openxmlformats.org/drawingml/2006/main">
              <a:ext uri="{FF2B5EF4-FFF2-40B4-BE49-F238E27FC236}">
                <a16:creationId xmlns:a16="http://schemas.microsoft.com/office/drawing/2014/main" id="{EF9AFB01-D0DA-4B43-B6A1-5E7EC4CC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2839" y="2359992"/>
            <a:ext cx="1642246" cy="29474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71" b="1">
                <a:solidFill>
                  <a:srgbClr val="512860"/>
                </a:solidFill>
              </a:defRPr>
            </a:pPr>
            <a:r>
              <a:rPr sz="771" b="1">
                <a:solidFill>
                  <a:srgbClr val="512860"/>
                </a:solidFill>
              </a:rPr>
              <a:t>You and Anna</a:t>
            </a:r>
          </a:p>
        </p:txBody>
      </p:sp>
      <p:sp>
        <p:nvSpPr>
          <p:cNvPr id="20" name="anon-16-2">
            <a:extLst xmlns:a="http://schemas.openxmlformats.org/drawingml/2006/main">
              <a:ext uri="{FF2B5EF4-FFF2-40B4-BE49-F238E27FC236}">
                <a16:creationId xmlns:a16="http://schemas.microsoft.com/office/drawing/2014/main" id="{10B5F9E5-C39B-486F-9FA2-486E510E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3411" y="3635801"/>
            <a:ext cx="412667" cy="18947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7" b="0">
                <a:solidFill>
                  <a:srgbClr val="5B4F5C"/>
                </a:solidFill>
              </a:defRPr>
            </a:pPr>
            <a:r>
              <a:rPr sz="547" b="0">
                <a:solidFill>
                  <a:srgbClr val="5B4F5C"/>
                </a:solidFill>
              </a:rPr>
              <a:t>Anna,</a:t>
            </a:r>
          </a:p>
        </p:txBody>
      </p:sp>
      <p:sp>
        <p:nvSpPr>
          <p:cNvPr id="21" name="anon-16-3">
            <a:extLst xmlns:a="http://schemas.openxmlformats.org/drawingml/2006/main">
              <a:ext uri="{FF2B5EF4-FFF2-40B4-BE49-F238E27FC236}">
                <a16:creationId xmlns:a16="http://schemas.microsoft.com/office/drawing/2014/main" id="{2479D3E5-AF18-4AC1-BFD2-52BC4FF7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1616" y="4574763"/>
            <a:ext cx="370558" cy="1768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7" b="0">
                <a:solidFill>
                  <a:srgbClr val="5B4F5C"/>
                </a:solidFill>
              </a:defRPr>
            </a:pPr>
            <a:r>
              <a:rPr sz="547" b="0">
                <a:solidFill>
                  <a:srgbClr val="5B4F5C"/>
                </a:solidFill>
              </a:rPr>
              <a:t>Anna</a:t>
            </a:r>
          </a:p>
        </p:txBody>
      </p:sp>
      <p:sp>
        <p:nvSpPr>
          <p:cNvPr id="22" name="anon-16-4">
            <a:extLst xmlns:a="http://schemas.openxmlformats.org/drawingml/2006/main">
              <a:ext uri="{FF2B5EF4-FFF2-40B4-BE49-F238E27FC236}">
                <a16:creationId xmlns:a16="http://schemas.microsoft.com/office/drawing/2014/main" id="{2E1A6114-F3AE-4C65-91C2-375681B5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0764" y="5501093"/>
            <a:ext cx="387402" cy="18947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7" b="0">
                <a:solidFill>
                  <a:srgbClr val="5B4F5C"/>
                </a:solidFill>
              </a:defRPr>
            </a:pPr>
            <a:r>
              <a:rPr sz="547" b="0">
                <a:solidFill>
                  <a:srgbClr val="5B4F5C"/>
                </a:solidFill>
              </a:rPr>
              <a:t>Anna</a:t>
            </a:r>
          </a:p>
        </p:txBody>
      </p:sp>
      <p:sp>
        <p:nvSpPr>
          <p:cNvPr id="23" name="anon-16-5">
            <a:extLst xmlns:a="http://schemas.openxmlformats.org/drawingml/2006/main">
              <a:ext uri="{FF2B5EF4-FFF2-40B4-BE49-F238E27FC236}">
                <a16:creationId xmlns:a16="http://schemas.microsoft.com/office/drawing/2014/main" id="{FF19DF14-EC38-4CBC-B248-003F34EC2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6331" y="6427423"/>
            <a:ext cx="378980" cy="18947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7" b="0">
                <a:solidFill>
                  <a:srgbClr val="5B4F5C"/>
                </a:solidFill>
              </a:defRPr>
            </a:pPr>
            <a:r>
              <a:rPr sz="547" b="0">
                <a:solidFill>
                  <a:srgbClr val="5B4F5C"/>
                </a:solidFill>
              </a:rPr>
              <a:t>Anna</a:t>
            </a:r>
          </a:p>
        </p:txBody>
      </p:sp>
      <p:sp>
        <p:nvSpPr>
          <p:cNvPr id="24" name="anon-16-6">
            <a:extLst xmlns:a="http://schemas.openxmlformats.org/drawingml/2006/main">
              <a:ext uri="{FF2B5EF4-FFF2-40B4-BE49-F238E27FC236}">
                <a16:creationId xmlns:a16="http://schemas.microsoft.com/office/drawing/2014/main" id="{8549B672-1889-4BCE-B74C-1E87367E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9922" y="7345332"/>
            <a:ext cx="421089" cy="18947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47" b="0">
                <a:solidFill>
                  <a:srgbClr val="5B4F5C"/>
                </a:solidFill>
              </a:defRPr>
            </a:pPr>
            <a:r>
              <a:rPr sz="547" b="0">
                <a:solidFill>
                  <a:srgbClr val="5B4F5C"/>
                </a:solidFill>
              </a:rPr>
              <a:t>Anna,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7.xml><?xml version="1.0" encoding="utf-8"?>
<p:sld xmlns:p="http://schemas.openxmlformats.org/presentationml/2006/main">
  <p:cSld name="Remember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SELECTED PERSON · REMEMBER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what is worth remembering.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Keep the most important guidance at hand before the conversation.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00bed6ddb415f"/>
          <a:stretch xmlns:a="http://schemas.openxmlformats.org/drawingml/2006/main"/>
        </p:blipFill>
        <p:spPr>
          <a:xfrm xmlns:a="http://schemas.openxmlformats.org/drawingml/2006/main">
            <a:off x="1682885" y="2343150"/>
            <a:ext cx="5778230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7-1">
            <a:extLst xmlns:a="http://schemas.openxmlformats.org/drawingml/2006/main">
              <a:ext uri="{FF2B5EF4-FFF2-40B4-BE49-F238E27FC236}">
                <a16:creationId xmlns:a16="http://schemas.microsoft.com/office/drawing/2014/main" id="{68F87726-B66F-4660-8CC2-5FC22CE6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962" y="2361109"/>
            <a:ext cx="1750868" cy="32325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08" b="1">
                <a:solidFill>
                  <a:srgbClr val="512860"/>
                </a:solidFill>
              </a:defRPr>
            </a:pPr>
            <a:r>
              <a:rPr sz="1008" b="1">
                <a:solidFill>
                  <a:srgbClr val="512860"/>
                </a:solidFill>
              </a:rPr>
              <a:t>You and Mark</a:t>
            </a:r>
          </a:p>
        </p:txBody>
      </p:sp>
      <p:sp>
        <p:nvSpPr>
          <p:cNvPr id="20" name="anon-17-2">
            <a:extLst xmlns:a="http://schemas.openxmlformats.org/drawingml/2006/main">
              <a:ext uri="{FF2B5EF4-FFF2-40B4-BE49-F238E27FC236}">
                <a16:creationId xmlns:a16="http://schemas.microsoft.com/office/drawing/2014/main" id="{BF09414D-F13B-4AFF-AFBA-14461C38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1161" y="4655340"/>
            <a:ext cx="1212140" cy="2065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83" b="0">
                <a:solidFill>
                  <a:srgbClr val="5B4F5C"/>
                </a:solidFill>
              </a:defRPr>
            </a:pPr>
            <a:r>
              <a:rPr sz="583" b="0">
                <a:solidFill>
                  <a:srgbClr val="5B4F5C"/>
                </a:solidFill>
              </a:rPr>
              <a:t>Mark prefers to work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8.xml><?xml version="1.0" encoding="utf-8"?>
<p:sld xmlns:p="http://schemas.openxmlformats.org/presentationml/2006/main">
  <p:cSld name="How they hel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SELECTED PERSON · HOW THEY HELP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how this person can help you.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Their talents can complement yours in specific tasks.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ad43ba18d4048"/>
          <a:stretch xmlns:a="http://schemas.openxmlformats.org/drawingml/2006/main"/>
        </p:blipFill>
        <p:spPr>
          <a:xfrm xmlns:a="http://schemas.openxmlformats.org/drawingml/2006/main">
            <a:off x="1998264" y="2343150"/>
            <a:ext cx="5147471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18-1">
            <a:extLst xmlns:a="http://schemas.openxmlformats.org/drawingml/2006/main">
              <a:ext uri="{FF2B5EF4-FFF2-40B4-BE49-F238E27FC236}">
                <a16:creationId xmlns:a16="http://schemas.microsoft.com/office/drawing/2014/main" id="{660905A0-9DFF-495F-B726-68CC10A4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10" y="2360096"/>
            <a:ext cx="1652223" cy="29656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8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76" b="1">
                <a:solidFill>
                  <a:srgbClr val="512860"/>
                </a:solidFill>
              </a:defRPr>
            </a:pPr>
            <a:r>
              <a:rPr sz="776" b="1">
                <a:solidFill>
                  <a:srgbClr val="512860"/>
                </a:solidFill>
              </a:rPr>
              <a:t>You and Anna</a:t>
            </a:r>
          </a:p>
        </p:txBody>
      </p:sp>
      <p:sp>
        <p:nvSpPr>
          <p:cNvPr id="20" name="anon-18-2">
            <a:extLst xmlns:a="http://schemas.openxmlformats.org/drawingml/2006/main">
              <a:ext uri="{FF2B5EF4-FFF2-40B4-BE49-F238E27FC236}">
                <a16:creationId xmlns:a16="http://schemas.microsoft.com/office/drawing/2014/main" id="{036BAB4E-CBCF-435C-A4C3-852106B0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7263" y="3592948"/>
            <a:ext cx="3982281" cy="4236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512860"/>
                </a:solidFill>
              </a:defRPr>
            </a:pPr>
            <a:r>
              <a:rPr sz="600" b="1">
                <a:solidFill>
                  <a:srgbClr val="512860"/>
                </a:solidFill>
              </a:rPr>
              <a:t>Anna, Customer Success: mediator, networker (new contacts),</a:t>
            </a:r>
          </a:p>
          <a:p xmlns:a="http://schemas.openxmlformats.org/drawingml/2006/main">
            <a:pPr>
              <a:defRPr sz="600" b="1">
                <a:solidFill>
                  <a:srgbClr val="512860"/>
                </a:solidFill>
              </a:defRPr>
            </a:pPr>
            <a:r>
              <a:rPr sz="600" b="1">
                <a:solidFill>
                  <a:srgbClr val="512860"/>
                </a:solidFill>
              </a:rPr>
              <a:t>networker (maintaining contacts)</a:t>
            </a:r>
          </a:p>
        </p:txBody>
      </p:sp>
      <p:sp>
        <p:nvSpPr>
          <p:cNvPr id="21" name="anon-18-3">
            <a:extLst xmlns:a="http://schemas.openxmlformats.org/drawingml/2006/main">
              <a:ext uri="{FF2B5EF4-FFF2-40B4-BE49-F238E27FC236}">
                <a16:creationId xmlns:a16="http://schemas.microsoft.com/office/drawing/2014/main" id="{1073F0EF-1CDA-495F-B172-CF5B96C8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0168" y="4122523"/>
            <a:ext cx="4702481" cy="36222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anon-18-4">
            <a:extLst xmlns:a="http://schemas.openxmlformats.org/drawingml/2006/main">
              <a:ext uri="{FF2B5EF4-FFF2-40B4-BE49-F238E27FC236}">
                <a16:creationId xmlns:a16="http://schemas.microsoft.com/office/drawing/2014/main" id="{2735379F-A4CE-4D16-B722-EFD6E48A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4164889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512860"/>
                </a:solidFill>
              </a:defRPr>
            </a:pPr>
            <a:r>
              <a:rPr sz="600" b="1">
                <a:solidFill>
                  <a:srgbClr val="512860"/>
                </a:solidFill>
              </a:rPr>
              <a:t>Strategist</a:t>
            </a:r>
          </a:p>
        </p:txBody>
      </p:sp>
      <p:sp>
        <p:nvSpPr>
          <p:cNvPr id="23" name="anon-18-5">
            <a:extLst xmlns:a="http://schemas.openxmlformats.org/drawingml/2006/main">
              <a:ext uri="{FF2B5EF4-FFF2-40B4-BE49-F238E27FC236}">
                <a16:creationId xmlns:a16="http://schemas.microsoft.com/office/drawing/2014/main" id="{8FB48045-7510-47F1-BB7A-172ECEE7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4164889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05760"/>
                </a:solidFill>
              </a:defRPr>
            </a:pPr>
            <a:r>
              <a:rPr sz="600" b="0">
                <a:solidFill>
                  <a:srgbClr val="605760"/>
                </a:solidFill>
              </a:rPr>
              <a:t>Julia Martin (Finance)</a:t>
            </a:r>
          </a:p>
        </p:txBody>
      </p:sp>
      <p:sp>
        <p:nvSpPr>
          <p:cNvPr id="24" name="anon-18-6">
            <a:extLst xmlns:a="http://schemas.openxmlformats.org/drawingml/2006/main">
              <a:ext uri="{FF2B5EF4-FFF2-40B4-BE49-F238E27FC236}">
                <a16:creationId xmlns:a16="http://schemas.microsoft.com/office/drawing/2014/main" id="{CBF7FB9E-F8F2-4A30-A2E7-6F7DED63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4461451"/>
            <a:ext cx="1059117" cy="3897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process-oriented</a:t>
            </a:r>
          </a:p>
        </p:txBody>
      </p:sp>
      <p:sp>
        <p:nvSpPr>
          <p:cNvPr id="25" name="anon-18-7">
            <a:extLst xmlns:a="http://schemas.openxmlformats.org/drawingml/2006/main">
              <a:ext uri="{FF2B5EF4-FFF2-40B4-BE49-F238E27FC236}">
                <a16:creationId xmlns:a16="http://schemas.microsoft.com/office/drawing/2014/main" id="{55EB1C5D-9F05-41AE-B8C9-B347CAB54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4461451"/>
            <a:ext cx="3558634" cy="3897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Daniel Novak (Strategy &amp; Operations / Projects), Adam Reed (Marketing / PR),</a:t>
            </a:r>
          </a:p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Anna Lewis (People &amp; Culture)</a:t>
            </a:r>
          </a:p>
        </p:txBody>
      </p:sp>
      <p:sp>
        <p:nvSpPr>
          <p:cNvPr id="26" name="anon-18-8">
            <a:extLst xmlns:a="http://schemas.openxmlformats.org/drawingml/2006/main">
              <a:ext uri="{FF2B5EF4-FFF2-40B4-BE49-F238E27FC236}">
                <a16:creationId xmlns:a16="http://schemas.microsoft.com/office/drawing/2014/main" id="{1E4E2622-BE81-41DC-AE3D-D02B0288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4906294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Detail-oriented</a:t>
            </a:r>
          </a:p>
        </p:txBody>
      </p:sp>
      <p:sp>
        <p:nvSpPr>
          <p:cNvPr id="27" name="anon-18-9">
            <a:extLst xmlns:a="http://schemas.openxmlformats.org/drawingml/2006/main">
              <a:ext uri="{FF2B5EF4-FFF2-40B4-BE49-F238E27FC236}">
                <a16:creationId xmlns:a16="http://schemas.microsoft.com/office/drawing/2014/main" id="{2755E005-9FCE-4B65-A19D-B66EE827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4906294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Chris Taylor (Technology), Mia Clark (Finance)</a:t>
            </a:r>
          </a:p>
        </p:txBody>
      </p:sp>
      <p:sp>
        <p:nvSpPr>
          <p:cNvPr id="28" name="anon-18-10">
            <a:extLst xmlns:a="http://schemas.openxmlformats.org/drawingml/2006/main">
              <a:ext uri="{FF2B5EF4-FFF2-40B4-BE49-F238E27FC236}">
                <a16:creationId xmlns:a16="http://schemas.microsoft.com/office/drawing/2014/main" id="{81762EE7-D90D-4E5D-A293-3D98B549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5202857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open to change</a:t>
            </a:r>
          </a:p>
        </p:txBody>
      </p:sp>
      <p:sp>
        <p:nvSpPr>
          <p:cNvPr id="29" name="anon-18-11">
            <a:extLst xmlns:a="http://schemas.openxmlformats.org/drawingml/2006/main">
              <a:ext uri="{FF2B5EF4-FFF2-40B4-BE49-F238E27FC236}">
                <a16:creationId xmlns:a16="http://schemas.microsoft.com/office/drawing/2014/main" id="{50CAB54D-1604-4628-876C-A4F0FC90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5202857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25" b="0">
                <a:solidFill>
                  <a:srgbClr val="605760"/>
                </a:solidFill>
              </a:defRPr>
            </a:pPr>
            <a:r>
              <a:rPr sz="525" b="0">
                <a:solidFill>
                  <a:srgbClr val="605760"/>
                </a:solidFill>
              </a:rPr>
              <a:t>Lucas King (Executive Team), Mark Evans (Sales), Noah Martin (Customer Success)</a:t>
            </a:r>
          </a:p>
        </p:txBody>
      </p:sp>
      <p:sp>
        <p:nvSpPr>
          <p:cNvPr id="30" name="anon-18-12">
            <a:extLst xmlns:a="http://schemas.openxmlformats.org/drawingml/2006/main">
              <a:ext uri="{FF2B5EF4-FFF2-40B4-BE49-F238E27FC236}">
                <a16:creationId xmlns:a16="http://schemas.microsoft.com/office/drawing/2014/main" id="{121F5044-64A8-4B98-9DF6-C6CE2724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5499419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1">
                <a:solidFill>
                  <a:srgbClr val="512860"/>
                </a:solidFill>
              </a:defRPr>
            </a:pPr>
            <a:r>
              <a:rPr sz="550" b="1">
                <a:solidFill>
                  <a:srgbClr val="512860"/>
                </a:solidFill>
              </a:rPr>
              <a:t>recognizes faces quickly</a:t>
            </a:r>
          </a:p>
        </p:txBody>
      </p:sp>
      <p:sp>
        <p:nvSpPr>
          <p:cNvPr id="31" name="anon-18-13">
            <a:extLst xmlns:a="http://schemas.openxmlformats.org/drawingml/2006/main">
              <a:ext uri="{FF2B5EF4-FFF2-40B4-BE49-F238E27FC236}">
                <a16:creationId xmlns:a16="http://schemas.microsoft.com/office/drawing/2014/main" id="{0496670E-BDAC-4BD2-89E3-CADA9143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5499419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Liam Scott (Marketing / PR), Sophie Davis (R&amp;D)</a:t>
            </a:r>
          </a:p>
        </p:txBody>
      </p:sp>
      <p:sp>
        <p:nvSpPr>
          <p:cNvPr id="32" name="anon-18-14">
            <a:extLst xmlns:a="http://schemas.openxmlformats.org/drawingml/2006/main">
              <a:ext uri="{FF2B5EF4-FFF2-40B4-BE49-F238E27FC236}">
                <a16:creationId xmlns:a16="http://schemas.microsoft.com/office/drawing/2014/main" id="{F2B184E9-4EF6-4496-8B49-EBAC5B60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5795981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perfection</a:t>
            </a:r>
          </a:p>
        </p:txBody>
      </p:sp>
      <p:sp>
        <p:nvSpPr>
          <p:cNvPr id="33" name="anon-18-15">
            <a:extLst xmlns:a="http://schemas.openxmlformats.org/drawingml/2006/main">
              <a:ext uri="{FF2B5EF4-FFF2-40B4-BE49-F238E27FC236}">
                <a16:creationId xmlns:a16="http://schemas.microsoft.com/office/drawing/2014/main" id="{5EB7102B-E651-4B84-904B-1769DD89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5795981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Mia Clark (Finance)</a:t>
            </a:r>
          </a:p>
        </p:txBody>
      </p:sp>
      <p:sp>
        <p:nvSpPr>
          <p:cNvPr id="34" name="anon-18-16">
            <a:extLst xmlns:a="http://schemas.openxmlformats.org/drawingml/2006/main">
              <a:ext uri="{FF2B5EF4-FFF2-40B4-BE49-F238E27FC236}">
                <a16:creationId xmlns:a16="http://schemas.microsoft.com/office/drawing/2014/main" id="{C601E1CD-03EE-4682-B538-06DFDC8A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6092543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Analyst</a:t>
            </a:r>
          </a:p>
        </p:txBody>
      </p:sp>
      <p:sp>
        <p:nvSpPr>
          <p:cNvPr id="35" name="anon-18-17">
            <a:extLst xmlns:a="http://schemas.openxmlformats.org/drawingml/2006/main">
              <a:ext uri="{FF2B5EF4-FFF2-40B4-BE49-F238E27FC236}">
                <a16:creationId xmlns:a16="http://schemas.microsoft.com/office/drawing/2014/main" id="{DEC91DB8-23CC-4D43-9621-46886F94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6092543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Sophie Davis (R&amp;D), Adam Reed (Marketing / PR), Julia Martin (Finance)</a:t>
            </a:r>
          </a:p>
        </p:txBody>
      </p:sp>
      <p:sp>
        <p:nvSpPr>
          <p:cNvPr id="36" name="anon-18-18">
            <a:extLst xmlns:a="http://schemas.openxmlformats.org/drawingml/2006/main">
              <a:ext uri="{FF2B5EF4-FFF2-40B4-BE49-F238E27FC236}">
                <a16:creationId xmlns:a16="http://schemas.microsoft.com/office/drawing/2014/main" id="{FB1A9641-BC64-49D7-B229-31C71877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6389105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spatial awareness</a:t>
            </a:r>
          </a:p>
        </p:txBody>
      </p:sp>
      <p:sp>
        <p:nvSpPr>
          <p:cNvPr id="37" name="anon-18-19">
            <a:extLst xmlns:a="http://schemas.openxmlformats.org/drawingml/2006/main">
              <a:ext uri="{FF2B5EF4-FFF2-40B4-BE49-F238E27FC236}">
                <a16:creationId xmlns:a16="http://schemas.microsoft.com/office/drawing/2014/main" id="{FCC1B25D-63C0-4470-8F6F-B096BD4F9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6389105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Liam Scott (Marketing / PR)</a:t>
            </a:r>
          </a:p>
        </p:txBody>
      </p:sp>
      <p:sp>
        <p:nvSpPr>
          <p:cNvPr id="38" name="anon-18-20">
            <a:extLst xmlns:a="http://schemas.openxmlformats.org/drawingml/2006/main">
              <a:ext uri="{FF2B5EF4-FFF2-40B4-BE49-F238E27FC236}">
                <a16:creationId xmlns:a16="http://schemas.microsoft.com/office/drawing/2014/main" id="{FBC2C1B4-9E18-4165-A57F-FF19AF87C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6685667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75" b="1">
                <a:solidFill>
                  <a:srgbClr val="512860"/>
                </a:solidFill>
              </a:defRPr>
            </a:pPr>
            <a:r>
              <a:rPr sz="575" b="1">
                <a:solidFill>
                  <a:srgbClr val="512860"/>
                </a:solidFill>
              </a:rPr>
              <a:t>remembers dates</a:t>
            </a:r>
          </a:p>
        </p:txBody>
      </p:sp>
      <p:sp>
        <p:nvSpPr>
          <p:cNvPr id="39" name="anon-18-21">
            <a:extLst xmlns:a="http://schemas.openxmlformats.org/drawingml/2006/main">
              <a:ext uri="{FF2B5EF4-FFF2-40B4-BE49-F238E27FC236}">
                <a16:creationId xmlns:a16="http://schemas.microsoft.com/office/drawing/2014/main" id="{374205C1-E841-43D3-BA58-CE0E59C9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6685667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Nina Walker (Administration), Liam Scott (Marketing / PR)</a:t>
            </a:r>
          </a:p>
        </p:txBody>
      </p:sp>
      <p:sp>
        <p:nvSpPr>
          <p:cNvPr id="40" name="anon-18-22">
            <a:extLst xmlns:a="http://schemas.openxmlformats.org/drawingml/2006/main">
              <a:ext uri="{FF2B5EF4-FFF2-40B4-BE49-F238E27FC236}">
                <a16:creationId xmlns:a16="http://schemas.microsoft.com/office/drawing/2014/main" id="{130FE475-BE95-4D6D-9BE3-2AE30B83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533" y="6982230"/>
            <a:ext cx="1059117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1">
                <a:solidFill>
                  <a:srgbClr val="512860"/>
                </a:solidFill>
              </a:defRPr>
            </a:pPr>
            <a:r>
              <a:rPr sz="550" b="1">
                <a:solidFill>
                  <a:srgbClr val="512860"/>
                </a:solidFill>
              </a:rPr>
              <a:t>works without processes</a:t>
            </a:r>
          </a:p>
        </p:txBody>
      </p:sp>
      <p:sp>
        <p:nvSpPr>
          <p:cNvPr id="41" name="anon-18-23">
            <a:extLst xmlns:a="http://schemas.openxmlformats.org/drawingml/2006/main">
              <a:ext uri="{FF2B5EF4-FFF2-40B4-BE49-F238E27FC236}">
                <a16:creationId xmlns:a16="http://schemas.microsoft.com/office/drawing/2014/main" id="{51C26FA3-1B78-4C31-9C8A-2009E3AF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0468" y="6982230"/>
            <a:ext cx="3558634" cy="24572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550" b="0">
                <a:solidFill>
                  <a:srgbClr val="605760"/>
                </a:solidFill>
              </a:defRPr>
            </a:pPr>
            <a:r>
              <a:rPr sz="550" b="0">
                <a:solidFill>
                  <a:srgbClr val="605760"/>
                </a:solidFill>
              </a:rPr>
              <a:t>Lucas King (Executive Team), Mark Evans (Sales), Emma Lewis (R&amp;D)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19.xml><?xml version="1.0" encoding="utf-8"?>
<p:sld xmlns:p="http://schemas.openxmlformats.org/presentationml/2006/main">
  <p:cSld name="Group contex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5">
            <a:extLst xmlns:a="http://schemas.openxmlformats.org/drawingml/2006/main">
              <a:ext uri="{FF2B5EF4-FFF2-40B4-BE49-F238E27FC236}">
                <a16:creationId xmlns:a16="http://schemas.microsoft.com/office/drawing/2014/main" id="{398867E5-E527-4BE1-A1CA-A99FA9DA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BC8E94-ED05-44EE-8596-C351D44E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CONVERSATIONS · GROUP</a:t>
            </a:r>
          </a:p>
        </p:txBody>
      </p:sp>
      <p:sp>
        <p:nvSpPr>
          <p:cNvPr id="4" name="screenshot-title-15">
            <a:extLst xmlns:a="http://schemas.openxmlformats.org/drawingml/2006/main">
              <a:ext uri="{FF2B5EF4-FFF2-40B4-BE49-F238E27FC236}">
                <a16:creationId xmlns:a16="http://schemas.microsoft.com/office/drawing/2014/main" id="{489DC426-7E87-44BA-94BB-AC77D818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yourself in the context of a selected group.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E47841F-4AC8-4E0D-8007-D07A92A5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5">
            <a:extLst xmlns:a="http://schemas.openxmlformats.org/drawingml/2006/main">
              <a:ext uri="{FF2B5EF4-FFF2-40B4-BE49-F238E27FC236}">
                <a16:creationId xmlns:a16="http://schemas.microsoft.com/office/drawing/2014/main" id="{01F6F6DD-7E8F-47B9-AF0F-DE895B08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5">
            <a:extLst xmlns:a="http://schemas.openxmlformats.org/drawingml/2006/main">
              <a:ext uri="{FF2B5EF4-FFF2-40B4-BE49-F238E27FC236}">
                <a16:creationId xmlns:a16="http://schemas.microsoft.com/office/drawing/2014/main" id="{F314CC25-9232-407A-AC72-3424EC3B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Choose a team, project group or department and see your own profile in context.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feeb31a664d72"/>
          <a:stretch xmlns:a="http://schemas.openxmlformats.org/drawingml/2006/main"/>
        </p:blipFill>
        <p:spPr>
          <a:xfrm xmlns:a="http://schemas.openxmlformats.org/drawingml/2006/main">
            <a:off x="1463195" y="2343150"/>
            <a:ext cx="6217609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7813"/>
      </p:ext>
    </p:extLst>
  </p:cSld>
</p:sld>
</file>

<file path=ppt/slides/slide20.xml><?xml version="1.0" encoding="utf-8"?>
<p:sld xmlns:p="http://schemas.openxmlformats.org/presentationml/2006/main">
  <p:cSld name="Similarity 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6">
            <a:extLst xmlns:a="http://schemas.openxmlformats.org/drawingml/2006/main">
              <a:ext uri="{FF2B5EF4-FFF2-40B4-BE49-F238E27FC236}">
                <a16:creationId xmlns:a16="http://schemas.microsoft.com/office/drawing/2014/main" id="{092F4046-AF67-4499-9BD1-C864839E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169A9A-84EF-4461-8EF6-09C225D9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CONVERSATIONS · SIMILARITY MAP</a:t>
            </a:r>
          </a:p>
        </p:txBody>
      </p:sp>
      <p:sp>
        <p:nvSpPr>
          <p:cNvPr id="4" name="screenshot-title-16">
            <a:extLst xmlns:a="http://schemas.openxmlformats.org/drawingml/2006/main">
              <a:ext uri="{FF2B5EF4-FFF2-40B4-BE49-F238E27FC236}">
                <a16:creationId xmlns:a16="http://schemas.microsoft.com/office/drawing/2014/main" id="{67A92BF5-6B8C-4272-8C88-45F5F973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where you sit on the group map.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D942974-4345-4A45-9BFE-7AFE233C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6">
            <a:extLst xmlns:a="http://schemas.openxmlformats.org/drawingml/2006/main">
              <a:ext uri="{FF2B5EF4-FFF2-40B4-BE49-F238E27FC236}">
                <a16:creationId xmlns:a16="http://schemas.microsoft.com/office/drawing/2014/main" id="{4C285853-0C8D-4877-8F64-F10188D7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6">
            <a:extLst xmlns:a="http://schemas.openxmlformats.org/drawingml/2006/main">
              <a:ext uri="{FF2B5EF4-FFF2-40B4-BE49-F238E27FC236}">
                <a16:creationId xmlns:a16="http://schemas.microsoft.com/office/drawing/2014/main" id="{2399600D-CAD9-471B-B041-26EDD3E2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The map shows similarities and differences without revealing anyone else's assessment.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ff8ec69e414146"/>
          <a:stretch xmlns:a="http://schemas.openxmlformats.org/drawingml/2006/main"/>
        </p:blipFill>
        <p:spPr>
          <a:xfrm xmlns:a="http://schemas.openxmlformats.org/drawingml/2006/main">
            <a:off x="1821243" y="2343150"/>
            <a:ext cx="5501514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27025"/>
      </p:ext>
    </p:extLst>
  </p:cSld>
</p:sld>
</file>

<file path=ppt/slides/slide21.xml><?xml version="1.0" encoding="utf-8"?>
<p:sld xmlns:p="http://schemas.openxmlformats.org/presentationml/2006/main">
  <p:cSld name="Capability 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7">
            <a:extLst xmlns:a="http://schemas.openxmlformats.org/drawingml/2006/main">
              <a:ext uri="{FF2B5EF4-FFF2-40B4-BE49-F238E27FC236}">
                <a16:creationId xmlns:a16="http://schemas.microsoft.com/office/drawing/2014/main" id="{F44F506E-8C35-4A98-8903-BC10E413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3BFA4-6A3B-4B34-874A-7A695FC1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CONVERSATIONS · CAPABILITY MAP</a:t>
            </a:r>
          </a:p>
        </p:txBody>
      </p:sp>
      <p:sp>
        <p:nvSpPr>
          <p:cNvPr id="4" name="screenshot-title-17">
            <a:extLst xmlns:a="http://schemas.openxmlformats.org/drawingml/2006/main">
              <a:ext uri="{FF2B5EF4-FFF2-40B4-BE49-F238E27FC236}">
                <a16:creationId xmlns:a16="http://schemas.microsoft.com/office/drawing/2014/main" id="{294DCA3A-1835-4E1C-9ABD-B1AFFC7A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See what you bring to the group.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BB67836-C031-4688-9BAE-3245BBC4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7">
            <a:extLst xmlns:a="http://schemas.openxmlformats.org/drawingml/2006/main">
              <a:ext uri="{FF2B5EF4-FFF2-40B4-BE49-F238E27FC236}">
                <a16:creationId xmlns:a16="http://schemas.microsoft.com/office/drawing/2014/main" id="{51DA7E0E-8E44-4966-8C79-84FB91E4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7">
            <a:extLst xmlns:a="http://schemas.openxmlformats.org/drawingml/2006/main">
              <a:ext uri="{FF2B5EF4-FFF2-40B4-BE49-F238E27FC236}">
                <a16:creationId xmlns:a16="http://schemas.microsoft.com/office/drawing/2014/main" id="{87B38F99-FAFF-4F42-8F21-3D3D91A1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See which perspectives you contribute and how your profile compares with the group.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663bf9c4314c6c"/>
          <a:stretch xmlns:a="http://schemas.openxmlformats.org/drawingml/2006/main"/>
        </p:blipFill>
        <p:spPr>
          <a:xfrm xmlns:a="http://schemas.openxmlformats.org/drawingml/2006/main">
            <a:off x="1950672" y="2343150"/>
            <a:ext cx="5242655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0428"/>
      </p:ext>
    </p:extLst>
  </p:cSld>
</p:sld>
</file>

<file path=ppt/slides/slide22.xml><?xml version="1.0" encoding="utf-8"?>
<p:sld xmlns:p="http://schemas.openxmlformats.org/presentationml/2006/main">
  <p:cSld name="Section: microlear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-number-03">
            <a:extLst xmlns:a="http://schemas.openxmlformats.org/drawingml/2006/main">
              <a:ext uri="{FF2B5EF4-FFF2-40B4-BE49-F238E27FC236}">
                <a16:creationId xmlns:a16="http://schemas.microsoft.com/office/drawing/2014/main" id="{92B6CBDD-ACAF-4F89-86AD-ED1E1711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1143000"/>
            <a:ext cx="314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11250" b="1" i="0">
                <a:solidFill>
                  <a:srgbClr val="3A2B3C"/>
                </a:solidFill>
              </a:defRPr>
            </a:pPr>
            <a:r>
              <a:rPr sz="11250" b="1" i="0">
                <a:solidFill>
                  <a:srgbClr val="B89BBE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8AAE12-859B-44A5-B647-CFCA61BE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573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SECTION 03</a:t>
            </a:r>
          </a:p>
        </p:txBody>
      </p:sp>
      <p:sp>
        <p:nvSpPr>
          <p:cNvPr id="4" name="section-title-03">
            <a:extLst xmlns:a="http://schemas.openxmlformats.org/drawingml/2006/main">
              <a:ext uri="{FF2B5EF4-FFF2-40B4-BE49-F238E27FC236}">
                <a16:creationId xmlns:a16="http://schemas.microsoft.com/office/drawing/2014/main" id="{988B6E07-A450-4ECC-9033-FB244B70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78486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FFFFFF"/>
                </a:solidFill>
              </a:defRPr>
            </a:pPr>
            <a:r>
              <a:rPr sz="5700" b="1" i="0">
                <a:solidFill>
                  <a:srgbClr val="FFFFFF"/>
                </a:solidFill>
              </a:rPr>
              <a:t>Turn insight into action, step by step.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E00A7C9-4EB0-4E2A-9152-1169EE09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4000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AA3ED-EBED-4635-AC90-4FA113AC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6675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 i="0">
                <a:solidFill>
                  <a:srgbClr val="E6DAE9"/>
                </a:solidFill>
              </a:defRPr>
            </a:pPr>
            <a:r>
              <a:rPr sz="1875" b="1" i="0">
                <a:solidFill>
                  <a:srgbClr val="E6DAE9"/>
                </a:solidFill>
              </a:rPr>
              <a:t>MICROLEARNING</a:t>
            </a:r>
          </a:p>
        </p:txBody>
      </p:sp>
      <p:sp>
        <p:nvSpPr>
          <p:cNvPr id="7" name="page-14">
            <a:extLst xmlns:a="http://schemas.openxmlformats.org/drawingml/2006/main">
              <a:ext uri="{FF2B5EF4-FFF2-40B4-BE49-F238E27FC236}">
                <a16:creationId xmlns:a16="http://schemas.microsoft.com/office/drawing/2014/main" id="{3E4959FE-D84E-4F16-86B5-6D1C3C98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63474021"/>
      </p:ext>
    </p:extLst>
  </p:cSld>
</p:sld>
</file>

<file path=ppt/slides/slide23.xml><?xml version="1.0" encoding="utf-8"?>
<p:sld xmlns:p="http://schemas.openxmlformats.org/presentationml/2006/main">
  <p:cSld name="Learning pla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MICROLEARNING · PLAN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Your learning plan adapts to you.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The sequence and content reflect your profile and the people you work with.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f6de0a7b214b1d"/>
          <a:stretch xmlns:a="http://schemas.openxmlformats.org/drawingml/2006/main"/>
        </p:blipFill>
        <p:spPr>
          <a:xfrm xmlns:a="http://schemas.openxmlformats.org/drawingml/2006/main">
            <a:off x="1828800" y="2343150"/>
            <a:ext cx="5486400" cy="5486400"/>
          </a:xfrm>
          <a:prstGeom xmlns:a="http://schemas.openxmlformats.org/drawingml/2006/main" prst="rect">
            <a:avLst/>
          </a:prstGeom>
        </p:spPr>
      </p:pic>
      <p:sp>
        <p:nvSpPr>
          <p:cNvPr id="19" name="anon-23-1">
            <a:extLst xmlns:a="http://schemas.openxmlformats.org/drawingml/2006/main">
              <a:ext uri="{FF2B5EF4-FFF2-40B4-BE49-F238E27FC236}">
                <a16:creationId xmlns:a16="http://schemas.microsoft.com/office/drawing/2014/main" id="{1FD05166-C359-4485-8292-55C219CE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0054" y="3161297"/>
            <a:ext cx="875024" cy="30625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047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08" b="1">
                <a:solidFill>
                  <a:srgbClr val="FFFFFF"/>
                </a:solidFill>
              </a:defRPr>
            </a:pPr>
            <a:r>
              <a:rPr sz="1008" b="1">
                <a:solidFill>
                  <a:srgbClr val="FFFFFF"/>
                </a:solidFill>
              </a:rPr>
              <a:t>Alex,</a:t>
            </a:r>
          </a:p>
        </p:txBody>
      </p:sp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24.xml><?xml version="1.0" encoding="utf-8"?>
<p:sld xmlns:p="http://schemas.openxmlformats.org/presentationml/2006/main">
  <p:cSld name="Microlearning less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ge-13">
            <a:extLst xmlns:a="http://schemas.openxmlformats.org/drawingml/2006/main">
              <a:ext uri="{FF2B5EF4-FFF2-40B4-BE49-F238E27FC236}">
                <a16:creationId xmlns:a16="http://schemas.microsoft.com/office/drawing/2014/main" id="{1902FA60-4717-4F6F-9DD1-C14008DD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736978"/>
                </a:solidFill>
              </a:defRPr>
            </a:pPr>
            <a:r>
              <a:rPr sz="1425" b="1" i="0">
                <a:solidFill>
                  <a:srgbClr val="736978"/>
                </a:solidFill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F50EF-12B9-46C8-A681-42CB7D75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7B4F81"/>
                </a:solidFill>
              </a:defRPr>
            </a:pPr>
            <a:r>
              <a:rPr sz="1500" b="1" i="0">
                <a:solidFill>
                  <a:srgbClr val="7B4F81"/>
                </a:solidFill>
              </a:rPr>
              <a:t>MICROLEARNING · LESSON</a:t>
            </a:r>
          </a:p>
        </p:txBody>
      </p:sp>
      <p:sp>
        <p:nvSpPr>
          <p:cNvPr id="4" name="screenshot-title-13">
            <a:extLst xmlns:a="http://schemas.openxmlformats.org/drawingml/2006/main">
              <a:ext uri="{FF2B5EF4-FFF2-40B4-BE49-F238E27FC236}">
                <a16:creationId xmlns:a16="http://schemas.microsoft.com/office/drawing/2014/main" id="{6B32453F-C585-450E-AF0A-6956E49E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971550"/>
            <a:ext cx="7848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 i="0">
                <a:solidFill>
                  <a:srgbClr val="2D2D2D"/>
                </a:solidFill>
              </a:defRPr>
            </a:pPr>
            <a:r>
              <a:rPr sz="3750" b="1" i="0">
                <a:solidFill>
                  <a:srgbClr val="2D2D2D"/>
                </a:solidFill>
              </a:rPr>
              <a:t>Turn insight into concrete action.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6A740C1-3FC6-4D47-8084-7EB4603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62150"/>
            <a:ext cx="1371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creenshot-frame-13">
            <a:extLst xmlns:a="http://schemas.openxmlformats.org/drawingml/2006/main">
              <a:ext uri="{FF2B5EF4-FFF2-40B4-BE49-F238E27FC236}">
                <a16:creationId xmlns:a16="http://schemas.microsoft.com/office/drawing/2014/main" id="{38B058F3-901B-4420-9662-ABC46AD5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8153400" cy="5715000"/>
          </a:xfrm>
          <a:prstGeom xmlns:a="http://schemas.openxmlformats.org/drawingml/2006/main" prst="roundRect">
            <a:avLst>
              <a:gd name="adj" fmla="val 21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9525">
            <a:solidFill>
              <a:srgbClr val="DDD4E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screenshot-caption-13">
            <a:extLst xmlns:a="http://schemas.openxmlformats.org/drawingml/2006/main">
              <a:ext uri="{FF2B5EF4-FFF2-40B4-BE49-F238E27FC236}">
                <a16:creationId xmlns:a16="http://schemas.microsoft.com/office/drawing/2014/main" id="{733BD98F-14BB-4133-AD28-60F00C12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962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5F5863"/>
                </a:solidFill>
              </a:defRPr>
            </a:pPr>
            <a:r>
              <a:rPr sz="1575" b="0" i="0">
                <a:solidFill>
                  <a:srgbClr val="5F5863"/>
                </a:solidFill>
              </a:rPr>
              <a:t>Each lesson connects an assessment insight with simple techniques you can use at work.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307fe58b044a5"/>
          <a:stretch xmlns:a="http://schemas.openxmlformats.org/drawingml/2006/main"/>
        </p:blipFill>
        <p:spPr>
          <a:xfrm xmlns:a="http://schemas.openxmlformats.org/drawingml/2006/main">
            <a:off x="972675" y="2343150"/>
            <a:ext cx="7198650" cy="5486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25480"/>
      </p:ext>
    </p:extLst>
  </p:cSld>
</p:sld>
</file>

<file path=ppt/slides/slide25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a18f4e5e054720">
            <a:extLst>
              <a:ext uri="{96DAC541-7B7A-43D3-8B79-37D633B846F1}">
                <asvg:svgBlip xmlns:asvg="http://schemas.microsoft.com/office/drawing/2016/SVG/main" r:embed="R444913fc1c8b44e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38150"/>
            <a:ext cx="1885950" cy="324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E2D27-6A50-4BF4-9541-B882D373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6210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A98DB0"/>
                </a:solidFill>
              </a:defRPr>
            </a:pPr>
            <a:r>
              <a:rPr sz="1500" b="1" i="0">
                <a:solidFill>
                  <a:srgbClr val="A98DB0"/>
                </a:solidFill>
              </a:rPr>
              <a:t>SEE HOW IT WORKS IN PRACTICE</a:t>
            </a:r>
          </a:p>
        </p:txBody>
      </p:sp>
      <p:sp>
        <p:nvSpPr>
          <p:cNvPr id="3" name="closing-headline">
            <a:extLst xmlns:a="http://schemas.openxmlformats.org/drawingml/2006/main">
              <a:ext uri="{FF2B5EF4-FFF2-40B4-BE49-F238E27FC236}">
                <a16:creationId xmlns:a16="http://schemas.microsoft.com/office/drawing/2014/main" id="{77C4C63D-5786-46D1-94F0-D1FC4A3A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43150"/>
            <a:ext cx="78486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Prepare for an important conversation.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Ask Em.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C2204A5-BF93-4A02-B149-F43741C2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10250"/>
            <a:ext cx="42672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8D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losing-action">
            <a:extLst xmlns:a="http://schemas.openxmlformats.org/drawingml/2006/main">
              <a:ext uri="{FF2B5EF4-FFF2-40B4-BE49-F238E27FC236}">
                <a16:creationId xmlns:a16="http://schemas.microsoft.com/office/drawing/2014/main" id="{00F889B9-250D-47AE-A7F4-195995FF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91250"/>
            <a:ext cx="723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EFE8F2"/>
                </a:solidFill>
              </a:defRPr>
            </a:pPr>
            <a:r>
              <a:rPr sz="3600" b="1" i="0">
                <a:solidFill>
                  <a:srgbClr val="EFE8F2"/>
                </a:solidFill>
              </a:rPr>
              <a:t>Book a 30-minute demo.</a:t>
            </a:r>
          </a:p>
        </p:txBody>
      </p:sp>
      <p:sp>
        <p:nvSpPr>
          <p:cNvPr id="6" name="closing-email">
            <a:extLst xmlns:a="http://schemas.openxmlformats.org/drawingml/2006/main">
              <a:ext uri="{FF2B5EF4-FFF2-40B4-BE49-F238E27FC236}">
                <a16:creationId xmlns:a16="http://schemas.microsoft.com/office/drawing/2014/main" id="{F75858AD-6B06-42F9-B8E0-70012808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143750"/>
            <a:ext cx="685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33263-FA3E-4487-AA1C-A11F6219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6771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6DAE9"/>
                </a:solidFill>
              </a:defRPr>
            </a:pPr>
            <a:r>
              <a:rPr sz="2100" b="0" i="0">
                <a:solidFill>
                  <a:srgbClr val="E6DAE9"/>
                </a:solidFill>
              </a:rPr>
              <a:t>empatyzer.com</a:t>
            </a:r>
          </a:p>
        </p:txBody>
      </p:sp>
      <p:sp>
        <p:nvSpPr>
          <p:cNvPr id="8" name="page-18">
            <a:extLst xmlns:a="http://schemas.openxmlformats.org/drawingml/2006/main">
              <a:ext uri="{FF2B5EF4-FFF2-40B4-BE49-F238E27FC236}">
                <a16:creationId xmlns:a16="http://schemas.microsoft.com/office/drawing/2014/main" id="{7849A10E-F984-4632-85E1-A55208E2B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543925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1" i="0">
                <a:solidFill>
                  <a:srgbClr val="A98DB0"/>
                </a:solidFill>
              </a:defRPr>
            </a:pPr>
            <a:r>
              <a:rPr sz="1425" b="1" i="0">
                <a:solidFill>
                  <a:srgbClr val="A98DB0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6135440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2026-09-05T20:36:16.7020000Z</dcterms:created>
  <dcterms:modified xsi:type="dcterms:W3CDTF">2026-09-05T20:36:16.7020000Z</dcterms:modified>
</coreProperties>
</file>