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8e2e482ca504b11" /><Relationship Type="http://schemas.openxmlformats.org/officeDocument/2006/relationships/extended-properties" Target="/docProps/app.xml" Id="R5086e8d1b4a941ad" /><Relationship Type="http://schemas.openxmlformats.org/officeDocument/2006/relationships/officeDocument" Target="/ppt/presentation.xml" Id="Rc85619e31c0949a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a5f29d0c63c4888"/>
  </p:sldMasterIdLst>
  <p:notesMasterIdLst>
    <p:notesMasterId xmlns:r="http://schemas.openxmlformats.org/officeDocument/2006/relationships" r:id="R0ba25b341a6643c7"/>
  </p:notesMasterIdLst>
  <p:sldIdLst>
    <p:sldId xmlns:r="http://schemas.openxmlformats.org/officeDocument/2006/relationships" id="256" r:id="Ra74d93eabd8c4a91"/>
    <p:sldId xmlns:r="http://schemas.openxmlformats.org/officeDocument/2006/relationships" id="257" r:id="R3103be8bd20246a6"/>
    <p:sldId xmlns:r="http://schemas.openxmlformats.org/officeDocument/2006/relationships" id="258" r:id="Ra147b143599d4df0"/>
    <p:sldId xmlns:r="http://schemas.openxmlformats.org/officeDocument/2006/relationships" id="259" r:id="R16f7530dc1414940"/>
    <p:sldId xmlns:r="http://schemas.openxmlformats.org/officeDocument/2006/relationships" id="260" r:id="R96f380307073429c"/>
    <p:sldId xmlns:r="http://schemas.openxmlformats.org/officeDocument/2006/relationships" id="261" r:id="Re026b670772c4379"/>
    <p:sldId xmlns:r="http://schemas.openxmlformats.org/officeDocument/2006/relationships" id="262" r:id="R9398ff18399a4dae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29a7dade9414154" /><Relationship Type="http://schemas.openxmlformats.org/officeDocument/2006/relationships/slideMaster" Target="/ppt/slideMasters/slideMaster1.xml" Id="R5a5f29d0c63c4888" /><Relationship Type="http://schemas.openxmlformats.org/officeDocument/2006/relationships/notesMaster" Target="/ppt/notesMasters/notesMaster1.xml" Id="R0ba25b341a6643c7" /><Relationship Type="http://schemas.openxmlformats.org/officeDocument/2006/relationships/presProps" Target="/ppt/presProps.xml" Id="R6ac5d1d22f1f4f51" /><Relationship Type="http://schemas.openxmlformats.org/officeDocument/2006/relationships/tableStyles" Target="/ppt/tableStyles.xml" Id="Rcef16862648548ec" /><Relationship Type="http://schemas.openxmlformats.org/officeDocument/2006/relationships/slide" Target="/ppt/slides/slide1.xml" Id="Ra74d93eabd8c4a91" /><Relationship Type="http://schemas.openxmlformats.org/officeDocument/2006/relationships/slide" Target="/ppt/slides/slide2.xml" Id="R3103be8bd20246a6" /><Relationship Type="http://schemas.openxmlformats.org/officeDocument/2006/relationships/slide" Target="/ppt/slides/slide3.xml" Id="Ra147b143599d4df0" /><Relationship Type="http://schemas.openxmlformats.org/officeDocument/2006/relationships/slide" Target="/ppt/slides/slide4.xml" Id="R16f7530dc1414940" /><Relationship Type="http://schemas.openxmlformats.org/officeDocument/2006/relationships/slide" Target="/ppt/slides/slide5.xml" Id="R96f380307073429c" /><Relationship Type="http://schemas.openxmlformats.org/officeDocument/2006/relationships/slide" Target="/ppt/slides/slide6.xml" Id="Re026b670772c4379" /><Relationship Type="http://schemas.openxmlformats.org/officeDocument/2006/relationships/slide" Target="/ppt/slides/slide7.xml" Id="R9398ff18399a4da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b32315beff5409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31130a12a1d40c1" /><Relationship Type="http://schemas.openxmlformats.org/officeDocument/2006/relationships/notesMaster" Target="/ppt/notesMasters/notesMaster1.xml" Id="R3652020b548d4e0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f253a84381e41e5" /><Relationship Type="http://schemas.openxmlformats.org/officeDocument/2006/relationships/notesMaster" Target="/ppt/notesMasters/notesMaster1.xml" Id="R2c0d75ce4116445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6cf8ec827b647da" /><Relationship Type="http://schemas.openxmlformats.org/officeDocument/2006/relationships/notesMaster" Target="/ppt/notesMasters/notesMaster1.xml" Id="Rc9d0d9edfb9c4a8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99a75ab4b344806" /><Relationship Type="http://schemas.openxmlformats.org/officeDocument/2006/relationships/notesMaster" Target="/ppt/notesMasters/notesMaster1.xml" Id="Red571c4d4723498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011be35e1f94890" /><Relationship Type="http://schemas.openxmlformats.org/officeDocument/2006/relationships/notesMaster" Target="/ppt/notesMasters/notesMaster1.xml" Id="Re4b0f8228fb9412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c5031679bd64548" /><Relationship Type="http://schemas.openxmlformats.org/officeDocument/2006/relationships/notesMaster" Target="/ppt/notesMasters/notesMaster1.xml" Id="R91cf094d8eb649e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08410cecd3d4210" /><Relationship Type="http://schemas.openxmlformats.org/officeDocument/2006/relationships/notesMaster" Target="/ppt/notesMasters/notesMaster1.xml" Id="R432655602e704f7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Pytanie uwięzione w głowie.</a:t>
            </a:r>
          </a:p>
          <a:p xmlns:a="http://schemas.openxmlformats.org/drawingml/2006/main">
            <a:r>
              <a:t>Maja długo układa pytanie i obawia się oceny, a Jonas słyszy tylko krótkie zdanie. Nie widzi całej pracy, która wydarzyła się przed zabraniem głosu.</a:t>
            </a:r>
          </a:p>
          <a:p xmlns:a="http://schemas.openxmlformats.org/drawingml/2006/main">
            <a:r>
              <a:t>Temat: Pytanie a niewidoczny koszt odwagi. Bohaterowie: Maja, Jonas.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Pytanie uwięzione w głowie.</a:t>
            </a:r>
          </a:p>
          <a:p xmlns:a="http://schemas.openxmlformats.org/drawingml/2006/main">
            <a:r>
              <a:t>Kadr 1 z 6. Maja patrzy na problem i kilka razy układa pytanie w myślach.</a:t>
            </a:r>
          </a:p>
          <a:p xmlns:a="http://schemas.openxmlformats.org/drawingml/2006/main">
            <a:r>
              <a:t>Maja: Nie, to brzmi głupio. Może najpierw wyjaśnię kontekst…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Pytanie uwięzione w głowie.</a:t>
            </a:r>
          </a:p>
          <a:p xmlns:a="http://schemas.openxmlformats.org/drawingml/2006/main">
            <a:r>
              <a:t>Kadr 2 z 6. W końcu podchodzi do Jonasa.</a:t>
            </a:r>
          </a:p>
          <a:p xmlns:a="http://schemas.openxmlformats.org/drawingml/2006/main">
            <a:r>
              <a:t>Maja: Jonas… przy tym… nie wiem, czy dobrze to rozumiem.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Pytanie uwięzione w głowie.</a:t>
            </a:r>
          </a:p>
          <a:p xmlns:a="http://schemas.openxmlformats.org/drawingml/2006/main">
            <a:r>
              <a:t>Kadr 3 z 6. Jonas zerka na ekran i odpowiada literalnie.</a:t>
            </a:r>
          </a:p>
          <a:p xmlns:a="http://schemas.openxmlformats.org/drawingml/2006/main">
            <a:r>
              <a:t>Jonas: Nie. Tutaj jest odwrotnie. | Maja: Okej.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Pytanie uwięzione w głowie.</a:t>
            </a:r>
          </a:p>
          <a:p xmlns:a="http://schemas.openxmlformats.org/drawingml/2006/main">
            <a:r>
              <a:t>Kadr 4 z 6. Maja odchodzi analizując ton; Jonas wraca do pracy bez świadomości napięcia.</a:t>
            </a:r>
          </a:p>
          <a:p xmlns:a="http://schemas.openxmlformats.org/drawingml/2006/main">
            <a:r>
              <a:t>Maja: Pewnie pomyślał, że nic nie umiem. | Jonas: Odpowiedziałem na pytanie.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Pytanie uwięzione w głowie.</a:t>
            </a:r>
          </a:p>
          <a:p xmlns:a="http://schemas.openxmlformats.org/drawingml/2006/main">
            <a:r>
              <a:t>Kadr 5 z 6. Następnym razem Maja nazywa, czego potrzebuje.</a:t>
            </a:r>
          </a:p>
          <a:p xmlns:a="http://schemas.openxmlformats.org/drawingml/2006/main">
            <a:r>
              <a:t>Maja: Potrzebuję nie tylko odpowiedzi. Powiedz mi, gdzie rozjechał się mój tok myślenia. | Jonas: Jasne. To już inne pytanie.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Pytanie uwięzione w głowie.</a:t>
            </a:r>
          </a:p>
          <a:p xmlns:a="http://schemas.openxmlformats.org/drawingml/2006/main">
            <a:r>
              <a:t>Podsumowanie Em: Maja wnosi do krótkiego pytania cały niewidoczny lęk i długie przygotowanie. Jonas słyszy tylko kilka wypowiedzianych słów i odpowiada dokładnie na nie. Jego zwięzłość staje się dla Mai oceną, której on wcale nie sformułował. Jeśli potrzebujesz nie tylko wyniku, nazwij to w pytaniu. Poproś o wyjaśnienie toku rozumowania, sprawdzenie założeń albo wskazanie miejsca, w którym twoje rozumienie zaczęło się różnić.</a:t>
            </a:r>
          </a:p>
          <a:p xmlns:a="http://schemas.openxmlformats.org/drawingml/2006/main">
            <a:r>
              <a:t>Empatyzer pomaga przygotować sposób komunikacji przed ważną rozmową.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cf788d8a370445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0c054601c214075" /><Relationship Type="http://schemas.openxmlformats.org/officeDocument/2006/relationships/slideLayout" Target="/ppt/slideLayouts/slideLayout1.xml" Id="R6f6b4644dc7847e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f6b4644dc7847e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272f63ad704ce6" /><Relationship Type="http://schemas.openxmlformats.org/officeDocument/2006/relationships/notesSlide" Target="/ppt/notesSlides/notesSlide1.xml" Id="Rdb0b71bb7bcb4a2b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40d0d13fb4d642b2"/><Relationship Type="http://schemas.openxmlformats.org/officeDocument/2006/relationships/image" Target="../media/image.png" Id="Rf0ca11cb8bf74b35"/><Relationship Type="http://schemas.openxmlformats.org/officeDocument/2006/relationships/notesSlide" Target="/ppt/notesSlides/notesSlide2.xml" Id="Ra7857108d3bb4a7a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d7841acface04594"/><Relationship Type="http://schemas.openxmlformats.org/officeDocument/2006/relationships/image" Target="../media/image2.png" Id="R45c813a221244356"/><Relationship Type="http://schemas.openxmlformats.org/officeDocument/2006/relationships/notesSlide" Target="/ppt/notesSlides/notesSlide3.xml" Id="Rbeef09a2f53240e9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49722776c5054fbc"/><Relationship Type="http://schemas.openxmlformats.org/officeDocument/2006/relationships/image" Target="../media/image3.png" Id="R29f1172cd9eb48b6"/><Relationship Type="http://schemas.openxmlformats.org/officeDocument/2006/relationships/notesSlide" Target="/ppt/notesSlides/notesSlide4.xml" Id="R3e2d3072b3b145ce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1029946acc074762"/><Relationship Type="http://schemas.openxmlformats.org/officeDocument/2006/relationships/image" Target="../media/image4.png" Id="R85e4d0ff192d4306"/><Relationship Type="http://schemas.openxmlformats.org/officeDocument/2006/relationships/notesSlide" Target="/ppt/notesSlides/notesSlide5.xml" Id="R1161d7b4c866499a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73c4843602d44daf"/><Relationship Type="http://schemas.openxmlformats.org/officeDocument/2006/relationships/image" Target="../media/image5.png" Id="R55d87c93db0a400e"/><Relationship Type="http://schemas.openxmlformats.org/officeDocument/2006/relationships/notesSlide" Target="/ppt/notesSlides/notesSlide6.xml" Id="R0c940352b65a4808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551a0ebe363540e8"/><Relationship Type="http://schemas.openxmlformats.org/officeDocument/2006/relationships/image" Target="../media/image6.png" Id="R1748a098cf944a3c"/><Relationship Type="http://schemas.openxmlformats.org/officeDocument/2006/relationships/notesSlide" Target="/ppt/notesSlides/notesSlide7.xml" Id="R40e609b26fbf4e20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4F285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CB2C53-AD72-41F6-BCCE-A884FAA85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23875"/>
            <a:ext cx="685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ctr">
            <a:normAutofit fontScale="9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2D7C4"/>
                </a:solidFill>
                <a:latin typeface="Outfit"/>
                <a:ea typeface="Outfit"/>
                <a:cs typeface="Outfit"/>
              </a:defRPr>
            </a:pPr>
            <a:r>
              <a:rPr sz="1500" b="1">
                <a:solidFill>
                  <a:srgbClr val="42D7C4"/>
                </a:solidFill>
                <a:latin typeface="Outfit"/>
                <a:ea typeface="Outfit"/>
                <a:cs typeface="Outfit"/>
              </a:rPr>
              <a:t>EMPATYZER · HISTORIE Z PRACY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93DC68-4383-4091-9CC5-8B9C92802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428750"/>
            <a:ext cx="6858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36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Pytanie uwięzione w głowie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860235-255F-4EAB-AC79-8ADA03A76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0"/>
            <a:ext cx="6572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D8CADC"/>
                </a:solidFill>
                <a:latin typeface="Outfit"/>
                <a:ea typeface="Outfit"/>
                <a:cs typeface="Outfit"/>
              </a:defRPr>
            </a:pPr>
            <a:r>
              <a:rPr sz="1650" b="0">
                <a:solidFill>
                  <a:srgbClr val="D8CADC"/>
                </a:solidFill>
                <a:latin typeface="Outfit"/>
                <a:ea typeface="Outfit"/>
                <a:cs typeface="Outfit"/>
              </a:rPr>
              <a:t>Pytanie a niewidoczny koszt odwagi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F0B8C3-DC36-4C96-B7C0-DBBF3520A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905250"/>
            <a:ext cx="6572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1875" b="0">
                <a:solidFill>
                  <a:srgbClr val="FFFFFF"/>
                </a:solidFill>
                <a:latin typeface="Outfit"/>
                <a:ea typeface="Outfit"/>
                <a:cs typeface="Outfit"/>
              </a:rPr>
              <a:t>Maja długo układa pytanie i obawia się oceny, a Jonas słyszy tylko krótkie zdanie. Nie widzi całej pracy, która wydarzyła się przed zabraniem głosu.</a:t>
            </a:r>
          </a:p>
        </p:txBody>
      </p:sp>
    </p:spTree>
    <p:extLst>
      <p:ext uri="{BB962C8B-B14F-4D97-AF65-F5344CB8AC3E}">
        <p14:creationId xmlns:p14="http://schemas.microsoft.com/office/powerpoint/2010/main" val="1470849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ca11cb8bf74b3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DC3191-B5E9-4EEF-9FDB-F0DE77CF0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756C91A-E4D9-44A7-A343-74436DD30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68617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EB764A-7DE2-487B-98E2-C8C946AAF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3476625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F19122-FC3E-4DAC-8349-412FEE597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905250"/>
            <a:ext cx="5143500" cy="1666875"/>
          </a:xfrm>
          <a:prstGeom xmlns:a="http://schemas.openxmlformats.org/drawingml/2006/main" prst="roundRect">
            <a:avLst>
              <a:gd name="adj" fmla="val 14857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Nie, to brzmi głupio. Może najpierw wyjaśnię kontekst…</a:t>
            </a:r>
          </a:p>
        </p:txBody>
      </p:sp>
    </p:spTree>
    <p:extLst>
      <p:ext uri="{BB962C8B-B14F-4D97-AF65-F5344CB8AC3E}">
        <p14:creationId xmlns:p14="http://schemas.microsoft.com/office/powerpoint/2010/main" val="146802984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c813a22124435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D2C17E-2D85-4169-B835-D953AAC21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4D560E-BD4B-4888-80DC-11488EFE8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5925" y="317182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E4A47A-BCDD-4080-A3CD-E651457C5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4048125"/>
            <a:ext cx="4572000" cy="1666875"/>
          </a:xfrm>
          <a:prstGeom xmlns:a="http://schemas.openxmlformats.org/drawingml/2006/main" prst="roundRect">
            <a:avLst>
              <a:gd name="adj" fmla="val 14857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Jonas… przy tym… nie wiem, czy dobrze to rozumiem.</a:t>
            </a:r>
          </a:p>
        </p:txBody>
      </p:sp>
    </p:spTree>
    <p:extLst>
      <p:ext uri="{BB962C8B-B14F-4D97-AF65-F5344CB8AC3E}">
        <p14:creationId xmlns:p14="http://schemas.microsoft.com/office/powerpoint/2010/main" val="106202508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f1172cd9eb48b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CC7A66-E449-42CA-8236-3C6B8F9AC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37A3AC-E193-452B-8828-C0015E0C6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02895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345128-6ED7-43BA-8F05-2605B9EC1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3905250"/>
            <a:ext cx="3619500" cy="1476375"/>
          </a:xfrm>
          <a:prstGeom xmlns:a="http://schemas.openxmlformats.org/drawingml/2006/main" prst="roundRect">
            <a:avLst>
              <a:gd name="adj" fmla="val 16774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Nie. Tutaj jest odwrotnie.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20D1E2-9996-49F4-A60D-1652EE62C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374332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22860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31C97C-667D-4EDC-A66A-6736E034F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4619625"/>
            <a:ext cx="1714500" cy="1095375"/>
          </a:xfrm>
          <a:prstGeom xmlns:a="http://schemas.openxmlformats.org/drawingml/2006/main" prst="roundRect">
            <a:avLst>
              <a:gd name="adj" fmla="val 22609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5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Okej.</a:t>
            </a:r>
          </a:p>
        </p:txBody>
      </p:sp>
    </p:spTree>
    <p:extLst>
      <p:ext uri="{BB962C8B-B14F-4D97-AF65-F5344CB8AC3E}">
        <p14:creationId xmlns:p14="http://schemas.microsoft.com/office/powerpoint/2010/main" val="106709137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e4d0ff192d430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7BB215-1514-46F3-A4CB-4EC133EA9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A4B888-A4D7-4071-8FBC-9007FE7D4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3829050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1DC5D0-41F9-415D-B527-AEAD7CBE0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361950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7F591B-CE99-44DC-852D-438DEA70D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4048125"/>
            <a:ext cx="3714750" cy="1524000"/>
          </a:xfrm>
          <a:prstGeom xmlns:a="http://schemas.openxmlformats.org/drawingml/2006/main" prst="roundRect">
            <a:avLst>
              <a:gd name="adj" fmla="val 16250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Pewnie pomyślał, że nic nie umiem.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E5A214-7EB9-4322-99CF-C5F00C77A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97192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B43D33-80A2-4FE2-BF73-835532340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62375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DB8B08-80CE-4E11-952B-2F9411777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191000"/>
            <a:ext cx="3429000" cy="1524000"/>
          </a:xfrm>
          <a:prstGeom xmlns:a="http://schemas.openxmlformats.org/drawingml/2006/main" prst="roundRect">
            <a:avLst>
              <a:gd name="adj" fmla="val 16250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Odpowiedziałem na pytanie.</a:t>
            </a:r>
          </a:p>
        </p:txBody>
      </p:sp>
    </p:spTree>
    <p:extLst>
      <p:ext uri="{BB962C8B-B14F-4D97-AF65-F5344CB8AC3E}">
        <p14:creationId xmlns:p14="http://schemas.microsoft.com/office/powerpoint/2010/main" val="103671333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d87c93db0a400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4620C1-090D-419F-9F77-3DC3FC6EA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B12787-D809-41BE-BA91-460004526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8300" y="288607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B6C09A-5D2A-40BB-87B3-BDCC26175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3762375"/>
            <a:ext cx="4095750" cy="1952625"/>
          </a:xfrm>
          <a:prstGeom xmlns:a="http://schemas.openxmlformats.org/drawingml/2006/main" prst="roundRect">
            <a:avLst>
              <a:gd name="adj" fmla="val 12683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Potrzebuję nie tylko odpowiedzi. Powiedz mi, gdzie rozjechał się mój tok myślenia.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1B42D9-BECB-4D9B-BBBA-0E25DC73D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45757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52D798-5056-44D9-8226-89D5EDDD8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333875"/>
            <a:ext cx="3048000" cy="1381125"/>
          </a:xfrm>
          <a:prstGeom xmlns:a="http://schemas.openxmlformats.org/drawingml/2006/main" prst="roundRect">
            <a:avLst>
              <a:gd name="adj" fmla="val 17931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Jasne. To już inne pytanie.</a:t>
            </a:r>
          </a:p>
        </p:txBody>
      </p:sp>
    </p:spTree>
    <p:extLst>
      <p:ext uri="{BB962C8B-B14F-4D97-AF65-F5344CB8AC3E}">
        <p14:creationId xmlns:p14="http://schemas.microsoft.com/office/powerpoint/2010/main" val="641378376"/>
      </p:ext>
    </p:extLst>
  </p:cSld>
</p:sld>
</file>

<file path=ppt/slides/slide7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6" name="">
            <a:extLst>
              <a:ext uri="{FF2B5EF4-FFF2-40B4-BE49-F238E27FC236}">
                <ns2:creationId id="{9ED2FF3F-E874-4A7A-8305-3C9CEF0A8455}"/>
              </a:ext>
            </a:extLst>
          </p:cNvPr>
          <p:cNvSpPr>
            <a:spLocks noGrp="1"/>
          </p:cNvSpPr>
          <p:nvPr/>
        </p:nvSpPr>
        <p:spPr>
          <a:xfrm>
            <a:off x="190500" y="190500"/>
            <a:ext cx="666750" cy="666750"/>
          </a:xfrm>
          <a:prstGeom prst="ellipse">
            <a:avLst/>
          </a:prstGeom>
          <a:solidFill>
            <a:srgbClr val="4F2854"/>
          </a:solidFill>
          <a:ln w="9525">
            <a:solidFill>
              <a:srgbClr val="4F2854"/>
            </a:solidFill>
          </a:ln>
        </p:spPr>
        <p:txBody>
          <a:bodyPr lIns="0" tIns="0" rIns="0" bIns="0" anchor="ctr">
            <a:noAutofit/>
          </a:bodyPr>
          <a:lstStyle/>
          <a:p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2" name="">
            <a:extLst>
              <a:ext uri="{FF2B5EF4-FFF2-40B4-BE49-F238E27FC236}">
                <ns2:creationId id="{A1D50806-5ECB-420E-B41A-22202F2BBBCF}"/>
              </a:ext>
            </a:extLst>
          </p:cNvPr>
          <p:cNvSpPr>
            <a:spLocks noGrp="1"/>
          </p:cNvSpPr>
          <p:nvPr/>
        </p:nvSpPr>
        <p:spPr>
          <a:xfrm>
            <a:off x="1952625" y="4762500"/>
            <a:ext cx="904875" cy="523875"/>
          </a:xfrm>
          <a:custGeom>
            <a:pathLst>
              <a:path w="904875" h="523875">
                <a:moveTo>
                  <a:pt x="523875" y="0"/>
                </a:moveTo>
                <a:lnTo>
                  <a:pt x="0" y="523875"/>
                </a:lnTo>
                <a:lnTo>
                  <a:pt x="904875" y="0"/>
                </a:lnTo>
                <a:close/>
              </a:path>
            </a:pathLst>
          </a:custGeom>
          <a:solidFill>
            <a:srgbClr val="FFFDFD"/>
          </a:solidFill>
          <a:ln w="19050">
            <a:solidFill>
              <a:srgbClr val="139C8B"/>
            </a:solidFill>
          </a:ln>
        </p:spPr>
      </p:sp>
      <p:sp>
        <p:nvSpPr>
          <p:cNvPr id="3" name="">
            <a:extLst>
              <a:ext uri="{FF2B5EF4-FFF2-40B4-BE49-F238E27FC236}">
                <ns2:creationId id="{D61E50E3-2961-4495-AF0B-482C15B167E3}"/>
              </a:ext>
            </a:extLst>
          </p:cNvPr>
          <p:cNvSpPr>
            <a:spLocks noGrp="1"/>
          </p:cNvSpPr>
          <p:nvPr/>
        </p:nvSpPr>
        <p:spPr>
          <a:xfrm>
            <a:off x="1809750" y="666750"/>
            <a:ext cx="5810250" cy="4095750"/>
          </a:xfrm>
          <a:prstGeom prst="roundRect">
            <a:avLst>
              <a:gd name="adj" fmla="val 6977"/>
            </a:avLst>
          </a:prstGeom>
          <a:solidFill>
            <a:srgbClr val="FFFDFD"/>
          </a:solidFill>
          <a:ln w="28575">
            <a:solidFill>
              <a:srgbClr val="139C8B"/>
            </a:solidFill>
          </a:ln>
        </p:spPr>
        <p:txBody>
          <a:bodyPr wrap="square" lIns="285750" tIns="266700" rIns="285750" bIns="266700" anchor="ctr">
            <a:normAutofit fontScale="100000"/>
          </a:bodyPr>
          <a:lstStyle/>
          <a:p>
            <a:pPr algn="l">
              <a:defRPr sz="1725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725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2:creationId id="{51B8328A-84EC-43CD-B69D-90493DE9E128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0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Maja wnosi do krótkiego pytania cały niewidoczny lęk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i długie przygotowanie. Jonas słyszy tylko kilka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wypowiedzianych słów i odpowiada dokładnie na nie.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Jego zwięzłość staje się dla Mai oceną, której on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wcale nie sformułował. Jeśli potrzebujesz nie tylko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wyniku, nazwij to w pytaniu. Poproś o wyjaśnienie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toku rozumowania, sprawdzenie założeń albo wskazanie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miejsca, w którym twoje rozumienie zaczęło się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różnić.</a:t>
            </a:r>
          </a:p>
        </p:txBody>
      </p:sp>
      <p:pic>
        <p:nvPicPr>
          <p:cNvPr id="9" name=""/>
          <p:cNvPicPr>
            <a:picLocks noChangeAspect="1"/>
          </p:cNvPicPr>
          <p:nvPr/>
        </p:nvPicPr>
        <p:blipFill>
          <a:blip r:embed="R1748a098cf944a3c"/>
          <a:stretch/>
        </p:blipFill>
        <p:spPr>
          <a:xfrm>
            <a:off x="523875" y="4810125"/>
            <a:ext cx="1619250" cy="1619250"/>
          </a:xfrm>
          <a:prstGeom prst="rect">
            <a:avLst/>
          </a:prstGeom>
        </p:spPr>
      </p:pic>
      <p:sp>
        <p:nvSpPr>
          <p:cNvPr id="5" name="">
            <a:extLst>
              <a:ext uri="{FF2B5EF4-FFF2-40B4-BE49-F238E27FC236}">
                <ns2:creationId id="{51B8328A-84EC-43CD-B69D-90493DE9E128}"/>
              </a:ext>
            </a:extLst>
          </p:cNvPr>
          <p:cNvSpPr>
            <a:spLocks noGrp="1"/>
          </p:cNvSpPr>
          <p:nvPr/>
        </p:nvSpPr>
        <p:spPr>
          <a:xfrm>
            <a:off x="2857500" y="6238875"/>
            <a:ext cx="44767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133350" tIns="95250" rIns="133350" bIns="95250" anchor="ctr">
            <a:normAutofit fontScale="72917"/>
          </a:bodyPr>
          <a:lstStyle/>
          <a:p>
            <a:pPr algn="r">
              <a:defRPr sz="1200" b="0">
                <a:solidFill>
                  <a:srgbClr val="9E91A5"/>
                </a:solidFill>
                <a:latin typeface="Outfit"/>
                <a:ea typeface="Outfit"/>
                <a:cs typeface="Outfit"/>
              </a:defRPr>
            </a:pPr>
            <a:r>
              <a:rPr sz="1200" b="0">
                <a:solidFill>
                  <a:srgbClr val="9E91A5"/>
                </a:solidFill>
                <a:latin typeface="Outfit"/>
                <a:ea typeface="Outfit"/>
                <a:cs typeface="Outfit"/>
              </a:rPr>
              <a:t>EMPATYZER · PRZED WAŻNĄ ROZMOWĄ</a:t>
            </a:r>
          </a:p>
        </p:txBody>
      </p:sp>
    </p:spTree>
    <p:extLst>
      <p:ext uri="{BB962C8B-B14F-4D97-AF65-F5344CB8AC3E}">
        <ns4:creationId val="76867261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2026-09-15T08:02:49.5320000Z</dcterms:created>
  <dcterms:modified xsi:type="dcterms:W3CDTF">2026-09-15T08:02:49.5320000Z</dcterms:modified>
</coreProperties>
</file>