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0eda4e91179414b" /><Relationship Type="http://schemas.openxmlformats.org/officeDocument/2006/relationships/extended-properties" Target="/docProps/app.xml" Id="Ra4dc3fe9e24449d2" /><Relationship Type="http://schemas.openxmlformats.org/officeDocument/2006/relationships/officeDocument" Target="/ppt/presentation.xml" Id="R809bbb4531424d20" /></Relationships>
</file>

<file path=ppt/presentation.xml><?xml version="1.0" encoding="utf-8"?>
<p:presentation xmlns:p="http://schemas.openxmlformats.org/presentationml/2006/main">
  <p:sldMasterIdLst>
    <p:sldMasterId xmlns:r="http://schemas.openxmlformats.org/officeDocument/2006/relationships" id="2147483648" r:id="R7466b3f1188f4da7"/>
  </p:sldMasterIdLst>
  <p:notesMasterIdLst>
    <p:notesMasterId xmlns:r="http://schemas.openxmlformats.org/officeDocument/2006/relationships" r:id="R1a01467ffd4e4d6f"/>
  </p:notesMasterIdLst>
  <p:sldIdLst>
    <p:sldId xmlns:r="http://schemas.openxmlformats.org/officeDocument/2006/relationships" id="256" r:id="Rbd266d2d59bf4f34"/>
    <p:sldId xmlns:r="http://schemas.openxmlformats.org/officeDocument/2006/relationships" id="257" r:id="Rf757f424ffbe4d4d"/>
    <p:sldId xmlns:r="http://schemas.openxmlformats.org/officeDocument/2006/relationships" id="258" r:id="Rffa7051489a94e69"/>
    <p:sldId xmlns:r="http://schemas.openxmlformats.org/officeDocument/2006/relationships" id="259" r:id="Ra2e03ae83ab449fd"/>
    <p:sldId xmlns:r="http://schemas.openxmlformats.org/officeDocument/2006/relationships" id="260" r:id="Ra2dff980674248f2"/>
    <p:sldId xmlns:r="http://schemas.openxmlformats.org/officeDocument/2006/relationships" id="261" r:id="R1451c996e9064af7"/>
    <p:sldId xmlns:r="http://schemas.openxmlformats.org/officeDocument/2006/relationships" id="262" r:id="R7a2759f1e5e84de9"/>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90ef33986bb4e18" /><Relationship Type="http://schemas.openxmlformats.org/officeDocument/2006/relationships/slideMaster" Target="/ppt/slideMasters/slideMaster1.xml" Id="R7466b3f1188f4da7" /><Relationship Type="http://schemas.openxmlformats.org/officeDocument/2006/relationships/notesMaster" Target="/ppt/notesMasters/notesMaster1.xml" Id="R1a01467ffd4e4d6f" /><Relationship Type="http://schemas.openxmlformats.org/officeDocument/2006/relationships/presProps" Target="/ppt/presProps.xml" Id="Re4ac507687f54f1e" /><Relationship Type="http://schemas.openxmlformats.org/officeDocument/2006/relationships/tableStyles" Target="/ppt/tableStyles.xml" Id="Rd3f67f91f64142d1" /><Relationship Type="http://schemas.openxmlformats.org/officeDocument/2006/relationships/slide" Target="/ppt/slides/slide1.xml" Id="Rbd266d2d59bf4f34" /><Relationship Type="http://schemas.openxmlformats.org/officeDocument/2006/relationships/slide" Target="/ppt/slides/slide2.xml" Id="Rf757f424ffbe4d4d" /><Relationship Type="http://schemas.openxmlformats.org/officeDocument/2006/relationships/slide" Target="/ppt/slides/slide3.xml" Id="Rffa7051489a94e69" /><Relationship Type="http://schemas.openxmlformats.org/officeDocument/2006/relationships/slide" Target="/ppt/slides/slide4.xml" Id="Ra2e03ae83ab449fd" /><Relationship Type="http://schemas.openxmlformats.org/officeDocument/2006/relationships/slide" Target="/ppt/slides/slide5.xml" Id="Ra2dff980674248f2" /><Relationship Type="http://schemas.openxmlformats.org/officeDocument/2006/relationships/slide" Target="/ppt/slides/slide6.xml" Id="R1451c996e9064af7" /><Relationship Type="http://schemas.openxmlformats.org/officeDocument/2006/relationships/slide" Target="/ppt/slides/slide7.xml" Id="R7a2759f1e5e84de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43fd8e09d6a466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0468483f1d4a4e" /><Relationship Type="http://schemas.openxmlformats.org/officeDocument/2006/relationships/notesMaster" Target="/ppt/notesMasters/notesMaster1.xml" Id="Rd7b6f7e3bcc84a66" /></Relationships>
</file>

<file path=ppt/notesSlides/_rels/notesSlide2.xml.rels>&#65279;<?xml version="1.0" encoding="utf-8"?><Relationships xmlns="http://schemas.openxmlformats.org/package/2006/relationships"><Relationship Type="http://schemas.openxmlformats.org/officeDocument/2006/relationships/slide" Target="/ppt/slides/slide2.xml" Id="R44cdcb66549249b0" /><Relationship Type="http://schemas.openxmlformats.org/officeDocument/2006/relationships/notesMaster" Target="/ppt/notesMasters/notesMaster1.xml" Id="R12cf5463d5d24ac7" /></Relationships>
</file>

<file path=ppt/notesSlides/_rels/notesSlide3.xml.rels>&#65279;<?xml version="1.0" encoding="utf-8"?><Relationships xmlns="http://schemas.openxmlformats.org/package/2006/relationships"><Relationship Type="http://schemas.openxmlformats.org/officeDocument/2006/relationships/slide" Target="/ppt/slides/slide3.xml" Id="R5f3b652dad6c408e" /><Relationship Type="http://schemas.openxmlformats.org/officeDocument/2006/relationships/notesMaster" Target="/ppt/notesMasters/notesMaster1.xml" Id="R130dde88e06143f5" /></Relationships>
</file>

<file path=ppt/notesSlides/_rels/notesSlide4.xml.rels>&#65279;<?xml version="1.0" encoding="utf-8"?><Relationships xmlns="http://schemas.openxmlformats.org/package/2006/relationships"><Relationship Type="http://schemas.openxmlformats.org/officeDocument/2006/relationships/slide" Target="/ppt/slides/slide4.xml" Id="Rd8f2cb4ca66c4751" /><Relationship Type="http://schemas.openxmlformats.org/officeDocument/2006/relationships/notesMaster" Target="/ppt/notesMasters/notesMaster1.xml" Id="Ra758e6f21cf543dd" /></Relationships>
</file>

<file path=ppt/notesSlides/_rels/notesSlide5.xml.rels>&#65279;<?xml version="1.0" encoding="utf-8"?><Relationships xmlns="http://schemas.openxmlformats.org/package/2006/relationships"><Relationship Type="http://schemas.openxmlformats.org/officeDocument/2006/relationships/slide" Target="/ppt/slides/slide5.xml" Id="R8f11d9e1a3b54e2d" /><Relationship Type="http://schemas.openxmlformats.org/officeDocument/2006/relationships/notesMaster" Target="/ppt/notesMasters/notesMaster1.xml" Id="R59f51df842f4420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9434a65e27487d" /><Relationship Type="http://schemas.openxmlformats.org/officeDocument/2006/relationships/notesMaster" Target="/ppt/notesMasters/notesMaster1.xml" Id="Rbff697e898ec4c4f" /></Relationships>
</file>

<file path=ppt/notesSlides/_rels/notesSlide7.xml.rels>&#65279;<?xml version="1.0" encoding="utf-8"?><Relationships xmlns="http://schemas.openxmlformats.org/package/2006/relationships"><Relationship Type="http://schemas.openxmlformats.org/officeDocument/2006/relationships/slide" Target="/ppt/slides/slide7.xml" Id="R8c9cdc1372874c53" /><Relationship Type="http://schemas.openxmlformats.org/officeDocument/2006/relationships/notesMaster" Target="/ppt/notesMasters/notesMaster1.xml" Id="R49dcfb6a8d29439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Odpowiedz na pytanie.</a:t>
            </a:r>
          </a:p>
          <a:p xmlns:a="http://schemas.openxmlformats.org/drawingml/2006/main">
            <a:r>
              <a:t>Tomasz chce odpowiedzi na jedno pytanie, a Samuel pokazuje sieć zależności. Dla jednego konkret jest punktem, dla drugiego częścią systemu.</a:t>
            </a:r>
          </a:p>
          <a:p xmlns:a="http://schemas.openxmlformats.org/drawingml/2006/main">
            <a:r>
              <a:t>Temat: Odpowiedź punktowa a myślenie systemowe. Bohaterowie: Samuel, Tomasz.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Odpowiedz na pytanie.</a:t>
            </a:r>
          </a:p>
          <a:p xmlns:a="http://schemas.openxmlformats.org/drawingml/2006/main">
            <a:r>
              <a:t>Kadr 1 z 6. Tomasz ma listę czterech pytań; Samuel podchodzi do tablicy.</a:t>
            </a:r>
          </a:p>
          <a:p xmlns:a="http://schemas.openxmlformats.org/drawingml/2006/main">
            <a:r>
              <a:t>Tomasz: Mam cztery pytania. Zacznijmy od pierwszego. | Samuel: Żeby odpowiedzieć, musimy zobaczyć całość.</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Odpowiedz na pytanie.</a:t>
            </a:r>
          </a:p>
          <a:p xmlns:a="http://schemas.openxmlformats.org/drawingml/2006/main">
            <a:r>
              <a:t>Kadr 2 z 6. Samuel rysuje coraz większy ekosystem zależności.</a:t>
            </a:r>
          </a:p>
          <a:p xmlns:a="http://schemas.openxmlformats.org/drawingml/2006/main">
            <a:r>
              <a:t>Samuel: Tu klient, tu wdrożenie, tu sprzedaż, a jeszcze… | Tomasz: Nadal nie ma odpowiedzi.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Odpowiedz na pytanie.</a:t>
            </a:r>
          </a:p>
          <a:p xmlns:a="http://schemas.openxmlformats.org/drawingml/2006/main">
            <a:r>
              <a:t>Kadr 3 z 6. Minęła większość czasu; Tomasz wskazuje pierwsze pytanie.</a:t>
            </a:r>
          </a:p>
          <a:p xmlns:a="http://schemas.openxmlformats.org/drawingml/2006/main">
            <a:r>
              <a:t>Tomasz: Samuel, pytanie pierwsze. | Samuel: Bez kontekstu odpowiedź będzie fałszywa.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Odpowiedz na pytanie.</a:t>
            </a:r>
          </a:p>
          <a:p xmlns:a="http://schemas.openxmlformats.org/drawingml/2006/main">
            <a:r>
              <a:t>Kadr 4 z 6. Oboje są już zirytowani.</a:t>
            </a:r>
          </a:p>
          <a:p xmlns:a="http://schemas.openxmlformats.org/drawingml/2006/main">
            <a:r>
              <a:t>Tomasz: Nie potrafi przejść do konkretu. | Samuel: Chce wyciąć odpowiedź z systemu.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Odpowiedz na pytanie.</a:t>
            </a:r>
          </a:p>
          <a:p xmlns:a="http://schemas.openxmlformats.org/drawingml/2006/main">
            <a:r>
              <a:t>Kadr 5 z 6. Na tablicy powstają dwie kolumny: odpowiedź i kontekst.</a:t>
            </a:r>
          </a:p>
          <a:p xmlns:a="http://schemas.openxmlformats.org/drawingml/2006/main">
            <a:r>
              <a:t>Tomasz: Najpierw odpowiedź w jednym zdaniu? | Samuel: A potem pokażę, co może ją zmienić.</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Historia z pracy: Odpowiedz na pytanie.</a:t>
            </a:r>
          </a:p>
          <a:p xmlns:a="http://schemas.openxmlformats.org/drawingml/2006/main">
            <a:r>
              <a:t>Podsumowanie Em: Tomasz uważa, że dobra odpowiedź zaczyna się od konkretnego pytania. Samuel obawia się, że bez systemowego kontekstu taki konkret będzie mylący. Obaj bronią rzetelności, ale zaczynają od przeciwnych końców. Najpierw podaj krótką odpowiedź, której potrzebuje rozmówca. Zaraz potem pokaż założenia, zależności i warunki, które mogą ją zmienić. Dzięki temu konkret nie traci sensu, a kontekst nie zasłania odpowiedzi.</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8265f0cb4664f0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3fa3029821747fc" /><Relationship Type="http://schemas.openxmlformats.org/officeDocument/2006/relationships/slideLayout" Target="/ppt/slideLayouts/slideLayout1.xml" Id="R311407ba90594bc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11407ba90594bc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fa628cfedbc4671" /><Relationship Type="http://schemas.openxmlformats.org/officeDocument/2006/relationships/notesSlide" Target="/ppt/notesSlides/notesSlide1.xml" Id="R0e36060b3dda476f"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52393fcdcf314dd9"/><Relationship Type="http://schemas.openxmlformats.org/officeDocument/2006/relationships/image" Target="../media/image.png" Id="R0dae92b406294d89"/><Relationship Type="http://schemas.openxmlformats.org/officeDocument/2006/relationships/notesSlide" Target="/ppt/notesSlides/notesSlide2.xml" Id="Rf1bc28be98184424"/></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b4d89f5b474340ba"/><Relationship Type="http://schemas.openxmlformats.org/officeDocument/2006/relationships/image" Target="../media/image2.png" Id="R77e5fec1e8e64382"/><Relationship Type="http://schemas.openxmlformats.org/officeDocument/2006/relationships/notesSlide" Target="/ppt/notesSlides/notesSlide3.xml" Id="Ra0f236a297e34afb"/></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31a3b1cfa6ce4031"/><Relationship Type="http://schemas.openxmlformats.org/officeDocument/2006/relationships/image" Target="../media/image3.png" Id="Rf33329019fcd43a1"/><Relationship Type="http://schemas.openxmlformats.org/officeDocument/2006/relationships/notesSlide" Target="/ppt/notesSlides/notesSlide4.xml" Id="R7fc3b976b07b457d"/></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44895a6b52fb44e7"/><Relationship Type="http://schemas.openxmlformats.org/officeDocument/2006/relationships/image" Target="../media/image4.png" Id="R6c45a16d39c744c0"/><Relationship Type="http://schemas.openxmlformats.org/officeDocument/2006/relationships/notesSlide" Target="/ppt/notesSlides/notesSlide5.xml" Id="R876ab5a597724dcc"/></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866f75a7cb374bee"/><Relationship Type="http://schemas.openxmlformats.org/officeDocument/2006/relationships/image" Target="../media/image5.png" Id="Rfc753f4366494675"/><Relationship Type="http://schemas.openxmlformats.org/officeDocument/2006/relationships/notesSlide" Target="/ppt/notesSlides/notesSlide6.xml" Id="R61f8eb1fb1394e1a"/></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6b6757176b294077"/><Relationship Type="http://schemas.openxmlformats.org/officeDocument/2006/relationships/image" Target="../media/image6.png" Id="R61a6a371a094410f"/><Relationship Type="http://schemas.openxmlformats.org/officeDocument/2006/relationships/notesSlide" Target="/ppt/notesSlides/notesSlide7.xml" Id="Rbefc4979168144d4"/></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538B209-DBE9-4E6F-8648-03CFDA390FFF}"/>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HISTORIE Z PRACY</a:t>
            </a:r>
          </a:p>
        </p:txBody>
      </p:sp>
      <p:sp>
        <p:nvSpPr>
          <p:cNvPr id="2" name="">
            <a:extLst xmlns:a="http://schemas.openxmlformats.org/drawingml/2006/main">
              <a:ext uri="{FF2B5EF4-FFF2-40B4-BE49-F238E27FC236}">
                <a16:creationId xmlns:a16="http://schemas.microsoft.com/office/drawing/2014/main" id="{54745E32-4574-4636-9FF8-F54656423EE4}"/>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Odpowiedz na pytanie</a:t>
            </a:r>
          </a:p>
        </p:txBody>
      </p:sp>
      <p:sp>
        <p:nvSpPr>
          <p:cNvPr id="3" name="">
            <a:extLst xmlns:a="http://schemas.openxmlformats.org/drawingml/2006/main">
              <a:ext uri="{FF2B5EF4-FFF2-40B4-BE49-F238E27FC236}">
                <a16:creationId xmlns:a16="http://schemas.microsoft.com/office/drawing/2014/main" id="{53C87DE6-F4DD-4955-AB05-8CE7CC2E3103}"/>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Odpowiedź punktowa a myślenie systemowe</a:t>
            </a:r>
          </a:p>
        </p:txBody>
      </p:sp>
      <p:sp>
        <p:nvSpPr>
          <p:cNvPr id="4" name="">
            <a:extLst xmlns:a="http://schemas.openxmlformats.org/drawingml/2006/main">
              <a:ext uri="{FF2B5EF4-FFF2-40B4-BE49-F238E27FC236}">
                <a16:creationId xmlns:a16="http://schemas.microsoft.com/office/drawing/2014/main" id="{818A31E7-1647-41D9-B21E-19259B1BAA8E}"/>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Tomasz chce odpowiedzi na jedno pytanie, a Samuel pokazuje sieć zależności. Dla jednego konkret jest punktem, dla drugiego częścią systemu.</a:t>
            </a:r>
          </a:p>
        </p:txBody>
      </p:sp>
    </p:spTree>
    <p:extLst>
      <p:ext uri="{BB962C8B-B14F-4D97-AF65-F5344CB8AC3E}">
        <p14:creationId xmlns:p14="http://schemas.microsoft.com/office/powerpoint/2010/main" val="1372482670"/>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dae92b406294d89"/>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AEE58AD-824B-4B5A-8A6A-9D982D2F0A43}"/>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29519A7B-1D14-4A83-B692-7CF655DACF7A}"/>
              </a:ext>
            </a:extLst>
          </p:cNvPr>
          <p:cNvSpPr>
            <a:spLocks xmlns:a="http://schemas.openxmlformats.org/drawingml/2006/main" noGrp="1"/>
          </p:cNvSpPr>
          <p:nvPr/>
        </p:nvSpPr>
        <p:spPr>
          <a:xfrm xmlns:a="http://schemas.openxmlformats.org/drawingml/2006/main">
            <a:off x="1590675"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A1B302C8-0610-45E5-AB4B-9C1F9CD9B16A}"/>
              </a:ext>
            </a:extLst>
          </p:cNvPr>
          <p:cNvSpPr>
            <a:spLocks xmlns:a="http://schemas.openxmlformats.org/drawingml/2006/main" noGrp="1"/>
          </p:cNvSpPr>
          <p:nvPr/>
        </p:nvSpPr>
        <p:spPr>
          <a:xfrm xmlns:a="http://schemas.openxmlformats.org/drawingml/2006/main">
            <a:off x="228600" y="3857625"/>
            <a:ext cx="371475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Mam cztery pytania. Zacznijmy od pierwszego.</a:t>
            </a:r>
          </a:p>
        </p:txBody>
      </p:sp>
      <p:sp>
        <p:nvSpPr>
          <p:cNvPr id="5" name="">
            <a:extLst xmlns:a="http://schemas.openxmlformats.org/drawingml/2006/main">
              <a:ext uri="{FF2B5EF4-FFF2-40B4-BE49-F238E27FC236}">
                <a16:creationId xmlns:a16="http://schemas.microsoft.com/office/drawing/2014/main" id="{3A0F6E65-772E-4877-B915-2BAE2D3BAEB4}"/>
              </a:ext>
            </a:extLst>
          </p:cNvPr>
          <p:cNvSpPr>
            <a:spLocks xmlns:a="http://schemas.openxmlformats.org/drawingml/2006/main" noGrp="1"/>
          </p:cNvSpPr>
          <p:nvPr/>
        </p:nvSpPr>
        <p:spPr>
          <a:xfrm xmlns:a="http://schemas.openxmlformats.org/drawingml/2006/main">
            <a:off x="6019800" y="3409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033BBD77-2592-47F8-A42D-65E65067A966}"/>
              </a:ext>
            </a:extLst>
          </p:cNvPr>
          <p:cNvSpPr>
            <a:spLocks xmlns:a="http://schemas.openxmlformats.org/drawingml/2006/main" noGrp="1"/>
          </p:cNvSpPr>
          <p:nvPr/>
        </p:nvSpPr>
        <p:spPr>
          <a:xfrm xmlns:a="http://schemas.openxmlformats.org/drawingml/2006/main">
            <a:off x="4095750" y="4286250"/>
            <a:ext cx="3429000" cy="1428750"/>
          </a:xfrm>
          <a:prstGeom xmlns:a="http://schemas.openxmlformats.org/drawingml/2006/main" prst="roundRect">
            <a:avLst>
              <a:gd name="adj" fmla="val 17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Żeby odpowiedzieć, musimy zobaczyć całość.</a:t>
            </a:r>
          </a:p>
        </p:txBody>
      </p:sp>
    </p:spTree>
    <p:extLst>
      <p:ext uri="{BB962C8B-B14F-4D97-AF65-F5344CB8AC3E}">
        <p14:creationId xmlns:p14="http://schemas.microsoft.com/office/powerpoint/2010/main" val="963239227"/>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7e5fec1e8e6438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4155643-5635-47FE-BABB-2C72EC894FA8}"/>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000F93D1-3E7E-4FFD-9706-A65A0387EEB8}"/>
              </a:ext>
            </a:extLst>
          </p:cNvPr>
          <p:cNvSpPr>
            <a:spLocks xmlns:a="http://schemas.openxmlformats.org/drawingml/2006/main" noGrp="1"/>
          </p:cNvSpPr>
          <p:nvPr/>
        </p:nvSpPr>
        <p:spPr>
          <a:xfrm xmlns:a="http://schemas.openxmlformats.org/drawingml/2006/main">
            <a:off x="6019800" y="29813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4C1BB21B-E7C3-44A7-BB41-31310D41C186}"/>
              </a:ext>
            </a:extLst>
          </p:cNvPr>
          <p:cNvSpPr>
            <a:spLocks xmlns:a="http://schemas.openxmlformats.org/drawingml/2006/main" noGrp="1"/>
          </p:cNvSpPr>
          <p:nvPr/>
        </p:nvSpPr>
        <p:spPr>
          <a:xfrm xmlns:a="http://schemas.openxmlformats.org/drawingml/2006/main">
            <a:off x="4000500" y="3857625"/>
            <a:ext cx="352425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Tu klient, tu wdrożenie, tu sprzedaż, a jeszcze…</a:t>
            </a:r>
          </a:p>
        </p:txBody>
      </p:sp>
      <p:sp>
        <p:nvSpPr>
          <p:cNvPr id="5" name="">
            <a:extLst xmlns:a="http://schemas.openxmlformats.org/drawingml/2006/main">
              <a:ext uri="{FF2B5EF4-FFF2-40B4-BE49-F238E27FC236}">
                <a16:creationId xmlns:a16="http://schemas.microsoft.com/office/drawing/2014/main" id="{C2991F97-11F2-4CF4-96C0-C25EEC763C28}"/>
              </a:ext>
            </a:extLst>
          </p:cNvPr>
          <p:cNvSpPr>
            <a:spLocks xmlns:a="http://schemas.openxmlformats.org/drawingml/2006/main" noGrp="1"/>
          </p:cNvSpPr>
          <p:nvPr/>
        </p:nvSpPr>
        <p:spPr>
          <a:xfrm xmlns:a="http://schemas.openxmlformats.org/drawingml/2006/main">
            <a:off x="1619250" y="4257675"/>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B6A466DF-1A55-412F-B5B7-CF953667014F}"/>
              </a:ext>
            </a:extLst>
          </p:cNvPr>
          <p:cNvSpPr>
            <a:spLocks xmlns:a="http://schemas.openxmlformats.org/drawingml/2006/main" noGrp="1"/>
          </p:cNvSpPr>
          <p:nvPr/>
        </p:nvSpPr>
        <p:spPr>
          <a:xfrm xmlns:a="http://schemas.openxmlformats.org/drawingml/2006/main">
            <a:off x="1809750" y="4048125"/>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38DFDAE1-8ADE-4B58-89BA-1C4876C436A5}"/>
              </a:ext>
            </a:extLst>
          </p:cNvPr>
          <p:cNvSpPr>
            <a:spLocks xmlns:a="http://schemas.openxmlformats.org/drawingml/2006/main" noGrp="1"/>
          </p:cNvSpPr>
          <p:nvPr/>
        </p:nvSpPr>
        <p:spPr>
          <a:xfrm xmlns:a="http://schemas.openxmlformats.org/drawingml/2006/main">
            <a:off x="228600" y="4476750"/>
            <a:ext cx="304800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Nadal nie ma odpowiedzi.</a:t>
            </a:r>
          </a:p>
        </p:txBody>
      </p:sp>
    </p:spTree>
    <p:extLst>
      <p:ext uri="{BB962C8B-B14F-4D97-AF65-F5344CB8AC3E}">
        <p14:creationId xmlns:p14="http://schemas.microsoft.com/office/powerpoint/2010/main" val="439714276"/>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33329019fcd43a1"/>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E704DDD-65D4-4F2F-801D-8BAFDE1BFD30}"/>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BEC21C48-966A-40BF-9D19-9E8A0CD60F39}"/>
              </a:ext>
            </a:extLst>
          </p:cNvPr>
          <p:cNvSpPr>
            <a:spLocks xmlns:a="http://schemas.openxmlformats.org/drawingml/2006/main" noGrp="1"/>
          </p:cNvSpPr>
          <p:nvPr/>
        </p:nvSpPr>
        <p:spPr>
          <a:xfrm xmlns:a="http://schemas.openxmlformats.org/drawingml/2006/main">
            <a:off x="1543050" y="3124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CB7530A1-D8DA-4BB1-9B9A-34F48FAB62B8}"/>
              </a:ext>
            </a:extLst>
          </p:cNvPr>
          <p:cNvSpPr>
            <a:spLocks xmlns:a="http://schemas.openxmlformats.org/drawingml/2006/main" noGrp="1"/>
          </p:cNvSpPr>
          <p:nvPr/>
        </p:nvSpPr>
        <p:spPr>
          <a:xfrm xmlns:a="http://schemas.openxmlformats.org/drawingml/2006/main">
            <a:off x="228600" y="4000500"/>
            <a:ext cx="3333750" cy="1333500"/>
          </a:xfrm>
          <a:prstGeom xmlns:a="http://schemas.openxmlformats.org/drawingml/2006/main" prst="roundRect">
            <a:avLst>
              <a:gd name="adj" fmla="val 1857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Samuel, pytanie pierwsze.</a:t>
            </a:r>
          </a:p>
        </p:txBody>
      </p:sp>
      <p:sp>
        <p:nvSpPr>
          <p:cNvPr id="5" name="">
            <a:extLst xmlns:a="http://schemas.openxmlformats.org/drawingml/2006/main">
              <a:ext uri="{FF2B5EF4-FFF2-40B4-BE49-F238E27FC236}">
                <a16:creationId xmlns:a16="http://schemas.microsoft.com/office/drawing/2014/main" id="{C557A5A8-E513-4D21-87E4-93A3C29709EC}"/>
              </a:ext>
            </a:extLst>
          </p:cNvPr>
          <p:cNvSpPr>
            <a:spLocks xmlns:a="http://schemas.openxmlformats.org/drawingml/2006/main" noGrp="1"/>
          </p:cNvSpPr>
          <p:nvPr/>
        </p:nvSpPr>
        <p:spPr>
          <a:xfrm xmlns:a="http://schemas.openxmlformats.org/drawingml/2006/main">
            <a:off x="6019800" y="345757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E086562F-7793-4783-AE55-4099983B040C}"/>
              </a:ext>
            </a:extLst>
          </p:cNvPr>
          <p:cNvSpPr>
            <a:spLocks xmlns:a="http://schemas.openxmlformats.org/drawingml/2006/main" noGrp="1"/>
          </p:cNvSpPr>
          <p:nvPr/>
        </p:nvSpPr>
        <p:spPr>
          <a:xfrm xmlns:a="http://schemas.openxmlformats.org/drawingml/2006/main">
            <a:off x="3905250" y="4333875"/>
            <a:ext cx="36195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Bez kontekstu odpowiedź będzie fałszywa.</a:t>
            </a:r>
          </a:p>
        </p:txBody>
      </p:sp>
    </p:spTree>
    <p:extLst>
      <p:ext uri="{BB962C8B-B14F-4D97-AF65-F5344CB8AC3E}">
        <p14:creationId xmlns:p14="http://schemas.microsoft.com/office/powerpoint/2010/main" val="960186714"/>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6c45a16d39c744c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42AEBFA-242B-4D98-B399-726143C271EB}"/>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692D0351-C007-469F-A53A-3546C083B657}"/>
              </a:ext>
            </a:extLst>
          </p:cNvPr>
          <p:cNvSpPr>
            <a:spLocks xmlns:a="http://schemas.openxmlformats.org/drawingml/2006/main" noGrp="1"/>
          </p:cNvSpPr>
          <p:nvPr/>
        </p:nvSpPr>
        <p:spPr>
          <a:xfrm xmlns:a="http://schemas.openxmlformats.org/drawingml/2006/main">
            <a:off x="1619250" y="41148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58C6180B-6BCE-4594-AF1C-F72DAB381945}"/>
              </a:ext>
            </a:extLst>
          </p:cNvPr>
          <p:cNvSpPr>
            <a:spLocks xmlns:a="http://schemas.openxmlformats.org/drawingml/2006/main" noGrp="1"/>
          </p:cNvSpPr>
          <p:nvPr/>
        </p:nvSpPr>
        <p:spPr>
          <a:xfrm xmlns:a="http://schemas.openxmlformats.org/drawingml/2006/main">
            <a:off x="1809750" y="39052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9179CF73-B34C-4E2B-BEDC-65E43BB9A2DD}"/>
              </a:ext>
            </a:extLst>
          </p:cNvPr>
          <p:cNvSpPr>
            <a:spLocks xmlns:a="http://schemas.openxmlformats.org/drawingml/2006/main" noGrp="1"/>
          </p:cNvSpPr>
          <p:nvPr/>
        </p:nvSpPr>
        <p:spPr>
          <a:xfrm xmlns:a="http://schemas.openxmlformats.org/drawingml/2006/main">
            <a:off x="228600" y="4333875"/>
            <a:ext cx="3429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Nie potrafi przejść do konkretu.</a:t>
            </a:r>
          </a:p>
        </p:txBody>
      </p:sp>
      <p:sp>
        <p:nvSpPr>
          <p:cNvPr id="6" name="">
            <a:extLst xmlns:a="http://schemas.openxmlformats.org/drawingml/2006/main">
              <a:ext uri="{FF2B5EF4-FFF2-40B4-BE49-F238E27FC236}">
                <a16:creationId xmlns:a16="http://schemas.microsoft.com/office/drawing/2014/main" id="{D924A3D0-B1F3-40A8-8568-3AF396785DA6}"/>
              </a:ext>
            </a:extLst>
          </p:cNvPr>
          <p:cNvSpPr>
            <a:spLocks xmlns:a="http://schemas.openxmlformats.org/drawingml/2006/main" noGrp="1"/>
          </p:cNvSpPr>
          <p:nvPr/>
        </p:nvSpPr>
        <p:spPr>
          <a:xfrm xmlns:a="http://schemas.openxmlformats.org/drawingml/2006/main">
            <a:off x="6096000" y="39243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988395C3-A565-477F-8EFE-81FABFF30395}"/>
              </a:ext>
            </a:extLst>
          </p:cNvPr>
          <p:cNvSpPr>
            <a:spLocks xmlns:a="http://schemas.openxmlformats.org/drawingml/2006/main" noGrp="1"/>
          </p:cNvSpPr>
          <p:nvPr/>
        </p:nvSpPr>
        <p:spPr>
          <a:xfrm xmlns:a="http://schemas.openxmlformats.org/drawingml/2006/main">
            <a:off x="6286500" y="37147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3C472258-9469-4FE8-B3FE-FF38FEF2076D}"/>
              </a:ext>
            </a:extLst>
          </p:cNvPr>
          <p:cNvSpPr>
            <a:spLocks xmlns:a="http://schemas.openxmlformats.org/drawingml/2006/main" noGrp="1"/>
          </p:cNvSpPr>
          <p:nvPr/>
        </p:nvSpPr>
        <p:spPr>
          <a:xfrm xmlns:a="http://schemas.openxmlformats.org/drawingml/2006/main">
            <a:off x="4095750" y="4143375"/>
            <a:ext cx="3429000" cy="1571625"/>
          </a:xfrm>
          <a:prstGeom xmlns:a="http://schemas.openxmlformats.org/drawingml/2006/main" prst="roundRect">
            <a:avLst>
              <a:gd name="adj" fmla="val 15758"/>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Chce wyciąć odpowiedź z systemu.</a:t>
            </a:r>
          </a:p>
        </p:txBody>
      </p:sp>
    </p:spTree>
    <p:extLst>
      <p:ext uri="{BB962C8B-B14F-4D97-AF65-F5344CB8AC3E}">
        <p14:creationId xmlns:p14="http://schemas.microsoft.com/office/powerpoint/2010/main" val="1329901300"/>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c753f4366494675"/>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1557B7A-3AF9-4D79-8128-D979B1BFEAD0}"/>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0A9F2F4A-460B-425C-8686-9175C7F1ED49}"/>
              </a:ext>
            </a:extLst>
          </p:cNvPr>
          <p:cNvSpPr>
            <a:spLocks xmlns:a="http://schemas.openxmlformats.org/drawingml/2006/main" noGrp="1"/>
          </p:cNvSpPr>
          <p:nvPr/>
        </p:nvSpPr>
        <p:spPr>
          <a:xfrm xmlns:a="http://schemas.openxmlformats.org/drawingml/2006/main">
            <a:off x="1638300"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B162D360-7758-46BE-A2A5-D77AC7F0727F}"/>
              </a:ext>
            </a:extLst>
          </p:cNvPr>
          <p:cNvSpPr>
            <a:spLocks xmlns:a="http://schemas.openxmlformats.org/drawingml/2006/main" noGrp="1"/>
          </p:cNvSpPr>
          <p:nvPr/>
        </p:nvSpPr>
        <p:spPr>
          <a:xfrm xmlns:a="http://schemas.openxmlformats.org/drawingml/2006/main">
            <a:off x="228600" y="4095750"/>
            <a:ext cx="3429000" cy="1428750"/>
          </a:xfrm>
          <a:prstGeom xmlns:a="http://schemas.openxmlformats.org/drawingml/2006/main" prst="roundRect">
            <a:avLst>
              <a:gd name="adj" fmla="val 17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Najpierw odpowiedź w jednym zdaniu?</a:t>
            </a:r>
          </a:p>
        </p:txBody>
      </p:sp>
      <p:sp>
        <p:nvSpPr>
          <p:cNvPr id="5" name="">
            <a:extLst xmlns:a="http://schemas.openxmlformats.org/drawingml/2006/main">
              <a:ext uri="{FF2B5EF4-FFF2-40B4-BE49-F238E27FC236}">
                <a16:creationId xmlns:a16="http://schemas.microsoft.com/office/drawing/2014/main" id="{EC8EA8E1-F05D-4449-BFF4-8EA134C1CC78}"/>
              </a:ext>
            </a:extLst>
          </p:cNvPr>
          <p:cNvSpPr>
            <a:spLocks xmlns:a="http://schemas.openxmlformats.org/drawingml/2006/main" noGrp="1"/>
          </p:cNvSpPr>
          <p:nvPr/>
        </p:nvSpPr>
        <p:spPr>
          <a:xfrm xmlns:a="http://schemas.openxmlformats.org/drawingml/2006/main">
            <a:off x="6019800" y="34099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24155D6C-FC17-4E2B-BB96-1D20E4A42DD7}"/>
              </a:ext>
            </a:extLst>
          </p:cNvPr>
          <p:cNvSpPr>
            <a:spLocks xmlns:a="http://schemas.openxmlformats.org/drawingml/2006/main" noGrp="1"/>
          </p:cNvSpPr>
          <p:nvPr/>
        </p:nvSpPr>
        <p:spPr>
          <a:xfrm xmlns:a="http://schemas.openxmlformats.org/drawingml/2006/main">
            <a:off x="4095750" y="4286250"/>
            <a:ext cx="3429000" cy="1428750"/>
          </a:xfrm>
          <a:prstGeom xmlns:a="http://schemas.openxmlformats.org/drawingml/2006/main" prst="roundRect">
            <a:avLst>
              <a:gd name="adj" fmla="val 17333"/>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 potem pokażę, co może ją zmienić.</a:t>
            </a:r>
          </a:p>
        </p:txBody>
      </p:sp>
    </p:spTree>
    <p:extLst>
      <p:ext uri="{BB962C8B-B14F-4D97-AF65-F5344CB8AC3E}">
        <p14:creationId xmlns:p14="http://schemas.microsoft.com/office/powerpoint/2010/main" val="2015800347"/>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C4E2D1FB-1A51-47A2-9981-61C68858105E}"/>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4CC7879F-8A7B-46B2-95DA-6984B1E7C7CB}"/>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C9B971D3-3314-46B1-A8AC-99B05EC40283}"/>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269C6B68-67F2-4C0C-A162-95747250353B}"/>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Tomasz uważa, że dobra odpowiedź zaczyna się od</a:t>
            </a:r>
            <a:br>
              <a:rPr sz="1100" b="1">
                <a:solidFill>
                  <a:srgbClr val="241428"/>
                </a:solidFill>
                <a:latin typeface="Outfit"/>
                <a:ea typeface="Outfit"/>
                <a:cs typeface="Outfit"/>
              </a:rPr>
            </a:br>
            <a:r>
              <a:rPr sz="1100" b="1">
                <a:solidFill>
                  <a:srgbClr val="241428"/>
                </a:solidFill>
                <a:latin typeface="Outfit"/>
                <a:ea typeface="Outfit"/>
                <a:cs typeface="Outfit"/>
              </a:rPr>
              <a:t>konkretnego pytania. Samuel obawia się, że bez</a:t>
            </a:r>
            <a:br>
              <a:rPr sz="1100" b="1">
                <a:solidFill>
                  <a:srgbClr val="241428"/>
                </a:solidFill>
                <a:latin typeface="Outfit"/>
                <a:ea typeface="Outfit"/>
                <a:cs typeface="Outfit"/>
              </a:rPr>
            </a:br>
            <a:r>
              <a:rPr sz="1100" b="1">
                <a:solidFill>
                  <a:srgbClr val="241428"/>
                </a:solidFill>
                <a:latin typeface="Outfit"/>
                <a:ea typeface="Outfit"/>
                <a:cs typeface="Outfit"/>
              </a:rPr>
              <a:t>systemowego kontekstu taki konkret będzie mylący.</a:t>
            </a:r>
            <a:br>
              <a:rPr sz="1100" b="1">
                <a:solidFill>
                  <a:srgbClr val="241428"/>
                </a:solidFill>
                <a:latin typeface="Outfit"/>
                <a:ea typeface="Outfit"/>
                <a:cs typeface="Outfit"/>
              </a:rPr>
            </a:br>
            <a:r>
              <a:rPr sz="1100" b="1">
                <a:solidFill>
                  <a:srgbClr val="241428"/>
                </a:solidFill>
                <a:latin typeface="Outfit"/>
                <a:ea typeface="Outfit"/>
                <a:cs typeface="Outfit"/>
              </a:rPr>
              <a:t>Obaj bronią rzetelności, ale zaczynają od</a:t>
            </a:r>
            <a:br>
              <a:rPr sz="1100" b="1">
                <a:solidFill>
                  <a:srgbClr val="241428"/>
                </a:solidFill>
                <a:latin typeface="Outfit"/>
                <a:ea typeface="Outfit"/>
                <a:cs typeface="Outfit"/>
              </a:rPr>
            </a:br>
            <a:r>
              <a:rPr sz="1100" b="1">
                <a:solidFill>
                  <a:srgbClr val="241428"/>
                </a:solidFill>
                <a:latin typeface="Outfit"/>
                <a:ea typeface="Outfit"/>
                <a:cs typeface="Outfit"/>
              </a:rPr>
              <a:t>przeciwnych końców. Najpierw podaj krótką odpowiedź,</a:t>
            </a:r>
            <a:br>
              <a:rPr sz="1100" b="1">
                <a:solidFill>
                  <a:srgbClr val="241428"/>
                </a:solidFill>
                <a:latin typeface="Outfit"/>
                <a:ea typeface="Outfit"/>
                <a:cs typeface="Outfit"/>
              </a:rPr>
            </a:br>
            <a:r>
              <a:rPr sz="1100" b="1">
                <a:solidFill>
                  <a:srgbClr val="241428"/>
                </a:solidFill>
                <a:latin typeface="Outfit"/>
                <a:ea typeface="Outfit"/>
                <a:cs typeface="Outfit"/>
              </a:rPr>
              <a:t>której potrzebuje rozmówca. Zaraz potem pokaż</a:t>
            </a:r>
            <a:br>
              <a:rPr sz="1100" b="1">
                <a:solidFill>
                  <a:srgbClr val="241428"/>
                </a:solidFill>
                <a:latin typeface="Outfit"/>
                <a:ea typeface="Outfit"/>
                <a:cs typeface="Outfit"/>
              </a:rPr>
            </a:br>
            <a:r>
              <a:rPr sz="1100" b="1">
                <a:solidFill>
                  <a:srgbClr val="241428"/>
                </a:solidFill>
                <a:latin typeface="Outfit"/>
                <a:ea typeface="Outfit"/>
                <a:cs typeface="Outfit"/>
              </a:rPr>
              <a:t>założenia, zależności i warunki, które mogą ją</a:t>
            </a:r>
            <a:br>
              <a:rPr sz="1100" b="1">
                <a:solidFill>
                  <a:srgbClr val="241428"/>
                </a:solidFill>
                <a:latin typeface="Outfit"/>
                <a:ea typeface="Outfit"/>
                <a:cs typeface="Outfit"/>
              </a:rPr>
            </a:br>
            <a:r>
              <a:rPr sz="1100" b="1">
                <a:solidFill>
                  <a:srgbClr val="241428"/>
                </a:solidFill>
                <a:latin typeface="Outfit"/>
                <a:ea typeface="Outfit"/>
                <a:cs typeface="Outfit"/>
              </a:rPr>
              <a:t>zmienić. Dzięki temu konkret nie traci sensu, a</a:t>
            </a:r>
            <a:br>
              <a:rPr sz="1100" b="1">
                <a:solidFill>
                  <a:srgbClr val="241428"/>
                </a:solidFill>
                <a:latin typeface="Outfit"/>
                <a:ea typeface="Outfit"/>
                <a:cs typeface="Outfit"/>
              </a:rPr>
            </a:br>
            <a:r>
              <a:rPr sz="1100" b="1">
                <a:solidFill>
                  <a:srgbClr val="241428"/>
                </a:solidFill>
                <a:latin typeface="Outfit"/>
                <a:ea typeface="Outfit"/>
                <a:cs typeface="Outfit"/>
              </a:rPr>
              <a:t>kontekst nie zasłania odpowiedzi.</a:t>
            </a:r>
          </a:p>
        </p:txBody>
      </p:sp>
      <p:pic>
        <p:nvPicPr>
          <p:cNvPr id="9" name=""/>
          <p:cNvPicPr>
            <a:picLocks noChangeAspect="1"/>
          </p:cNvPicPr>
          <p:nvPr/>
        </p:nvPicPr>
        <p:blipFill>
          <a:blip r:embed="R61a6a371a094410f"/>
          <a:stretch/>
        </p:blipFill>
        <p:spPr>
          <a:xfrm>
            <a:off x="523875" y="4810125"/>
            <a:ext cx="1619250" cy="1619250"/>
          </a:xfrm>
          <a:prstGeom prst="rect">
            <a:avLst/>
          </a:prstGeom>
        </p:spPr>
      </p:pic>
      <p:sp>
        <p:nvSpPr>
          <p:cNvPr id="5" name="">
            <a:extLst>
              <a:ext uri="{FF2B5EF4-FFF2-40B4-BE49-F238E27FC236}">
                <ns2:creationId id="{269C6B68-67F2-4C0C-A162-95747250353B}"/>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PRZED WAŻNĄ ROZMOWĄ</a:t>
            </a:r>
          </a:p>
        </p:txBody>
      </p:sp>
    </p:spTree>
    <p:extLst>
      <p:ext uri="{BB962C8B-B14F-4D97-AF65-F5344CB8AC3E}">
        <ns4:creationId val="112834147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2026-09-15T07:43:23.1250000Z</dcterms:created>
  <dcterms:modified xsi:type="dcterms:W3CDTF">2026-09-15T07:43:23.1250000Z</dcterms:modified>
</coreProperties>
</file>