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1113e4656a4e4a7e" /><Relationship Type="http://schemas.openxmlformats.org/officeDocument/2006/relationships/extended-properties" Target="/docProps/app.xml" Id="R758e89349c714bcc" /><Relationship Type="http://schemas.openxmlformats.org/officeDocument/2006/relationships/officeDocument" Target="/ppt/presentation.xml" Id="Re419219700714e0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5013b0c97ee4337"/>
  </p:sldMasterIdLst>
  <p:notesMasterIdLst>
    <p:notesMasterId xmlns:r="http://schemas.openxmlformats.org/officeDocument/2006/relationships" r:id="Rd1fc1254637341ad"/>
  </p:notesMasterIdLst>
  <p:sldIdLst>
    <p:sldId xmlns:r="http://schemas.openxmlformats.org/officeDocument/2006/relationships" id="256" r:id="Rac25b44a01c6460f"/>
    <p:sldId xmlns:r="http://schemas.openxmlformats.org/officeDocument/2006/relationships" id="257" r:id="R304760954eaa453d"/>
    <p:sldId xmlns:r="http://schemas.openxmlformats.org/officeDocument/2006/relationships" id="258" r:id="R1ff3e985031b468c"/>
    <p:sldId xmlns:r="http://schemas.openxmlformats.org/officeDocument/2006/relationships" id="259" r:id="R4cbb22a10b3f4bc2"/>
    <p:sldId xmlns:r="http://schemas.openxmlformats.org/officeDocument/2006/relationships" id="260" r:id="R7fff6d092ccb40fc"/>
    <p:sldId xmlns:r="http://schemas.openxmlformats.org/officeDocument/2006/relationships" id="261" r:id="R0f5e4435800e49b5"/>
    <p:sldId xmlns:r="http://schemas.openxmlformats.org/officeDocument/2006/relationships" id="262" r:id="Rc7c7edd5ebeb4b04"/>
  </p:sldIdLst>
  <p:sldSz cx="78867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702ba73790e4b24" /><Relationship Type="http://schemas.openxmlformats.org/officeDocument/2006/relationships/slideMaster" Target="/ppt/slideMasters/slideMaster1.xml" Id="R25013b0c97ee4337" /><Relationship Type="http://schemas.openxmlformats.org/officeDocument/2006/relationships/notesMaster" Target="/ppt/notesMasters/notesMaster1.xml" Id="Rd1fc1254637341ad" /><Relationship Type="http://schemas.openxmlformats.org/officeDocument/2006/relationships/presProps" Target="/ppt/presProps.xml" Id="Rbaa71e33ba2542d5" /><Relationship Type="http://schemas.openxmlformats.org/officeDocument/2006/relationships/tableStyles" Target="/ppt/tableStyles.xml" Id="R7b966b1443504641" /><Relationship Type="http://schemas.openxmlformats.org/officeDocument/2006/relationships/slide" Target="/ppt/slides/slide1.xml" Id="Rac25b44a01c6460f" /><Relationship Type="http://schemas.openxmlformats.org/officeDocument/2006/relationships/slide" Target="/ppt/slides/slide2.xml" Id="R304760954eaa453d" /><Relationship Type="http://schemas.openxmlformats.org/officeDocument/2006/relationships/slide" Target="/ppt/slides/slide3.xml" Id="R1ff3e985031b468c" /><Relationship Type="http://schemas.openxmlformats.org/officeDocument/2006/relationships/slide" Target="/ppt/slides/slide4.xml" Id="R4cbb22a10b3f4bc2" /><Relationship Type="http://schemas.openxmlformats.org/officeDocument/2006/relationships/slide" Target="/ppt/slides/slide5.xml" Id="R7fff6d092ccb40fc" /><Relationship Type="http://schemas.openxmlformats.org/officeDocument/2006/relationships/slide" Target="/ppt/slides/slide6.xml" Id="R0f5e4435800e49b5" /><Relationship Type="http://schemas.openxmlformats.org/officeDocument/2006/relationships/slide" Target="/ppt/slides/slide7.xml" Id="Rc7c7edd5ebeb4b0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9651ece0642e414c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3399307a9f574ded" /><Relationship Type="http://schemas.openxmlformats.org/officeDocument/2006/relationships/notesMaster" Target="/ppt/notesMasters/notesMaster1.xml" Id="R5afe0b6713714735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f86d982093d946ba" /><Relationship Type="http://schemas.openxmlformats.org/officeDocument/2006/relationships/notesMaster" Target="/ppt/notesMasters/notesMaster1.xml" Id="R44e2b77f3f3646d7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20ff3d62e8684aec" /><Relationship Type="http://schemas.openxmlformats.org/officeDocument/2006/relationships/notesMaster" Target="/ppt/notesMasters/notesMaster1.xml" Id="R2dd7a84e1f4c499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b81d4b2637e6457f" /><Relationship Type="http://schemas.openxmlformats.org/officeDocument/2006/relationships/notesMaster" Target="/ppt/notesMasters/notesMaster1.xml" Id="R42778f3f1fbc49c7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d707c8fe88cf43f4" /><Relationship Type="http://schemas.openxmlformats.org/officeDocument/2006/relationships/notesMaster" Target="/ppt/notesMasters/notesMaster1.xml" Id="Rfd9431e3fa7d4a33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51a8bfeb5c8f4959" /><Relationship Type="http://schemas.openxmlformats.org/officeDocument/2006/relationships/notesMaster" Target="/ppt/notesMasters/notesMaster1.xml" Id="Rf2f095d8aa674daf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7caffc164e3b4f1e" /><Relationship Type="http://schemas.openxmlformats.org/officeDocument/2006/relationships/notesMaster" Target="/ppt/notesMasters/notesMaster1.xml" Id="R3607c9244b85423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Historia z pracy: Jedno zdanie czy cała historia?.</a:t>
            </a:r>
          </a:p>
          <a:p xmlns:a="http://schemas.openxmlformats.org/drawingml/2006/main">
            <a:r>
              <a:t>Samuel uważa kontekst za część uczciwej odpowiedzi, a Anna potrzebuje najpierw krótkiego statusu. Oboje inaczej rozumieją konkretny komunikat.</a:t>
            </a:r>
          </a:p>
          <a:p xmlns:a="http://schemas.openxmlformats.org/drawingml/2006/main">
            <a:r>
              <a:t>Temat: Kontekst a zwięzłość. Bohaterowie: Samuel, Anna.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Historia z pracy: Jedno zdanie czy cała historia?.</a:t>
            </a:r>
          </a:p>
          <a:p xmlns:a="http://schemas.openxmlformats.org/drawingml/2006/main">
            <a:r>
              <a:t>Kadr 1 z 6. Anna otwiera długi mail Samuela o nieobecności.</a:t>
            </a:r>
          </a:p>
          <a:p xmlns:a="http://schemas.openxmlformats.org/drawingml/2006/main">
            <a:r>
              <a:t>Samuel: Wczoraj wieczorem okazało się, że w domu mamy nagłą sytuację i…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Historia z pracy: Jedno zdanie czy cała historia?.</a:t>
            </a:r>
          </a:p>
          <a:p xmlns:a="http://schemas.openxmlformats.org/drawingml/2006/main">
            <a:r>
              <a:t>Kadr 2 z 6. Anna przewija, szukając odpowiedzi na jedno pytanie.</a:t>
            </a:r>
          </a:p>
          <a:p xmlns:a="http://schemas.openxmlformats.org/drawingml/2006/main">
            <a:r>
              <a:t>Anna: Czy on jutro będzie, czy nie?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Historia z pracy: Jedno zdanie czy cała historia?.</a:t>
            </a:r>
          </a:p>
          <a:p xmlns:a="http://schemas.openxmlformats.org/drawingml/2006/main">
            <a:r>
              <a:t>Kadr 3 z 6. Anna odpisuje jednym zdaniem; Samuel czuje chłód.</a:t>
            </a:r>
          </a:p>
          <a:p xmlns:a="http://schemas.openxmlformats.org/drawingml/2006/main">
            <a:r>
              <a:t>Anna: Rozumiem. Będziesz jutro? Tak czy nie? | Samuel: Nawet nie odniosła się do tego, co napisałem.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Historia z pracy: Jedno zdanie czy cała historia?.</a:t>
            </a:r>
          </a:p>
          <a:p xmlns:a="http://schemas.openxmlformats.org/drawingml/2006/main">
            <a:r>
              <a:t>Kadr 4 z 6. Następnym razem Samuel wysyła tylko status.</a:t>
            </a:r>
          </a:p>
          <a:p xmlns:a="http://schemas.openxmlformats.org/drawingml/2006/main">
            <a:r>
              <a:t>Samuel: Jutro mnie nie będzie. | Anna: Okej. Konkretnie. | Samuel: Dla mnie to brzmi prawie niegrzecznie.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Historia z pracy: Jedno zdanie czy cała historia?.</a:t>
            </a:r>
          </a:p>
          <a:p xmlns:a="http://schemas.openxmlformats.org/drawingml/2006/main">
            <a:r>
              <a:t>Kadr 5 z 6. Rozmawiają o swoich definicjach szacunku dla odbiorcy.</a:t>
            </a:r>
          </a:p>
          <a:p xmlns:a="http://schemas.openxmlformats.org/drawingml/2006/main">
            <a:r>
              <a:t>Samuel: Dla mnie wyjaśnienie pokazuje, że traktuję cię poważnie. | Anna: Dla mnie szacunek to szybka odpowiedź. Kontekst mogę przeczytać potem.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Historia z pracy: Jedno zdanie czy cała historia?.</a:t>
            </a:r>
          </a:p>
          <a:p xmlns:a="http://schemas.openxmlformats.org/drawingml/2006/main">
            <a:r>
              <a:t>Podsumowanie Em: Samuel okazuje szacunek, dając pełny kontekst. Anna okazuje go, oszczędzając odbiorcy czas i podając najpierw potrzebny status. Dlatego długi mail może dla niej brzmieć jak chaos, a krótka odpowiedź dla niego jak obojętność. Połącz oba sposoby: zacznij od jednoznacznej informacji operacyjnej, a dopiero potem dodaj kontekst, który pomaga zrozumieć sytuację.</a:t>
            </a:r>
          </a:p>
          <a:p xmlns:a="http://schemas.openxmlformats.org/drawingml/2006/main">
            <a:r>
              <a:t>Empatyzer pomaga przygotować sposób komunikacji przed ważną rozmową.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76d5d6f6d4f4731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1a6fcc8389c4132" /><Relationship Type="http://schemas.openxmlformats.org/officeDocument/2006/relationships/slideLayout" Target="/ppt/slideLayouts/slideLayout1.xml" Id="Ra1b0102e283a450c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1b0102e283a450c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e65d8d860d6428a" /><Relationship Type="http://schemas.openxmlformats.org/officeDocument/2006/relationships/notesSlide" Target="/ppt/notesSlides/notesSlide1.xml" Id="R2d0a7ec358be472d" /></Relationships>
</file>

<file path=ppt/slides/_rels/slide2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fd782bf279804254"/><Relationship Type="http://schemas.openxmlformats.org/officeDocument/2006/relationships/image" Target="../media/image.png" Id="R5ee5e469b84144ef"/><Relationship Type="http://schemas.openxmlformats.org/officeDocument/2006/relationships/notesSlide" Target="/ppt/notesSlides/notesSlide2.xml" Id="R28bce74abb874f12"/></Relationships>
</file>

<file path=ppt/slides/_rels/slide3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133dd70ba48f4b90"/><Relationship Type="http://schemas.openxmlformats.org/officeDocument/2006/relationships/image" Target="../media/image2.png" Id="R640eda0a96cf4df4"/><Relationship Type="http://schemas.openxmlformats.org/officeDocument/2006/relationships/notesSlide" Target="/ppt/notesSlides/notesSlide3.xml" Id="R14722fb0481f4cf8"/></Relationships>
</file>

<file path=ppt/slides/_rels/slide4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59bf2640c9cc4448"/><Relationship Type="http://schemas.openxmlformats.org/officeDocument/2006/relationships/image" Target="../media/image3.png" Id="R2ee71645a4b04781"/><Relationship Type="http://schemas.openxmlformats.org/officeDocument/2006/relationships/notesSlide" Target="/ppt/notesSlides/notesSlide4.xml" Id="R72cb4be45faf4ae1"/></Relationships>
</file>

<file path=ppt/slides/_rels/slide5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67b178a2e0934ca9"/><Relationship Type="http://schemas.openxmlformats.org/officeDocument/2006/relationships/image" Target="../media/image4.png" Id="R0b7151837a3c4829"/><Relationship Type="http://schemas.openxmlformats.org/officeDocument/2006/relationships/notesSlide" Target="/ppt/notesSlides/notesSlide5.xml" Id="Re854a48d8a014c83"/></Relationships>
</file>

<file path=ppt/slides/_rels/slide6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05f013002df94b97"/><Relationship Type="http://schemas.openxmlformats.org/officeDocument/2006/relationships/image" Target="../media/image5.png" Id="R38598bf75b8f41e0"/><Relationship Type="http://schemas.openxmlformats.org/officeDocument/2006/relationships/notesSlide" Target="/ppt/notesSlides/notesSlide6.xml" Id="R2bce23d4422a4b14"/></Relationships>
</file>

<file path=ppt/slides/_rels/slide7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87812ef2dc584abb"/><Relationship Type="http://schemas.openxmlformats.org/officeDocument/2006/relationships/image" Target="../media/image6.png" Id="Rb5caf1c9de9947d9"/><Relationship Type="http://schemas.openxmlformats.org/officeDocument/2006/relationships/notesSlide" Target="/ppt/notesSlides/notesSlide7.xml" Id="R5981e9a0f4604c06"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4F285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46B0B9C-CF12-4FC4-A0D5-312ED1E721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523875"/>
            <a:ext cx="6858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133350" tIns="95250" rIns="133350" bIns="95250" anchor="ctr">
            <a:normAutofit fontScale="9166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42D7C4"/>
                </a:solidFill>
                <a:latin typeface="Outfit"/>
                <a:ea typeface="Outfit"/>
                <a:cs typeface="Outfit"/>
              </a:defRPr>
            </a:pPr>
            <a:r>
              <a:rPr sz="1500" b="1">
                <a:solidFill>
                  <a:srgbClr val="42D7C4"/>
                </a:solidFill>
                <a:latin typeface="Outfit"/>
                <a:ea typeface="Outfit"/>
                <a:cs typeface="Outfit"/>
              </a:rPr>
              <a:t>EMPATYZER · HISTORIE Z PRACY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AEEDA8E-9F7F-4015-B1C5-47E5AFF23D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428750"/>
            <a:ext cx="68580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133350" tIns="95250" rIns="133350" bIns="9525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36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Jedno zdanie czy cała historia?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2E1F3D-F7CF-4A64-9599-AD650236BC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48000"/>
            <a:ext cx="6572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133350" tIns="95250" rIns="133350" bIns="9525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D8CADC"/>
                </a:solidFill>
                <a:latin typeface="Outfit"/>
                <a:ea typeface="Outfit"/>
                <a:cs typeface="Outfit"/>
              </a:defRPr>
            </a:pPr>
            <a:r>
              <a:rPr sz="1650" b="0">
                <a:solidFill>
                  <a:srgbClr val="D8CADC"/>
                </a:solidFill>
                <a:latin typeface="Outfit"/>
                <a:ea typeface="Outfit"/>
                <a:cs typeface="Outfit"/>
              </a:rPr>
              <a:t>Kontekst a zwięzłość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8D33014-142C-4E27-86D6-CE406888E9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905250"/>
            <a:ext cx="657225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133350" tIns="95250" rIns="133350" bIns="9525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1875" b="0">
                <a:solidFill>
                  <a:srgbClr val="FFFFFF"/>
                </a:solidFill>
                <a:latin typeface="Outfit"/>
                <a:ea typeface="Outfit"/>
                <a:cs typeface="Outfit"/>
              </a:rPr>
              <a:t>Samuel uważa kontekst za część uczciwej odpowiedzi, a Anna potrzebuje najpierw krótkiego statusu. Oboje inaczej rozumieją konkretny komunikat.</a:t>
            </a:r>
          </a:p>
        </p:txBody>
      </p:sp>
    </p:spTree>
    <p:extLst>
      <p:ext uri="{BB962C8B-B14F-4D97-AF65-F5344CB8AC3E}">
        <p14:creationId xmlns:p14="http://schemas.microsoft.com/office/powerpoint/2010/main" val="40200890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ee5e469b84144ef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E804452-AF41-4A4E-9728-B1ED30CF02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" y="190500"/>
            <a:ext cx="666750" cy="666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9525">
            <a:solidFill>
              <a:srgbClr val="4F2854"/>
            </a:solidFill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21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22FD33A-8318-4A2F-BCF7-7B2D55BF37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4095750"/>
            <a:ext cx="5143500" cy="1619250"/>
          </a:xfrm>
          <a:prstGeom xmlns:a="http://schemas.openxmlformats.org/drawingml/2006/main" prst="roundRect">
            <a:avLst>
              <a:gd name="adj" fmla="val 7059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35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Wczoraj wieczorem okazało się, że w domu mamy nagłą sytuację i…</a:t>
            </a:r>
          </a:p>
        </p:txBody>
      </p:sp>
    </p:spTree>
    <p:extLst>
      <p:ext uri="{BB962C8B-B14F-4D97-AF65-F5344CB8AC3E}">
        <p14:creationId xmlns:p14="http://schemas.microsoft.com/office/powerpoint/2010/main" val="2489599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40eda0a96cf4df4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FF76129-5BD4-40CE-900F-10AA828E31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" y="190500"/>
            <a:ext cx="666750" cy="666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9525">
            <a:solidFill>
              <a:srgbClr val="4F2854"/>
            </a:solidFill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21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3554D7A-1811-496D-88BB-0F6148C032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4114800"/>
            <a:ext cx="190500" cy="190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800D778-A8B3-4B92-AC60-C1EB28D70B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905250"/>
            <a:ext cx="114300" cy="114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AC7617E-9FE6-4067-8E19-8D7B827DDB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0" y="4333875"/>
            <a:ext cx="4762500" cy="1381125"/>
          </a:xfrm>
          <a:prstGeom xmlns:a="http://schemas.openxmlformats.org/drawingml/2006/main" prst="roundRect">
            <a:avLst>
              <a:gd name="adj" fmla="val 17931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425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425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Czy on jutro będzie, czy nie?</a:t>
            </a:r>
          </a:p>
        </p:txBody>
      </p:sp>
    </p:spTree>
    <p:extLst>
      <p:ext uri="{BB962C8B-B14F-4D97-AF65-F5344CB8AC3E}">
        <p14:creationId xmlns:p14="http://schemas.microsoft.com/office/powerpoint/2010/main" val="24756152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ee71645a4b04781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22F2D9F-AD58-4C9F-A554-712C243429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" y="190500"/>
            <a:ext cx="666750" cy="666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9525">
            <a:solidFill>
              <a:srgbClr val="4F2854"/>
            </a:solidFill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21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A6888FD-CF4B-4E8E-8DD8-268CAD61D6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3857625"/>
            <a:ext cx="390525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35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Rozumiem. Będziesz jutro? Tak czy nie?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9C93412-D7C7-4A84-9879-E20340EE0F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4114800"/>
            <a:ext cx="190500" cy="190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091AD68-CB17-4873-A965-D6FE6F29FB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05250"/>
            <a:ext cx="114300" cy="114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EBDC81C-903C-41DB-BF85-5E3D971760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4333875"/>
            <a:ext cx="3238500" cy="1381125"/>
          </a:xfrm>
          <a:prstGeom xmlns:a="http://schemas.openxmlformats.org/drawingml/2006/main" prst="roundRect">
            <a:avLst>
              <a:gd name="adj" fmla="val 17931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35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Nawet nie odniosła się do tego, co napisałem.</a:t>
            </a:r>
          </a:p>
        </p:txBody>
      </p:sp>
    </p:spTree>
    <p:extLst>
      <p:ext uri="{BB962C8B-B14F-4D97-AF65-F5344CB8AC3E}">
        <p14:creationId xmlns:p14="http://schemas.microsoft.com/office/powerpoint/2010/main" val="126307751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b7151837a3c4829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F6B6692-3010-4E36-A7DC-7D4879F28A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" y="190500"/>
            <a:ext cx="666750" cy="666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9525">
            <a:solidFill>
              <a:srgbClr val="4F2854"/>
            </a:solidFill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21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47036EC-603B-44C3-91DE-D4B82CF269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3667125"/>
            <a:ext cx="3905250" cy="1190625"/>
          </a:xfrm>
          <a:prstGeom xmlns:a="http://schemas.openxmlformats.org/drawingml/2006/main" prst="roundRect">
            <a:avLst>
              <a:gd name="adj" fmla="val 9600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35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Jutro mnie nie będzie.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857CF63-E8D0-477E-AB49-BEBFC2EC3E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4543425"/>
            <a:ext cx="190500" cy="190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FDEFF98-0C22-4992-9250-011C519B25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33875"/>
            <a:ext cx="114300" cy="114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A3C68EA-0353-4030-BACB-2F7FA16464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4762500"/>
            <a:ext cx="2762250" cy="952500"/>
          </a:xfrm>
          <a:prstGeom xmlns:a="http://schemas.openxmlformats.org/drawingml/2006/main" prst="roundRect">
            <a:avLst>
              <a:gd name="adj" fmla="val 26000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35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Okej. Konkretnie.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283CF9C-D97F-4C1E-9A88-96F8522022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4543425"/>
            <a:ext cx="190500" cy="190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3C9E56E-32DD-4E91-A479-FDED101EDC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4333875"/>
            <a:ext cx="114300" cy="114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0DB0A8D-DC75-46A2-A667-C467CBBB48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4762500"/>
            <a:ext cx="3429000" cy="952500"/>
          </a:xfrm>
          <a:prstGeom xmlns:a="http://schemas.openxmlformats.org/drawingml/2006/main" prst="roundRect">
            <a:avLst>
              <a:gd name="adj" fmla="val 26000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35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Dla mnie to brzmi prawie niegrzecznie.</a:t>
            </a:r>
          </a:p>
        </p:txBody>
      </p:sp>
    </p:spTree>
    <p:extLst>
      <p:ext uri="{BB962C8B-B14F-4D97-AF65-F5344CB8AC3E}">
        <p14:creationId xmlns:p14="http://schemas.microsoft.com/office/powerpoint/2010/main" val="61297529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8598bf75b8f41e0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543CA06-D354-460B-A764-26ABD4E2D6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" y="190500"/>
            <a:ext cx="666750" cy="666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9525">
            <a:solidFill>
              <a:srgbClr val="4F2854"/>
            </a:solidFill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21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5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19460E8-3D39-47E5-A609-09005CB6E1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33550" y="3028950"/>
            <a:ext cx="342900" cy="895350"/>
          </a:xfrm>
          <a:custGeom xmlns:a="http://schemas.openxmlformats.org/drawingml/2006/main">
            <a:pathLst>
              <a:path w="342900" h="895350">
                <a:moveTo>
                  <a:pt x="0" y="895350"/>
                </a:moveTo>
                <a:lnTo>
                  <a:pt x="171450" y="0"/>
                </a:lnTo>
                <a:lnTo>
                  <a:pt x="342900" y="895350"/>
                </a:lnTo>
                <a:close/>
              </a:path>
            </a:pathLst>
          </a:cu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F0E42FE-2D77-4703-86F7-AD9AF14B29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3905250"/>
            <a:ext cx="3714750" cy="1809750"/>
          </a:xfrm>
          <a:prstGeom xmlns:a="http://schemas.openxmlformats.org/drawingml/2006/main" prst="roundRect">
            <a:avLst>
              <a:gd name="adj" fmla="val 13684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35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Dla mnie wyjaśnienie pokazuje, że traktuję cię poważnie.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F0C0F02-9959-4FAE-9E68-7C30D8644E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2933700"/>
            <a:ext cx="342900" cy="895350"/>
          </a:xfrm>
          <a:custGeom xmlns:a="http://schemas.openxmlformats.org/drawingml/2006/main">
            <a:pathLst>
              <a:path w="342900" h="895350">
                <a:moveTo>
                  <a:pt x="0" y="895350"/>
                </a:moveTo>
                <a:lnTo>
                  <a:pt x="171450" y="0"/>
                </a:lnTo>
                <a:lnTo>
                  <a:pt x="342900" y="895350"/>
                </a:lnTo>
                <a:close/>
              </a:path>
            </a:pathLst>
          </a:cu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FF04759-E7F6-4CF1-B97D-D864AFCFD8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3810000"/>
            <a:ext cx="3429000" cy="1905000"/>
          </a:xfrm>
          <a:prstGeom xmlns:a="http://schemas.openxmlformats.org/drawingml/2006/main" prst="roundRect">
            <a:avLst>
              <a:gd name="adj" fmla="val 13000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35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Dla mnie szacunek to szybka odpowiedź. Kontekst mogę przeczytać potem.</a:t>
            </a:r>
          </a:p>
        </p:txBody>
      </p:sp>
    </p:spTree>
    <p:extLst>
      <p:ext uri="{BB962C8B-B14F-4D97-AF65-F5344CB8AC3E}">
        <p14:creationId xmlns:p14="http://schemas.microsoft.com/office/powerpoint/2010/main" val="1462442865"/>
      </p:ext>
    </p:extLst>
  </p:cSld>
</p:sld>
</file>

<file path=ppt/slides/slide7.xml><?xml version="1.0" encoding="utf-8"?>
<p:sld xmlns:a="http://schemas.openxmlformats.org/drawingml/2006/main" xmlns:ns2="http://schemas.microsoft.com/office/drawing/2014/main" xmlns:ns4="http://schemas.microsoft.com/office/powerpoint/2010/main" xmlns:p="http://schemas.openxmlformats.org/presentationml/2006/main" xmlns:r="http://schemas.openxmlformats.org/officeDocument/2006/relationships">
  <p:cSld>
    <p:bg>
      <p:bgPr>
        <a:solidFill>
          <a:srgbClr val="EEE8F3"/>
        </a:solidFill>
      </p:bgPr>
    </p:bg>
    <p:spTree>
      <p:nvGrpSpPr>
        <p:cNvPr id="1" name=""/>
        <p:cNvGrpSpPr/>
        <p:nvPr/>
      </p:nvGrpSpPr>
      <p:grpSpPr>
        <a:xfrm/>
      </p:grpSpPr>
      <p:sp>
        <p:nvSpPr>
          <p:cNvPr id="6" name="">
            <a:extLst>
              <a:ext uri="{FF2B5EF4-FFF2-40B4-BE49-F238E27FC236}">
                <ns2:creationId id="{0B8A1C1D-63EC-401E-A0C0-AE08F4F51FF7}"/>
              </a:ext>
            </a:extLst>
          </p:cNvPr>
          <p:cNvSpPr>
            <a:spLocks noGrp="1"/>
          </p:cNvSpPr>
          <p:nvPr/>
        </p:nvSpPr>
        <p:spPr>
          <a:xfrm>
            <a:off x="190500" y="190500"/>
            <a:ext cx="666750" cy="666750"/>
          </a:xfrm>
          <a:prstGeom prst="ellipse">
            <a:avLst/>
          </a:prstGeom>
          <a:solidFill>
            <a:srgbClr val="4F2854"/>
          </a:solidFill>
          <a:ln w="9525">
            <a:solidFill>
              <a:srgbClr val="4F2854"/>
            </a:solidFill>
          </a:ln>
        </p:spPr>
        <p:txBody>
          <a:bodyPr lIns="0" tIns="0" rIns="0" bIns="0" anchor="ctr">
            <a:noAutofit/>
          </a:bodyPr>
          <a:lstStyle/>
          <a:p>
            <a:pPr algn="ctr">
              <a:defRPr sz="21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21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6</a:t>
            </a:r>
          </a:p>
        </p:txBody>
      </p:sp>
      <p:sp>
        <p:nvSpPr>
          <p:cNvPr id="2" name="">
            <a:extLst>
              <a:ext uri="{FF2B5EF4-FFF2-40B4-BE49-F238E27FC236}">
                <ns2:creationId id="{F8A0196C-2590-4FD3-9BDA-8D7B62594DA7}"/>
              </a:ext>
            </a:extLst>
          </p:cNvPr>
          <p:cNvSpPr>
            <a:spLocks noGrp="1"/>
          </p:cNvSpPr>
          <p:nvPr/>
        </p:nvSpPr>
        <p:spPr>
          <a:xfrm>
            <a:off x="1952625" y="4762500"/>
            <a:ext cx="904875" cy="523875"/>
          </a:xfrm>
          <a:custGeom>
            <a:pathLst>
              <a:path w="904875" h="523875">
                <a:moveTo>
                  <a:pt x="523875" y="0"/>
                </a:moveTo>
                <a:lnTo>
                  <a:pt x="0" y="523875"/>
                </a:lnTo>
                <a:lnTo>
                  <a:pt x="904875" y="0"/>
                </a:lnTo>
                <a:close/>
              </a:path>
            </a:pathLst>
          </a:custGeom>
          <a:solidFill>
            <a:srgbClr val="FFFDFD"/>
          </a:solidFill>
          <a:ln w="19050">
            <a:solidFill>
              <a:srgbClr val="139C8B"/>
            </a:solidFill>
          </a:ln>
        </p:spPr>
      </p:sp>
      <p:sp>
        <p:nvSpPr>
          <p:cNvPr id="3" name="">
            <a:extLst>
              <a:ext uri="{FF2B5EF4-FFF2-40B4-BE49-F238E27FC236}">
                <ns2:creationId id="{E651F529-97BF-4B80-83DC-5C767D46B8CD}"/>
              </a:ext>
            </a:extLst>
          </p:cNvPr>
          <p:cNvSpPr>
            <a:spLocks noGrp="1"/>
          </p:cNvSpPr>
          <p:nvPr/>
        </p:nvSpPr>
        <p:spPr>
          <a:xfrm>
            <a:off x="1809750" y="666750"/>
            <a:ext cx="5810250" cy="4095750"/>
          </a:xfrm>
          <a:prstGeom prst="roundRect">
            <a:avLst>
              <a:gd name="adj" fmla="val 6977"/>
            </a:avLst>
          </a:prstGeom>
          <a:solidFill>
            <a:srgbClr val="FFFDFD"/>
          </a:solidFill>
          <a:ln w="28575">
            <a:solidFill>
              <a:srgbClr val="139C8B"/>
            </a:solidFill>
          </a:ln>
        </p:spPr>
        <p:txBody>
          <a:bodyPr wrap="square" lIns="285750" tIns="266700" rIns="285750" bIns="266700" anchor="ctr">
            <a:normAutofit fontScale="100000"/>
          </a:bodyPr>
          <a:lstStyle/>
          <a:p>
            <a:pPr algn="l">
              <a:defRPr sz="1725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725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/>
            </a:r>
          </a:p>
        </p:txBody>
      </p:sp>
      <p:sp>
        <p:nvSpPr>
          <p:cNvPr id="901" name="Em summary text" descr="Editable Empatyzer summary">
            <a:extLst>
              <a:ext uri="{FF2B5EF4-FFF2-40B4-BE49-F238E27FC236}">
                <ns2:creationId id="{14CBCE35-D410-4AA3-8335-E49953F54EB2}"/>
              </a:ext>
            </a:extLst>
          </p:cNvPr>
          <p:cNvSpPr>
            <a:spLocks noGrp="1"/>
          </p:cNvSpPr>
          <p:nvPr/>
        </p:nvSpPr>
        <p:spPr>
          <a:xfrm>
            <a:off x="2038350" y="1554480"/>
            <a:ext cx="5353050" cy="2476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10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Samuel okazuje szacunek, dając pełny kontekst. Anna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okazuje go, oszczędzając odbiorcy czas i podając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najpierw potrzebny status. Dlatego długi mail może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dla niej brzmieć jak chaos, a krótka odpowiedź dla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niego jak obojętność. Połącz oba sposoby: zacznij od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jednoznacznej informacji operacyjnej, a dopiero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potem dodaj kontekst, który pomaga zrozumieć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sytuację.</a:t>
            </a:r>
          </a:p>
        </p:txBody>
      </p:sp>
      <p:pic>
        <p:nvPicPr>
          <p:cNvPr id="9" name=""/>
          <p:cNvPicPr>
            <a:picLocks noChangeAspect="1"/>
          </p:cNvPicPr>
          <p:nvPr/>
        </p:nvPicPr>
        <p:blipFill>
          <a:blip r:embed="Rb5caf1c9de9947d9"/>
          <a:stretch/>
        </p:blipFill>
        <p:spPr>
          <a:xfrm>
            <a:off x="523875" y="4810125"/>
            <a:ext cx="1619250" cy="1619250"/>
          </a:xfrm>
          <a:prstGeom prst="rect">
            <a:avLst/>
          </a:prstGeom>
        </p:spPr>
      </p:pic>
      <p:sp>
        <p:nvSpPr>
          <p:cNvPr id="5" name="">
            <a:extLst>
              <a:ext uri="{FF2B5EF4-FFF2-40B4-BE49-F238E27FC236}">
                <ns2:creationId id="{14CBCE35-D410-4AA3-8335-E49953F54EB2}"/>
              </a:ext>
            </a:extLst>
          </p:cNvPr>
          <p:cNvSpPr>
            <a:spLocks noGrp="1"/>
          </p:cNvSpPr>
          <p:nvPr/>
        </p:nvSpPr>
        <p:spPr>
          <a:xfrm>
            <a:off x="2857500" y="6238875"/>
            <a:ext cx="447675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133350" tIns="95250" rIns="133350" bIns="95250" anchor="ctr">
            <a:normAutofit fontScale="72917"/>
          </a:bodyPr>
          <a:lstStyle/>
          <a:p>
            <a:pPr algn="r">
              <a:defRPr sz="1200" b="0">
                <a:solidFill>
                  <a:srgbClr val="9E91A5"/>
                </a:solidFill>
                <a:latin typeface="Outfit"/>
                <a:ea typeface="Outfit"/>
                <a:cs typeface="Outfit"/>
              </a:defRPr>
            </a:pPr>
            <a:r>
              <a:rPr sz="1200" b="0">
                <a:solidFill>
                  <a:srgbClr val="9E91A5"/>
                </a:solidFill>
                <a:latin typeface="Outfit"/>
                <a:ea typeface="Outfit"/>
                <a:cs typeface="Outfit"/>
              </a:rPr>
              <a:t>EMPATYZER · PRZED WAŻNĄ ROZMOWĄ</a:t>
            </a:r>
          </a:p>
        </p:txBody>
      </p:sp>
    </p:spTree>
    <p:extLst>
      <p:ext uri="{BB962C8B-B14F-4D97-AF65-F5344CB8AC3E}">
        <ns4:creationId val="63321233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2026-09-15T07:43:10.0290000Z</dcterms:created>
  <dcterms:modified xsi:type="dcterms:W3CDTF">2026-09-15T07:43:10.0290000Z</dcterms:modified>
</coreProperties>
</file>