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a34c5a966e94b99" /><Relationship Type="http://schemas.openxmlformats.org/officeDocument/2006/relationships/extended-properties" Target="/docProps/app.xml" Id="R2b2a5b9befac4c97" /><Relationship Type="http://schemas.openxmlformats.org/officeDocument/2006/relationships/officeDocument" Target="/ppt/presentation.xml" Id="R9c6f54ab69ec495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225b85d8d524381"/>
  </p:sldMasterIdLst>
  <p:notesMasterIdLst>
    <p:notesMasterId xmlns:r="http://schemas.openxmlformats.org/officeDocument/2006/relationships" r:id="R810b1f0051c24533"/>
  </p:notesMasterIdLst>
  <p:sldIdLst>
    <p:sldId xmlns:r="http://schemas.openxmlformats.org/officeDocument/2006/relationships" id="256" r:id="R2b3b94dedf684da1"/>
    <p:sldId xmlns:r="http://schemas.openxmlformats.org/officeDocument/2006/relationships" id="257" r:id="R382dd9d0dd504c90"/>
    <p:sldId xmlns:r="http://schemas.openxmlformats.org/officeDocument/2006/relationships" id="258" r:id="R34be37c88c8844aa"/>
    <p:sldId xmlns:r="http://schemas.openxmlformats.org/officeDocument/2006/relationships" id="259" r:id="Rf42e40d3daa8464e"/>
    <p:sldId xmlns:r="http://schemas.openxmlformats.org/officeDocument/2006/relationships" id="260" r:id="Rbd7c14fefb464d2b"/>
    <p:sldId xmlns:r="http://schemas.openxmlformats.org/officeDocument/2006/relationships" id="261" r:id="Rd1ef23237f7548a8"/>
    <p:sldId xmlns:r="http://schemas.openxmlformats.org/officeDocument/2006/relationships" id="262" r:id="Rab25e4392bc240c1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8fe32c742ff4c21" /><Relationship Type="http://schemas.openxmlformats.org/officeDocument/2006/relationships/slideMaster" Target="/ppt/slideMasters/slideMaster1.xml" Id="R9225b85d8d524381" /><Relationship Type="http://schemas.openxmlformats.org/officeDocument/2006/relationships/notesMaster" Target="/ppt/notesMasters/notesMaster1.xml" Id="R810b1f0051c24533" /><Relationship Type="http://schemas.openxmlformats.org/officeDocument/2006/relationships/presProps" Target="/ppt/presProps.xml" Id="R3cdfcfa7b0f84be9" /><Relationship Type="http://schemas.openxmlformats.org/officeDocument/2006/relationships/tableStyles" Target="/ppt/tableStyles.xml" Id="Ra5ede87a576b4f11" /><Relationship Type="http://schemas.openxmlformats.org/officeDocument/2006/relationships/slide" Target="/ppt/slides/slide1.xml" Id="R2b3b94dedf684da1" /><Relationship Type="http://schemas.openxmlformats.org/officeDocument/2006/relationships/slide" Target="/ppt/slides/slide2.xml" Id="R382dd9d0dd504c90" /><Relationship Type="http://schemas.openxmlformats.org/officeDocument/2006/relationships/slide" Target="/ppt/slides/slide3.xml" Id="R34be37c88c8844aa" /><Relationship Type="http://schemas.openxmlformats.org/officeDocument/2006/relationships/slide" Target="/ppt/slides/slide4.xml" Id="Rf42e40d3daa8464e" /><Relationship Type="http://schemas.openxmlformats.org/officeDocument/2006/relationships/slide" Target="/ppt/slides/slide5.xml" Id="Rbd7c14fefb464d2b" /><Relationship Type="http://schemas.openxmlformats.org/officeDocument/2006/relationships/slide" Target="/ppt/slides/slide6.xml" Id="Rd1ef23237f7548a8" /><Relationship Type="http://schemas.openxmlformats.org/officeDocument/2006/relationships/slide" Target="/ppt/slides/slide7.xml" Id="Rab25e4392bc240c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b061f0666d54dd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d3bc259d5474ef0" /><Relationship Type="http://schemas.openxmlformats.org/officeDocument/2006/relationships/notesMaster" Target="/ppt/notesMasters/notesMaster1.xml" Id="Rade42f57ed5e46e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95da55f20c64339" /><Relationship Type="http://schemas.openxmlformats.org/officeDocument/2006/relationships/notesMaster" Target="/ppt/notesMasters/notesMaster1.xml" Id="Rc35b7381ce6f49b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8abad165a8c46e2" /><Relationship Type="http://schemas.openxmlformats.org/officeDocument/2006/relationships/notesMaster" Target="/ppt/notesMasters/notesMaster1.xml" Id="R3af44be5f664445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5fc52e854b647ce" /><Relationship Type="http://schemas.openxmlformats.org/officeDocument/2006/relationships/notesMaster" Target="/ppt/notesMasters/notesMaster1.xml" Id="R9e0bcbb462304fe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da850a499694027" /><Relationship Type="http://schemas.openxmlformats.org/officeDocument/2006/relationships/notesMaster" Target="/ppt/notesMasters/notesMaster1.xml" Id="R71509d75882c408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10361c791194cf6" /><Relationship Type="http://schemas.openxmlformats.org/officeDocument/2006/relationships/notesMaster" Target="/ppt/notesMasters/notesMaster1.xml" Id="R8b2b2dd6259d424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a3842a7f8544229" /><Relationship Type="http://schemas.openxmlformats.org/officeDocument/2006/relationships/notesMaster" Target="/ppt/notesMasters/notesMaster1.xml" Id="R43a531647ad041f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Ustnie A, mailowo B.</a:t>
            </a:r>
          </a:p>
          <a:p xmlns:a="http://schemas.openxmlformats.org/drawingml/2006/main">
            <a:r>
              <a:t>Karim ufa ustnym ustaleniom i elastycznym korektom, a Jonas potrzebuje zapisu. Bez wspólnego śladu obaj inaczej pamiętają tę samą decyzję.</a:t>
            </a:r>
          </a:p>
          <a:p xmlns:a="http://schemas.openxmlformats.org/drawingml/2006/main">
            <a:r>
              <a:t>Temat: Ustalenie ustne a wspólny zapis. Bohaterowie: Karim, Jonas.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Ustnie A, mailowo B.</a:t>
            </a:r>
          </a:p>
          <a:p xmlns:a="http://schemas.openxmlformats.org/drawingml/2006/main">
            <a:r>
              <a:t>Kadr 1 z 6. Karim i Jonas uzgadniają coś na korytarzu.</a:t>
            </a:r>
          </a:p>
          <a:p xmlns:a="http://schemas.openxmlformats.org/drawingml/2006/main">
            <a:r>
              <a:t>Karim: Dobra, robimy A. Tak będzie szybciej. | Jonas: Okej.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Ustnie A, mailowo B.</a:t>
            </a:r>
          </a:p>
          <a:p xmlns:a="http://schemas.openxmlformats.org/drawingml/2006/main">
            <a:r>
              <a:t>Kadr 2 z 6. Jonas zaczyna wdrożenie A.</a:t>
            </a:r>
          </a:p>
          <a:p xmlns:a="http://schemas.openxmlformats.org/drawingml/2006/main">
            <a:r>
              <a:t>Jonas: Ustaliliśmy.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Ustnie A, mailowo B.</a:t>
            </a:r>
          </a:p>
          <a:p xmlns:a="http://schemas.openxmlformats.org/drawingml/2006/main">
            <a:r>
              <a:t>Kadr 3 z 6. Tydzień później przychodzi wiadomość zmieniająca kierunek.</a:t>
            </a:r>
          </a:p>
          <a:p xmlns:a="http://schemas.openxmlformats.org/drawingml/2006/main">
            <a:r>
              <a:t>Karim: Jednak B. A nie ma sensu przy nowym układzie. | Jonas: A teraz wygląda, jakbym sam wybrał 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Ustnie A, mailowo B.</a:t>
            </a:r>
          </a:p>
          <a:p xmlns:a="http://schemas.openxmlformats.org/drawingml/2006/main">
            <a:r>
              <a:t>Kadr 4 z 6. Jonas zaczyna po rozmowach wysyłać podsumowania; Karim czuje formalny dystans.</a:t>
            </a:r>
          </a:p>
          <a:p xmlns:a="http://schemas.openxmlformats.org/drawingml/2006/main">
            <a:r>
              <a:t>Jonas: Potwierdzam: A. Jeśli źle zrozumiałem, popraw mnie. | Karim: Naprawdę musimy wszystko formalizować?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Ustnie A, mailowo B.</a:t>
            </a:r>
          </a:p>
          <a:p xmlns:a="http://schemas.openxmlformats.org/drawingml/2006/main">
            <a:r>
              <a:t>Kadr 5 z 6. Rozmawiają o funkcji takiego maila.</a:t>
            </a:r>
          </a:p>
          <a:p xmlns:a="http://schemas.openxmlformats.org/drawingml/2006/main">
            <a:r>
              <a:t>Jonas: To nie brak zaufania. To wspólna pamięć. | Karim: Jeśli tak to traktujemy, okej.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Ustnie A, mailowo B.</a:t>
            </a:r>
          </a:p>
          <a:p xmlns:a="http://schemas.openxmlformats.org/drawingml/2006/main">
            <a:r>
              <a:t>Podsumowanie Em: Karim traktuje ustne ustalenie jak żywą relację, którą można naturalnie aktualizować. Jonas widzi ryzyko, że po zmianie każdy zapamięta decyzję inaczej, a odpowiedzialność zostanie przy osobie wykonującej zadanie. Dlatego krótkie pisemne podsumowanie dla jednego brzmi chłodno, a dla drugiego daje bezpieczeństwo. Ustalcie, że zapis decyzji jest wspólną pamięcią zespołu, a nie dowodem braku zaufania.</a:t>
            </a:r>
          </a:p>
          <a:p xmlns:a="http://schemas.openxmlformats.org/drawingml/2006/main">
            <a:r>
              <a:t>Empatyzer pomaga przygotować sposób komunikacji przed ważną rozmową.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ce5bdc4d37240b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1463383046a4eca" /><Relationship Type="http://schemas.openxmlformats.org/officeDocument/2006/relationships/slideLayout" Target="/ppt/slideLayouts/slideLayout1.xml" Id="Rd2ef23135c064d9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2ef23135c064d9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bcece4bb664ebf" /><Relationship Type="http://schemas.openxmlformats.org/officeDocument/2006/relationships/notesSlide" Target="/ppt/notesSlides/notesSlide1.xml" Id="R906b29fe3e7543d2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75aa115cfa443e2"/><Relationship Type="http://schemas.openxmlformats.org/officeDocument/2006/relationships/image" Target="../media/image.png" Id="R02dfe0c6e6d044cf"/><Relationship Type="http://schemas.openxmlformats.org/officeDocument/2006/relationships/notesSlide" Target="/ppt/notesSlides/notesSlide2.xml" Id="R58c0e5ea8f5347ee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6fe54f97a404cc4"/><Relationship Type="http://schemas.openxmlformats.org/officeDocument/2006/relationships/image" Target="../media/image2.png" Id="Rdd9276c18063464c"/><Relationship Type="http://schemas.openxmlformats.org/officeDocument/2006/relationships/notesSlide" Target="/ppt/notesSlides/notesSlide3.xml" Id="Rb9344111d0a04215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16914cdae8542c1"/><Relationship Type="http://schemas.openxmlformats.org/officeDocument/2006/relationships/image" Target="../media/image3.png" Id="Rcd534bbe888c42b2"/><Relationship Type="http://schemas.openxmlformats.org/officeDocument/2006/relationships/notesSlide" Target="/ppt/notesSlides/notesSlide4.xml" Id="R434e9130f7b84b9a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f5581af962354e52"/><Relationship Type="http://schemas.openxmlformats.org/officeDocument/2006/relationships/image" Target="../media/image4.png" Id="Rd4cb9ac1321043aa"/><Relationship Type="http://schemas.openxmlformats.org/officeDocument/2006/relationships/notesSlide" Target="/ppt/notesSlides/notesSlide5.xml" Id="R5362ea9a690440fa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618a950855a445a2"/><Relationship Type="http://schemas.openxmlformats.org/officeDocument/2006/relationships/image" Target="../media/image5.png" Id="R841a96eb8c584ea8"/><Relationship Type="http://schemas.openxmlformats.org/officeDocument/2006/relationships/notesSlide" Target="/ppt/notesSlides/notesSlide6.xml" Id="R54206b5867fc499f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b810089393044990"/><Relationship Type="http://schemas.openxmlformats.org/officeDocument/2006/relationships/image" Target="../media/image6.png" Id="R83f52a8228004df0"/><Relationship Type="http://schemas.openxmlformats.org/officeDocument/2006/relationships/notesSlide" Target="/ppt/notesSlides/notesSlide7.xml" Id="Rb111d776ae1846fa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4F285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1B69ED-E080-4AA5-90D9-98415AEC4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2D7C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42D7C4"/>
                </a:solidFill>
                <a:latin typeface="Outfit"/>
                <a:ea typeface="Outfit"/>
                <a:cs typeface="Outfit"/>
              </a:rPr>
              <a:t>EMPATYZER · HISTORIE Z PRACY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4A9402-ED20-48F6-A7C6-28A3A0DAB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287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36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Ustnie A, mailowo B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ADFBD9-C259-4094-A4EE-D1831BC38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0"/>
            <a:ext cx="6572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8CADC"/>
                </a:solidFill>
                <a:latin typeface="Outfit"/>
                <a:ea typeface="Outfit"/>
                <a:cs typeface="Outfit"/>
              </a:defRPr>
            </a:pPr>
            <a:r>
              <a:rPr sz="1650" b="0">
                <a:solidFill>
                  <a:srgbClr val="D8CADC"/>
                </a:solidFill>
                <a:latin typeface="Outfit"/>
                <a:ea typeface="Outfit"/>
                <a:cs typeface="Outfit"/>
              </a:rPr>
              <a:t>Ustalenie ustne a wspólny zapis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F1706B-4906-4818-AF74-816619629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05250"/>
            <a:ext cx="6572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875" b="0">
                <a:solidFill>
                  <a:srgbClr val="FFFFFF"/>
                </a:solidFill>
                <a:latin typeface="Outfit"/>
                <a:ea typeface="Outfit"/>
                <a:cs typeface="Outfit"/>
              </a:rPr>
              <a:t>Karim ufa ustnym ustaleniom i elastycznym korektom, a Jonas potrzebuje zapisu. Bez wspólnego śladu obaj inaczej pamiętają tę samą decyzję.</a:t>
            </a:r>
          </a:p>
        </p:txBody>
      </p:sp>
    </p:spTree>
    <p:extLst>
      <p:ext uri="{BB962C8B-B14F-4D97-AF65-F5344CB8AC3E}">
        <p14:creationId xmlns:p14="http://schemas.microsoft.com/office/powerpoint/2010/main" val="175414576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dfe0c6e6d044c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134A88-3738-4E12-91BA-BA1BE42FF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1162B4-3DDA-41CA-BAAD-F9424F080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307657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E3FEAE-2A45-4D35-BA26-23DE6DD85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952875"/>
            <a:ext cx="4095750" cy="1524000"/>
          </a:xfrm>
          <a:prstGeom xmlns:a="http://schemas.openxmlformats.org/drawingml/2006/main" prst="roundRect">
            <a:avLst>
              <a:gd name="adj" fmla="val 1625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Dobra, robimy A. Tak będzie szybciej.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859075-8276-49CF-8A12-D7D3AB4E1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43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79FA2E-1F4F-4641-8338-D61A8047A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619625"/>
            <a:ext cx="1714500" cy="1095375"/>
          </a:xfrm>
          <a:prstGeom xmlns:a="http://schemas.openxmlformats.org/drawingml/2006/main" prst="roundRect">
            <a:avLst>
              <a:gd name="adj" fmla="val 22609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Okej.</a:t>
            </a:r>
          </a:p>
        </p:txBody>
      </p:sp>
    </p:spTree>
    <p:extLst>
      <p:ext uri="{BB962C8B-B14F-4D97-AF65-F5344CB8AC3E}">
        <p14:creationId xmlns:p14="http://schemas.microsoft.com/office/powerpoint/2010/main" val="179415422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9276c18063464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2F08C0-9671-4451-83FF-BDDB55B63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52C9AB-F7D9-4CBB-A660-9D9814A96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2576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F001A1-D87F-45AB-9B42-FC104D16F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40481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666B74-055F-4362-A910-D6CBD5DDA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476750"/>
            <a:ext cx="2857500" cy="123825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Ustaliliśmy.</a:t>
            </a:r>
          </a:p>
        </p:txBody>
      </p:sp>
    </p:spTree>
    <p:extLst>
      <p:ext uri="{BB962C8B-B14F-4D97-AF65-F5344CB8AC3E}">
        <p14:creationId xmlns:p14="http://schemas.microsoft.com/office/powerpoint/2010/main" val="90783677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534bbe888c42b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11A635-1C2C-4346-B791-EF9518563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3C41D1-291C-40D6-A4AB-DA47D34F8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810000"/>
            <a:ext cx="41910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Jednak B. A nie ma sensu przy nowym układzie.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89562B-63F8-4051-89C8-E9EC12CE4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421005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8AEB3D-8BED-4220-8ABC-4AE554EDB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0005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F96ED2-8706-4BFF-8430-E1332BB1F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429125"/>
            <a:ext cx="3238500" cy="1285875"/>
          </a:xfrm>
          <a:prstGeom xmlns:a="http://schemas.openxmlformats.org/drawingml/2006/main" prst="roundRect">
            <a:avLst>
              <a:gd name="adj" fmla="val 19259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A teraz wygląda, jakbym sam wybrał A.</a:t>
            </a:r>
          </a:p>
        </p:txBody>
      </p:sp>
    </p:spTree>
    <p:extLst>
      <p:ext uri="{BB962C8B-B14F-4D97-AF65-F5344CB8AC3E}">
        <p14:creationId xmlns:p14="http://schemas.microsoft.com/office/powerpoint/2010/main" val="74446000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cb9ac1321043a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014D10-1071-4FF1-8030-1DD176076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9509F1-54EC-4E43-B32B-FFC9B9050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857625"/>
            <a:ext cx="4095750" cy="1571625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Potwierdzam: A. Jeśli źle zrozumiałem, popraw mnie.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9A1B3D-0C68-4A99-B85F-3665D32D7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1148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804274-CBEC-4977-9D79-99979D1B9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9052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00A7F4-2666-40E3-8E35-AC366FA1E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333875"/>
            <a:ext cx="3048000" cy="1381125"/>
          </a:xfrm>
          <a:prstGeom xmlns:a="http://schemas.openxmlformats.org/drawingml/2006/main" prst="roundRect">
            <a:avLst>
              <a:gd name="adj" fmla="val 17931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Naprawdę musimy wszystko formalizować?</a:t>
            </a:r>
          </a:p>
        </p:txBody>
      </p:sp>
    </p:spTree>
    <p:extLst>
      <p:ext uri="{BB962C8B-B14F-4D97-AF65-F5344CB8AC3E}">
        <p14:creationId xmlns:p14="http://schemas.microsoft.com/office/powerpoint/2010/main" val="171369420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1a96eb8c584ea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80E2B9-90F4-4CBF-BD11-8CB708137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870268-7134-4042-A2E4-F72B05EC0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31242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554586-7595-4B33-A8FC-E89936FF0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000500"/>
            <a:ext cx="3714750" cy="1476375"/>
          </a:xfrm>
          <a:prstGeom xmlns:a="http://schemas.openxmlformats.org/drawingml/2006/main" prst="roundRect">
            <a:avLst>
              <a:gd name="adj" fmla="val 1677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To nie brak zaufania. To wspólna pamięć.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B332B1-3673-4A9E-8A6F-D8AF93391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45757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69BC00-6D97-4448-9C87-5EDDDFFBA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333875"/>
            <a:ext cx="3429000" cy="1381125"/>
          </a:xfrm>
          <a:prstGeom xmlns:a="http://schemas.openxmlformats.org/drawingml/2006/main" prst="roundRect">
            <a:avLst>
              <a:gd name="adj" fmla="val 17931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Jeśli tak to traktujemy, okej.</a:t>
            </a:r>
          </a:p>
        </p:txBody>
      </p:sp>
    </p:spTree>
    <p:extLst>
      <p:ext uri="{BB962C8B-B14F-4D97-AF65-F5344CB8AC3E}">
        <p14:creationId xmlns:p14="http://schemas.microsoft.com/office/powerpoint/2010/main" val="378750393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9DA931A1-7783-4CC0-B589-1250C2390CEF}"/>
              </a:ext>
            </a:extLst>
          </p:cNvPr>
          <p:cNvSpPr>
            <a:spLocks noGrp="1"/>
          </p:cNvSpPr>
          <p:nvPr/>
        </p:nvSpPr>
        <p:spPr>
          <a:xfrm>
            <a:off x="190500" y="190500"/>
            <a:ext cx="666750" cy="666750"/>
          </a:xfrm>
          <a:prstGeom prst="ellipse">
            <a:avLst/>
          </a:prstGeom>
          <a:solidFill>
            <a:srgbClr val="4F2854"/>
          </a:solidFill>
          <a:ln w="9525">
            <a:solidFill>
              <a:srgbClr val="4F2854"/>
            </a:solidFill>
          </a:ln>
        </p:spPr>
        <p:txBody>
          <a:bodyPr lIns="0" tIns="0" rIns="0" bIns="0" anchor="ctr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2" name="">
            <a:extLst>
              <a:ext uri="{FF2B5EF4-FFF2-40B4-BE49-F238E27FC236}">
                <ns2:creationId id="{07E1B0DB-E92C-40BB-90EA-666CEA4A33FC}"/>
              </a:ext>
            </a:extLst>
          </p:cNvPr>
          <p:cNvSpPr>
            <a:spLocks noGrp="1"/>
          </p:cNvSpPr>
          <p:nvPr/>
        </p:nvSpPr>
        <p:spPr>
          <a:xfrm>
            <a:off x="1952625" y="4762500"/>
            <a:ext cx="904875" cy="523875"/>
          </a:xfrm>
          <a:custGeom>
            <a:pathLst>
              <a:path w="904875" h="523875">
                <a:moveTo>
                  <a:pt x="523875" y="0"/>
                </a:moveTo>
                <a:lnTo>
                  <a:pt x="0" y="523875"/>
                </a:lnTo>
                <a:lnTo>
                  <a:pt x="904875" y="0"/>
                </a:lnTo>
                <a:close/>
              </a:path>
            </a:pathLst>
          </a:custGeom>
          <a:solidFill>
            <a:srgbClr val="FFFDFD"/>
          </a:solidFill>
          <a:ln w="19050">
            <a:solidFill>
              <a:srgbClr val="139C8B"/>
            </a:solidFill>
          </a:ln>
        </p:spPr>
      </p:sp>
      <p:sp>
        <p:nvSpPr>
          <p:cNvPr id="3" name="">
            <a:extLst>
              <a:ext uri="{FF2B5EF4-FFF2-40B4-BE49-F238E27FC236}">
                <ns2:creationId id="{5A63B36F-DF84-42E6-8D9D-FBC7BDD11C74}"/>
              </a:ext>
            </a:extLst>
          </p:cNvPr>
          <p:cNvSpPr>
            <a:spLocks noGrp="1"/>
          </p:cNvSpPr>
          <p:nvPr/>
        </p:nvSpPr>
        <p:spPr>
          <a:xfrm>
            <a:off x="1809750" y="666750"/>
            <a:ext cx="5810250" cy="4095750"/>
          </a:xfrm>
          <a:prstGeom prst="roundRect">
            <a:avLst>
              <a:gd name="adj" fmla="val 6977"/>
            </a:avLst>
          </a:prstGeom>
          <a:solidFill>
            <a:srgbClr val="FFFDFD"/>
          </a:solidFill>
          <a:ln w="28575">
            <a:solidFill>
              <a:srgbClr val="139C8B"/>
            </a:solidFill>
          </a:ln>
        </p:spPr>
        <p:txBody>
          <a:bodyPr wrap="square" lIns="285750" tIns="266700" rIns="285750" bIns="266700" anchor="ctr">
            <a:normAutofit fontScale="100000"/>
          </a:bodyPr>
          <a:lstStyle/>
          <a:p>
            <a:pPr algn="l">
              <a:defRPr sz="17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2:creationId id="{A18F7B20-7661-4E2F-B58D-FA4082C79CD7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Karim traktuje ustne ustalenie jak żywą relację,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którą można naturalnie aktualizować. Jonas widzi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ryzyko, że po zmianie każdy zapamięta decyzję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inaczej, a odpowiedzialność zostanie przy osobie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wykonującej zadanie. Dlatego krótkie pisemne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podsumowanie dla jednego brzmi chłodno, a dla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drugiego daje bezpieczeństwo. Ustalcie, że zapis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decyzji jest wspólną pamięcią zespołu, a nie dowodem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braku zaufania.</a:t>
            </a:r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83f52a8228004df0"/>
          <a:stretch/>
        </p:blipFill>
        <p:spPr>
          <a:xfrm>
            <a:off x="523875" y="4810125"/>
            <a:ext cx="1619250" cy="1619250"/>
          </a:xfrm>
          <a:prstGeom prst="rect">
            <a:avLst/>
          </a:prstGeom>
        </p:spPr>
      </p:pic>
      <p:sp>
        <p:nvSpPr>
          <p:cNvPr id="5" name="">
            <a:extLst>
              <a:ext uri="{FF2B5EF4-FFF2-40B4-BE49-F238E27FC236}">
                <ns2:creationId id="{A18F7B20-7661-4E2F-B58D-FA4082C79CD7}"/>
              </a:ext>
            </a:extLst>
          </p:cNvPr>
          <p:cNvSpPr>
            <a:spLocks noGrp="1"/>
          </p:cNvSpPr>
          <p:nvPr/>
        </p:nvSpPr>
        <p:spPr>
          <a:xfrm>
            <a:off x="2857500" y="623887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133350" tIns="95250" rIns="133350" bIns="95250" anchor="ctr">
            <a:normAutofit fontScale="72917"/>
          </a:bodyPr>
          <a:lstStyle/>
          <a:p>
            <a:pPr algn="r">
              <a:defRPr sz="1200" b="0">
                <a:solidFill>
                  <a:srgbClr val="9E91A5"/>
                </a:solidFill>
                <a:latin typeface="Outfit"/>
                <a:ea typeface="Outfit"/>
                <a:cs typeface="Outfit"/>
              </a:defRPr>
            </a:pPr>
            <a:r>
              <a:rPr sz="1200" b="0">
                <a:solidFill>
                  <a:srgbClr val="9E91A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63173623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2026-09-15T07:42:54.9410000Z</dcterms:created>
  <dcterms:modified xsi:type="dcterms:W3CDTF">2026-09-15T07:42:54.9410000Z</dcterms:modified>
</coreProperties>
</file>