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e1638c9b8ac4b23" /><Relationship Type="http://schemas.openxmlformats.org/officeDocument/2006/relationships/extended-properties" Target="/docProps/app.xml" Id="R9cf70d5f3d2644d3" /><Relationship Type="http://schemas.openxmlformats.org/officeDocument/2006/relationships/officeDocument" Target="/ppt/presentation.xml" Id="R7fae5fa09bbe47fe" /></Relationships>
</file>

<file path=ppt/presentation.xml><?xml version="1.0" encoding="utf-8"?>
<p:presentation xmlns:p="http://schemas.openxmlformats.org/presentationml/2006/main">
  <p:sldMasterIdLst>
    <p:sldMasterId xmlns:r="http://schemas.openxmlformats.org/officeDocument/2006/relationships" id="2147483648" r:id="R04d01649a2754c2b"/>
  </p:sldMasterIdLst>
  <p:notesMasterIdLst>
    <p:notesMasterId xmlns:r="http://schemas.openxmlformats.org/officeDocument/2006/relationships" r:id="R9cb0149d9c864fe3"/>
  </p:notesMasterIdLst>
  <p:sldIdLst>
    <p:sldId xmlns:r="http://schemas.openxmlformats.org/officeDocument/2006/relationships" id="256" r:id="R20822328cf7843c8"/>
    <p:sldId xmlns:r="http://schemas.openxmlformats.org/officeDocument/2006/relationships" id="257" r:id="R52a89025c11e4edf"/>
    <p:sldId xmlns:r="http://schemas.openxmlformats.org/officeDocument/2006/relationships" id="258" r:id="Rbe4989e6e2bb421d"/>
    <p:sldId xmlns:r="http://schemas.openxmlformats.org/officeDocument/2006/relationships" id="259" r:id="Rca7b88a7d1c74f3a"/>
    <p:sldId xmlns:r="http://schemas.openxmlformats.org/officeDocument/2006/relationships" id="260" r:id="Rf23ea2fe92e94507"/>
    <p:sldId xmlns:r="http://schemas.openxmlformats.org/officeDocument/2006/relationships" id="261" r:id="Rf15f3f85455d4215"/>
    <p:sldId xmlns:r="http://schemas.openxmlformats.org/officeDocument/2006/relationships" id="262" r:id="Re853790556474661"/>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e47e60e4b714f56" /><Relationship Type="http://schemas.openxmlformats.org/officeDocument/2006/relationships/slideMaster" Target="/ppt/slideMasters/slideMaster1.xml" Id="R04d01649a2754c2b" /><Relationship Type="http://schemas.openxmlformats.org/officeDocument/2006/relationships/notesMaster" Target="/ppt/notesMasters/notesMaster1.xml" Id="R9cb0149d9c864fe3" /><Relationship Type="http://schemas.openxmlformats.org/officeDocument/2006/relationships/presProps" Target="/ppt/presProps.xml" Id="Rfa65375c130440b6" /><Relationship Type="http://schemas.openxmlformats.org/officeDocument/2006/relationships/tableStyles" Target="/ppt/tableStyles.xml" Id="R3877f47f7f5c4e4c" /><Relationship Type="http://schemas.openxmlformats.org/officeDocument/2006/relationships/slide" Target="/ppt/slides/slide1.xml" Id="R20822328cf7843c8" /><Relationship Type="http://schemas.openxmlformats.org/officeDocument/2006/relationships/slide" Target="/ppt/slides/slide2.xml" Id="R52a89025c11e4edf" /><Relationship Type="http://schemas.openxmlformats.org/officeDocument/2006/relationships/slide" Target="/ppt/slides/slide3.xml" Id="Rbe4989e6e2bb421d" /><Relationship Type="http://schemas.openxmlformats.org/officeDocument/2006/relationships/slide" Target="/ppt/slides/slide4.xml" Id="Rca7b88a7d1c74f3a" /><Relationship Type="http://schemas.openxmlformats.org/officeDocument/2006/relationships/slide" Target="/ppt/slides/slide5.xml" Id="Rf23ea2fe92e94507" /><Relationship Type="http://schemas.openxmlformats.org/officeDocument/2006/relationships/slide" Target="/ppt/slides/slide6.xml" Id="Rf15f3f85455d4215" /><Relationship Type="http://schemas.openxmlformats.org/officeDocument/2006/relationships/slide" Target="/ppt/slides/slide7.xml" Id="Re85379055647466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32b1ad23b46464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a1e8da9c6fd448d" /><Relationship Type="http://schemas.openxmlformats.org/officeDocument/2006/relationships/notesMaster" Target="/ppt/notesMasters/notesMaster1.xml" Id="R6f2a309cc5ad4468" /></Relationships>
</file>

<file path=ppt/notesSlides/_rels/notesSlide2.xml.rels>&#65279;<?xml version="1.0" encoding="utf-8"?><Relationships xmlns="http://schemas.openxmlformats.org/package/2006/relationships"><Relationship Type="http://schemas.openxmlformats.org/officeDocument/2006/relationships/slide" Target="/ppt/slides/slide2.xml" Id="R979125963f5144ca" /><Relationship Type="http://schemas.openxmlformats.org/officeDocument/2006/relationships/notesMaster" Target="/ppt/notesMasters/notesMaster1.xml" Id="Ra7e70f92944c439f" /></Relationships>
</file>

<file path=ppt/notesSlides/_rels/notesSlide3.xml.rels>&#65279;<?xml version="1.0" encoding="utf-8"?><Relationships xmlns="http://schemas.openxmlformats.org/package/2006/relationships"><Relationship Type="http://schemas.openxmlformats.org/officeDocument/2006/relationships/slide" Target="/ppt/slides/slide3.xml" Id="Rd7f2f4b7ea0e48fa" /><Relationship Type="http://schemas.openxmlformats.org/officeDocument/2006/relationships/notesMaster" Target="/ppt/notesMasters/notesMaster1.xml" Id="R52550a89c2284abb" /></Relationships>
</file>

<file path=ppt/notesSlides/_rels/notesSlide4.xml.rels>&#65279;<?xml version="1.0" encoding="utf-8"?><Relationships xmlns="http://schemas.openxmlformats.org/package/2006/relationships"><Relationship Type="http://schemas.openxmlformats.org/officeDocument/2006/relationships/slide" Target="/ppt/slides/slide4.xml" Id="Ra2d3569794b54c55" /><Relationship Type="http://schemas.openxmlformats.org/officeDocument/2006/relationships/notesMaster" Target="/ppt/notesMasters/notesMaster1.xml" Id="R0fd6b6ba5aaa40ed" /></Relationships>
</file>

<file path=ppt/notesSlides/_rels/notesSlide5.xml.rels>&#65279;<?xml version="1.0" encoding="utf-8"?><Relationships xmlns="http://schemas.openxmlformats.org/package/2006/relationships"><Relationship Type="http://schemas.openxmlformats.org/officeDocument/2006/relationships/slide" Target="/ppt/slides/slide5.xml" Id="R2021ab0e9e9441b2" /><Relationship Type="http://schemas.openxmlformats.org/officeDocument/2006/relationships/notesMaster" Target="/ppt/notesMasters/notesMaster1.xml" Id="R40ebde6ab1b443f0" /></Relationships>
</file>

<file path=ppt/notesSlides/_rels/notesSlide6.xml.rels>&#65279;<?xml version="1.0" encoding="utf-8"?><Relationships xmlns="http://schemas.openxmlformats.org/package/2006/relationships"><Relationship Type="http://schemas.openxmlformats.org/officeDocument/2006/relationships/slide" Target="/ppt/slides/slide6.xml" Id="R1d0622b81702404a" /><Relationship Type="http://schemas.openxmlformats.org/officeDocument/2006/relationships/notesMaster" Target="/ppt/notesMasters/notesMaster1.xml" Id="R20d56eeeb7be499c" /></Relationships>
</file>

<file path=ppt/notesSlides/_rels/notesSlide7.xml.rels>&#65279;<?xml version="1.0" encoding="utf-8"?><Relationships xmlns="http://schemas.openxmlformats.org/package/2006/relationships"><Relationship Type="http://schemas.openxmlformats.org/officeDocument/2006/relationships/slide" Target="/ppt/slides/slide7.xml" Id="R74a1ca294b704a99" /><Relationship Type="http://schemas.openxmlformats.org/officeDocument/2006/relationships/notesMaster" Target="/ppt/notesMasters/notesMaster1.xml" Id="R683665e4f4364f5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Mój grafik, twój problem.</a:t>
            </a:r>
          </a:p>
          <a:p xmlns:a="http://schemas.openxmlformats.org/drawingml/2006/main">
            <a:r>
              <a:t>Olek elastycznie zmienia swój grafik, ale Jonas dowiaduje się o tym dopiero wtedy, gdy blokuje to jego pracę. Własna autonomia może tworzyć cudzy koszt.</a:t>
            </a:r>
          </a:p>
          <a:p xmlns:a="http://schemas.openxmlformats.org/drawingml/2006/main">
            <a:r>
              <a:t>Temat: Autonomia a zależności operacyjne. Bohaterowie: Olek, Jonas, Karim.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Mój grafik, twój problem.</a:t>
            </a:r>
          </a:p>
          <a:p xmlns:a="http://schemas.openxmlformats.org/drawingml/2006/main">
            <a:r>
              <a:t>Kadr 1 z 6. Olek sam przesuwa zadanie, żeby obsłużyć pilny temat klienta.</a:t>
            </a:r>
          </a:p>
          <a:p xmlns:a="http://schemas.openxmlformats.org/drawingml/2006/main">
            <a:r>
              <a:t>Olek: Przerzucę to na jutro. Dziś uratuję klienta.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Mój grafik, twój problem.</a:t>
            </a:r>
          </a:p>
          <a:p xmlns:a="http://schemas.openxmlformats.org/drawingml/2006/main">
            <a:r>
              <a:t>Kadr 2 z 6. Jonas odkrywa zmianę dopiero, gdy jego praca nie może ruszyć.</a:t>
            </a:r>
          </a:p>
          <a:p xmlns:a="http://schemas.openxmlformats.org/drawingml/2006/main">
            <a:r>
              <a:t>Jonas: Kto zmienił kolejność? | Olek: Ja. Było sensowniej.</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Mój grafik, twój problem.</a:t>
            </a:r>
          </a:p>
          <a:p xmlns:a="http://schemas.openxmlformats.org/drawingml/2006/main">
            <a:r>
              <a:t>Kadr 3 z 6. Obaj bronią innego znaczenia autonomii.</a:t>
            </a:r>
          </a:p>
          <a:p xmlns:a="http://schemas.openxmlformats.org/drawingml/2006/main">
            <a:r>
              <a:t>Jonas: Nie możesz przesuwać rzeczy, od których zależy moja praca. | Olek: Mam prosić o zgodę na każdą oczywistość?</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Mój grafik, twój problem.</a:t>
            </a:r>
          </a:p>
          <a:p xmlns:a="http://schemas.openxmlformats.org/drawingml/2006/main">
            <a:r>
              <a:t>Kadr 4 z 6. Karim rozdziela prawo do decyzji od obowiązku poinformowania.</a:t>
            </a:r>
          </a:p>
          <a:p xmlns:a="http://schemas.openxmlformats.org/drawingml/2006/main">
            <a:r>
              <a:t>Karim: Olek, autonomia nie oznacza niewidzialnej zmiany. Jonas, informacja nie oznacza zgody na wszystko.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Mój grafik, twój problem.</a:t>
            </a:r>
          </a:p>
          <a:p xmlns:a="http://schemas.openxmlformats.org/drawingml/2006/main">
            <a:r>
              <a:t>Kadr 5 z 6. Ustalają prostą regułę zmiany zależności.</a:t>
            </a:r>
          </a:p>
          <a:p xmlns:a="http://schemas.openxmlformats.org/drawingml/2006/main">
            <a:r>
              <a:t>Olek: Czyli zmieniam bez pytania, ale nie bez sygnału? | Jonas: Tak.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Mój grafik, twój problem.</a:t>
            </a:r>
          </a:p>
          <a:p xmlns:a="http://schemas.openxmlformats.org/drawingml/2006/main">
            <a:r>
              <a:t>Podsumowanie Em: Olek rozumie autonomię jako prawo do optymalizowania własnej pracy. Jonas widzi zależności, przez które ta sama decyzja zmienia także jego plan. Problemem nie jest więc sama zmiana, lecz jej niewidoczny koszt dla drugiej osoby. Ustalcie prostą granicę: decyzje w swoim obszarze można podejmować samodzielnie, ale każdą zmianę wpływającą na cudzą pracę trzeba od razu jasno zasygnalizować.</a:t>
            </a:r>
          </a:p>
          <a:p xmlns:a="http://schemas.openxmlformats.org/drawingml/2006/main">
            <a:r>
              <a:t>Empatyzer pomaga przygotować sposób komunikacji przed ważną rozmową.</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48fb0b6e4d04d4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62bd59a7b5742df" /><Relationship Type="http://schemas.openxmlformats.org/officeDocument/2006/relationships/slideLayout" Target="/ppt/slideLayouts/slideLayout1.xml" Id="Ra8e498ef57ce4ac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8e498ef57ce4ac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dc29e0670784a84" /><Relationship Type="http://schemas.openxmlformats.org/officeDocument/2006/relationships/notesSlide" Target="/ppt/notesSlides/notesSlide1.xml" Id="Rae3896cc637747a4"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7248abede3fa46bf"/><Relationship Type="http://schemas.openxmlformats.org/officeDocument/2006/relationships/image" Target="../media/image.png" Id="R1753dae883aa450f"/><Relationship Type="http://schemas.openxmlformats.org/officeDocument/2006/relationships/notesSlide" Target="/ppt/notesSlides/notesSlide2.xml" Id="Rf28318b5fc48409f"/></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ce9178a48b7b43a8"/><Relationship Type="http://schemas.openxmlformats.org/officeDocument/2006/relationships/image" Target="../media/image2.png" Id="Rfe0adcf2711b4f65"/><Relationship Type="http://schemas.openxmlformats.org/officeDocument/2006/relationships/notesSlide" Target="/ppt/notesSlides/notesSlide3.xml" Id="Rbcc5ab2555b4414b"/></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1f3e3c22d6854b9d"/><Relationship Type="http://schemas.openxmlformats.org/officeDocument/2006/relationships/image" Target="../media/image3.png" Id="Rb6d1d668ed174818"/><Relationship Type="http://schemas.openxmlformats.org/officeDocument/2006/relationships/notesSlide" Target="/ppt/notesSlides/notesSlide4.xml" Id="R4b6ee6b6f7714abe"/></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f3ac33f07d6845c9"/><Relationship Type="http://schemas.openxmlformats.org/officeDocument/2006/relationships/image" Target="../media/image4.png" Id="R7c2de975a29f498f"/><Relationship Type="http://schemas.openxmlformats.org/officeDocument/2006/relationships/notesSlide" Target="/ppt/notesSlides/notesSlide5.xml" Id="Rda998052f4f04a76"/></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3465954c5ace4d2c"/><Relationship Type="http://schemas.openxmlformats.org/officeDocument/2006/relationships/image" Target="../media/image5.png" Id="R7031eafb066d424c"/><Relationship Type="http://schemas.openxmlformats.org/officeDocument/2006/relationships/notesSlide" Target="/ppt/notesSlides/notesSlide6.xml" Id="R2b6d17df8528435f"/></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7d8c8547649e47ba"/><Relationship Type="http://schemas.openxmlformats.org/officeDocument/2006/relationships/image" Target="../media/image6.png" Id="Re1ecd4ec0ae14ae2"/><Relationship Type="http://schemas.openxmlformats.org/officeDocument/2006/relationships/notesSlide" Target="/ppt/notesSlides/notesSlide7.xml" Id="R5924bb50acff487b"/></Relationships>
</file>

<file path=ppt/slides/slide1.xml><?xml version="1.0" encoding="utf-8"?>
<p:sld xmlns:p="http://schemas.openxmlformats.org/presentationml/2006/main">
  <p:cSld>
    <p:bg>
      <p:bgPr>
        <a:solidFill xmlns:a="http://schemas.openxmlformats.org/drawingml/2006/main">
          <a:srgbClr val="4F2854"/>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8FCE853-70FB-4E54-BB22-892557161763}"/>
              </a:ext>
            </a:extLst>
          </p:cNvPr>
          <p:cNvSpPr>
            <a:spLocks xmlns:a="http://schemas.openxmlformats.org/drawingml/2006/main" noGrp="1"/>
          </p:cNvSpPr>
          <p:nvPr/>
        </p:nvSpPr>
        <p:spPr>
          <a:xfrm xmlns:a="http://schemas.openxmlformats.org/drawingml/2006/main">
            <a:off x="495300" y="523875"/>
            <a:ext cx="685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ctr">
            <a:normAutofit fontScale="91667"/>
          </a:bodyPr>
          <a:lstStyle xmlns:a="http://schemas.openxmlformats.org/drawingml/2006/main"/>
          <a:p xmlns:a="http://schemas.openxmlformats.org/drawingml/2006/main">
            <a:pPr algn="l">
              <a:defRPr sz="1500" b="1">
                <a:solidFill>
                  <a:srgbClr val="42D7C4"/>
                </a:solidFill>
                <a:latin typeface="Outfit"/>
                <a:ea typeface="Outfit"/>
                <a:cs typeface="Outfit"/>
              </a:defRPr>
            </a:pPr>
            <a:r>
              <a:rPr sz="1500" b="1">
                <a:solidFill>
                  <a:srgbClr val="42D7C4"/>
                </a:solidFill>
                <a:latin typeface="Outfit"/>
                <a:ea typeface="Outfit"/>
                <a:cs typeface="Outfit"/>
              </a:rPr>
              <a:t>EMPATYZER · HISTORIE Z PRACY</a:t>
            </a:r>
          </a:p>
        </p:txBody>
      </p:sp>
      <p:sp>
        <p:nvSpPr>
          <p:cNvPr id="2" name="">
            <a:extLst xmlns:a="http://schemas.openxmlformats.org/drawingml/2006/main">
              <a:ext uri="{FF2B5EF4-FFF2-40B4-BE49-F238E27FC236}">
                <a16:creationId xmlns:a16="http://schemas.microsoft.com/office/drawing/2014/main" id="{25F30A6D-06EA-4929-95B4-8571EBD10F98}"/>
              </a:ext>
            </a:extLst>
          </p:cNvPr>
          <p:cNvSpPr>
            <a:spLocks xmlns:a="http://schemas.openxmlformats.org/drawingml/2006/main" noGrp="1"/>
          </p:cNvSpPr>
          <p:nvPr/>
        </p:nvSpPr>
        <p:spPr>
          <a:xfrm xmlns:a="http://schemas.openxmlformats.org/drawingml/2006/main">
            <a:off x="495300" y="1428750"/>
            <a:ext cx="6858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3600" b="1">
                <a:solidFill>
                  <a:srgbClr val="FFFFFF"/>
                </a:solidFill>
                <a:latin typeface="Outfit"/>
                <a:ea typeface="Outfit"/>
                <a:cs typeface="Outfit"/>
              </a:defRPr>
            </a:pPr>
            <a:r>
              <a:rPr sz="3600" b="1">
                <a:solidFill>
                  <a:srgbClr val="FFFFFF"/>
                </a:solidFill>
                <a:latin typeface="Outfit"/>
                <a:ea typeface="Outfit"/>
                <a:cs typeface="Outfit"/>
              </a:rPr>
              <a:t>Mój grafik, twój problem</a:t>
            </a:r>
          </a:p>
        </p:txBody>
      </p:sp>
      <p:sp>
        <p:nvSpPr>
          <p:cNvPr id="3" name="">
            <a:extLst xmlns:a="http://schemas.openxmlformats.org/drawingml/2006/main">
              <a:ext uri="{FF2B5EF4-FFF2-40B4-BE49-F238E27FC236}">
                <a16:creationId xmlns:a16="http://schemas.microsoft.com/office/drawing/2014/main" id="{D920A1F5-88CE-4F90-B8EA-C85294B4EB4B}"/>
              </a:ext>
            </a:extLst>
          </p:cNvPr>
          <p:cNvSpPr>
            <a:spLocks xmlns:a="http://schemas.openxmlformats.org/drawingml/2006/main" noGrp="1"/>
          </p:cNvSpPr>
          <p:nvPr/>
        </p:nvSpPr>
        <p:spPr>
          <a:xfrm xmlns:a="http://schemas.openxmlformats.org/drawingml/2006/main">
            <a:off x="533400" y="3048000"/>
            <a:ext cx="6572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650" b="0">
                <a:solidFill>
                  <a:srgbClr val="D8CADC"/>
                </a:solidFill>
                <a:latin typeface="Outfit"/>
                <a:ea typeface="Outfit"/>
                <a:cs typeface="Outfit"/>
              </a:defRPr>
            </a:pPr>
            <a:r>
              <a:rPr sz="1650" b="0">
                <a:solidFill>
                  <a:srgbClr val="D8CADC"/>
                </a:solidFill>
                <a:latin typeface="Outfit"/>
                <a:ea typeface="Outfit"/>
                <a:cs typeface="Outfit"/>
              </a:rPr>
              <a:t>Autonomia a zależności operacyjne</a:t>
            </a:r>
          </a:p>
        </p:txBody>
      </p:sp>
      <p:sp>
        <p:nvSpPr>
          <p:cNvPr id="4" name="">
            <a:extLst xmlns:a="http://schemas.openxmlformats.org/drawingml/2006/main">
              <a:ext uri="{FF2B5EF4-FFF2-40B4-BE49-F238E27FC236}">
                <a16:creationId xmlns:a16="http://schemas.microsoft.com/office/drawing/2014/main" id="{B0B08519-F937-45C8-91C2-E0BAF099B3EA}"/>
              </a:ext>
            </a:extLst>
          </p:cNvPr>
          <p:cNvSpPr>
            <a:spLocks xmlns:a="http://schemas.openxmlformats.org/drawingml/2006/main" noGrp="1"/>
          </p:cNvSpPr>
          <p:nvPr/>
        </p:nvSpPr>
        <p:spPr>
          <a:xfrm xmlns:a="http://schemas.openxmlformats.org/drawingml/2006/main">
            <a:off x="533400" y="3905250"/>
            <a:ext cx="65722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875" b="0">
                <a:solidFill>
                  <a:srgbClr val="FFFFFF"/>
                </a:solidFill>
                <a:latin typeface="Outfit"/>
                <a:ea typeface="Outfit"/>
                <a:cs typeface="Outfit"/>
              </a:defRPr>
            </a:pPr>
            <a:r>
              <a:rPr sz="1875" b="0">
                <a:solidFill>
                  <a:srgbClr val="FFFFFF"/>
                </a:solidFill>
                <a:latin typeface="Outfit"/>
                <a:ea typeface="Outfit"/>
                <a:cs typeface="Outfit"/>
              </a:rPr>
              <a:t>Olek elastycznie zmienia swój grafik, ale Jonas dowiaduje się o tym dopiero wtedy, gdy blokuje to jego pracę. Własna autonomia może tworzyć cudzy koszt.</a:t>
            </a:r>
          </a:p>
        </p:txBody>
      </p:sp>
    </p:spTree>
    <p:extLst>
      <p:ext uri="{BB962C8B-B14F-4D97-AF65-F5344CB8AC3E}">
        <p14:creationId xmlns:p14="http://schemas.microsoft.com/office/powerpoint/2010/main" val="502298742"/>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1753dae883aa450f"/>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19EF72F-29B0-4033-B4E9-6F4C94FBF569}"/>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1</a:t>
            </a:r>
          </a:p>
        </p:txBody>
      </p:sp>
      <p:sp>
        <p:nvSpPr>
          <p:cNvPr id="3" name="">
            <a:extLst xmlns:a="http://schemas.openxmlformats.org/drawingml/2006/main">
              <a:ext uri="{FF2B5EF4-FFF2-40B4-BE49-F238E27FC236}">
                <a16:creationId xmlns:a16="http://schemas.microsoft.com/office/drawing/2014/main" id="{85D68917-034A-40C6-82CF-5F2CF2355081}"/>
              </a:ext>
            </a:extLst>
          </p:cNvPr>
          <p:cNvSpPr>
            <a:spLocks xmlns:a="http://schemas.openxmlformats.org/drawingml/2006/main" noGrp="1"/>
          </p:cNvSpPr>
          <p:nvPr/>
        </p:nvSpPr>
        <p:spPr>
          <a:xfrm xmlns:a="http://schemas.openxmlformats.org/drawingml/2006/main">
            <a:off x="1876425" y="3362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576A0FAA-D03B-4148-9883-FF0570ACA4C7}"/>
              </a:ext>
            </a:extLst>
          </p:cNvPr>
          <p:cNvSpPr>
            <a:spLocks xmlns:a="http://schemas.openxmlformats.org/drawingml/2006/main" noGrp="1"/>
          </p:cNvSpPr>
          <p:nvPr/>
        </p:nvSpPr>
        <p:spPr>
          <a:xfrm xmlns:a="http://schemas.openxmlformats.org/drawingml/2006/main">
            <a:off x="228600" y="4238625"/>
            <a:ext cx="4476750" cy="1476375"/>
          </a:xfrm>
          <a:prstGeom xmlns:a="http://schemas.openxmlformats.org/drawingml/2006/main" prst="roundRect">
            <a:avLst>
              <a:gd name="adj" fmla="val 1677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Przerzucę to na jutro. Dziś uratuję klienta.</a:t>
            </a:r>
          </a:p>
        </p:txBody>
      </p:sp>
    </p:spTree>
    <p:extLst>
      <p:ext uri="{BB962C8B-B14F-4D97-AF65-F5344CB8AC3E}">
        <p14:creationId xmlns:p14="http://schemas.microsoft.com/office/powerpoint/2010/main" val="361042338"/>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fe0adcf2711b4f65"/>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B591E4B-AFA7-4ACA-966C-B0186A4EE253}"/>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2</a:t>
            </a:r>
          </a:p>
        </p:txBody>
      </p:sp>
      <p:sp>
        <p:nvSpPr>
          <p:cNvPr id="3" name="">
            <a:extLst xmlns:a="http://schemas.openxmlformats.org/drawingml/2006/main">
              <a:ext uri="{FF2B5EF4-FFF2-40B4-BE49-F238E27FC236}">
                <a16:creationId xmlns:a16="http://schemas.microsoft.com/office/drawing/2014/main" id="{1F10AE33-968F-47E0-87D6-EB6DD95ABF06}"/>
              </a:ext>
            </a:extLst>
          </p:cNvPr>
          <p:cNvSpPr>
            <a:spLocks xmlns:a="http://schemas.openxmlformats.org/drawingml/2006/main" noGrp="1"/>
          </p:cNvSpPr>
          <p:nvPr/>
        </p:nvSpPr>
        <p:spPr>
          <a:xfrm xmlns:a="http://schemas.openxmlformats.org/drawingml/2006/main">
            <a:off x="1543050" y="312420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95C7D938-225F-4608-A9B8-2C8104873B53}"/>
              </a:ext>
            </a:extLst>
          </p:cNvPr>
          <p:cNvSpPr>
            <a:spLocks xmlns:a="http://schemas.openxmlformats.org/drawingml/2006/main" noGrp="1"/>
          </p:cNvSpPr>
          <p:nvPr/>
        </p:nvSpPr>
        <p:spPr>
          <a:xfrm xmlns:a="http://schemas.openxmlformats.org/drawingml/2006/main">
            <a:off x="228600" y="4000500"/>
            <a:ext cx="3143250" cy="1238250"/>
          </a:xfrm>
          <a:prstGeom xmlns:a="http://schemas.openxmlformats.org/drawingml/2006/main" prst="roundRect">
            <a:avLst>
              <a:gd name="adj" fmla="val 2000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425" b="1">
                <a:solidFill>
                  <a:srgbClr val="241428"/>
                </a:solidFill>
                <a:latin typeface="Outfit"/>
                <a:ea typeface="Outfit"/>
                <a:cs typeface="Outfit"/>
              </a:defRPr>
            </a:pPr>
            <a:r>
              <a:rPr sz="1425" b="1">
                <a:solidFill>
                  <a:srgbClr val="241428"/>
                </a:solidFill>
                <a:latin typeface="Outfit"/>
                <a:ea typeface="Outfit"/>
                <a:cs typeface="Outfit"/>
              </a:rPr>
              <a:t>Kto zmienił kolejność?</a:t>
            </a:r>
          </a:p>
        </p:txBody>
      </p:sp>
      <p:sp>
        <p:nvSpPr>
          <p:cNvPr id="5" name="">
            <a:extLst xmlns:a="http://schemas.openxmlformats.org/drawingml/2006/main">
              <a:ext uri="{FF2B5EF4-FFF2-40B4-BE49-F238E27FC236}">
                <a16:creationId xmlns:a16="http://schemas.microsoft.com/office/drawing/2014/main" id="{DE42CBA4-622D-4209-81DE-3ACA13B003A8}"/>
              </a:ext>
            </a:extLst>
          </p:cNvPr>
          <p:cNvSpPr>
            <a:spLocks xmlns:a="http://schemas.openxmlformats.org/drawingml/2006/main" noGrp="1"/>
          </p:cNvSpPr>
          <p:nvPr/>
        </p:nvSpPr>
        <p:spPr>
          <a:xfrm xmlns:a="http://schemas.openxmlformats.org/drawingml/2006/main">
            <a:off x="5734050" y="36004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B48687F9-655A-4D22-9325-C86AD360D5BF}"/>
              </a:ext>
            </a:extLst>
          </p:cNvPr>
          <p:cNvSpPr>
            <a:spLocks xmlns:a="http://schemas.openxmlformats.org/drawingml/2006/main" noGrp="1"/>
          </p:cNvSpPr>
          <p:nvPr/>
        </p:nvSpPr>
        <p:spPr>
          <a:xfrm xmlns:a="http://schemas.openxmlformats.org/drawingml/2006/main">
            <a:off x="4095750" y="4476750"/>
            <a:ext cx="3238500" cy="1238250"/>
          </a:xfrm>
          <a:prstGeom xmlns:a="http://schemas.openxmlformats.org/drawingml/2006/main" prst="roundRect">
            <a:avLst>
              <a:gd name="adj" fmla="val 2000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425" b="1">
                <a:solidFill>
                  <a:srgbClr val="241428"/>
                </a:solidFill>
                <a:latin typeface="Outfit"/>
                <a:ea typeface="Outfit"/>
                <a:cs typeface="Outfit"/>
              </a:defRPr>
            </a:pPr>
            <a:r>
              <a:rPr sz="1425" b="1">
                <a:solidFill>
                  <a:srgbClr val="241428"/>
                </a:solidFill>
                <a:latin typeface="Outfit"/>
                <a:ea typeface="Outfit"/>
                <a:cs typeface="Outfit"/>
              </a:rPr>
              <a:t>Ja. Było sensowniej.</a:t>
            </a:r>
          </a:p>
        </p:txBody>
      </p:sp>
    </p:spTree>
    <p:extLst>
      <p:ext uri="{BB962C8B-B14F-4D97-AF65-F5344CB8AC3E}">
        <p14:creationId xmlns:p14="http://schemas.microsoft.com/office/powerpoint/2010/main" val="2005073663"/>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b6d1d668ed174818"/>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7B6C611-69D7-425A-88E7-2DF23BD95F40}"/>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3</a:t>
            </a:r>
          </a:p>
        </p:txBody>
      </p:sp>
      <p:sp>
        <p:nvSpPr>
          <p:cNvPr id="3" name="">
            <a:extLst xmlns:a="http://schemas.openxmlformats.org/drawingml/2006/main">
              <a:ext uri="{FF2B5EF4-FFF2-40B4-BE49-F238E27FC236}">
                <a16:creationId xmlns:a16="http://schemas.microsoft.com/office/drawing/2014/main" id="{AEA450E5-48E7-4BA0-B731-106DCD231571}"/>
              </a:ext>
            </a:extLst>
          </p:cNvPr>
          <p:cNvSpPr>
            <a:spLocks xmlns:a="http://schemas.openxmlformats.org/drawingml/2006/main" noGrp="1"/>
          </p:cNvSpPr>
          <p:nvPr/>
        </p:nvSpPr>
        <p:spPr>
          <a:xfrm xmlns:a="http://schemas.openxmlformats.org/drawingml/2006/main">
            <a:off x="1543050" y="2981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D42F5FA5-842C-4420-A638-FA10B25FF446}"/>
              </a:ext>
            </a:extLst>
          </p:cNvPr>
          <p:cNvSpPr>
            <a:spLocks xmlns:a="http://schemas.openxmlformats.org/drawingml/2006/main" noGrp="1"/>
          </p:cNvSpPr>
          <p:nvPr/>
        </p:nvSpPr>
        <p:spPr>
          <a:xfrm xmlns:a="http://schemas.openxmlformats.org/drawingml/2006/main">
            <a:off x="228600" y="3857625"/>
            <a:ext cx="3619500" cy="1857375"/>
          </a:xfrm>
          <a:prstGeom xmlns:a="http://schemas.openxmlformats.org/drawingml/2006/main" prst="roundRect">
            <a:avLst>
              <a:gd name="adj" fmla="val 13333"/>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Nie możesz przesuwać rzeczy, od których zależy moja praca.</a:t>
            </a:r>
          </a:p>
        </p:txBody>
      </p:sp>
      <p:sp>
        <p:nvSpPr>
          <p:cNvPr id="5" name="">
            <a:extLst xmlns:a="http://schemas.openxmlformats.org/drawingml/2006/main">
              <a:ext uri="{FF2B5EF4-FFF2-40B4-BE49-F238E27FC236}">
                <a16:creationId xmlns:a16="http://schemas.microsoft.com/office/drawing/2014/main" id="{8DE6B26F-7988-4B5D-A7D5-6C6D9014D094}"/>
              </a:ext>
            </a:extLst>
          </p:cNvPr>
          <p:cNvSpPr>
            <a:spLocks xmlns:a="http://schemas.openxmlformats.org/drawingml/2006/main" noGrp="1"/>
          </p:cNvSpPr>
          <p:nvPr/>
        </p:nvSpPr>
        <p:spPr>
          <a:xfrm xmlns:a="http://schemas.openxmlformats.org/drawingml/2006/main">
            <a:off x="6019800" y="2981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2F684C58-AEF9-47BF-9D40-0D5697BAB9F0}"/>
              </a:ext>
            </a:extLst>
          </p:cNvPr>
          <p:cNvSpPr>
            <a:spLocks xmlns:a="http://schemas.openxmlformats.org/drawingml/2006/main" noGrp="1"/>
          </p:cNvSpPr>
          <p:nvPr/>
        </p:nvSpPr>
        <p:spPr>
          <a:xfrm xmlns:a="http://schemas.openxmlformats.org/drawingml/2006/main">
            <a:off x="4000500" y="3857625"/>
            <a:ext cx="3524250" cy="1857375"/>
          </a:xfrm>
          <a:prstGeom xmlns:a="http://schemas.openxmlformats.org/drawingml/2006/main" prst="roundRect">
            <a:avLst>
              <a:gd name="adj" fmla="val 13333"/>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Mam prosić o zgodę na każdą oczywistość?</a:t>
            </a:r>
          </a:p>
        </p:txBody>
      </p:sp>
    </p:spTree>
    <p:extLst>
      <p:ext uri="{BB962C8B-B14F-4D97-AF65-F5344CB8AC3E}">
        <p14:creationId xmlns:p14="http://schemas.microsoft.com/office/powerpoint/2010/main" val="1722410760"/>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7c2de975a29f498f"/>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6FB84FB-9177-4721-9768-F36B248D5F06}"/>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4</a:t>
            </a:r>
          </a:p>
        </p:txBody>
      </p:sp>
      <p:sp>
        <p:nvSpPr>
          <p:cNvPr id="3" name="">
            <a:extLst xmlns:a="http://schemas.openxmlformats.org/drawingml/2006/main">
              <a:ext uri="{FF2B5EF4-FFF2-40B4-BE49-F238E27FC236}">
                <a16:creationId xmlns:a16="http://schemas.microsoft.com/office/drawing/2014/main" id="{E1151485-B70C-463F-92AF-45A653FA7598}"/>
              </a:ext>
            </a:extLst>
          </p:cNvPr>
          <p:cNvSpPr>
            <a:spLocks xmlns:a="http://schemas.openxmlformats.org/drawingml/2006/main" noGrp="1"/>
          </p:cNvSpPr>
          <p:nvPr/>
        </p:nvSpPr>
        <p:spPr>
          <a:xfrm xmlns:a="http://schemas.openxmlformats.org/drawingml/2006/main">
            <a:off x="3686175" y="2981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FB5B2EC2-252E-4E69-A5FB-9D7A4426AB28}"/>
              </a:ext>
            </a:extLst>
          </p:cNvPr>
          <p:cNvSpPr>
            <a:spLocks xmlns:a="http://schemas.openxmlformats.org/drawingml/2006/main" noGrp="1"/>
          </p:cNvSpPr>
          <p:nvPr/>
        </p:nvSpPr>
        <p:spPr>
          <a:xfrm xmlns:a="http://schemas.openxmlformats.org/drawingml/2006/main">
            <a:off x="1381125" y="3857625"/>
            <a:ext cx="5143500" cy="1857375"/>
          </a:xfrm>
          <a:prstGeom xmlns:a="http://schemas.openxmlformats.org/drawingml/2006/main" prst="roundRect">
            <a:avLst>
              <a:gd name="adj" fmla="val 13333"/>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Olek, autonomia nie oznacza niewidzialnej zmiany. Jonas, informacja nie oznacza zgody na wszystko.</a:t>
            </a:r>
          </a:p>
        </p:txBody>
      </p:sp>
    </p:spTree>
    <p:extLst>
      <p:ext uri="{BB962C8B-B14F-4D97-AF65-F5344CB8AC3E}">
        <p14:creationId xmlns:p14="http://schemas.microsoft.com/office/powerpoint/2010/main" val="554867040"/>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7031eafb066d424c"/>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2482D02-5DFD-4CC2-BD43-8B0F557254FA}"/>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5</a:t>
            </a:r>
          </a:p>
        </p:txBody>
      </p:sp>
      <p:sp>
        <p:nvSpPr>
          <p:cNvPr id="3" name="">
            <a:extLst xmlns:a="http://schemas.openxmlformats.org/drawingml/2006/main">
              <a:ext uri="{FF2B5EF4-FFF2-40B4-BE49-F238E27FC236}">
                <a16:creationId xmlns:a16="http://schemas.microsoft.com/office/drawing/2014/main" id="{5DC76C6B-BB51-425E-9FE2-E576937BF181}"/>
              </a:ext>
            </a:extLst>
          </p:cNvPr>
          <p:cNvSpPr>
            <a:spLocks xmlns:a="http://schemas.openxmlformats.org/drawingml/2006/main" noGrp="1"/>
          </p:cNvSpPr>
          <p:nvPr/>
        </p:nvSpPr>
        <p:spPr>
          <a:xfrm xmlns:a="http://schemas.openxmlformats.org/drawingml/2006/main">
            <a:off x="2971800" y="30289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DF7C053B-9257-4BA7-B8E3-90332B82AF97}"/>
              </a:ext>
            </a:extLst>
          </p:cNvPr>
          <p:cNvSpPr>
            <a:spLocks xmlns:a="http://schemas.openxmlformats.org/drawingml/2006/main" noGrp="1"/>
          </p:cNvSpPr>
          <p:nvPr/>
        </p:nvSpPr>
        <p:spPr>
          <a:xfrm xmlns:a="http://schemas.openxmlformats.org/drawingml/2006/main">
            <a:off x="228600" y="3905250"/>
            <a:ext cx="4476750" cy="1571625"/>
          </a:xfrm>
          <a:prstGeom xmlns:a="http://schemas.openxmlformats.org/drawingml/2006/main" prst="roundRect">
            <a:avLst>
              <a:gd name="adj" fmla="val 15758"/>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Czyli zmieniam bez pytania, ale nie bez sygnału?</a:t>
            </a:r>
          </a:p>
        </p:txBody>
      </p:sp>
      <p:sp>
        <p:nvSpPr>
          <p:cNvPr id="5" name="">
            <a:extLst xmlns:a="http://schemas.openxmlformats.org/drawingml/2006/main">
              <a:ext uri="{FF2B5EF4-FFF2-40B4-BE49-F238E27FC236}">
                <a16:creationId xmlns:a16="http://schemas.microsoft.com/office/drawing/2014/main" id="{D2884F5E-CA3E-47FA-AACA-863D8D5C3F83}"/>
              </a:ext>
            </a:extLst>
          </p:cNvPr>
          <p:cNvSpPr>
            <a:spLocks xmlns:a="http://schemas.openxmlformats.org/drawingml/2006/main" noGrp="1"/>
          </p:cNvSpPr>
          <p:nvPr/>
        </p:nvSpPr>
        <p:spPr>
          <a:xfrm xmlns:a="http://schemas.openxmlformats.org/drawingml/2006/main">
            <a:off x="5210175" y="3743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9BCEC6B7-11BD-4CC0-B53C-714BDA23211E}"/>
              </a:ext>
            </a:extLst>
          </p:cNvPr>
          <p:cNvSpPr>
            <a:spLocks xmlns:a="http://schemas.openxmlformats.org/drawingml/2006/main" noGrp="1"/>
          </p:cNvSpPr>
          <p:nvPr/>
        </p:nvSpPr>
        <p:spPr>
          <a:xfrm xmlns:a="http://schemas.openxmlformats.org/drawingml/2006/main">
            <a:off x="4953000" y="4619625"/>
            <a:ext cx="1905000" cy="1095375"/>
          </a:xfrm>
          <a:prstGeom xmlns:a="http://schemas.openxmlformats.org/drawingml/2006/main" prst="roundRect">
            <a:avLst>
              <a:gd name="adj" fmla="val 22609"/>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500" b="1">
                <a:solidFill>
                  <a:srgbClr val="241428"/>
                </a:solidFill>
                <a:latin typeface="Outfit"/>
                <a:ea typeface="Outfit"/>
                <a:cs typeface="Outfit"/>
              </a:defRPr>
            </a:pPr>
            <a:r>
              <a:rPr sz="1500" b="1">
                <a:solidFill>
                  <a:srgbClr val="241428"/>
                </a:solidFill>
                <a:latin typeface="Outfit"/>
                <a:ea typeface="Outfit"/>
                <a:cs typeface="Outfit"/>
              </a:rPr>
              <a:t>Tak.</a:t>
            </a:r>
          </a:p>
        </p:txBody>
      </p:sp>
    </p:spTree>
    <p:extLst>
      <p:ext uri="{BB962C8B-B14F-4D97-AF65-F5344CB8AC3E}">
        <p14:creationId xmlns:p14="http://schemas.microsoft.com/office/powerpoint/2010/main" val="1057034480"/>
      </p:ext>
    </p:extLst>
  </p:cSld>
</p:sld>
</file>

<file path=ppt/slides/slide7.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sp>
        <p:nvSpPr>
          <p:cNvPr id="6" name="">
            <a:extLst>
              <a:ext uri="{FF2B5EF4-FFF2-40B4-BE49-F238E27FC236}">
                <ns2:creationId id="{6DC85BAF-86BF-4415-9BF7-0E2B4C344C8C}"/>
              </a:ext>
            </a:extLst>
          </p:cNvPr>
          <p:cNvSpPr>
            <a:spLocks noGrp="1"/>
          </p:cNvSpPr>
          <p:nvPr/>
        </p:nvSpPr>
        <p:spPr>
          <a:xfrm>
            <a:off x="190500" y="190500"/>
            <a:ext cx="666750" cy="666750"/>
          </a:xfrm>
          <a:prstGeom prst="ellipse">
            <a:avLst/>
          </a:prstGeom>
          <a:solidFill>
            <a:srgbClr val="4F2854"/>
          </a:solidFill>
          <a:ln w="9525">
            <a:solidFill>
              <a:srgbClr val="4F2854"/>
            </a:solidFill>
          </a:ln>
        </p:spPr>
        <p:txBody>
          <a:bodyPr lIns="0" tIns="0" rIns="0" bIns="0" anchor="ctr">
            <a:noAutofit/>
          </a:bodyPr>
          <a:lstStyle/>
          <a:p>
            <a:pPr algn="ctr">
              <a:defRPr sz="2100" b="1">
                <a:solidFill>
                  <a:srgbClr val="FFFFFF"/>
                </a:solidFill>
                <a:latin typeface="Outfit"/>
                <a:ea typeface="Outfit"/>
                <a:cs typeface="Outfit"/>
              </a:defRPr>
            </a:pPr>
            <a:r>
              <a:rPr sz="2100" b="1">
                <a:solidFill>
                  <a:srgbClr val="FFFFFF"/>
                </a:solidFill>
                <a:latin typeface="Outfit"/>
                <a:ea typeface="Outfit"/>
                <a:cs typeface="Outfit"/>
              </a:rPr>
              <a:t>6</a:t>
            </a:r>
          </a:p>
        </p:txBody>
      </p:sp>
      <p:sp>
        <p:nvSpPr>
          <p:cNvPr id="2" name="">
            <a:extLst>
              <a:ext uri="{FF2B5EF4-FFF2-40B4-BE49-F238E27FC236}">
                <ns2:creationId id="{98E55F8A-D24F-4699-B506-69DCC5621188}"/>
              </a:ext>
            </a:extLst>
          </p:cNvPr>
          <p:cNvSpPr>
            <a:spLocks noGrp="1"/>
          </p:cNvSpPr>
          <p:nvPr/>
        </p:nvSpPr>
        <p:spPr>
          <a:xfrm>
            <a:off x="1952625" y="4762500"/>
            <a:ext cx="904875" cy="523875"/>
          </a:xfrm>
          <a:custGeom>
            <a:pathLst>
              <a:path w="904875" h="523875">
                <a:moveTo>
                  <a:pt x="523875" y="0"/>
                </a:moveTo>
                <a:lnTo>
                  <a:pt x="0" y="523875"/>
                </a:lnTo>
                <a:lnTo>
                  <a:pt x="904875" y="0"/>
                </a:lnTo>
                <a:close/>
              </a:path>
            </a:pathLst>
          </a:custGeom>
          <a:solidFill>
            <a:srgbClr val="FFFDFD"/>
          </a:solidFill>
          <a:ln w="19050">
            <a:solidFill>
              <a:srgbClr val="139C8B"/>
            </a:solidFill>
          </a:ln>
        </p:spPr>
      </p:sp>
      <p:sp>
        <p:nvSpPr>
          <p:cNvPr id="3" name="">
            <a:extLst>
              <a:ext uri="{FF2B5EF4-FFF2-40B4-BE49-F238E27FC236}">
                <ns2:creationId id="{1F375350-8446-496A-9EB1-BE2435520DF0}"/>
              </a:ext>
            </a:extLst>
          </p:cNvPr>
          <p:cNvSpPr>
            <a:spLocks noGrp="1"/>
          </p:cNvSpPr>
          <p:nvPr/>
        </p:nvSpPr>
        <p:spPr>
          <a:xfrm>
            <a:off x="1809750" y="666750"/>
            <a:ext cx="5810250" cy="4095750"/>
          </a:xfrm>
          <a:prstGeom prst="roundRect">
            <a:avLst>
              <a:gd name="adj" fmla="val 6977"/>
            </a:avLst>
          </a:prstGeom>
          <a:solidFill>
            <a:srgbClr val="FFFDFD"/>
          </a:solidFill>
          <a:ln w="28575">
            <a:solidFill>
              <a:srgbClr val="139C8B"/>
            </a:solidFill>
          </a:ln>
        </p:spPr>
        <p:txBody>
          <a:bodyPr wrap="square" lIns="285750" tIns="266700" rIns="285750" bIns="266700" anchor="ctr">
            <a:normAutofit fontScale="100000"/>
          </a:bodyPr>
          <a:lstStyle/>
          <a:p>
            <a:pPr algn="l">
              <a:defRPr sz="1725" b="1">
                <a:solidFill>
                  <a:srgbClr val="241428"/>
                </a:solidFill>
                <a:latin typeface="Outfit"/>
                <a:ea typeface="Outfit"/>
                <a:cs typeface="Outfit"/>
              </a:defRPr>
            </a:pPr>
            <a:r>
              <a:rPr sz="1725" b="1">
                <a:solidFill>
                  <a:srgbClr val="241428"/>
                </a:solidFill>
                <a:latin typeface="Outfit"/>
                <a:ea typeface="Outfit"/>
                <a:cs typeface="Outfit"/>
              </a:rPr>
              <a:t/>
            </a:r>
          </a:p>
        </p:txBody>
      </p:sp>
      <p:sp>
        <p:nvSpPr>
          <p:cNvPr id="901" name="Em summary text" descr="Editable Empatyzer summary">
            <a:extLst>
              <a:ext uri="{FF2B5EF4-FFF2-40B4-BE49-F238E27FC236}">
                <ns2:creationId id="{8EB405AC-8AD0-4450-B000-C0FAF7710800}"/>
              </a:ext>
            </a:extLst>
          </p:cNvPr>
          <p:cNvSpPr>
            <a:spLocks noGrp="1"/>
          </p:cNvSpPr>
          <p:nvPr/>
        </p:nvSpPr>
        <p:spPr>
          <a:xfrm>
            <a:off x="2038350" y="1554480"/>
            <a:ext cx="5353050" cy="2476500"/>
          </a:xfrm>
          <a:prstGeom prst="rect">
            <a:avLst/>
          </a:prstGeom>
          <a:noFill/>
          <a:ln w="0">
            <a:noFill/>
          </a:ln>
        </p:spPr>
        <p:txBody>
          <a:bodyPr wrap="square" lIns="0" tIns="0" rIns="0" bIns="0" anchor="t">
            <a:noAutofit/>
          </a:bodyPr>
          <a:lstStyle/>
          <a:p>
            <a:pPr algn="l">
              <a:defRPr sz="1100" b="1">
                <a:solidFill>
                  <a:srgbClr val="241428"/>
                </a:solidFill>
                <a:latin typeface="Outfit"/>
                <a:ea typeface="Outfit"/>
                <a:cs typeface="Outfit"/>
              </a:defRPr>
            </a:pPr>
            <a:r>
              <a:rPr sz="1100" b="1">
                <a:solidFill>
                  <a:srgbClr val="241428"/>
                </a:solidFill>
                <a:latin typeface="Outfit"/>
                <a:ea typeface="Outfit"/>
                <a:cs typeface="Outfit"/>
              </a:rPr>
              <a:t>Olek rozumie autonomię jako prawo do optymalizowania</a:t>
            </a:r>
            <a:br>
              <a:rPr sz="1100" b="1">
                <a:solidFill>
                  <a:srgbClr val="241428"/>
                </a:solidFill>
                <a:latin typeface="Outfit"/>
                <a:ea typeface="Outfit"/>
                <a:cs typeface="Outfit"/>
              </a:rPr>
            </a:br>
            <a:r>
              <a:rPr sz="1100" b="1">
                <a:solidFill>
                  <a:srgbClr val="241428"/>
                </a:solidFill>
                <a:latin typeface="Outfit"/>
                <a:ea typeface="Outfit"/>
                <a:cs typeface="Outfit"/>
              </a:rPr>
              <a:t>własnej pracy. Jonas widzi zależności, przez które</a:t>
            </a:r>
            <a:br>
              <a:rPr sz="1100" b="1">
                <a:solidFill>
                  <a:srgbClr val="241428"/>
                </a:solidFill>
                <a:latin typeface="Outfit"/>
                <a:ea typeface="Outfit"/>
                <a:cs typeface="Outfit"/>
              </a:rPr>
            </a:br>
            <a:r>
              <a:rPr sz="1100" b="1">
                <a:solidFill>
                  <a:srgbClr val="241428"/>
                </a:solidFill>
                <a:latin typeface="Outfit"/>
                <a:ea typeface="Outfit"/>
                <a:cs typeface="Outfit"/>
              </a:rPr>
              <a:t>ta sama decyzja zmienia także jego plan. Problemem</a:t>
            </a:r>
            <a:br>
              <a:rPr sz="1100" b="1">
                <a:solidFill>
                  <a:srgbClr val="241428"/>
                </a:solidFill>
                <a:latin typeface="Outfit"/>
                <a:ea typeface="Outfit"/>
                <a:cs typeface="Outfit"/>
              </a:rPr>
            </a:br>
            <a:r>
              <a:rPr sz="1100" b="1">
                <a:solidFill>
                  <a:srgbClr val="241428"/>
                </a:solidFill>
                <a:latin typeface="Outfit"/>
                <a:ea typeface="Outfit"/>
                <a:cs typeface="Outfit"/>
              </a:rPr>
              <a:t>nie jest więc sama zmiana, lecz jej niewidoczny</a:t>
            </a:r>
            <a:br>
              <a:rPr sz="1100" b="1">
                <a:solidFill>
                  <a:srgbClr val="241428"/>
                </a:solidFill>
                <a:latin typeface="Outfit"/>
                <a:ea typeface="Outfit"/>
                <a:cs typeface="Outfit"/>
              </a:rPr>
            </a:br>
            <a:r>
              <a:rPr sz="1100" b="1">
                <a:solidFill>
                  <a:srgbClr val="241428"/>
                </a:solidFill>
                <a:latin typeface="Outfit"/>
                <a:ea typeface="Outfit"/>
                <a:cs typeface="Outfit"/>
              </a:rPr>
              <a:t>koszt dla drugiej osoby. Ustalcie prostą granicę:</a:t>
            </a:r>
            <a:br>
              <a:rPr sz="1100" b="1">
                <a:solidFill>
                  <a:srgbClr val="241428"/>
                </a:solidFill>
                <a:latin typeface="Outfit"/>
                <a:ea typeface="Outfit"/>
                <a:cs typeface="Outfit"/>
              </a:rPr>
            </a:br>
            <a:r>
              <a:rPr sz="1100" b="1">
                <a:solidFill>
                  <a:srgbClr val="241428"/>
                </a:solidFill>
                <a:latin typeface="Outfit"/>
                <a:ea typeface="Outfit"/>
                <a:cs typeface="Outfit"/>
              </a:rPr>
              <a:t>decyzje w swoim obszarze można podejmować</a:t>
            </a:r>
            <a:br>
              <a:rPr sz="1100" b="1">
                <a:solidFill>
                  <a:srgbClr val="241428"/>
                </a:solidFill>
                <a:latin typeface="Outfit"/>
                <a:ea typeface="Outfit"/>
                <a:cs typeface="Outfit"/>
              </a:rPr>
            </a:br>
            <a:r>
              <a:rPr sz="1100" b="1">
                <a:solidFill>
                  <a:srgbClr val="241428"/>
                </a:solidFill>
                <a:latin typeface="Outfit"/>
                <a:ea typeface="Outfit"/>
                <a:cs typeface="Outfit"/>
              </a:rPr>
              <a:t>samodzielnie, ale każdą zmianę wpływającą na cudzą</a:t>
            </a:r>
            <a:br>
              <a:rPr sz="1100" b="1">
                <a:solidFill>
                  <a:srgbClr val="241428"/>
                </a:solidFill>
                <a:latin typeface="Outfit"/>
                <a:ea typeface="Outfit"/>
                <a:cs typeface="Outfit"/>
              </a:rPr>
            </a:br>
            <a:r>
              <a:rPr sz="1100" b="1">
                <a:solidFill>
                  <a:srgbClr val="241428"/>
                </a:solidFill>
                <a:latin typeface="Outfit"/>
                <a:ea typeface="Outfit"/>
                <a:cs typeface="Outfit"/>
              </a:rPr>
              <a:t>pracę trzeba od razu jasno zasygnalizować.</a:t>
            </a:r>
          </a:p>
        </p:txBody>
      </p:sp>
      <p:pic>
        <p:nvPicPr>
          <p:cNvPr id="9" name=""/>
          <p:cNvPicPr>
            <a:picLocks noChangeAspect="1"/>
          </p:cNvPicPr>
          <p:nvPr/>
        </p:nvPicPr>
        <p:blipFill>
          <a:blip r:embed="Re1ecd4ec0ae14ae2"/>
          <a:stretch/>
        </p:blipFill>
        <p:spPr>
          <a:xfrm>
            <a:off x="523875" y="4810125"/>
            <a:ext cx="1619250" cy="1619250"/>
          </a:xfrm>
          <a:prstGeom prst="rect">
            <a:avLst/>
          </a:prstGeom>
        </p:spPr>
      </p:pic>
      <p:sp>
        <p:nvSpPr>
          <p:cNvPr id="5" name="">
            <a:extLst>
              <a:ext uri="{FF2B5EF4-FFF2-40B4-BE49-F238E27FC236}">
                <ns2:creationId id="{8EB405AC-8AD0-4450-B000-C0FAF7710800}"/>
              </a:ext>
            </a:extLst>
          </p:cNvPr>
          <p:cNvSpPr>
            <a:spLocks noGrp="1"/>
          </p:cNvSpPr>
          <p:nvPr/>
        </p:nvSpPr>
        <p:spPr>
          <a:xfrm>
            <a:off x="2857500" y="6238875"/>
            <a:ext cx="4476750" cy="323850"/>
          </a:xfrm>
          <a:prstGeom prst="rect">
            <a:avLst/>
          </a:prstGeom>
          <a:noFill/>
          <a:ln w="0">
            <a:noFill/>
          </a:ln>
        </p:spPr>
        <p:txBody>
          <a:bodyPr wrap="square" lIns="133350" tIns="95250" rIns="133350" bIns="95250" anchor="ctr">
            <a:normAutofit fontScale="72917"/>
          </a:bodyPr>
          <a:lstStyle/>
          <a:p>
            <a:pPr algn="r">
              <a:defRPr sz="1200" b="0">
                <a:solidFill>
                  <a:srgbClr val="9E91A5"/>
                </a:solidFill>
                <a:latin typeface="Outfit"/>
                <a:ea typeface="Outfit"/>
                <a:cs typeface="Outfit"/>
              </a:defRPr>
            </a:pPr>
            <a:r>
              <a:rPr sz="1200" b="0">
                <a:solidFill>
                  <a:srgbClr val="9E91A5"/>
                </a:solidFill>
                <a:latin typeface="Outfit"/>
                <a:ea typeface="Outfit"/>
                <a:cs typeface="Outfit"/>
              </a:rPr>
              <a:t>EMPATYZER · PRZED WAŻNĄ ROZMOWĄ</a:t>
            </a:r>
          </a:p>
        </p:txBody>
      </p:sp>
    </p:spTree>
    <p:extLst>
      <p:ext uri="{BB962C8B-B14F-4D97-AF65-F5344CB8AC3E}">
        <ns4:creationId val="29777206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2026-09-15T07:42:48.3940000Z</dcterms:created>
  <dcterms:modified xsi:type="dcterms:W3CDTF">2026-09-15T07:42:48.3940000Z</dcterms:modified>
</coreProperties>
</file>