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539c8a22ac147bf" /><Relationship Type="http://schemas.openxmlformats.org/officeDocument/2006/relationships/extended-properties" Target="/docProps/app.xml" Id="R6719c8fab56b4483" /><Relationship Type="http://schemas.openxmlformats.org/officeDocument/2006/relationships/officeDocument" Target="/ppt/presentation.xml" Id="Rfa338337cb814f11" /></Relationships>
</file>

<file path=ppt/presentation.xml><?xml version="1.0" encoding="utf-8"?>
<p:presentation xmlns:p="http://schemas.openxmlformats.org/presentationml/2006/main">
  <p:sldMasterIdLst>
    <p:sldMasterId xmlns:r="http://schemas.openxmlformats.org/officeDocument/2006/relationships" id="2147483648" r:id="R43aea53565a745ea"/>
  </p:sldMasterIdLst>
  <p:notesMasterIdLst>
    <p:notesMasterId xmlns:r="http://schemas.openxmlformats.org/officeDocument/2006/relationships" r:id="R7cca6d1efb024942"/>
  </p:notesMasterIdLst>
  <p:sldIdLst>
    <p:sldId xmlns:r="http://schemas.openxmlformats.org/officeDocument/2006/relationships" id="256" r:id="R72d3a195fccc4397"/>
    <p:sldId xmlns:r="http://schemas.openxmlformats.org/officeDocument/2006/relationships" id="257" r:id="R1d1657a4f8ab4c92"/>
    <p:sldId xmlns:r="http://schemas.openxmlformats.org/officeDocument/2006/relationships" id="258" r:id="R8431a95018424e90"/>
    <p:sldId xmlns:r="http://schemas.openxmlformats.org/officeDocument/2006/relationships" id="259" r:id="R3ff273975fa942fe"/>
    <p:sldId xmlns:r="http://schemas.openxmlformats.org/officeDocument/2006/relationships" id="260" r:id="R5db6ddc810f7481c"/>
    <p:sldId xmlns:r="http://schemas.openxmlformats.org/officeDocument/2006/relationships" id="261" r:id="R7dc5d8fb88934d61"/>
    <p:sldId xmlns:r="http://schemas.openxmlformats.org/officeDocument/2006/relationships" id="262" r:id="R73474f80a37749c5"/>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a1c242cde3c4ce5" /><Relationship Type="http://schemas.openxmlformats.org/officeDocument/2006/relationships/slideMaster" Target="/ppt/slideMasters/slideMaster1.xml" Id="R43aea53565a745ea" /><Relationship Type="http://schemas.openxmlformats.org/officeDocument/2006/relationships/notesMaster" Target="/ppt/notesMasters/notesMaster1.xml" Id="R7cca6d1efb024942" /><Relationship Type="http://schemas.openxmlformats.org/officeDocument/2006/relationships/presProps" Target="/ppt/presProps.xml" Id="R72c945c7f7554668" /><Relationship Type="http://schemas.openxmlformats.org/officeDocument/2006/relationships/tableStyles" Target="/ppt/tableStyles.xml" Id="R187a2c35c0464db2" /><Relationship Type="http://schemas.openxmlformats.org/officeDocument/2006/relationships/slide" Target="/ppt/slides/slide1.xml" Id="R72d3a195fccc4397" /><Relationship Type="http://schemas.openxmlformats.org/officeDocument/2006/relationships/slide" Target="/ppt/slides/slide2.xml" Id="R1d1657a4f8ab4c92" /><Relationship Type="http://schemas.openxmlformats.org/officeDocument/2006/relationships/slide" Target="/ppt/slides/slide3.xml" Id="R8431a95018424e90" /><Relationship Type="http://schemas.openxmlformats.org/officeDocument/2006/relationships/slide" Target="/ppt/slides/slide4.xml" Id="R3ff273975fa942fe" /><Relationship Type="http://schemas.openxmlformats.org/officeDocument/2006/relationships/slide" Target="/ppt/slides/slide5.xml" Id="R5db6ddc810f7481c" /><Relationship Type="http://schemas.openxmlformats.org/officeDocument/2006/relationships/slide" Target="/ppt/slides/slide6.xml" Id="R7dc5d8fb88934d61" /><Relationship Type="http://schemas.openxmlformats.org/officeDocument/2006/relationships/slide" Target="/ppt/slides/slide7.xml" Id="R73474f80a37749c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b1852b514624e7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23fc52d11cd4759" /><Relationship Type="http://schemas.openxmlformats.org/officeDocument/2006/relationships/notesMaster" Target="/ppt/notesMasters/notesMaster1.xml" Id="R7306263362314ebe" /></Relationships>
</file>

<file path=ppt/notesSlides/_rels/notesSlide2.xml.rels>&#65279;<?xml version="1.0" encoding="utf-8"?><Relationships xmlns="http://schemas.openxmlformats.org/package/2006/relationships"><Relationship Type="http://schemas.openxmlformats.org/officeDocument/2006/relationships/slide" Target="/ppt/slides/slide2.xml" Id="R7039dac4c7444b36" /><Relationship Type="http://schemas.openxmlformats.org/officeDocument/2006/relationships/notesMaster" Target="/ppt/notesMasters/notesMaster1.xml" Id="Re47432864f4d4a62" /></Relationships>
</file>

<file path=ppt/notesSlides/_rels/notesSlide3.xml.rels>&#65279;<?xml version="1.0" encoding="utf-8"?><Relationships xmlns="http://schemas.openxmlformats.org/package/2006/relationships"><Relationship Type="http://schemas.openxmlformats.org/officeDocument/2006/relationships/slide" Target="/ppt/slides/slide3.xml" Id="Rc6c26746d0a44188" /><Relationship Type="http://schemas.openxmlformats.org/officeDocument/2006/relationships/notesMaster" Target="/ppt/notesMasters/notesMaster1.xml" Id="Rbf1209506b0148d9" /></Relationships>
</file>

<file path=ppt/notesSlides/_rels/notesSlide4.xml.rels>&#65279;<?xml version="1.0" encoding="utf-8"?><Relationships xmlns="http://schemas.openxmlformats.org/package/2006/relationships"><Relationship Type="http://schemas.openxmlformats.org/officeDocument/2006/relationships/slide" Target="/ppt/slides/slide4.xml" Id="R5fabe91f3c9d4f49" /><Relationship Type="http://schemas.openxmlformats.org/officeDocument/2006/relationships/notesMaster" Target="/ppt/notesMasters/notesMaster1.xml" Id="R04c93b43790c4569" /></Relationships>
</file>

<file path=ppt/notesSlides/_rels/notesSlide5.xml.rels>&#65279;<?xml version="1.0" encoding="utf-8"?><Relationships xmlns="http://schemas.openxmlformats.org/package/2006/relationships"><Relationship Type="http://schemas.openxmlformats.org/officeDocument/2006/relationships/slide" Target="/ppt/slides/slide5.xml" Id="Rf6c51e8b879949d0" /><Relationship Type="http://schemas.openxmlformats.org/officeDocument/2006/relationships/notesMaster" Target="/ppt/notesMasters/notesMaster1.xml" Id="R523840fb9dda4041" /></Relationships>
</file>

<file path=ppt/notesSlides/_rels/notesSlide6.xml.rels>&#65279;<?xml version="1.0" encoding="utf-8"?><Relationships xmlns="http://schemas.openxmlformats.org/package/2006/relationships"><Relationship Type="http://schemas.openxmlformats.org/officeDocument/2006/relationships/slide" Target="/ppt/slides/slide6.xml" Id="R76d313a8b8ea4ccf" /><Relationship Type="http://schemas.openxmlformats.org/officeDocument/2006/relationships/notesMaster" Target="/ppt/notesMasters/notesMaster1.xml" Id="R98c14679a9f1482f" /></Relationships>
</file>

<file path=ppt/notesSlides/_rels/notesSlide7.xml.rels>&#65279;<?xml version="1.0" encoding="utf-8"?><Relationships xmlns="http://schemas.openxmlformats.org/package/2006/relationships"><Relationship Type="http://schemas.openxmlformats.org/officeDocument/2006/relationships/slide" Target="/ppt/slides/slide7.xml" Id="Rbc901a9d4bae4a18" /><Relationship Type="http://schemas.openxmlformats.org/officeDocument/2006/relationships/notesMaster" Target="/ppt/notesMasters/notesMaster1.xml" Id="R7be1a5dcf3354b5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Jeszcze jedno zatwierdzenie.</a:t>
            </a:r>
          </a:p>
          <a:p xmlns:a="http://schemas.openxmlformats.org/drawingml/2006/main">
            <a:r>
              <a:t>Po błędzie Anna dodaje kolejne zatwierdzenie, ale termin nadal należy do Olka. Kontrola odbiera mu część władzy bez zmniejszenia odpowiedzialności za wynik.</a:t>
            </a:r>
          </a:p>
          <a:p xmlns:a="http://schemas.openxmlformats.org/drawingml/2006/main">
            <a:r>
              <a:t>Temat: Odpowiedzialność a prawo do decyzji. Bohaterowie: Olek, Anna, Karim.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Jeszcze jedno zatwierdzenie.</a:t>
            </a:r>
          </a:p>
          <a:p xmlns:a="http://schemas.openxmlformats.org/drawingml/2006/main">
            <a:r>
              <a:t>Kadr 1 z 6. Wcześniej Olek sam planuje i realizuje swój fragment projektu.</a:t>
            </a:r>
          </a:p>
          <a:p xmlns:a="http://schemas.openxmlformats.org/drawingml/2006/main">
            <a:r>
              <a:t>Olek: Cel znam. Reszta jest moja.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Jeszcze jedno zatwierdzenie.</a:t>
            </a:r>
          </a:p>
          <a:p xmlns:a="http://schemas.openxmlformats.org/drawingml/2006/main">
            <a:r>
              <a:t>Kadr 2 z 6. Po wcześniejszym problemie Anna wprowadza dodatkowe akceptacje.</a:t>
            </a:r>
          </a:p>
          <a:p xmlns:a="http://schemas.openxmlformats.org/drawingml/2006/main">
            <a:r>
              <a:t>Anna: Plan przed startem do akceptacji. Wynik przed wysyłką też.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Jeszcze jedno zatwierdzenie.</a:t>
            </a:r>
          </a:p>
          <a:p xmlns:a="http://schemas.openxmlformats.org/drawingml/2006/main">
            <a:r>
              <a:t>Kadr 3 z 6. Olek czeka w kolejce na zgody.</a:t>
            </a:r>
          </a:p>
          <a:p xmlns:a="http://schemas.openxmlformats.org/drawingml/2006/main">
            <a:r>
              <a:t>Olek: Odpowiadam za termin, ale nie mogę podjąć decyzji.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Jeszcze jedno zatwierdzenie.</a:t>
            </a:r>
          </a:p>
          <a:p xmlns:a="http://schemas.openxmlformats.org/drawingml/2006/main">
            <a:r>
              <a:t>Kadr 4 z 6. Anna widzi opóźnienie.</a:t>
            </a:r>
          </a:p>
          <a:p xmlns:a="http://schemas.openxmlformats.org/drawingml/2006/main">
            <a:r>
              <a:t>Anna: Dlaczego to trwa dłużej? | Olek: Bo teraz każda decyzja ma kolejkę.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Jeszcze jedno zatwierdzenie.</a:t>
            </a:r>
          </a:p>
          <a:p xmlns:a="http://schemas.openxmlformats.org/drawingml/2006/main">
            <a:r>
              <a:t>Kadr 5 z 6. Karim pyta, jakie ryzyko naprawdę miały zatrzymywać akceptacje.</a:t>
            </a:r>
          </a:p>
          <a:p xmlns:a="http://schemas.openxmlformats.org/drawingml/2006/main">
            <a:r>
              <a:t>Karim: Co dokładnie próbujemy tym zatwierdzaniem zabezpieczyć? | Anna: Ryzyko klienta. Nie każdy detal.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Jeszcze jedno zatwierdzenie.</a:t>
            </a:r>
          </a:p>
          <a:p xmlns:a="http://schemas.openxmlformats.org/drawingml/2006/main">
            <a:r>
              <a:t>Podsumowanie Em: Anna dodaje akceptacje, ponieważ chce ograniczyć realne ryzyko. Olek nadal odpowiada jednak za termin, choć ma mniej prawa do podejmowania decyzji. W efekcie kontrola, która miała zwiększyć bezpieczeństwo, odbiera mu sprawczość potrzebną do dowiezienia wyniku. Zanim dodasz kolejny etap zatwierdzania, nazwij konkretne ryzyko, które ma zatrzymywać. Pozostałe decyzje zostaw osobie odpowiedzialnej za rezultat.</a:t>
            </a:r>
          </a:p>
          <a:p xmlns:a="http://schemas.openxmlformats.org/drawingml/2006/main">
            <a:r>
              <a:t>Empatyzer pomaga przygotować sposób komunikacji przed ważną rozmową.</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cd33d30e49b4ec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b4ec4a3896e4104" /><Relationship Type="http://schemas.openxmlformats.org/officeDocument/2006/relationships/slideLayout" Target="/ppt/slideLayouts/slideLayout1.xml" Id="R58cb7293edc94c5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8cb7293edc94c5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803971d6a23413d" /><Relationship Type="http://schemas.openxmlformats.org/officeDocument/2006/relationships/notesSlide" Target="/ppt/notesSlides/notesSlide1.xml" Id="R7d5dbb790fe648e9"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eea5659eb2884686"/><Relationship Type="http://schemas.openxmlformats.org/officeDocument/2006/relationships/image" Target="../media/image.png" Id="R8d5a463c8bde4f90"/><Relationship Type="http://schemas.openxmlformats.org/officeDocument/2006/relationships/notesSlide" Target="/ppt/notesSlides/notesSlide2.xml" Id="Raf05c588bffd4831"/></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9768349889e246e2"/><Relationship Type="http://schemas.openxmlformats.org/officeDocument/2006/relationships/image" Target="../media/image2.png" Id="R9791ccdf92fb46f3"/><Relationship Type="http://schemas.openxmlformats.org/officeDocument/2006/relationships/notesSlide" Target="/ppt/notesSlides/notesSlide3.xml" Id="R82cf1eba32d94e67"/></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c9c0815b6307471b"/><Relationship Type="http://schemas.openxmlformats.org/officeDocument/2006/relationships/image" Target="../media/image3.png" Id="R414ac7b7a2314be2"/><Relationship Type="http://schemas.openxmlformats.org/officeDocument/2006/relationships/notesSlide" Target="/ppt/notesSlides/notesSlide4.xml" Id="R9061983f56104af7"/></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c1eccecafe9b4b58"/><Relationship Type="http://schemas.openxmlformats.org/officeDocument/2006/relationships/image" Target="../media/image4.png" Id="R97a76e8c860b432c"/><Relationship Type="http://schemas.openxmlformats.org/officeDocument/2006/relationships/notesSlide" Target="/ppt/notesSlides/notesSlide5.xml" Id="R1a2e8b56ebdb44ff"/></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4188a24e119a4880"/><Relationship Type="http://schemas.openxmlformats.org/officeDocument/2006/relationships/image" Target="../media/image5.png" Id="R3139b5814413440d"/><Relationship Type="http://schemas.openxmlformats.org/officeDocument/2006/relationships/notesSlide" Target="/ppt/notesSlides/notesSlide6.xml" Id="Rc55dcef73fb54b83"/></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fec2579698b24f36"/><Relationship Type="http://schemas.openxmlformats.org/officeDocument/2006/relationships/image" Target="../media/image6.png" Id="Rd1785d9333c0459e"/><Relationship Type="http://schemas.openxmlformats.org/officeDocument/2006/relationships/notesSlide" Target="/ppt/notesSlides/notesSlide7.xml" Id="Rf2acabdcb5bf4d9e"/></Relationships>
</file>

<file path=ppt/slides/slide1.xml><?xml version="1.0" encoding="utf-8"?>
<p:sld xmlns:p="http://schemas.openxmlformats.org/presentationml/2006/main">
  <p:cSld>
    <p:bg>
      <p:bgPr>
        <a:solidFill xmlns:a="http://schemas.openxmlformats.org/drawingml/2006/main">
          <a:srgbClr val="4F285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E6FBFE2-B251-40D2-899B-DE911A170FAB}"/>
              </a:ext>
            </a:extLst>
          </p:cNvPr>
          <p:cNvSpPr>
            <a:spLocks xmlns:a="http://schemas.openxmlformats.org/drawingml/2006/main" noGrp="1"/>
          </p:cNvSpPr>
          <p:nvPr/>
        </p:nvSpPr>
        <p:spPr>
          <a:xfrm xmlns:a="http://schemas.openxmlformats.org/drawingml/2006/main">
            <a:off x="495300" y="523875"/>
            <a:ext cx="685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ctr">
            <a:normAutofit fontScale="91667"/>
          </a:bodyPr>
          <a:lstStyle xmlns:a="http://schemas.openxmlformats.org/drawingml/2006/main"/>
          <a:p xmlns:a="http://schemas.openxmlformats.org/drawingml/2006/main">
            <a:pPr algn="l">
              <a:defRPr sz="1500" b="1">
                <a:solidFill>
                  <a:srgbClr val="42D7C4"/>
                </a:solidFill>
                <a:latin typeface="Outfit"/>
                <a:ea typeface="Outfit"/>
                <a:cs typeface="Outfit"/>
              </a:defRPr>
            </a:pPr>
            <a:r>
              <a:rPr sz="1500" b="1">
                <a:solidFill>
                  <a:srgbClr val="42D7C4"/>
                </a:solidFill>
                <a:latin typeface="Outfit"/>
                <a:ea typeface="Outfit"/>
                <a:cs typeface="Outfit"/>
              </a:rPr>
              <a:t>EMPATYZER · HISTORIE Z PRACY</a:t>
            </a:r>
          </a:p>
        </p:txBody>
      </p:sp>
      <p:sp>
        <p:nvSpPr>
          <p:cNvPr id="2" name="">
            <a:extLst xmlns:a="http://schemas.openxmlformats.org/drawingml/2006/main">
              <a:ext uri="{FF2B5EF4-FFF2-40B4-BE49-F238E27FC236}">
                <a16:creationId xmlns:a16="http://schemas.microsoft.com/office/drawing/2014/main" id="{96F9435E-E41C-44A7-A14D-36C4070B4359}"/>
              </a:ext>
            </a:extLst>
          </p:cNvPr>
          <p:cNvSpPr>
            <a:spLocks xmlns:a="http://schemas.openxmlformats.org/drawingml/2006/main" noGrp="1"/>
          </p:cNvSpPr>
          <p:nvPr/>
        </p:nvSpPr>
        <p:spPr>
          <a:xfrm xmlns:a="http://schemas.openxmlformats.org/drawingml/2006/main">
            <a:off x="495300" y="1428750"/>
            <a:ext cx="685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3600" b="1">
                <a:solidFill>
                  <a:srgbClr val="FFFFFF"/>
                </a:solidFill>
                <a:latin typeface="Outfit"/>
                <a:ea typeface="Outfit"/>
                <a:cs typeface="Outfit"/>
              </a:defRPr>
            </a:pPr>
            <a:r>
              <a:rPr sz="3600" b="1">
                <a:solidFill>
                  <a:srgbClr val="FFFFFF"/>
                </a:solidFill>
                <a:latin typeface="Outfit"/>
                <a:ea typeface="Outfit"/>
                <a:cs typeface="Outfit"/>
              </a:rPr>
              <a:t>Jeszcze jedno zatwierdzenie</a:t>
            </a:r>
          </a:p>
        </p:txBody>
      </p:sp>
      <p:sp>
        <p:nvSpPr>
          <p:cNvPr id="3" name="">
            <a:extLst xmlns:a="http://schemas.openxmlformats.org/drawingml/2006/main">
              <a:ext uri="{FF2B5EF4-FFF2-40B4-BE49-F238E27FC236}">
                <a16:creationId xmlns:a16="http://schemas.microsoft.com/office/drawing/2014/main" id="{552DA5A4-4F62-4EFC-A44B-3DE12E627468}"/>
              </a:ext>
            </a:extLst>
          </p:cNvPr>
          <p:cNvSpPr>
            <a:spLocks xmlns:a="http://schemas.openxmlformats.org/drawingml/2006/main" noGrp="1"/>
          </p:cNvSpPr>
          <p:nvPr/>
        </p:nvSpPr>
        <p:spPr>
          <a:xfrm xmlns:a="http://schemas.openxmlformats.org/drawingml/2006/main">
            <a:off x="533400" y="3048000"/>
            <a:ext cx="6572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650" b="0">
                <a:solidFill>
                  <a:srgbClr val="D8CADC"/>
                </a:solidFill>
                <a:latin typeface="Outfit"/>
                <a:ea typeface="Outfit"/>
                <a:cs typeface="Outfit"/>
              </a:defRPr>
            </a:pPr>
            <a:r>
              <a:rPr sz="1650" b="0">
                <a:solidFill>
                  <a:srgbClr val="D8CADC"/>
                </a:solidFill>
                <a:latin typeface="Outfit"/>
                <a:ea typeface="Outfit"/>
                <a:cs typeface="Outfit"/>
              </a:rPr>
              <a:t>Odpowiedzialność a prawo do decyzji</a:t>
            </a:r>
          </a:p>
        </p:txBody>
      </p:sp>
      <p:sp>
        <p:nvSpPr>
          <p:cNvPr id="4" name="">
            <a:extLst xmlns:a="http://schemas.openxmlformats.org/drawingml/2006/main">
              <a:ext uri="{FF2B5EF4-FFF2-40B4-BE49-F238E27FC236}">
                <a16:creationId xmlns:a16="http://schemas.microsoft.com/office/drawing/2014/main" id="{B10C46F7-1051-48B8-B2CE-55F6DD8DEAD3}"/>
              </a:ext>
            </a:extLst>
          </p:cNvPr>
          <p:cNvSpPr>
            <a:spLocks xmlns:a="http://schemas.openxmlformats.org/drawingml/2006/main" noGrp="1"/>
          </p:cNvSpPr>
          <p:nvPr/>
        </p:nvSpPr>
        <p:spPr>
          <a:xfrm xmlns:a="http://schemas.openxmlformats.org/drawingml/2006/main">
            <a:off x="533400" y="3905250"/>
            <a:ext cx="6572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875" b="0">
                <a:solidFill>
                  <a:srgbClr val="FFFFFF"/>
                </a:solidFill>
                <a:latin typeface="Outfit"/>
                <a:ea typeface="Outfit"/>
                <a:cs typeface="Outfit"/>
              </a:defRPr>
            </a:pPr>
            <a:r>
              <a:rPr sz="1875" b="0">
                <a:solidFill>
                  <a:srgbClr val="FFFFFF"/>
                </a:solidFill>
                <a:latin typeface="Outfit"/>
                <a:ea typeface="Outfit"/>
                <a:cs typeface="Outfit"/>
              </a:rPr>
              <a:t>Po błędzie Anna dodaje kolejne zatwierdzenie, ale termin nadal należy do Olka. Kontrola odbiera mu część władzy bez zmniejszenia odpowiedzialności za wynik.</a:t>
            </a:r>
          </a:p>
        </p:txBody>
      </p:sp>
    </p:spTree>
    <p:extLst>
      <p:ext uri="{BB962C8B-B14F-4D97-AF65-F5344CB8AC3E}">
        <p14:creationId xmlns:p14="http://schemas.microsoft.com/office/powerpoint/2010/main" val="760967920"/>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8d5a463c8bde4f90"/>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D27A13B-A948-4239-986E-CAB4BDEBC0FE}"/>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1</a:t>
            </a:r>
          </a:p>
        </p:txBody>
      </p:sp>
      <p:sp>
        <p:nvSpPr>
          <p:cNvPr id="3" name="">
            <a:extLst xmlns:a="http://schemas.openxmlformats.org/drawingml/2006/main">
              <a:ext uri="{FF2B5EF4-FFF2-40B4-BE49-F238E27FC236}">
                <a16:creationId xmlns:a16="http://schemas.microsoft.com/office/drawing/2014/main" id="{E64A2B8F-DA96-47ED-8227-BD9F52C2DD03}"/>
              </a:ext>
            </a:extLst>
          </p:cNvPr>
          <p:cNvSpPr>
            <a:spLocks xmlns:a="http://schemas.openxmlformats.org/drawingml/2006/main" noGrp="1"/>
          </p:cNvSpPr>
          <p:nvPr/>
        </p:nvSpPr>
        <p:spPr>
          <a:xfrm xmlns:a="http://schemas.openxmlformats.org/drawingml/2006/main">
            <a:off x="4476750" y="4114800"/>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BD9B3B16-377F-40D9-AEE6-DDEF5B7D99FD}"/>
              </a:ext>
            </a:extLst>
          </p:cNvPr>
          <p:cNvSpPr>
            <a:spLocks xmlns:a="http://schemas.openxmlformats.org/drawingml/2006/main" noGrp="1"/>
          </p:cNvSpPr>
          <p:nvPr/>
        </p:nvSpPr>
        <p:spPr>
          <a:xfrm xmlns:a="http://schemas.openxmlformats.org/drawingml/2006/main">
            <a:off x="4667250" y="3905250"/>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0B82083F-2946-4ACC-AFA0-14DDF8A99B73}"/>
              </a:ext>
            </a:extLst>
          </p:cNvPr>
          <p:cNvSpPr>
            <a:spLocks xmlns:a="http://schemas.openxmlformats.org/drawingml/2006/main" noGrp="1"/>
          </p:cNvSpPr>
          <p:nvPr/>
        </p:nvSpPr>
        <p:spPr>
          <a:xfrm xmlns:a="http://schemas.openxmlformats.org/drawingml/2006/main">
            <a:off x="2667000" y="4333875"/>
            <a:ext cx="3810000" cy="1381125"/>
          </a:xfrm>
          <a:prstGeom xmlns:a="http://schemas.openxmlformats.org/drawingml/2006/main" prst="roundRect">
            <a:avLst>
              <a:gd name="adj" fmla="val 1793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Cel znam. Reszta jest moja.</a:t>
            </a:r>
          </a:p>
        </p:txBody>
      </p:sp>
    </p:spTree>
    <p:extLst>
      <p:ext uri="{BB962C8B-B14F-4D97-AF65-F5344CB8AC3E}">
        <p14:creationId xmlns:p14="http://schemas.microsoft.com/office/powerpoint/2010/main" val="2088680546"/>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9791ccdf92fb46f3"/>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B8A8AAB-639B-4D47-9DC0-929769FCCBCF}"/>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2</a:t>
            </a:r>
          </a:p>
        </p:txBody>
      </p:sp>
      <p:sp>
        <p:nvSpPr>
          <p:cNvPr id="3" name="">
            <a:extLst xmlns:a="http://schemas.openxmlformats.org/drawingml/2006/main">
              <a:ext uri="{FF2B5EF4-FFF2-40B4-BE49-F238E27FC236}">
                <a16:creationId xmlns:a16="http://schemas.microsoft.com/office/drawing/2014/main" id="{452DF078-B63D-4BE8-83F3-96F4032E5CF2}"/>
              </a:ext>
            </a:extLst>
          </p:cNvPr>
          <p:cNvSpPr>
            <a:spLocks xmlns:a="http://schemas.openxmlformats.org/drawingml/2006/main" noGrp="1"/>
          </p:cNvSpPr>
          <p:nvPr/>
        </p:nvSpPr>
        <p:spPr>
          <a:xfrm xmlns:a="http://schemas.openxmlformats.org/drawingml/2006/main">
            <a:off x="1543050" y="3219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E6042FE6-9DBC-40EF-90B0-9FAEA9FBDF9A}"/>
              </a:ext>
            </a:extLst>
          </p:cNvPr>
          <p:cNvSpPr>
            <a:spLocks xmlns:a="http://schemas.openxmlformats.org/drawingml/2006/main" noGrp="1"/>
          </p:cNvSpPr>
          <p:nvPr/>
        </p:nvSpPr>
        <p:spPr>
          <a:xfrm xmlns:a="http://schemas.openxmlformats.org/drawingml/2006/main">
            <a:off x="228600" y="4095750"/>
            <a:ext cx="4572000" cy="1619250"/>
          </a:xfrm>
          <a:prstGeom xmlns:a="http://schemas.openxmlformats.org/drawingml/2006/main" prst="roundRect">
            <a:avLst>
              <a:gd name="adj" fmla="val 1529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Plan przed startem do akceptacji. Wynik przed wysyłką też.</a:t>
            </a:r>
          </a:p>
        </p:txBody>
      </p:sp>
    </p:spTree>
    <p:extLst>
      <p:ext uri="{BB962C8B-B14F-4D97-AF65-F5344CB8AC3E}">
        <p14:creationId xmlns:p14="http://schemas.microsoft.com/office/powerpoint/2010/main" val="268490626"/>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414ac7b7a2314be2"/>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BB4FA72-A67B-4C21-B2B1-D745FE153AC4}"/>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3</a:t>
            </a:r>
          </a:p>
        </p:txBody>
      </p:sp>
      <p:sp>
        <p:nvSpPr>
          <p:cNvPr id="3" name="">
            <a:extLst xmlns:a="http://schemas.openxmlformats.org/drawingml/2006/main">
              <a:ext uri="{FF2B5EF4-FFF2-40B4-BE49-F238E27FC236}">
                <a16:creationId xmlns:a16="http://schemas.microsoft.com/office/drawing/2014/main" id="{21D110EC-61E6-4FAA-9DF0-A02B38FD6587}"/>
              </a:ext>
            </a:extLst>
          </p:cNvPr>
          <p:cNvSpPr>
            <a:spLocks xmlns:a="http://schemas.openxmlformats.org/drawingml/2006/main" noGrp="1"/>
          </p:cNvSpPr>
          <p:nvPr/>
        </p:nvSpPr>
        <p:spPr>
          <a:xfrm xmlns:a="http://schemas.openxmlformats.org/drawingml/2006/main">
            <a:off x="5524500" y="3971925"/>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76E03F4B-2F72-430F-8E46-CB6EB3A55611}"/>
              </a:ext>
            </a:extLst>
          </p:cNvPr>
          <p:cNvSpPr>
            <a:spLocks xmlns:a="http://schemas.openxmlformats.org/drawingml/2006/main" noGrp="1"/>
          </p:cNvSpPr>
          <p:nvPr/>
        </p:nvSpPr>
        <p:spPr>
          <a:xfrm xmlns:a="http://schemas.openxmlformats.org/drawingml/2006/main">
            <a:off x="5715000" y="3762375"/>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4388ACBF-8FFB-4B83-BCC1-E58925770BF4}"/>
              </a:ext>
            </a:extLst>
          </p:cNvPr>
          <p:cNvSpPr>
            <a:spLocks xmlns:a="http://schemas.openxmlformats.org/drawingml/2006/main" noGrp="1"/>
          </p:cNvSpPr>
          <p:nvPr/>
        </p:nvSpPr>
        <p:spPr>
          <a:xfrm xmlns:a="http://schemas.openxmlformats.org/drawingml/2006/main">
            <a:off x="2857500" y="4191000"/>
            <a:ext cx="4476750" cy="1524000"/>
          </a:xfrm>
          <a:prstGeom xmlns:a="http://schemas.openxmlformats.org/drawingml/2006/main" prst="roundRect">
            <a:avLst>
              <a:gd name="adj" fmla="val 1625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Odpowiadam za termin, ale nie mogę podjąć decyzji.</a:t>
            </a:r>
          </a:p>
        </p:txBody>
      </p:sp>
    </p:spTree>
    <p:extLst>
      <p:ext uri="{BB962C8B-B14F-4D97-AF65-F5344CB8AC3E}">
        <p14:creationId xmlns:p14="http://schemas.microsoft.com/office/powerpoint/2010/main" val="490004194"/>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7a76e8c860b432c"/>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DC65407-C7E0-472A-A64F-1548F9DE87F3}"/>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4</a:t>
            </a:r>
          </a:p>
        </p:txBody>
      </p:sp>
      <p:sp>
        <p:nvSpPr>
          <p:cNvPr id="3" name="">
            <a:extLst xmlns:a="http://schemas.openxmlformats.org/drawingml/2006/main">
              <a:ext uri="{FF2B5EF4-FFF2-40B4-BE49-F238E27FC236}">
                <a16:creationId xmlns:a16="http://schemas.microsoft.com/office/drawing/2014/main" id="{B36F1712-E270-413F-9F33-B50A0BAF920F}"/>
              </a:ext>
            </a:extLst>
          </p:cNvPr>
          <p:cNvSpPr>
            <a:spLocks xmlns:a="http://schemas.openxmlformats.org/drawingml/2006/main" noGrp="1"/>
          </p:cNvSpPr>
          <p:nvPr/>
        </p:nvSpPr>
        <p:spPr>
          <a:xfrm xmlns:a="http://schemas.openxmlformats.org/drawingml/2006/main">
            <a:off x="1447800" y="3219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89B599A0-F024-43DE-ABD7-36681B219833}"/>
              </a:ext>
            </a:extLst>
          </p:cNvPr>
          <p:cNvSpPr>
            <a:spLocks xmlns:a="http://schemas.openxmlformats.org/drawingml/2006/main" noGrp="1"/>
          </p:cNvSpPr>
          <p:nvPr/>
        </p:nvSpPr>
        <p:spPr>
          <a:xfrm xmlns:a="http://schemas.openxmlformats.org/drawingml/2006/main">
            <a:off x="228600" y="4095750"/>
            <a:ext cx="3238500" cy="1333500"/>
          </a:xfrm>
          <a:prstGeom xmlns:a="http://schemas.openxmlformats.org/drawingml/2006/main" prst="roundRect">
            <a:avLst>
              <a:gd name="adj" fmla="val 1857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Dlaczego to trwa dłużej?</a:t>
            </a:r>
          </a:p>
        </p:txBody>
      </p:sp>
      <p:sp>
        <p:nvSpPr>
          <p:cNvPr id="5" name="">
            <a:extLst xmlns:a="http://schemas.openxmlformats.org/drawingml/2006/main">
              <a:ext uri="{FF2B5EF4-FFF2-40B4-BE49-F238E27FC236}">
                <a16:creationId xmlns:a16="http://schemas.microsoft.com/office/drawing/2014/main" id="{3A353F8D-874C-4E2B-8DCC-716FFE9AE342}"/>
              </a:ext>
            </a:extLst>
          </p:cNvPr>
          <p:cNvSpPr>
            <a:spLocks xmlns:a="http://schemas.openxmlformats.org/drawingml/2006/main" noGrp="1"/>
          </p:cNvSpPr>
          <p:nvPr/>
        </p:nvSpPr>
        <p:spPr>
          <a:xfrm xmlns:a="http://schemas.openxmlformats.org/drawingml/2006/main">
            <a:off x="5734050" y="35528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B60667CF-4AAF-4B37-AD7B-AABD94B89E70}"/>
              </a:ext>
            </a:extLst>
          </p:cNvPr>
          <p:cNvSpPr>
            <a:spLocks xmlns:a="http://schemas.openxmlformats.org/drawingml/2006/main" noGrp="1"/>
          </p:cNvSpPr>
          <p:nvPr/>
        </p:nvSpPr>
        <p:spPr>
          <a:xfrm xmlns:a="http://schemas.openxmlformats.org/drawingml/2006/main">
            <a:off x="3905250" y="4429125"/>
            <a:ext cx="3619500" cy="1285875"/>
          </a:xfrm>
          <a:prstGeom xmlns:a="http://schemas.openxmlformats.org/drawingml/2006/main" prst="roundRect">
            <a:avLst>
              <a:gd name="adj" fmla="val 19259"/>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Bo teraz każda decyzja ma kolejkę.</a:t>
            </a:r>
          </a:p>
        </p:txBody>
      </p:sp>
    </p:spTree>
    <p:extLst>
      <p:ext uri="{BB962C8B-B14F-4D97-AF65-F5344CB8AC3E}">
        <p14:creationId xmlns:p14="http://schemas.microsoft.com/office/powerpoint/2010/main" val="2110667232"/>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3139b5814413440d"/>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7B447E7-55BE-459D-8F7C-7BD36E733374}"/>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5</a:t>
            </a:r>
          </a:p>
        </p:txBody>
      </p:sp>
      <p:sp>
        <p:nvSpPr>
          <p:cNvPr id="3" name="">
            <a:extLst xmlns:a="http://schemas.openxmlformats.org/drawingml/2006/main">
              <a:ext uri="{FF2B5EF4-FFF2-40B4-BE49-F238E27FC236}">
                <a16:creationId xmlns:a16="http://schemas.microsoft.com/office/drawing/2014/main" id="{9A07C656-87E9-4B8F-B2FF-59DDC6C84AC5}"/>
              </a:ext>
            </a:extLst>
          </p:cNvPr>
          <p:cNvSpPr>
            <a:spLocks xmlns:a="http://schemas.openxmlformats.org/drawingml/2006/main" noGrp="1"/>
          </p:cNvSpPr>
          <p:nvPr/>
        </p:nvSpPr>
        <p:spPr>
          <a:xfrm xmlns:a="http://schemas.openxmlformats.org/drawingml/2006/main">
            <a:off x="3971925" y="2981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996C17B7-E6FE-48F8-8C7F-9897BEAB12EE}"/>
              </a:ext>
            </a:extLst>
          </p:cNvPr>
          <p:cNvSpPr>
            <a:spLocks xmlns:a="http://schemas.openxmlformats.org/drawingml/2006/main" noGrp="1"/>
          </p:cNvSpPr>
          <p:nvPr/>
        </p:nvSpPr>
        <p:spPr>
          <a:xfrm xmlns:a="http://schemas.openxmlformats.org/drawingml/2006/main">
            <a:off x="2476500" y="3857625"/>
            <a:ext cx="4762500" cy="1619250"/>
          </a:xfrm>
          <a:prstGeom xmlns:a="http://schemas.openxmlformats.org/drawingml/2006/main" prst="roundRect">
            <a:avLst>
              <a:gd name="adj" fmla="val 1529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Co dokładnie próbujemy tym zatwierdzaniem zabezpieczyć?</a:t>
            </a:r>
          </a:p>
        </p:txBody>
      </p:sp>
      <p:sp>
        <p:nvSpPr>
          <p:cNvPr id="5" name="">
            <a:extLst xmlns:a="http://schemas.openxmlformats.org/drawingml/2006/main">
              <a:ext uri="{FF2B5EF4-FFF2-40B4-BE49-F238E27FC236}">
                <a16:creationId xmlns:a16="http://schemas.microsoft.com/office/drawing/2014/main" id="{F8B52B20-955F-4FE3-8D1D-9F6A0DD0ED0B}"/>
              </a:ext>
            </a:extLst>
          </p:cNvPr>
          <p:cNvSpPr>
            <a:spLocks xmlns:a="http://schemas.openxmlformats.org/drawingml/2006/main" noGrp="1"/>
          </p:cNvSpPr>
          <p:nvPr/>
        </p:nvSpPr>
        <p:spPr>
          <a:xfrm xmlns:a="http://schemas.openxmlformats.org/drawingml/2006/main">
            <a:off x="1400175" y="3600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8DBD0BF1-22B1-4A7E-B4E4-F2CA28025295}"/>
              </a:ext>
            </a:extLst>
          </p:cNvPr>
          <p:cNvSpPr>
            <a:spLocks xmlns:a="http://schemas.openxmlformats.org/drawingml/2006/main" noGrp="1"/>
          </p:cNvSpPr>
          <p:nvPr/>
        </p:nvSpPr>
        <p:spPr>
          <a:xfrm xmlns:a="http://schemas.openxmlformats.org/drawingml/2006/main">
            <a:off x="228600" y="4476750"/>
            <a:ext cx="2571750" cy="1238250"/>
          </a:xfrm>
          <a:prstGeom xmlns:a="http://schemas.openxmlformats.org/drawingml/2006/main" prst="roundRect">
            <a:avLst>
              <a:gd name="adj" fmla="val 2000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Ryzyko klienta. Nie każdy detal.</a:t>
            </a:r>
          </a:p>
        </p:txBody>
      </p:sp>
    </p:spTree>
    <p:extLst>
      <p:ext uri="{BB962C8B-B14F-4D97-AF65-F5344CB8AC3E}">
        <p14:creationId xmlns:p14="http://schemas.microsoft.com/office/powerpoint/2010/main" val="1935850790"/>
      </p:ext>
    </p:extLst>
  </p:cSld>
</p:sld>
</file>

<file path=ppt/slides/slide7.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sp>
        <p:nvSpPr>
          <p:cNvPr id="6" name="">
            <a:extLst>
              <a:ext uri="{FF2B5EF4-FFF2-40B4-BE49-F238E27FC236}">
                <ns2:creationId id="{8511039A-72CD-4CE1-91F1-C242396A5811}"/>
              </a:ext>
            </a:extLst>
          </p:cNvPr>
          <p:cNvSpPr>
            <a:spLocks noGrp="1"/>
          </p:cNvSpPr>
          <p:nvPr/>
        </p:nvSpPr>
        <p:spPr>
          <a:xfrm>
            <a:off x="190500" y="190500"/>
            <a:ext cx="666750" cy="666750"/>
          </a:xfrm>
          <a:prstGeom prst="ellipse">
            <a:avLst/>
          </a:prstGeom>
          <a:solidFill>
            <a:srgbClr val="4F2854"/>
          </a:solidFill>
          <a:ln w="9525">
            <a:solidFill>
              <a:srgbClr val="4F2854"/>
            </a:solidFill>
          </a:ln>
        </p:spPr>
        <p:txBody>
          <a:bodyPr lIns="0" tIns="0" rIns="0" bIns="0" anchor="ctr">
            <a:noAutofit/>
          </a:bodyPr>
          <a:lstStyle/>
          <a:p>
            <a:pPr algn="ctr">
              <a:defRPr sz="2100" b="1">
                <a:solidFill>
                  <a:srgbClr val="FFFFFF"/>
                </a:solidFill>
                <a:latin typeface="Outfit"/>
                <a:ea typeface="Outfit"/>
                <a:cs typeface="Outfit"/>
              </a:defRPr>
            </a:pPr>
            <a:r>
              <a:rPr sz="2100" b="1">
                <a:solidFill>
                  <a:srgbClr val="FFFFFF"/>
                </a:solidFill>
                <a:latin typeface="Outfit"/>
                <a:ea typeface="Outfit"/>
                <a:cs typeface="Outfit"/>
              </a:rPr>
              <a:t>6</a:t>
            </a:r>
          </a:p>
        </p:txBody>
      </p:sp>
      <p:sp>
        <p:nvSpPr>
          <p:cNvPr id="2" name="">
            <a:extLst>
              <a:ext uri="{FF2B5EF4-FFF2-40B4-BE49-F238E27FC236}">
                <ns2:creationId id="{4075E7C5-0589-4987-8FC6-F4D4787883DF}"/>
              </a:ext>
            </a:extLst>
          </p:cNvPr>
          <p:cNvSpPr>
            <a:spLocks noGrp="1"/>
          </p:cNvSpPr>
          <p:nvPr/>
        </p:nvSpPr>
        <p:spPr>
          <a:xfrm>
            <a:off x="1952625" y="4762500"/>
            <a:ext cx="904875" cy="523875"/>
          </a:xfrm>
          <a:custGeom>
            <a:pathLst>
              <a:path w="904875" h="523875">
                <a:moveTo>
                  <a:pt x="523875" y="0"/>
                </a:moveTo>
                <a:lnTo>
                  <a:pt x="0" y="523875"/>
                </a:lnTo>
                <a:lnTo>
                  <a:pt x="904875" y="0"/>
                </a:lnTo>
                <a:close/>
              </a:path>
            </a:pathLst>
          </a:custGeom>
          <a:solidFill>
            <a:srgbClr val="FFFDFD"/>
          </a:solidFill>
          <a:ln w="19050">
            <a:solidFill>
              <a:srgbClr val="139C8B"/>
            </a:solidFill>
          </a:ln>
        </p:spPr>
      </p:sp>
      <p:sp>
        <p:nvSpPr>
          <p:cNvPr id="3" name="">
            <a:extLst>
              <a:ext uri="{FF2B5EF4-FFF2-40B4-BE49-F238E27FC236}">
                <ns2:creationId id="{F007C795-DAC1-4E46-AB3B-FAE5E36A754B}"/>
              </a:ext>
            </a:extLst>
          </p:cNvPr>
          <p:cNvSpPr>
            <a:spLocks noGrp="1"/>
          </p:cNvSpPr>
          <p:nvPr/>
        </p:nvSpPr>
        <p:spPr>
          <a:xfrm>
            <a:off x="1809750" y="666750"/>
            <a:ext cx="5810250" cy="4095750"/>
          </a:xfrm>
          <a:prstGeom prst="roundRect">
            <a:avLst>
              <a:gd name="adj" fmla="val 6977"/>
            </a:avLst>
          </a:prstGeom>
          <a:solidFill>
            <a:srgbClr val="FFFDFD"/>
          </a:solidFill>
          <a:ln w="28575">
            <a:solidFill>
              <a:srgbClr val="139C8B"/>
            </a:solidFill>
          </a:ln>
        </p:spPr>
        <p:txBody>
          <a:bodyPr wrap="square" lIns="285750" tIns="266700" rIns="285750" bIns="266700" anchor="ctr">
            <a:normAutofit fontScale="100000"/>
          </a:bodyPr>
          <a:lstStyle/>
          <a:p>
            <a:pPr algn="l">
              <a:defRPr sz="1725" b="1">
                <a:solidFill>
                  <a:srgbClr val="241428"/>
                </a:solidFill>
                <a:latin typeface="Outfit"/>
                <a:ea typeface="Outfit"/>
                <a:cs typeface="Outfit"/>
              </a:defRPr>
            </a:pPr>
            <a:r>
              <a:rPr sz="1725" b="1">
                <a:solidFill>
                  <a:srgbClr val="241428"/>
                </a:solidFill>
                <a:latin typeface="Outfit"/>
                <a:ea typeface="Outfit"/>
                <a:cs typeface="Outfit"/>
              </a:rPr>
              <a:t/>
            </a:r>
          </a:p>
        </p:txBody>
      </p:sp>
      <p:sp>
        <p:nvSpPr>
          <p:cNvPr id="901" name="Em summary text" descr="Editable Empatyzer summary">
            <a:extLst>
              <a:ext uri="{FF2B5EF4-FFF2-40B4-BE49-F238E27FC236}">
                <ns2:creationId id="{9FF5FEBE-F881-4976-BD9A-EEF5D46E9404}"/>
              </a:ext>
            </a:extLst>
          </p:cNvPr>
          <p:cNvSpPr>
            <a:spLocks noGrp="1"/>
          </p:cNvSpPr>
          <p:nvPr/>
        </p:nvSpPr>
        <p:spPr>
          <a:xfrm>
            <a:off x="2038350" y="1554480"/>
            <a:ext cx="5353050" cy="2476500"/>
          </a:xfrm>
          <a:prstGeom prst="rect">
            <a:avLst/>
          </a:prstGeom>
          <a:noFill/>
          <a:ln w="0">
            <a:noFill/>
          </a:ln>
        </p:spPr>
        <p:txBody>
          <a:bodyPr wrap="square" lIns="0" tIns="0" rIns="0" bIns="0" anchor="t">
            <a:noAutofit/>
          </a:bodyPr>
          <a:lstStyle/>
          <a:p>
            <a:pPr algn="l">
              <a:defRPr sz="1100" b="1">
                <a:solidFill>
                  <a:srgbClr val="241428"/>
                </a:solidFill>
                <a:latin typeface="Outfit"/>
                <a:ea typeface="Outfit"/>
                <a:cs typeface="Outfit"/>
              </a:defRPr>
            </a:pPr>
            <a:r>
              <a:rPr sz="1100" b="1">
                <a:solidFill>
                  <a:srgbClr val="241428"/>
                </a:solidFill>
                <a:latin typeface="Outfit"/>
                <a:ea typeface="Outfit"/>
                <a:cs typeface="Outfit"/>
              </a:rPr>
              <a:t>Anna dodaje akceptacje, ponieważ chce ograniczyć</a:t>
            </a:r>
            <a:br>
              <a:rPr sz="1100" b="1">
                <a:solidFill>
                  <a:srgbClr val="241428"/>
                </a:solidFill>
                <a:latin typeface="Outfit"/>
                <a:ea typeface="Outfit"/>
                <a:cs typeface="Outfit"/>
              </a:rPr>
            </a:br>
            <a:r>
              <a:rPr sz="1100" b="1">
                <a:solidFill>
                  <a:srgbClr val="241428"/>
                </a:solidFill>
                <a:latin typeface="Outfit"/>
                <a:ea typeface="Outfit"/>
                <a:cs typeface="Outfit"/>
              </a:rPr>
              <a:t>realne ryzyko. Olek nadal odpowiada jednak za</a:t>
            </a:r>
            <a:br>
              <a:rPr sz="1100" b="1">
                <a:solidFill>
                  <a:srgbClr val="241428"/>
                </a:solidFill>
                <a:latin typeface="Outfit"/>
                <a:ea typeface="Outfit"/>
                <a:cs typeface="Outfit"/>
              </a:rPr>
            </a:br>
            <a:r>
              <a:rPr sz="1100" b="1">
                <a:solidFill>
                  <a:srgbClr val="241428"/>
                </a:solidFill>
                <a:latin typeface="Outfit"/>
                <a:ea typeface="Outfit"/>
                <a:cs typeface="Outfit"/>
              </a:rPr>
              <a:t>termin, choć ma mniej prawa do podejmowania decyzji.</a:t>
            </a:r>
            <a:br>
              <a:rPr sz="1100" b="1">
                <a:solidFill>
                  <a:srgbClr val="241428"/>
                </a:solidFill>
                <a:latin typeface="Outfit"/>
                <a:ea typeface="Outfit"/>
                <a:cs typeface="Outfit"/>
              </a:rPr>
            </a:br>
            <a:r>
              <a:rPr sz="1100" b="1">
                <a:solidFill>
                  <a:srgbClr val="241428"/>
                </a:solidFill>
                <a:latin typeface="Outfit"/>
                <a:ea typeface="Outfit"/>
                <a:cs typeface="Outfit"/>
              </a:rPr>
              <a:t>W efekcie kontrola, która miała zwiększyć</a:t>
            </a:r>
            <a:br>
              <a:rPr sz="1100" b="1">
                <a:solidFill>
                  <a:srgbClr val="241428"/>
                </a:solidFill>
                <a:latin typeface="Outfit"/>
                <a:ea typeface="Outfit"/>
                <a:cs typeface="Outfit"/>
              </a:rPr>
            </a:br>
            <a:r>
              <a:rPr sz="1100" b="1">
                <a:solidFill>
                  <a:srgbClr val="241428"/>
                </a:solidFill>
                <a:latin typeface="Outfit"/>
                <a:ea typeface="Outfit"/>
                <a:cs typeface="Outfit"/>
              </a:rPr>
              <a:t>bezpieczeństwo, odbiera mu sprawczość potrzebną do</a:t>
            </a:r>
            <a:br>
              <a:rPr sz="1100" b="1">
                <a:solidFill>
                  <a:srgbClr val="241428"/>
                </a:solidFill>
                <a:latin typeface="Outfit"/>
                <a:ea typeface="Outfit"/>
                <a:cs typeface="Outfit"/>
              </a:rPr>
            </a:br>
            <a:r>
              <a:rPr sz="1100" b="1">
                <a:solidFill>
                  <a:srgbClr val="241428"/>
                </a:solidFill>
                <a:latin typeface="Outfit"/>
                <a:ea typeface="Outfit"/>
                <a:cs typeface="Outfit"/>
              </a:rPr>
              <a:t>dowiezienia wyniku. Zanim dodasz kolejny etap</a:t>
            </a:r>
            <a:br>
              <a:rPr sz="1100" b="1">
                <a:solidFill>
                  <a:srgbClr val="241428"/>
                </a:solidFill>
                <a:latin typeface="Outfit"/>
                <a:ea typeface="Outfit"/>
                <a:cs typeface="Outfit"/>
              </a:rPr>
            </a:br>
            <a:r>
              <a:rPr sz="1100" b="1">
                <a:solidFill>
                  <a:srgbClr val="241428"/>
                </a:solidFill>
                <a:latin typeface="Outfit"/>
                <a:ea typeface="Outfit"/>
                <a:cs typeface="Outfit"/>
              </a:rPr>
              <a:t>zatwierdzania, nazwij konkretne ryzyko, które ma</a:t>
            </a:r>
            <a:br>
              <a:rPr sz="1100" b="1">
                <a:solidFill>
                  <a:srgbClr val="241428"/>
                </a:solidFill>
                <a:latin typeface="Outfit"/>
                <a:ea typeface="Outfit"/>
                <a:cs typeface="Outfit"/>
              </a:rPr>
            </a:br>
            <a:r>
              <a:rPr sz="1100" b="1">
                <a:solidFill>
                  <a:srgbClr val="241428"/>
                </a:solidFill>
                <a:latin typeface="Outfit"/>
                <a:ea typeface="Outfit"/>
                <a:cs typeface="Outfit"/>
              </a:rPr>
              <a:t>zatrzymywać. Pozostałe decyzje zostaw osobie</a:t>
            </a:r>
            <a:br>
              <a:rPr sz="1100" b="1">
                <a:solidFill>
                  <a:srgbClr val="241428"/>
                </a:solidFill>
                <a:latin typeface="Outfit"/>
                <a:ea typeface="Outfit"/>
                <a:cs typeface="Outfit"/>
              </a:rPr>
            </a:br>
            <a:r>
              <a:rPr sz="1100" b="1">
                <a:solidFill>
                  <a:srgbClr val="241428"/>
                </a:solidFill>
                <a:latin typeface="Outfit"/>
                <a:ea typeface="Outfit"/>
                <a:cs typeface="Outfit"/>
              </a:rPr>
              <a:t>odpowiedzialnej za rezultat.</a:t>
            </a:r>
          </a:p>
        </p:txBody>
      </p:sp>
      <p:pic>
        <p:nvPicPr>
          <p:cNvPr id="9" name=""/>
          <p:cNvPicPr>
            <a:picLocks noChangeAspect="1"/>
          </p:cNvPicPr>
          <p:nvPr/>
        </p:nvPicPr>
        <p:blipFill>
          <a:blip r:embed="Rd1785d9333c0459e"/>
          <a:stretch/>
        </p:blipFill>
        <p:spPr>
          <a:xfrm>
            <a:off x="523875" y="4810125"/>
            <a:ext cx="1619250" cy="1619250"/>
          </a:xfrm>
          <a:prstGeom prst="rect">
            <a:avLst/>
          </a:prstGeom>
        </p:spPr>
      </p:pic>
      <p:sp>
        <p:nvSpPr>
          <p:cNvPr id="5" name="">
            <a:extLst>
              <a:ext uri="{FF2B5EF4-FFF2-40B4-BE49-F238E27FC236}">
                <ns2:creationId id="{9FF5FEBE-F881-4976-BD9A-EEF5D46E9404}"/>
              </a:ext>
            </a:extLst>
          </p:cNvPr>
          <p:cNvSpPr>
            <a:spLocks noGrp="1"/>
          </p:cNvSpPr>
          <p:nvPr/>
        </p:nvSpPr>
        <p:spPr>
          <a:xfrm>
            <a:off x="2857500" y="6238875"/>
            <a:ext cx="4476750" cy="323850"/>
          </a:xfrm>
          <a:prstGeom prst="rect">
            <a:avLst/>
          </a:prstGeom>
          <a:noFill/>
          <a:ln w="0">
            <a:noFill/>
          </a:ln>
        </p:spPr>
        <p:txBody>
          <a:bodyPr wrap="square" lIns="133350" tIns="95250" rIns="133350" bIns="95250" anchor="ctr">
            <a:normAutofit fontScale="72917"/>
          </a:bodyPr>
          <a:lstStyle/>
          <a:p>
            <a:pPr algn="r">
              <a:defRPr sz="1200" b="0">
                <a:solidFill>
                  <a:srgbClr val="9E91A5"/>
                </a:solidFill>
                <a:latin typeface="Outfit"/>
                <a:ea typeface="Outfit"/>
                <a:cs typeface="Outfit"/>
              </a:defRPr>
            </a:pPr>
            <a:r>
              <a:rPr sz="1200" b="0">
                <a:solidFill>
                  <a:srgbClr val="9E91A5"/>
                </a:solidFill>
                <a:latin typeface="Outfit"/>
                <a:ea typeface="Outfit"/>
                <a:cs typeface="Outfit"/>
              </a:rPr>
              <a:t>EMPATYZER · PRZED WAŻNĄ ROZMOWĄ</a:t>
            </a:r>
          </a:p>
        </p:txBody>
      </p:sp>
    </p:spTree>
    <p:extLst>
      <p:ext uri="{BB962C8B-B14F-4D97-AF65-F5344CB8AC3E}">
        <ns4:creationId val="101288637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2026-09-15T07:42:41.8040000Z</dcterms:created>
  <dcterms:modified xsi:type="dcterms:W3CDTF">2026-09-15T07:42:41.8040000Z</dcterms:modified>
</coreProperties>
</file>