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6524567b2141e5" /><Relationship Type="http://schemas.openxmlformats.org/officeDocument/2006/relationships/extended-properties" Target="/docProps/app.xml" Id="Rbf0caa3c70f947a4" /><Relationship Type="http://schemas.openxmlformats.org/officeDocument/2006/relationships/officeDocument" Target="/ppt/presentation.xml" Id="Rfa63e65c191d4f7a" /></Relationships>
</file>

<file path=ppt/presentation.xml><?xml version="1.0" encoding="utf-8"?>
<p:presentation xmlns:p="http://schemas.openxmlformats.org/presentationml/2006/main">
  <p:sldMasterIdLst>
    <p:sldMasterId xmlns:r="http://schemas.openxmlformats.org/officeDocument/2006/relationships" id="2147483648" r:id="R137f37ca14ff46fc"/>
  </p:sldMasterIdLst>
  <p:notesMasterIdLst>
    <p:notesMasterId xmlns:r="http://schemas.openxmlformats.org/officeDocument/2006/relationships" r:id="R6c842117332d4ca1"/>
  </p:notesMasterIdLst>
  <p:sldIdLst>
    <p:sldId xmlns:r="http://schemas.openxmlformats.org/officeDocument/2006/relationships" id="256" r:id="R0571122448734aff"/>
    <p:sldId xmlns:r="http://schemas.openxmlformats.org/officeDocument/2006/relationships" id="257" r:id="Ree205ff1afab49c4"/>
    <p:sldId xmlns:r="http://schemas.openxmlformats.org/officeDocument/2006/relationships" id="258" r:id="Ra9506d3868b54d75"/>
    <p:sldId xmlns:r="http://schemas.openxmlformats.org/officeDocument/2006/relationships" id="259" r:id="R4bace5d616714c9d"/>
    <p:sldId xmlns:r="http://schemas.openxmlformats.org/officeDocument/2006/relationships" id="260" r:id="Rbd3a4f02211d4e96"/>
    <p:sldId xmlns:r="http://schemas.openxmlformats.org/officeDocument/2006/relationships" id="261" r:id="Rc7729b8a60584bc9"/>
    <p:sldId xmlns:r="http://schemas.openxmlformats.org/officeDocument/2006/relationships" id="262" r:id="R543c1cf687754f78"/>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6e6551b54b42ab" /><Relationship Type="http://schemas.openxmlformats.org/officeDocument/2006/relationships/slideMaster" Target="/ppt/slideMasters/slideMaster1.xml" Id="R137f37ca14ff46fc" /><Relationship Type="http://schemas.openxmlformats.org/officeDocument/2006/relationships/notesMaster" Target="/ppt/notesMasters/notesMaster1.xml" Id="R6c842117332d4ca1" /><Relationship Type="http://schemas.openxmlformats.org/officeDocument/2006/relationships/presProps" Target="/ppt/presProps.xml" Id="R7b790da443b1432e" /><Relationship Type="http://schemas.openxmlformats.org/officeDocument/2006/relationships/tableStyles" Target="/ppt/tableStyles.xml" Id="R01952f8e215c468d" /><Relationship Type="http://schemas.openxmlformats.org/officeDocument/2006/relationships/slide" Target="/ppt/slides/slide1.xml" Id="R0571122448734aff" /><Relationship Type="http://schemas.openxmlformats.org/officeDocument/2006/relationships/slide" Target="/ppt/slides/slide2.xml" Id="Ree205ff1afab49c4" /><Relationship Type="http://schemas.openxmlformats.org/officeDocument/2006/relationships/slide" Target="/ppt/slides/slide3.xml" Id="Ra9506d3868b54d75" /><Relationship Type="http://schemas.openxmlformats.org/officeDocument/2006/relationships/slide" Target="/ppt/slides/slide4.xml" Id="R4bace5d616714c9d" /><Relationship Type="http://schemas.openxmlformats.org/officeDocument/2006/relationships/slide" Target="/ppt/slides/slide5.xml" Id="Rbd3a4f02211d4e96" /><Relationship Type="http://schemas.openxmlformats.org/officeDocument/2006/relationships/slide" Target="/ppt/slides/slide6.xml" Id="Rc7729b8a60584bc9" /><Relationship Type="http://schemas.openxmlformats.org/officeDocument/2006/relationships/slide" Target="/ppt/slides/slide7.xml" Id="R543c1cf687754f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a661a3b40342a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ecce8496154609" /><Relationship Type="http://schemas.openxmlformats.org/officeDocument/2006/relationships/notesMaster" Target="/ppt/notesMasters/notesMaster1.xml" Id="Rf7c71b67e87443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1412c3489f4db8" /><Relationship Type="http://schemas.openxmlformats.org/officeDocument/2006/relationships/notesMaster" Target="/ppt/notesMasters/notesMaster1.xml" Id="R2911f0e9abb0483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98e49228a7411e" /><Relationship Type="http://schemas.openxmlformats.org/officeDocument/2006/relationships/notesMaster" Target="/ppt/notesMasters/notesMaster1.xml" Id="R8fdd0398f79c48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2cf2151e144706" /><Relationship Type="http://schemas.openxmlformats.org/officeDocument/2006/relationships/notesMaster" Target="/ppt/notesMasters/notesMaster1.xml" Id="R63fe2a0f9ad345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da55c8f78a4601" /><Relationship Type="http://schemas.openxmlformats.org/officeDocument/2006/relationships/notesMaster" Target="/ppt/notesMasters/notesMaster1.xml" Id="R5df17b29ebad41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96526c83fa84d47" /><Relationship Type="http://schemas.openxmlformats.org/officeDocument/2006/relationships/notesMaster" Target="/ppt/notesMasters/notesMaster1.xml" Id="R36e8a45390034c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1f715ada8646d9" /><Relationship Type="http://schemas.openxmlformats.org/officeDocument/2006/relationships/notesMaster" Target="/ppt/notesMasters/notesMaster1.xml" Id="R458d04cfc46446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Samuel wyjaśnia kolejne żądania partnera różnicą kulturową. Nia widzi, że empatia zaczyna zastępować sprawdzanie faktów i stawianie granic.</a:t>
            </a:r>
          </a:p>
          <a:p xmlns:a="http://schemas.openxmlformats.org/drawingml/2006/main">
            <a:r>
              <a:t>Temat: Różnica kulturowa a negocjacja. Bohaterowie: Samuel, Nia.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Kadr 1 z 6. Partner kolejny raz zmienia wcześniej uzgodnione warunki.</a:t>
            </a:r>
          </a:p>
          <a:p xmlns:a="http://schemas.openxmlformats.org/drawingml/2006/main">
            <a:r>
              <a:t>Samuel: Dajmy im przestrzeń. Tam relacja i cierpliwość mogą znaczyć więcej niż u nas. | Nia: To trzeci raz, gdy zmieniają warunki po naszej zgodzie.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Kadr 2 z 6. Samuel zgadza się na kolejne ustępstwo.</a:t>
            </a:r>
          </a:p>
          <a:p xmlns:a="http://schemas.openxmlformats.org/drawingml/2006/main">
            <a:r>
              <a:t>Samuel: Nie chcę zepsuć relacji przez własne normy. | Nia: A jeśli po prostu sprawdzają, ile oddamy?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Kadr 3 z 6. Przychodzi jeszcze gorsza propozycja. Samuel milknie i patrzy na nią z rosnącym napięciem.</a:t>
            </a:r>
          </a:p>
          <a:p xmlns:a="http://schemas.openxmlformats.org/drawingml/2006/main">
            <a:r>
              <a:t>Nia: Samuel, co konkretnie wskazuje, że to kwestia kultury?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Kadr 4 z 6. Na tablicy rozdzielają „różnicę norm” od „taktyki negocjacyjnej”.</a:t>
            </a:r>
          </a:p>
          <a:p xmlns:a="http://schemas.openxmlformats.org/drawingml/2006/main">
            <a:r>
              <a:t>Nia: Możemy szanować różnice i nadal mieć granice.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Kadr 5 z 6. Samuel odpowiada partnerowi spokojnie, ale bez kolejnego ustępstwa.</a:t>
            </a:r>
          </a:p>
          <a:p xmlns:a="http://schemas.openxmlformats.org/drawingml/2006/main">
            <a:r>
              <a:t>Samuel: Rozumiemy waszą perspektywę. Tego warunku nie zmienimy.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To nie kultura. To negocjacja.</a:t>
            </a:r>
          </a:p>
          <a:p xmlns:a="http://schemas.openxmlformats.org/drawingml/2006/main">
            <a:r>
              <a:t>Podsumowanie Em: Samuel uwzględnia kulturę, żeby nie oceniać innych wyłącznie własną miarą. Nia widzi jednak, że ta sama otwartość może zasłonić zwykłą taktykę negocjacyjną. Empatia pomaga wtedy, gdy kultura pozostaje hipotezą do sprawdzenia, a nie automatycznym usprawiedliwieniem. Można szanować różnice i jednocześnie jasno chronić własne granice.</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afbcc3d9b049b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b403846e174217" /><Relationship Type="http://schemas.openxmlformats.org/officeDocument/2006/relationships/slideLayout" Target="/ppt/slideLayouts/slideLayout1.xml" Id="Ra3669e0e998747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669e0e998747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96fadcef49542b7" /><Relationship Type="http://schemas.openxmlformats.org/officeDocument/2006/relationships/notesSlide" Target="/ppt/notesSlides/notesSlide1.xml" Id="R9af8f307db10474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82905f1bc3ff4b4d"/><Relationship Type="http://schemas.openxmlformats.org/officeDocument/2006/relationships/image" Target="../media/image.png" Id="R445b41d9f6cd42bb"/><Relationship Type="http://schemas.openxmlformats.org/officeDocument/2006/relationships/notesSlide" Target="/ppt/notesSlides/notesSlide2.xml" Id="R0ab18a0eb44d4939"/></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e2ad2fe322b44dc7"/><Relationship Type="http://schemas.openxmlformats.org/officeDocument/2006/relationships/image" Target="../media/image2.png" Id="Rd2c1b38c41b24bc1"/><Relationship Type="http://schemas.openxmlformats.org/officeDocument/2006/relationships/notesSlide" Target="/ppt/notesSlides/notesSlide3.xml" Id="Rf5b6c3fc00e64920"/></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9ab5a2ca64de4fb8"/><Relationship Type="http://schemas.openxmlformats.org/officeDocument/2006/relationships/image" Target="../media/image3.png" Id="R8d9b2b2547a74ac4"/><Relationship Type="http://schemas.openxmlformats.org/officeDocument/2006/relationships/notesSlide" Target="/ppt/notesSlides/notesSlide4.xml" Id="Rcc6354b8a227460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eff0fec7ed6649f2"/><Relationship Type="http://schemas.openxmlformats.org/officeDocument/2006/relationships/image" Target="../media/image4.png" Id="R9989d98f339b4cfb"/><Relationship Type="http://schemas.openxmlformats.org/officeDocument/2006/relationships/notesSlide" Target="/ppt/notesSlides/notesSlide5.xml" Id="Ra465a647dbb342b8"/></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38fe25e8888444ac"/><Relationship Type="http://schemas.openxmlformats.org/officeDocument/2006/relationships/image" Target="../media/image5.png" Id="R411036f1ca784388"/><Relationship Type="http://schemas.openxmlformats.org/officeDocument/2006/relationships/notesSlide" Target="/ppt/notesSlides/notesSlide6.xml" Id="R7240c762ecad4d51"/></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2561933a986b4bd9"/><Relationship Type="http://schemas.openxmlformats.org/officeDocument/2006/relationships/image" Target="../media/image6.png" Id="R5634926b70214ba7"/><Relationship Type="http://schemas.openxmlformats.org/officeDocument/2006/relationships/notesSlide" Target="/ppt/notesSlides/notesSlide7.xml" Id="R246c7c1795f2427f"/></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A049302-1936-4B7C-AE52-37C18A1E5AFA}"/>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HISTORIE Z PRACY</a:t>
            </a:r>
          </a:p>
        </p:txBody>
      </p:sp>
      <p:sp>
        <p:nvSpPr>
          <p:cNvPr id="2" name="">
            <a:extLst xmlns:a="http://schemas.openxmlformats.org/drawingml/2006/main">
              <a:ext uri="{FF2B5EF4-FFF2-40B4-BE49-F238E27FC236}">
                <a16:creationId xmlns:a16="http://schemas.microsoft.com/office/drawing/2014/main" id="{7A8C7599-4948-43C8-B71F-2FA9345098B7}"/>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To nie kultura. To negocjacja</a:t>
            </a:r>
          </a:p>
        </p:txBody>
      </p:sp>
      <p:sp>
        <p:nvSpPr>
          <p:cNvPr id="3" name="">
            <a:extLst xmlns:a="http://schemas.openxmlformats.org/drawingml/2006/main">
              <a:ext uri="{FF2B5EF4-FFF2-40B4-BE49-F238E27FC236}">
                <a16:creationId xmlns:a16="http://schemas.microsoft.com/office/drawing/2014/main" id="{AAE9A09F-E71F-4429-8776-63BC568C3DE8}"/>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Różnica kulturowa a negocjacja</a:t>
            </a:r>
          </a:p>
        </p:txBody>
      </p:sp>
      <p:sp>
        <p:nvSpPr>
          <p:cNvPr id="4" name="">
            <a:extLst xmlns:a="http://schemas.openxmlformats.org/drawingml/2006/main">
              <a:ext uri="{FF2B5EF4-FFF2-40B4-BE49-F238E27FC236}">
                <a16:creationId xmlns:a16="http://schemas.microsoft.com/office/drawing/2014/main" id="{0B6DBBC4-8556-4D32-9434-B4B78EE9ED0F}"/>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Samuel wyjaśnia kolejne żądania partnera różnicą kulturową. Nia widzi, że empatia zaczyna zastępować sprawdzanie faktów i stawianie granic.</a:t>
            </a:r>
          </a:p>
        </p:txBody>
      </p:sp>
    </p:spTree>
    <p:extLst>
      <p:ext uri="{BB962C8B-B14F-4D97-AF65-F5344CB8AC3E}">
        <p14:creationId xmlns:p14="http://schemas.microsoft.com/office/powerpoint/2010/main" val="1387133331"/>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45b41d9f6cd42b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4207AFB-17E0-4A48-A819-BAC83563930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7F353D0D-309E-445A-AC07-C6BE3043FCD1}"/>
              </a:ext>
            </a:extLst>
          </p:cNvPr>
          <p:cNvSpPr>
            <a:spLocks xmlns:a="http://schemas.openxmlformats.org/drawingml/2006/main" noGrp="1"/>
          </p:cNvSpPr>
          <p:nvPr/>
        </p:nvSpPr>
        <p:spPr>
          <a:xfrm xmlns:a="http://schemas.openxmlformats.org/drawingml/2006/main">
            <a:off x="14478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AA270A2-1D89-4094-A2D4-61CF2D7CA81B}"/>
              </a:ext>
            </a:extLst>
          </p:cNvPr>
          <p:cNvSpPr>
            <a:spLocks xmlns:a="http://schemas.openxmlformats.org/drawingml/2006/main" noGrp="1"/>
          </p:cNvSpPr>
          <p:nvPr/>
        </p:nvSpPr>
        <p:spPr>
          <a:xfrm xmlns:a="http://schemas.openxmlformats.org/drawingml/2006/main">
            <a:off x="228600" y="4095750"/>
            <a:ext cx="3714750" cy="1666875"/>
          </a:xfrm>
          <a:prstGeom xmlns:a="http://schemas.openxmlformats.org/drawingml/2006/main" prst="roundRect">
            <a:avLst>
              <a:gd name="adj" fmla="val 14857"/>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Dajmy im przestrzeń. Tam relacja i cierpliwość mogą znaczyć więcej niż u nas.</a:t>
            </a:r>
          </a:p>
        </p:txBody>
      </p:sp>
      <p:sp>
        <p:nvSpPr>
          <p:cNvPr id="5" name="">
            <a:extLst xmlns:a="http://schemas.openxmlformats.org/drawingml/2006/main">
              <a:ext uri="{FF2B5EF4-FFF2-40B4-BE49-F238E27FC236}">
                <a16:creationId xmlns:a16="http://schemas.microsoft.com/office/drawing/2014/main" id="{8201905C-81C0-4AF4-A862-84AF641DE29C}"/>
              </a:ext>
            </a:extLst>
          </p:cNvPr>
          <p:cNvSpPr>
            <a:spLocks xmlns:a="http://schemas.openxmlformats.org/drawingml/2006/main" noGrp="1"/>
          </p:cNvSpPr>
          <p:nvPr/>
        </p:nvSpPr>
        <p:spPr>
          <a:xfrm xmlns:a="http://schemas.openxmlformats.org/drawingml/2006/main">
            <a:off x="6019800" y="33909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27E96A54-94D5-4171-A790-B0DFB3ED0AD4}"/>
              </a:ext>
            </a:extLst>
          </p:cNvPr>
          <p:cNvSpPr>
            <a:spLocks xmlns:a="http://schemas.openxmlformats.org/drawingml/2006/main" noGrp="1"/>
          </p:cNvSpPr>
          <p:nvPr/>
        </p:nvSpPr>
        <p:spPr>
          <a:xfrm xmlns:a="http://schemas.openxmlformats.org/drawingml/2006/main">
            <a:off x="4095750" y="4267200"/>
            <a:ext cx="342900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To trzeci raz, gdy zmieniają warunki po naszej zgodzie.</a:t>
            </a:r>
          </a:p>
        </p:txBody>
      </p:sp>
    </p:spTree>
    <p:extLst>
      <p:ext uri="{BB962C8B-B14F-4D97-AF65-F5344CB8AC3E}">
        <p14:creationId xmlns:p14="http://schemas.microsoft.com/office/powerpoint/2010/main" val="2018180962"/>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2c1b38c41b24bc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A547070-91F0-4965-8CF9-F201ECD7D150}"/>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BEEA6529-0650-46BA-9D31-1CE6490E3209}"/>
              </a:ext>
            </a:extLst>
          </p:cNvPr>
          <p:cNvSpPr>
            <a:spLocks xmlns:a="http://schemas.openxmlformats.org/drawingml/2006/main" noGrp="1"/>
          </p:cNvSpPr>
          <p:nvPr/>
        </p:nvSpPr>
        <p:spPr>
          <a:xfrm xmlns:a="http://schemas.openxmlformats.org/drawingml/2006/main">
            <a:off x="152400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C1997C3-B473-4CC7-8467-FC04DA7D8769}"/>
              </a:ext>
            </a:extLst>
          </p:cNvPr>
          <p:cNvSpPr>
            <a:spLocks xmlns:a="http://schemas.openxmlformats.org/drawingml/2006/main" noGrp="1"/>
          </p:cNvSpPr>
          <p:nvPr/>
        </p:nvSpPr>
        <p:spPr>
          <a:xfrm xmlns:a="http://schemas.openxmlformats.org/drawingml/2006/main">
            <a:off x="171450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67BBDD18-227F-47EC-9DA3-96DDF6E1843C}"/>
              </a:ext>
            </a:extLst>
          </p:cNvPr>
          <p:cNvSpPr>
            <a:spLocks xmlns:a="http://schemas.openxmlformats.org/drawingml/2006/main" noGrp="1"/>
          </p:cNvSpPr>
          <p:nvPr/>
        </p:nvSpPr>
        <p:spPr>
          <a:xfrm xmlns:a="http://schemas.openxmlformats.org/drawingml/2006/main">
            <a:off x="228600" y="4333875"/>
            <a:ext cx="3476625"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Nie chcę zepsuć relacji przez własne normy.</a:t>
            </a:r>
          </a:p>
        </p:txBody>
      </p:sp>
      <p:sp>
        <p:nvSpPr>
          <p:cNvPr id="6" name="">
            <a:extLst xmlns:a="http://schemas.openxmlformats.org/drawingml/2006/main">
              <a:ext uri="{FF2B5EF4-FFF2-40B4-BE49-F238E27FC236}">
                <a16:creationId xmlns:a16="http://schemas.microsoft.com/office/drawing/2014/main" id="{02EF92C6-8A05-4FE6-B83F-C981566834A6}"/>
              </a:ext>
            </a:extLst>
          </p:cNvPr>
          <p:cNvSpPr>
            <a:spLocks xmlns:a="http://schemas.openxmlformats.org/drawingml/2006/main" noGrp="1"/>
          </p:cNvSpPr>
          <p:nvPr/>
        </p:nvSpPr>
        <p:spPr>
          <a:xfrm xmlns:a="http://schemas.openxmlformats.org/drawingml/2006/main">
            <a:off x="609600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FA24E98F-C938-449D-AC7F-35D9FC384EFA}"/>
              </a:ext>
            </a:extLst>
          </p:cNvPr>
          <p:cNvSpPr>
            <a:spLocks xmlns:a="http://schemas.openxmlformats.org/drawingml/2006/main" noGrp="1"/>
          </p:cNvSpPr>
          <p:nvPr/>
        </p:nvSpPr>
        <p:spPr>
          <a:xfrm xmlns:a="http://schemas.openxmlformats.org/drawingml/2006/main">
            <a:off x="628650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19970C9E-BC67-4260-87F4-A429464319F2}"/>
              </a:ext>
            </a:extLst>
          </p:cNvPr>
          <p:cNvSpPr>
            <a:spLocks xmlns:a="http://schemas.openxmlformats.org/drawingml/2006/main" noGrp="1"/>
          </p:cNvSpPr>
          <p:nvPr/>
        </p:nvSpPr>
        <p:spPr>
          <a:xfrm xmlns:a="http://schemas.openxmlformats.org/drawingml/2006/main">
            <a:off x="4000500" y="4333875"/>
            <a:ext cx="352425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 jeśli po prostu sprawdzają, ile oddamy?</a:t>
            </a:r>
          </a:p>
        </p:txBody>
      </p:sp>
    </p:spTree>
    <p:extLst>
      <p:ext uri="{BB962C8B-B14F-4D97-AF65-F5344CB8AC3E}">
        <p14:creationId xmlns:p14="http://schemas.microsoft.com/office/powerpoint/2010/main" val="1615469716"/>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8d9b2b2547a74ac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EB6CA4-BAC0-40EC-87D4-00195B9629C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2F796AEA-2B0E-4786-BEDC-3BBACFBE4B34}"/>
              </a:ext>
            </a:extLst>
          </p:cNvPr>
          <p:cNvSpPr>
            <a:spLocks xmlns:a="http://schemas.openxmlformats.org/drawingml/2006/main" noGrp="1"/>
          </p:cNvSpPr>
          <p:nvPr/>
        </p:nvSpPr>
        <p:spPr>
          <a:xfrm xmlns:a="http://schemas.openxmlformats.org/drawingml/2006/main">
            <a:off x="1638300"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05E4FF5-0259-4FB7-80CC-74F3192F7A41}"/>
              </a:ext>
            </a:extLst>
          </p:cNvPr>
          <p:cNvSpPr>
            <a:spLocks xmlns:a="http://schemas.openxmlformats.org/drawingml/2006/main" noGrp="1"/>
          </p:cNvSpPr>
          <p:nvPr/>
        </p:nvSpPr>
        <p:spPr>
          <a:xfrm xmlns:a="http://schemas.openxmlformats.org/drawingml/2006/main">
            <a:off x="228600" y="4476750"/>
            <a:ext cx="46672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Samuel, co konkretnie wskazuje, że to kwestia kultury?</a:t>
            </a:r>
          </a:p>
        </p:txBody>
      </p:sp>
    </p:spTree>
    <p:extLst>
      <p:ext uri="{BB962C8B-B14F-4D97-AF65-F5344CB8AC3E}">
        <p14:creationId xmlns:p14="http://schemas.microsoft.com/office/powerpoint/2010/main" val="1906741970"/>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9989d98f339b4cf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D2D39DE-F7E9-47D6-8E9A-246F1BEEEA5E}"/>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1C966081-5AC4-4C7E-B1DF-8641B4E4BD4C}"/>
              </a:ext>
            </a:extLst>
          </p:cNvPr>
          <p:cNvSpPr>
            <a:spLocks xmlns:a="http://schemas.openxmlformats.org/drawingml/2006/main" noGrp="1"/>
          </p:cNvSpPr>
          <p:nvPr/>
        </p:nvSpPr>
        <p:spPr>
          <a:xfrm xmlns:a="http://schemas.openxmlformats.org/drawingml/2006/main">
            <a:off x="1543050"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24C5C30E-ED85-44F2-8224-9C596F92911B}"/>
              </a:ext>
            </a:extLst>
          </p:cNvPr>
          <p:cNvSpPr>
            <a:spLocks xmlns:a="http://schemas.openxmlformats.org/drawingml/2006/main" noGrp="1"/>
          </p:cNvSpPr>
          <p:nvPr/>
        </p:nvSpPr>
        <p:spPr>
          <a:xfrm xmlns:a="http://schemas.openxmlformats.org/drawingml/2006/main">
            <a:off x="228600" y="4476750"/>
            <a:ext cx="44767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Możemy szanować różnice i nadal mieć granice.</a:t>
            </a:r>
          </a:p>
        </p:txBody>
      </p:sp>
    </p:spTree>
    <p:extLst>
      <p:ext uri="{BB962C8B-B14F-4D97-AF65-F5344CB8AC3E}">
        <p14:creationId xmlns:p14="http://schemas.microsoft.com/office/powerpoint/2010/main" val="1950297546"/>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411036f1ca78438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9EE5BB4-5661-4404-9F0C-380BD321E2DF}"/>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96810977-50E7-4C3C-9AE1-57C171EF904F}"/>
              </a:ext>
            </a:extLst>
          </p:cNvPr>
          <p:cNvSpPr>
            <a:spLocks xmlns:a="http://schemas.openxmlformats.org/drawingml/2006/main" noGrp="1"/>
          </p:cNvSpPr>
          <p:nvPr/>
        </p:nvSpPr>
        <p:spPr>
          <a:xfrm xmlns:a="http://schemas.openxmlformats.org/drawingml/2006/main">
            <a:off x="2400300" y="3505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60FA9C32-208C-4F5D-9D41-E0DD3A029DF4}"/>
              </a:ext>
            </a:extLst>
          </p:cNvPr>
          <p:cNvSpPr>
            <a:spLocks xmlns:a="http://schemas.openxmlformats.org/drawingml/2006/main" noGrp="1"/>
          </p:cNvSpPr>
          <p:nvPr/>
        </p:nvSpPr>
        <p:spPr>
          <a:xfrm xmlns:a="http://schemas.openxmlformats.org/drawingml/2006/main">
            <a:off x="228600" y="4381500"/>
            <a:ext cx="514350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Rozumiemy waszą perspektywę. Tego warunku nie zmienimy.</a:t>
            </a:r>
          </a:p>
        </p:txBody>
      </p:sp>
    </p:spTree>
    <p:extLst>
      <p:ext uri="{BB962C8B-B14F-4D97-AF65-F5344CB8AC3E}">
        <p14:creationId xmlns:p14="http://schemas.microsoft.com/office/powerpoint/2010/main" val="932338787"/>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ACEF84D9-459D-4D3A-9B9B-CE9540211A1C}"/>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7ECAA3A9-3CC2-405D-AFC3-8E90C7E4C1F4}"/>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5C12CAFF-7A70-448C-92A4-FCC266D70DE9}"/>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ADC13C6F-E43E-487C-92B9-8DAC4C9EAD9B}"/>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Samuel uwzględnia kulturę, żeby nie oceniać innych</a:t>
            </a:r>
            <a:br>
              <a:rPr sz="1100" b="1">
                <a:solidFill>
                  <a:srgbClr val="241428"/>
                </a:solidFill>
                <a:latin typeface="Outfit"/>
                <a:ea typeface="Outfit"/>
                <a:cs typeface="Outfit"/>
              </a:rPr>
            </a:br>
            <a:r>
              <a:rPr sz="1100" b="1">
                <a:solidFill>
                  <a:srgbClr val="241428"/>
                </a:solidFill>
                <a:latin typeface="Outfit"/>
                <a:ea typeface="Outfit"/>
                <a:cs typeface="Outfit"/>
              </a:rPr>
              <a:t>wyłącznie własną miarą. Nia widzi jednak, że ta sama</a:t>
            </a:r>
            <a:br>
              <a:rPr sz="1100" b="1">
                <a:solidFill>
                  <a:srgbClr val="241428"/>
                </a:solidFill>
                <a:latin typeface="Outfit"/>
                <a:ea typeface="Outfit"/>
                <a:cs typeface="Outfit"/>
              </a:rPr>
            </a:br>
            <a:r>
              <a:rPr sz="1100" b="1">
                <a:solidFill>
                  <a:srgbClr val="241428"/>
                </a:solidFill>
                <a:latin typeface="Outfit"/>
                <a:ea typeface="Outfit"/>
                <a:cs typeface="Outfit"/>
              </a:rPr>
              <a:t>otwartość może zasłonić zwykłą taktykę negocjacyjną.</a:t>
            </a:r>
            <a:br>
              <a:rPr sz="1100" b="1">
                <a:solidFill>
                  <a:srgbClr val="241428"/>
                </a:solidFill>
                <a:latin typeface="Outfit"/>
                <a:ea typeface="Outfit"/>
                <a:cs typeface="Outfit"/>
              </a:rPr>
            </a:br>
            <a:r>
              <a:rPr sz="1100" b="1">
                <a:solidFill>
                  <a:srgbClr val="241428"/>
                </a:solidFill>
                <a:latin typeface="Outfit"/>
                <a:ea typeface="Outfit"/>
                <a:cs typeface="Outfit"/>
              </a:rPr>
              <a:t>Empatia pomaga wtedy, gdy kultura pozostaje hipotezą</a:t>
            </a:r>
            <a:br>
              <a:rPr sz="1100" b="1">
                <a:solidFill>
                  <a:srgbClr val="241428"/>
                </a:solidFill>
                <a:latin typeface="Outfit"/>
                <a:ea typeface="Outfit"/>
                <a:cs typeface="Outfit"/>
              </a:rPr>
            </a:br>
            <a:r>
              <a:rPr sz="1100" b="1">
                <a:solidFill>
                  <a:srgbClr val="241428"/>
                </a:solidFill>
                <a:latin typeface="Outfit"/>
                <a:ea typeface="Outfit"/>
                <a:cs typeface="Outfit"/>
              </a:rPr>
              <a:t>do sprawdzenia, a nie automatycznym</a:t>
            </a:r>
            <a:br>
              <a:rPr sz="1100" b="1">
                <a:solidFill>
                  <a:srgbClr val="241428"/>
                </a:solidFill>
                <a:latin typeface="Outfit"/>
                <a:ea typeface="Outfit"/>
                <a:cs typeface="Outfit"/>
              </a:rPr>
            </a:br>
            <a:r>
              <a:rPr sz="1100" b="1">
                <a:solidFill>
                  <a:srgbClr val="241428"/>
                </a:solidFill>
                <a:latin typeface="Outfit"/>
                <a:ea typeface="Outfit"/>
                <a:cs typeface="Outfit"/>
              </a:rPr>
              <a:t>usprawiedliwieniem. Można szanować różnice i</a:t>
            </a:r>
            <a:br>
              <a:rPr sz="1100" b="1">
                <a:solidFill>
                  <a:srgbClr val="241428"/>
                </a:solidFill>
                <a:latin typeface="Outfit"/>
                <a:ea typeface="Outfit"/>
                <a:cs typeface="Outfit"/>
              </a:rPr>
            </a:br>
            <a:r>
              <a:rPr sz="1100" b="1">
                <a:solidFill>
                  <a:srgbClr val="241428"/>
                </a:solidFill>
                <a:latin typeface="Outfit"/>
                <a:ea typeface="Outfit"/>
                <a:cs typeface="Outfit"/>
              </a:rPr>
              <a:t>jednocześnie jasno chronić własne granice.</a:t>
            </a:r>
          </a:p>
        </p:txBody>
      </p:sp>
      <p:pic>
        <p:nvPicPr>
          <p:cNvPr id="9" name=""/>
          <p:cNvPicPr>
            <a:picLocks noChangeAspect="1"/>
          </p:cNvPicPr>
          <p:nvPr/>
        </p:nvPicPr>
        <p:blipFill>
          <a:blip r:embed="R5634926b70214ba7"/>
          <a:stretch/>
        </p:blipFill>
        <p:spPr>
          <a:xfrm>
            <a:off x="523875" y="4810125"/>
            <a:ext cx="1619250" cy="1619250"/>
          </a:xfrm>
          <a:prstGeom prst="rect">
            <a:avLst/>
          </a:prstGeom>
        </p:spPr>
      </p:pic>
      <p:sp>
        <p:nvSpPr>
          <p:cNvPr id="5" name="">
            <a:extLst>
              <a:ext uri="{FF2B5EF4-FFF2-40B4-BE49-F238E27FC236}">
                <ns2:creationId id="{ADC13C6F-E43E-487C-92B9-8DAC4C9EAD9B}"/>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PRZED WAŻNĄ ROZMOWĄ</a:t>
            </a:r>
          </a:p>
        </p:txBody>
      </p:sp>
    </p:spTree>
    <p:extLst>
      <p:ext uri="{BB962C8B-B14F-4D97-AF65-F5344CB8AC3E}">
        <ns4:creationId val="11627509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2026-09-15T07:42:24.8950000Z</dcterms:created>
  <dcterms:modified xsi:type="dcterms:W3CDTF">2026-09-15T07:42:24.8950000Z</dcterms:modified>
</coreProperties>
</file>