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d89672fd792c4da8" /><Relationship Type="http://schemas.openxmlformats.org/officeDocument/2006/relationships/extended-properties" Target="/docProps/app.xml" Id="Rc35e45eaa34f43fb" /><Relationship Type="http://schemas.openxmlformats.org/officeDocument/2006/relationships/officeDocument" Target="/ppt/presentation.xml" Id="Rce503cbd5b4e4e23" /></Relationships>
</file>

<file path=ppt/presentation.xml><?xml version="1.0" encoding="utf-8"?>
<p:presentation xmlns:p="http://schemas.openxmlformats.org/presentationml/2006/main">
  <p:sldMasterIdLst>
    <p:sldMasterId xmlns:r="http://schemas.openxmlformats.org/officeDocument/2006/relationships" id="2147483648" r:id="R6d4fbab654844ef1"/>
  </p:sldMasterIdLst>
  <p:notesMasterIdLst>
    <p:notesMasterId xmlns:r="http://schemas.openxmlformats.org/officeDocument/2006/relationships" r:id="R0a29d4014d2d4810"/>
  </p:notesMasterIdLst>
  <p:sldIdLst>
    <p:sldId xmlns:r="http://schemas.openxmlformats.org/officeDocument/2006/relationships" id="256" r:id="R90686cad777d4f9e"/>
    <p:sldId xmlns:r="http://schemas.openxmlformats.org/officeDocument/2006/relationships" id="257" r:id="R7a59d8870fdd4ef5"/>
    <p:sldId xmlns:r="http://schemas.openxmlformats.org/officeDocument/2006/relationships" id="258" r:id="R383fc99c195c4ab7"/>
    <p:sldId xmlns:r="http://schemas.openxmlformats.org/officeDocument/2006/relationships" id="259" r:id="R4eacae4dc1b24d18"/>
    <p:sldId xmlns:r="http://schemas.openxmlformats.org/officeDocument/2006/relationships" id="260" r:id="R6f2eb9d42578425b"/>
    <p:sldId xmlns:r="http://schemas.openxmlformats.org/officeDocument/2006/relationships" id="261" r:id="Rd4c89a196b3e4dd9"/>
    <p:sldId xmlns:r="http://schemas.openxmlformats.org/officeDocument/2006/relationships" id="262" r:id="Rd85c804419f54c48"/>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fa59936cfb64e10" /><Relationship Type="http://schemas.openxmlformats.org/officeDocument/2006/relationships/slideMaster" Target="/ppt/slideMasters/slideMaster1.xml" Id="R6d4fbab654844ef1" /><Relationship Type="http://schemas.openxmlformats.org/officeDocument/2006/relationships/notesMaster" Target="/ppt/notesMasters/notesMaster1.xml" Id="R0a29d4014d2d4810" /><Relationship Type="http://schemas.openxmlformats.org/officeDocument/2006/relationships/presProps" Target="/ppt/presProps.xml" Id="Re2714e25a5ac4c7b" /><Relationship Type="http://schemas.openxmlformats.org/officeDocument/2006/relationships/tableStyles" Target="/ppt/tableStyles.xml" Id="Ref54576f91f244cd" /><Relationship Type="http://schemas.openxmlformats.org/officeDocument/2006/relationships/slide" Target="/ppt/slides/slide1.xml" Id="R90686cad777d4f9e" /><Relationship Type="http://schemas.openxmlformats.org/officeDocument/2006/relationships/slide" Target="/ppt/slides/slide2.xml" Id="R7a59d8870fdd4ef5" /><Relationship Type="http://schemas.openxmlformats.org/officeDocument/2006/relationships/slide" Target="/ppt/slides/slide3.xml" Id="R383fc99c195c4ab7" /><Relationship Type="http://schemas.openxmlformats.org/officeDocument/2006/relationships/slide" Target="/ppt/slides/slide4.xml" Id="R4eacae4dc1b24d18" /><Relationship Type="http://schemas.openxmlformats.org/officeDocument/2006/relationships/slide" Target="/ppt/slides/slide5.xml" Id="R6f2eb9d42578425b" /><Relationship Type="http://schemas.openxmlformats.org/officeDocument/2006/relationships/slide" Target="/ppt/slides/slide6.xml" Id="Rd4c89a196b3e4dd9" /><Relationship Type="http://schemas.openxmlformats.org/officeDocument/2006/relationships/slide" Target="/ppt/slides/slide7.xml" Id="Rd85c804419f54c4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27027a98ff84ca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d2836ca51434442" /><Relationship Type="http://schemas.openxmlformats.org/officeDocument/2006/relationships/notesMaster" Target="/ppt/notesMasters/notesMaster1.xml" Id="Rcfd3090fd8574c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24f4abe6870f4ad3" /><Relationship Type="http://schemas.openxmlformats.org/officeDocument/2006/relationships/notesMaster" Target="/ppt/notesMasters/notesMaster1.xml" Id="R414988a72d00421a" /></Relationships>
</file>

<file path=ppt/notesSlides/_rels/notesSlide3.xml.rels>&#65279;<?xml version="1.0" encoding="utf-8"?><Relationships xmlns="http://schemas.openxmlformats.org/package/2006/relationships"><Relationship Type="http://schemas.openxmlformats.org/officeDocument/2006/relationships/slide" Target="/ppt/slides/slide3.xml" Id="Ra1a2a2241ab34756" /><Relationship Type="http://schemas.openxmlformats.org/officeDocument/2006/relationships/notesMaster" Target="/ppt/notesMasters/notesMaster1.xml" Id="R8a27f8c673b440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eff638e974ae43d0" /><Relationship Type="http://schemas.openxmlformats.org/officeDocument/2006/relationships/notesMaster" Target="/ppt/notesMasters/notesMaster1.xml" Id="Rd3bd4145d7e54edd" /></Relationships>
</file>

<file path=ppt/notesSlides/_rels/notesSlide5.xml.rels>&#65279;<?xml version="1.0" encoding="utf-8"?><Relationships xmlns="http://schemas.openxmlformats.org/package/2006/relationships"><Relationship Type="http://schemas.openxmlformats.org/officeDocument/2006/relationships/slide" Target="/ppt/slides/slide5.xml" Id="Re908766ba32545aa" /><Relationship Type="http://schemas.openxmlformats.org/officeDocument/2006/relationships/notesMaster" Target="/ppt/notesMasters/notesMaster1.xml" Id="Rf028f4c4f1c246a9" /></Relationships>
</file>

<file path=ppt/notesSlides/_rels/notesSlide6.xml.rels>&#65279;<?xml version="1.0" encoding="utf-8"?><Relationships xmlns="http://schemas.openxmlformats.org/package/2006/relationships"><Relationship Type="http://schemas.openxmlformats.org/officeDocument/2006/relationships/slide" Target="/ppt/slides/slide6.xml" Id="R9011d75e19994eaf" /><Relationship Type="http://schemas.openxmlformats.org/officeDocument/2006/relationships/notesMaster" Target="/ppt/notesMasters/notesMaster1.xml" Id="R8702705824c74938"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db07448b2e4112" /><Relationship Type="http://schemas.openxmlformats.org/officeDocument/2006/relationships/notesMaster" Target="/ppt/notesMasters/notesMaster1.xml" Id="Re29e9e24b83b4da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nierealne. Doświadczenie a eksperyment.</a:t>
            </a:r>
          </a:p>
          <a:p xmlns:a="http://schemas.openxmlformats.org/drawingml/2006/main">
            <a:r>
              <a:t/>
            </a:r>
          </a:p>
          <a:p xmlns:a="http://schemas.openxmlformats.org/drawingml/2006/main">
            <a:r>
              <a:t>Anna szybko odrzuca pomysł Olka jako nierealny. Doświadczenie chroni przed ryzykiem, lecz może też zatrzymać bezpieczny test, zanim pojawią się dane.</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nierealne. Doświadczenie a eksperyment.</a:t>
            </a:r>
          </a:p>
          <a:p xmlns:a="http://schemas.openxmlformats.org/drawingml/2006/main">
            <a:r>
              <a:t/>
            </a:r>
          </a:p>
          <a:p xmlns:a="http://schemas.openxmlformats.org/drawingml/2006/main">
            <a:r>
              <a:t>Anna szybko odrzuca pomysł Olka jako nierealny. Doświadczenie chroni przed ryzykiem, lecz może też zatrzymać bezpieczny test, zanim pojawią się dane.</a:t>
            </a:r>
          </a:p>
          <a:p xmlns:a="http://schemas.openxmlformats.org/drawingml/2006/main">
            <a:r>
              <a:t/>
            </a:r>
          </a:p>
          <a:p xmlns:a="http://schemas.openxmlformats.org/drawingml/2006/main">
            <a:r>
              <a:t>Olek na wózku pokazuje Annie szkic uproszczonego procesu, a ona ocenia pomysł z rezerwą.</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nierealne. Doświadczenie a eksperyment.</a:t>
            </a:r>
          </a:p>
          <a:p xmlns:a="http://schemas.openxmlformats.org/drawingml/2006/main">
            <a:r>
              <a:t/>
            </a:r>
          </a:p>
          <a:p xmlns:a="http://schemas.openxmlformats.org/drawingml/2006/main">
            <a:r>
              <a:t>Anna szybko odrzuca pomysł Olka jako nierealny. Doświadczenie chroni przed ryzykiem, lecz może też zatrzymać bezpieczny test, zanim pojawią się dane.</a:t>
            </a:r>
          </a:p>
          <a:p xmlns:a="http://schemas.openxmlformats.org/drawingml/2006/main">
            <a:r>
              <a:t/>
            </a:r>
          </a:p>
          <a:p xmlns:a="http://schemas.openxmlformats.org/drawingml/2006/main">
            <a:r>
              <a:t>Anna stanowczym gestem odrzuca propozycję, a Olek wycofuje się z rozmowy.</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nierealne. Doświadczenie a eksperyment.</a:t>
            </a:r>
          </a:p>
          <a:p xmlns:a="http://schemas.openxmlformats.org/drawingml/2006/main">
            <a:r>
              <a:t/>
            </a:r>
          </a:p>
          <a:p xmlns:a="http://schemas.openxmlformats.org/drawingml/2006/main">
            <a:r>
              <a:t>Anna szybko odrzuca pomysł Olka jako nierealny. Doświadczenie chroni przed ryzykiem, lecz może też zatrzymać bezpieczny test, zanim pojawią się dane.</a:t>
            </a:r>
          </a:p>
          <a:p xmlns:a="http://schemas.openxmlformats.org/drawingml/2006/main">
            <a:r>
              <a:t/>
            </a:r>
          </a:p>
          <a:p xmlns:a="http://schemas.openxmlformats.org/drawingml/2006/main">
            <a:r>
              <a:t>Rozczarowany Olek zamyka szkicownik na kolanach, a Anna stoi obok.</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nierealne. Doświadczenie a eksperyment.</a:t>
            </a:r>
          </a:p>
          <a:p xmlns:a="http://schemas.openxmlformats.org/drawingml/2006/main">
            <a:r>
              <a:t/>
            </a:r>
          </a:p>
          <a:p xmlns:a="http://schemas.openxmlformats.org/drawingml/2006/main">
            <a:r>
              <a:t>Anna szybko odrzuca pomysł Olka jako nierealny. Doświadczenie chroni przed ryzykiem, lecz może też zatrzymać bezpieczny test, zanim pojawią się dane.</a:t>
            </a:r>
          </a:p>
          <a:p xmlns:a="http://schemas.openxmlformats.org/drawingml/2006/main">
            <a:r>
              <a:t/>
            </a:r>
          </a:p>
          <a:p xmlns:a="http://schemas.openxmlformats.org/drawingml/2006/main">
            <a:r>
              <a:t>Miesiąc później Anna zauważa na ekranie konkurencyjny produkt z podobnym uproszczeniem.</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nierealne. Doświadczenie a eksperyment.</a:t>
            </a:r>
          </a:p>
          <a:p xmlns:a="http://schemas.openxmlformats.org/drawingml/2006/main">
            <a:r>
              <a:t/>
            </a:r>
          </a:p>
          <a:p xmlns:a="http://schemas.openxmlformats.org/drawingml/2006/main">
            <a:r>
              <a:t>Anna szybko odrzuca pomysł Olka jako nierealny. Doświadczenie chroni przed ryzykiem, lecz może też zatrzymać bezpieczny test, zanim pojawią się dane.</a:t>
            </a:r>
          </a:p>
          <a:p xmlns:a="http://schemas.openxmlformats.org/drawingml/2006/main">
            <a:r>
              <a:t/>
            </a:r>
          </a:p>
          <a:p xmlns:a="http://schemas.openxmlformats.org/drawingml/2006/main">
            <a:r>
              <a:t>Anna pyta Olka o mały test, a on z nową energią pokazuje prototyp na laptopie.</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nierealne. Doświadczenie a eksperyment.</a:t>
            </a:r>
          </a:p>
          <a:p xmlns:a="http://schemas.openxmlformats.org/drawingml/2006/main">
            <a:r>
              <a:t/>
            </a:r>
          </a:p>
          <a:p xmlns:a="http://schemas.openxmlformats.org/drawingml/2006/main">
            <a:r>
              <a:t>Anna szybko odrzuca pomysł Olka jako nierealny. Doświadczenie chroni przed ryzykiem, lecz może też zatrzymać bezpieczny test, zanim pojawią się dane.</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a:p xmlns:a="http://schemas.openxmlformats.org/drawingml/2006/main">
            <a:r>
              <a:t/>
            </a:r>
          </a:p>
          <a:p xmlns:a="http://schemas.openxmlformats.org/drawingml/2006/main">
            <a:r>
              <a:t>Anna używa doświadczenia, żeby szybko chronić firmę przed ryzykiem, a Olek potrzebuje możliwości sprawdzenia nowej drogi. Dlatego jej to nierealne może zatrzymać nie tylko zły pomysł, ale także dane, które pokazałyby, czy naprawdę był zły. Zamiast zamykać pomysł werdyktem, ustal najmniejszy bezpieczny test, koszt i kryterium przerwania.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f1c68b16b86492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ce30d6b790c4b8d" /><Relationship Type="http://schemas.openxmlformats.org/officeDocument/2006/relationships/slideLayout" Target="/ppt/slideLayouts/slideLayout1.xml" Id="Rd83e0f17fad04ae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83e0f17fad04a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d2bb793354a4657" /><Relationship Type="http://schemas.openxmlformats.org/officeDocument/2006/relationships/notesSlide" Target="/ppt/notesSlides/notesSlide1.xml" Id="Rb46788bace9f4ab3"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4402004b6689467f"/><Relationship Type="http://schemas.openxmlformats.org/officeDocument/2006/relationships/image" Target="../media/image.jpeg" Id="Rffe60d0c3b00495c"/><Relationship Type="http://schemas.openxmlformats.org/officeDocument/2006/relationships/notesSlide" Target="/ppt/notesSlides/notesSlide2.xml" Id="R33c2a80a9f444fab"/></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77743006b2c248b7"/><Relationship Type="http://schemas.openxmlformats.org/officeDocument/2006/relationships/image" Target="../media/image2.jpeg" Id="R7d586abab38348d5"/><Relationship Type="http://schemas.openxmlformats.org/officeDocument/2006/relationships/notesSlide" Target="/ppt/notesSlides/notesSlide3.xml" Id="R41f897869c344665"/></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fede68812396498f"/><Relationship Type="http://schemas.openxmlformats.org/officeDocument/2006/relationships/image" Target="../media/image3.jpeg" Id="R57ebd2bb16a7422b"/><Relationship Type="http://schemas.openxmlformats.org/officeDocument/2006/relationships/notesSlide" Target="/ppt/notesSlides/notesSlide4.xml" Id="Rb1ca303a3ed2465c"/></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a9f5984c624147cd"/><Relationship Type="http://schemas.openxmlformats.org/officeDocument/2006/relationships/image" Target="../media/image4.jpeg" Id="R846dc6bad4f34e2c"/><Relationship Type="http://schemas.openxmlformats.org/officeDocument/2006/relationships/notesSlide" Target="/ppt/notesSlides/notesSlide5.xml" Id="Rb2fecb168b2343bb"/></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c0f98494598f4f84"/><Relationship Type="http://schemas.openxmlformats.org/officeDocument/2006/relationships/image" Target="../media/image5.jpeg" Id="R4930ed1c191a4d82"/><Relationship Type="http://schemas.openxmlformats.org/officeDocument/2006/relationships/notesSlide" Target="/ppt/notesSlides/notesSlide6.xml" Id="Rd337e921fc81471f"/></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91aca9639a9b41bd"/><Relationship Type="http://schemas.openxmlformats.org/officeDocument/2006/relationships/notesSlide" Target="/ppt/notesSlides/notesSlide7.xml" Id="R04e8e078539848cb"/><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5EFF91D-7594-4A9A-A9AB-1831A8AF6382}"/>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22</a:t>
            </a:r>
          </a:p>
        </p:txBody>
      </p:sp>
      <p:sp>
        <p:nvSpPr>
          <p:cNvPr id="2" name="">
            <a:extLst xmlns:a="http://schemas.openxmlformats.org/drawingml/2006/main">
              <a:ext uri="{FF2B5EF4-FFF2-40B4-BE49-F238E27FC236}">
                <a16:creationId xmlns:a16="http://schemas.microsoft.com/office/drawing/2014/main" id="{DE7D3C7A-277F-4A10-8865-7D5100F24AB0}"/>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To nierealne</a:t>
            </a:r>
          </a:p>
        </p:txBody>
      </p:sp>
      <p:sp>
        <p:nvSpPr>
          <p:cNvPr id="3" name="">
            <a:extLst xmlns:a="http://schemas.openxmlformats.org/drawingml/2006/main">
              <a:ext uri="{FF2B5EF4-FFF2-40B4-BE49-F238E27FC236}">
                <a16:creationId xmlns:a16="http://schemas.microsoft.com/office/drawing/2014/main" id="{7E373785-D597-4B67-97BE-588C744CE002}"/>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Doświadczenie a eksperyment</a:t>
            </a:r>
          </a:p>
        </p:txBody>
      </p:sp>
      <p:sp>
        <p:nvSpPr>
          <p:cNvPr id="4" name="">
            <a:extLst xmlns:a="http://schemas.openxmlformats.org/drawingml/2006/main">
              <a:ext uri="{FF2B5EF4-FFF2-40B4-BE49-F238E27FC236}">
                <a16:creationId xmlns:a16="http://schemas.microsoft.com/office/drawing/2014/main" id="{AA5590BB-2C99-4B47-8336-EEA9C830BC3B}"/>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Anna szybko odrzuca pomysł Olka jako nierealny. Doświadczenie chroni przed ryzykiem, lecz może też zatrzymać bezpieczny test, zanim pojawią się dane.</a:t>
            </a:r>
          </a:p>
        </p:txBody>
      </p:sp>
      <p:sp>
        <p:nvSpPr>
          <p:cNvPr id="5" name="">
            <a:extLst xmlns:a="http://schemas.openxmlformats.org/drawingml/2006/main">
              <a:ext uri="{FF2B5EF4-FFF2-40B4-BE49-F238E27FC236}">
                <a16:creationId xmlns:a16="http://schemas.microsoft.com/office/drawing/2014/main" id="{3DBBF7C3-EBC5-4C5B-AC6B-7D022D2C51A8}"/>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PRZED WAŻNĄ ROZMOWĄ</a:t>
            </a:r>
          </a:p>
        </p:txBody>
      </p:sp>
    </p:spTree>
    <p:extLst>
      <p:ext uri="{BB962C8B-B14F-4D97-AF65-F5344CB8AC3E}">
        <p14:creationId xmlns:p14="http://schemas.microsoft.com/office/powerpoint/2010/main" val="1992748139"/>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ffe60d0c3b00495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D59D745-5CAB-497F-BD25-04C1C41DB6E7}"/>
              </a:ext>
            </a:extLst>
          </p:cNvPr>
          <p:cNvSpPr>
            <a:spLocks xmlns:a="http://schemas.openxmlformats.org/drawingml/2006/main" noGrp="1"/>
          </p:cNvSpPr>
          <p:nvPr/>
        </p:nvSpPr>
        <p:spPr>
          <a:xfrm xmlns:a="http://schemas.openxmlformats.org/drawingml/2006/main">
            <a:off x="6543675" y="45339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0086F62D-2873-442C-9B74-AB4656298A40}"/>
              </a:ext>
            </a:extLst>
          </p:cNvPr>
          <p:cNvSpPr>
            <a:spLocks xmlns:a="http://schemas.openxmlformats.org/drawingml/2006/main" noGrp="1"/>
          </p:cNvSpPr>
          <p:nvPr/>
        </p:nvSpPr>
        <p:spPr>
          <a:xfrm xmlns:a="http://schemas.openxmlformats.org/drawingml/2006/main">
            <a:off x="3524250" y="4686300"/>
            <a:ext cx="3905250" cy="1104900"/>
          </a:xfrm>
          <a:prstGeom xmlns:a="http://schemas.openxmlformats.org/drawingml/2006/main" prst="roundRect">
            <a:avLst>
              <a:gd name="adj" fmla="val 22414"/>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A gdyby użytkownik mógł zrobić to bez całego tego procesu?</a:t>
            </a:r>
          </a:p>
        </p:txBody>
      </p:sp>
      <p:sp>
        <p:nvSpPr>
          <p:cNvPr id="4" name="">
            <a:extLst xmlns:a="http://schemas.openxmlformats.org/drawingml/2006/main">
              <a:ext uri="{FF2B5EF4-FFF2-40B4-BE49-F238E27FC236}">
                <a16:creationId xmlns:a16="http://schemas.microsoft.com/office/drawing/2014/main" id="{CE2E13A4-D5F1-4B97-91B6-62CA393857AA}"/>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5E98DBDC-CA23-433E-A708-E92AA32EA5F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758970936"/>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d586abab38348d5"/>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060C2E6-9C33-4C37-9BE7-A4A079E478DD}"/>
              </a:ext>
            </a:extLst>
          </p:cNvPr>
          <p:cNvSpPr>
            <a:spLocks xmlns:a="http://schemas.openxmlformats.org/drawingml/2006/main" noGrp="1"/>
          </p:cNvSpPr>
          <p:nvPr/>
        </p:nvSpPr>
        <p:spPr>
          <a:xfrm xmlns:a="http://schemas.openxmlformats.org/drawingml/2006/main">
            <a:off x="1095375" y="44958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E3B37782-DD03-439F-9775-4B2C68B3C009}"/>
              </a:ext>
            </a:extLst>
          </p:cNvPr>
          <p:cNvSpPr>
            <a:spLocks xmlns:a="http://schemas.openxmlformats.org/drawingml/2006/main" noGrp="1"/>
          </p:cNvSpPr>
          <p:nvPr/>
        </p:nvSpPr>
        <p:spPr>
          <a:xfrm xmlns:a="http://schemas.openxmlformats.org/drawingml/2006/main">
            <a:off x="457200" y="4648200"/>
            <a:ext cx="4333875" cy="1123950"/>
          </a:xfrm>
          <a:prstGeom xmlns:a="http://schemas.openxmlformats.org/drawingml/2006/main" prst="roundRect">
            <a:avLst>
              <a:gd name="adj" fmla="val 22034"/>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To nierealne. Mamy wymagania, bezpieczeństwo i terminy.</a:t>
            </a:r>
          </a:p>
        </p:txBody>
      </p:sp>
      <p:sp>
        <p:nvSpPr>
          <p:cNvPr id="4" name="">
            <a:extLst xmlns:a="http://schemas.openxmlformats.org/drawingml/2006/main">
              <a:ext uri="{FF2B5EF4-FFF2-40B4-BE49-F238E27FC236}">
                <a16:creationId xmlns:a16="http://schemas.microsoft.com/office/drawing/2014/main" id="{93976520-DEBD-417F-8EF0-8AC7676228EC}"/>
              </a:ext>
            </a:extLst>
          </p:cNvPr>
          <p:cNvSpPr>
            <a:spLocks xmlns:a="http://schemas.openxmlformats.org/drawingml/2006/main" noGrp="1"/>
          </p:cNvSpPr>
          <p:nvPr/>
        </p:nvSpPr>
        <p:spPr>
          <a:xfrm xmlns:a="http://schemas.openxmlformats.org/drawingml/2006/main">
            <a:off x="6603206" y="527685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7B8D0FA7-17E9-448F-84E9-214BF83F605A}"/>
              </a:ext>
            </a:extLst>
          </p:cNvPr>
          <p:cNvSpPr>
            <a:spLocks xmlns:a="http://schemas.openxmlformats.org/drawingml/2006/main" noGrp="1"/>
          </p:cNvSpPr>
          <p:nvPr/>
        </p:nvSpPr>
        <p:spPr>
          <a:xfrm xmlns:a="http://schemas.openxmlformats.org/drawingml/2006/main">
            <a:off x="5619750" y="5429250"/>
            <a:ext cx="1476375" cy="666750"/>
          </a:xfrm>
          <a:prstGeom xmlns:a="http://schemas.openxmlformats.org/drawingml/2006/main" prst="roundRect">
            <a:avLst>
              <a:gd name="adj" fmla="val 37143"/>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2025" b="1">
                <a:solidFill>
                  <a:srgbClr val="251B34"/>
                </a:solidFill>
                <a:latin typeface="Outfit"/>
                <a:ea typeface="Outfit"/>
                <a:cs typeface="Outfit"/>
              </a:defRPr>
            </a:pPr>
            <a:r>
              <a:rPr sz="2025" b="1">
                <a:solidFill>
                  <a:srgbClr val="251B34"/>
                </a:solidFill>
                <a:latin typeface="Outfit"/>
                <a:ea typeface="Outfit"/>
                <a:cs typeface="Outfit"/>
              </a:rPr>
              <a:t>Okej.</a:t>
            </a:r>
          </a:p>
        </p:txBody>
      </p:sp>
      <p:sp>
        <p:nvSpPr>
          <p:cNvPr id="6" name="">
            <a:extLst xmlns:a="http://schemas.openxmlformats.org/drawingml/2006/main">
              <a:ext uri="{FF2B5EF4-FFF2-40B4-BE49-F238E27FC236}">
                <a16:creationId xmlns:a16="http://schemas.microsoft.com/office/drawing/2014/main" id="{55203755-F677-4444-A9D8-3505C8F8320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EC981291-961F-490E-BC43-DDCA31E3C44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777599210"/>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57ebd2bb16a7422b"/>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CE94551B-703A-452B-987B-5FAB29F5BE28}"/>
              </a:ext>
            </a:extLst>
          </p:cNvPr>
          <p:cNvSpPr>
            <a:spLocks xmlns:a="http://schemas.openxmlformats.org/drawingml/2006/main" noGrp="1"/>
          </p:cNvSpPr>
          <p:nvPr/>
        </p:nvSpPr>
        <p:spPr>
          <a:xfrm xmlns:a="http://schemas.openxmlformats.org/drawingml/2006/main">
            <a:off x="5867400" y="1408557"/>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0193BD83-E3CA-4900-9D7A-F59404BE3518}"/>
              </a:ext>
            </a:extLst>
          </p:cNvPr>
          <p:cNvSpPr>
            <a:spLocks xmlns:a="http://schemas.openxmlformats.org/drawingml/2006/main" noGrp="1"/>
          </p:cNvSpPr>
          <p:nvPr/>
        </p:nvSpPr>
        <p:spPr>
          <a:xfrm xmlns:a="http://schemas.openxmlformats.org/drawingml/2006/main">
            <a:off x="6048375" y="1599057"/>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8B437A68-14B1-4699-BCDB-46F19C18FACA}"/>
              </a:ext>
            </a:extLst>
          </p:cNvPr>
          <p:cNvSpPr>
            <a:spLocks xmlns:a="http://schemas.openxmlformats.org/drawingml/2006/main" noGrp="1"/>
          </p:cNvSpPr>
          <p:nvPr/>
        </p:nvSpPr>
        <p:spPr>
          <a:xfrm xmlns:a="http://schemas.openxmlformats.org/drawingml/2006/main">
            <a:off x="3000375" y="400050"/>
            <a:ext cx="3714750" cy="932307"/>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1993"/>
          </a:bodyPr>
          <a:lstStyle xmlns:a="http://schemas.openxmlformats.org/drawingml/2006/main"/>
          <a:p xmlns:a="http://schemas.openxmlformats.org/drawingml/2006/main">
            <a:pPr>
              <a:defRPr sz="2025" b="1">
                <a:solidFill>
                  <a:srgbClr val="251B34"/>
                </a:solidFill>
                <a:latin typeface="Outfit"/>
                <a:ea typeface="Outfit"/>
                <a:cs typeface="Outfit"/>
              </a:defRPr>
            </a:pPr>
            <a:r>
              <a:rPr sz="2025" b="1">
                <a:solidFill>
                  <a:srgbClr val="251B34"/>
                </a:solidFill>
                <a:latin typeface="Outfit"/>
                <a:ea typeface="Outfit"/>
                <a:cs typeface="Outfit"/>
              </a:rPr>
              <a:t>Nie ma sensu tego ciągnąć.</a:t>
            </a:r>
          </a:p>
        </p:txBody>
      </p:sp>
      <p:sp>
        <p:nvSpPr>
          <p:cNvPr id="5" name="">
            <a:extLst xmlns:a="http://schemas.openxmlformats.org/drawingml/2006/main">
              <a:ext uri="{FF2B5EF4-FFF2-40B4-BE49-F238E27FC236}">
                <a16:creationId xmlns:a16="http://schemas.microsoft.com/office/drawing/2014/main" id="{BCE69421-DF82-40D9-99BC-9B5897700A5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3C1BDDEB-9F14-4800-B3D7-4F6E549E35C3}"/>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1891591654"/>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46dc6bad4f34e2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690879D-394F-4DA7-A081-7E51F8670AF9}"/>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MIESIĄC PÓŹNIEJ</a:t>
            </a:r>
          </a:p>
        </p:txBody>
      </p:sp>
      <p:sp>
        <p:nvSpPr>
          <p:cNvPr id="3" name="">
            <a:extLst xmlns:a="http://schemas.openxmlformats.org/drawingml/2006/main">
              <a:ext uri="{FF2B5EF4-FFF2-40B4-BE49-F238E27FC236}">
                <a16:creationId xmlns:a16="http://schemas.microsoft.com/office/drawing/2014/main" id="{49B5893D-9716-4478-8463-BE4D05A7F05C}"/>
              </a:ext>
            </a:extLst>
          </p:cNvPr>
          <p:cNvSpPr>
            <a:spLocks xmlns:a="http://schemas.openxmlformats.org/drawingml/2006/main" noGrp="1"/>
          </p:cNvSpPr>
          <p:nvPr/>
        </p:nvSpPr>
        <p:spPr>
          <a:xfrm xmlns:a="http://schemas.openxmlformats.org/drawingml/2006/main">
            <a:off x="5093494" y="1390650"/>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83858CBD-25FD-4371-951E-D88B625B0045}"/>
              </a:ext>
            </a:extLst>
          </p:cNvPr>
          <p:cNvSpPr>
            <a:spLocks xmlns:a="http://schemas.openxmlformats.org/drawingml/2006/main" noGrp="1"/>
          </p:cNvSpPr>
          <p:nvPr/>
        </p:nvSpPr>
        <p:spPr>
          <a:xfrm xmlns:a="http://schemas.openxmlformats.org/drawingml/2006/main">
            <a:off x="4998244" y="1581150"/>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4330BB78-5048-4880-9235-6E2B00C93BDB}"/>
              </a:ext>
            </a:extLst>
          </p:cNvPr>
          <p:cNvSpPr>
            <a:spLocks xmlns:a="http://schemas.openxmlformats.org/drawingml/2006/main" noGrp="1"/>
          </p:cNvSpPr>
          <p:nvPr/>
        </p:nvSpPr>
        <p:spPr>
          <a:xfrm xmlns:a="http://schemas.openxmlformats.org/drawingml/2006/main">
            <a:off x="4572000" y="552450"/>
            <a:ext cx="2428875" cy="76200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100000"/>
          </a:bodyPr>
          <a:lstStyle xmlns:a="http://schemas.openxmlformats.org/drawingml/2006/main"/>
          <a:p xmlns:a="http://schemas.openxmlformats.org/drawingml/2006/main">
            <a:pPr>
              <a:defRPr sz="2025" b="1">
                <a:solidFill>
                  <a:srgbClr val="251B34"/>
                </a:solidFill>
                <a:latin typeface="Outfit"/>
                <a:ea typeface="Outfit"/>
                <a:cs typeface="Outfit"/>
              </a:defRPr>
            </a:pPr>
            <a:r>
              <a:rPr sz="2025" b="1">
                <a:solidFill>
                  <a:srgbClr val="251B34"/>
                </a:solidFill>
                <a:latin typeface="Outfit"/>
                <a:ea typeface="Outfit"/>
                <a:cs typeface="Outfit"/>
              </a:rPr>
              <a:t>Dało się.</a:t>
            </a:r>
          </a:p>
        </p:txBody>
      </p:sp>
      <p:sp>
        <p:nvSpPr>
          <p:cNvPr id="6" name="">
            <a:extLst xmlns:a="http://schemas.openxmlformats.org/drawingml/2006/main">
              <a:ext uri="{FF2B5EF4-FFF2-40B4-BE49-F238E27FC236}">
                <a16:creationId xmlns:a16="http://schemas.microsoft.com/office/drawing/2014/main" id="{9B178E10-6095-462E-9337-0FCF1ADCE6B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6501A464-8595-45F1-A57F-4E7FE0200B2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798745570"/>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4930ed1c191a4d82"/>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399EEFE-DF27-47EB-8357-59902197545D}"/>
              </a:ext>
            </a:extLst>
          </p:cNvPr>
          <p:cNvSpPr>
            <a:spLocks xmlns:a="http://schemas.openxmlformats.org/drawingml/2006/main" noGrp="1"/>
          </p:cNvSpPr>
          <p:nvPr/>
        </p:nvSpPr>
        <p:spPr>
          <a:xfrm xmlns:a="http://schemas.openxmlformats.org/drawingml/2006/main">
            <a:off x="3038475" y="1343025"/>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D039FDCC-405B-4D91-BFE6-8CC683C7DB32}"/>
              </a:ext>
            </a:extLst>
          </p:cNvPr>
          <p:cNvSpPr>
            <a:spLocks xmlns:a="http://schemas.openxmlformats.org/drawingml/2006/main" noGrp="1"/>
          </p:cNvSpPr>
          <p:nvPr/>
        </p:nvSpPr>
        <p:spPr>
          <a:xfrm xmlns:a="http://schemas.openxmlformats.org/drawingml/2006/main">
            <a:off x="2400300" y="333375"/>
            <a:ext cx="3905250" cy="1028700"/>
          </a:xfrm>
          <a:prstGeom xmlns:a="http://schemas.openxmlformats.org/drawingml/2006/main" prst="roundRect">
            <a:avLst>
              <a:gd name="adj" fmla="val 24074"/>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Jaki najmniejszy test pokaże, czy to działa?</a:t>
            </a:r>
          </a:p>
        </p:txBody>
      </p:sp>
      <p:sp>
        <p:nvSpPr>
          <p:cNvPr id="4" name="">
            <a:extLst xmlns:a="http://schemas.openxmlformats.org/drawingml/2006/main">
              <a:ext uri="{FF2B5EF4-FFF2-40B4-BE49-F238E27FC236}">
                <a16:creationId xmlns:a16="http://schemas.microsoft.com/office/drawing/2014/main" id="{56D806C7-2C25-4D61-B670-C9B86849F5D8}"/>
              </a:ext>
            </a:extLst>
          </p:cNvPr>
          <p:cNvSpPr>
            <a:spLocks xmlns:a="http://schemas.openxmlformats.org/drawingml/2006/main" noGrp="1"/>
          </p:cNvSpPr>
          <p:nvPr/>
        </p:nvSpPr>
        <p:spPr>
          <a:xfrm xmlns:a="http://schemas.openxmlformats.org/drawingml/2006/main">
            <a:off x="6615113" y="50673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AC589169-8BD9-41F3-95E0-72E26C163DC2}"/>
              </a:ext>
            </a:extLst>
          </p:cNvPr>
          <p:cNvSpPr>
            <a:spLocks xmlns:a="http://schemas.openxmlformats.org/drawingml/2006/main" noGrp="1"/>
          </p:cNvSpPr>
          <p:nvPr/>
        </p:nvSpPr>
        <p:spPr>
          <a:xfrm xmlns:a="http://schemas.openxmlformats.org/drawingml/2006/main">
            <a:off x="4810125" y="5219700"/>
            <a:ext cx="2571750" cy="885825"/>
          </a:xfrm>
          <a:prstGeom xmlns:a="http://schemas.openxmlformats.org/drawingml/2006/main" prst="roundRect">
            <a:avLst>
              <a:gd name="adj" fmla="val 27957"/>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75" b="1">
                <a:solidFill>
                  <a:srgbClr val="251B34"/>
                </a:solidFill>
                <a:latin typeface="Outfit"/>
                <a:ea typeface="Outfit"/>
                <a:cs typeface="Outfit"/>
              </a:defRPr>
            </a:pPr>
            <a:r>
              <a:rPr sz="1875" b="1">
                <a:solidFill>
                  <a:srgbClr val="251B34"/>
                </a:solidFill>
                <a:latin typeface="Outfit"/>
                <a:ea typeface="Outfit"/>
                <a:cs typeface="Outfit"/>
              </a:rPr>
              <a:t>Mogę mieć prototyp jutro.</a:t>
            </a:r>
          </a:p>
        </p:txBody>
      </p:sp>
      <p:sp>
        <p:nvSpPr>
          <p:cNvPr id="6" name="">
            <a:extLst xmlns:a="http://schemas.openxmlformats.org/drawingml/2006/main">
              <a:ext uri="{FF2B5EF4-FFF2-40B4-BE49-F238E27FC236}">
                <a16:creationId xmlns:a16="http://schemas.microsoft.com/office/drawing/2014/main" id="{B7B40B43-F500-4DEA-AD46-65D4376ED42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D19C2E44-65D0-4410-92B3-FD1B8E4515A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921552339"/>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90A7D44F-5864-4EDE-80F1-88F67DD3C0F8}"/>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4F036621-7554-4CCC-9DE6-D7D567864B71}"/>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1611E522-F1AB-49CF-AA75-57BF302566D6}"/>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Anna używa doświadczenia, żeby szybko chronić firmę</a:t>
            </a:r>
            <a:br>
              <a:rPr sz="1100" b="1">
                <a:solidFill>
                  <a:srgbClr val="251B34"/>
                </a:solidFill>
                <a:latin typeface="Outfit"/>
                <a:ea typeface="Outfit"/>
                <a:cs typeface="Outfit"/>
              </a:rPr>
            </a:br>
            <a:r>
              <a:rPr sz="1100" b="1">
                <a:solidFill>
                  <a:srgbClr val="251B34"/>
                </a:solidFill>
                <a:latin typeface="Outfit"/>
                <a:ea typeface="Outfit"/>
                <a:cs typeface="Outfit"/>
              </a:rPr>
              <a:t>przed ryzykiem, a Olek potrzebuje możliwości</a:t>
            </a:r>
            <a:br>
              <a:rPr sz="1100" b="1">
                <a:solidFill>
                  <a:srgbClr val="251B34"/>
                </a:solidFill>
                <a:latin typeface="Outfit"/>
                <a:ea typeface="Outfit"/>
                <a:cs typeface="Outfit"/>
              </a:rPr>
            </a:br>
            <a:r>
              <a:rPr sz="1100" b="1">
                <a:solidFill>
                  <a:srgbClr val="251B34"/>
                </a:solidFill>
                <a:latin typeface="Outfit"/>
                <a:ea typeface="Outfit"/>
                <a:cs typeface="Outfit"/>
              </a:rPr>
              <a:t>sprawdzenia nowej drogi. Dlatego jej to nierealne</a:t>
            </a:r>
            <a:br>
              <a:rPr sz="1100" b="1">
                <a:solidFill>
                  <a:srgbClr val="251B34"/>
                </a:solidFill>
                <a:latin typeface="Outfit"/>
                <a:ea typeface="Outfit"/>
                <a:cs typeface="Outfit"/>
              </a:rPr>
            </a:br>
            <a:r>
              <a:rPr sz="1100" b="1">
                <a:solidFill>
                  <a:srgbClr val="251B34"/>
                </a:solidFill>
                <a:latin typeface="Outfit"/>
                <a:ea typeface="Outfit"/>
                <a:cs typeface="Outfit"/>
              </a:rPr>
              <a:t>może zatrzymać nie tylko zły pomysł, ale także dane,</a:t>
            </a:r>
            <a:br>
              <a:rPr sz="1100" b="1">
                <a:solidFill>
                  <a:srgbClr val="251B34"/>
                </a:solidFill>
                <a:latin typeface="Outfit"/>
                <a:ea typeface="Outfit"/>
                <a:cs typeface="Outfit"/>
              </a:rPr>
            </a:br>
            <a:r>
              <a:rPr sz="1100" b="1">
                <a:solidFill>
                  <a:srgbClr val="251B34"/>
                </a:solidFill>
                <a:latin typeface="Outfit"/>
                <a:ea typeface="Outfit"/>
                <a:cs typeface="Outfit"/>
              </a:rPr>
              <a:t>które pokazałyby, czy naprawdę był zły. Zamiast</a:t>
            </a:r>
            <a:br>
              <a:rPr sz="1100" b="1">
                <a:solidFill>
                  <a:srgbClr val="251B34"/>
                </a:solidFill>
                <a:latin typeface="Outfit"/>
                <a:ea typeface="Outfit"/>
                <a:cs typeface="Outfit"/>
              </a:rPr>
            </a:br>
            <a:r>
              <a:rPr sz="1100" b="1">
                <a:solidFill>
                  <a:srgbClr val="251B34"/>
                </a:solidFill>
                <a:latin typeface="Outfit"/>
                <a:ea typeface="Outfit"/>
                <a:cs typeface="Outfit"/>
              </a:rPr>
              <a:t>zamykać pomysł werdyktem, ustal najmniejszy</a:t>
            </a:r>
            <a:br>
              <a:rPr sz="1100" b="1">
                <a:solidFill>
                  <a:srgbClr val="251B34"/>
                </a:solidFill>
                <a:latin typeface="Outfit"/>
                <a:ea typeface="Outfit"/>
                <a:cs typeface="Outfit"/>
              </a:rPr>
            </a:br>
            <a:r>
              <a:rPr sz="1100" b="1">
                <a:solidFill>
                  <a:srgbClr val="251B34"/>
                </a:solidFill>
                <a:latin typeface="Outfit"/>
                <a:ea typeface="Outfit"/>
                <a:cs typeface="Outfit"/>
              </a:rPr>
              <a:t>bezpieczny test, koszt i kryterium przerwania.</a:t>
            </a:r>
          </a:p>
        </p:txBody>
      </p:sp>
      <p:sp>
        <p:nvSpPr>
          <p:cNvPr id="5" name="">
            <a:extLst>
              <a:ext uri="{FF2B5EF4-FFF2-40B4-BE49-F238E27FC236}">
                <ns3:creationId id="{8068C511-5891-4C1A-BEAF-C0F581F2ECD1}"/>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A0B03BD9-73B3-4BC2-83FA-9149C5F03E4A}"/>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1611E522-F1AB-49CF-AA75-57BF302566D6}"/>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PRZED WAŻNĄ ROZMOWĄ</a:t>
            </a:r>
          </a:p>
        </p:txBody>
      </p:sp>
    </p:spTree>
    <p:extLst>
      <p:ext uri="{BB962C8B-B14F-4D97-AF65-F5344CB8AC3E}">
        <ns4:creationId val="4098493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2026-09-11T04:44:57.7300000Z</dcterms:created>
  <dcterms:modified xsi:type="dcterms:W3CDTF">2026-09-11T04:44:57.7300000Z</dcterms:modified>
</coreProperties>
</file>