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37172f5ba1d5435d" /><Relationship Type="http://schemas.openxmlformats.org/officeDocument/2006/relationships/extended-properties" Target="/docProps/app.xml" Id="R5673ed058f954f0b" /><Relationship Type="http://schemas.openxmlformats.org/officeDocument/2006/relationships/officeDocument" Target="/ppt/presentation.xml" Id="R8fb35d4d5ce643d6" /></Relationships>
</file>

<file path=ppt/presentation.xml><?xml version="1.0" encoding="utf-8"?>
<p:presentation xmlns:p="http://schemas.openxmlformats.org/presentationml/2006/main">
  <p:sldMasterIdLst>
    <p:sldMasterId xmlns:r="http://schemas.openxmlformats.org/officeDocument/2006/relationships" id="2147483648" r:id="R7569bffaba774219"/>
  </p:sldMasterIdLst>
  <p:notesMasterIdLst>
    <p:notesMasterId xmlns:r="http://schemas.openxmlformats.org/officeDocument/2006/relationships" r:id="Rfe1d9afbfea04e34"/>
  </p:notesMasterIdLst>
  <p:sldIdLst>
    <p:sldId xmlns:r="http://schemas.openxmlformats.org/officeDocument/2006/relationships" id="256" r:id="Rd8703a65506e4821"/>
    <p:sldId xmlns:r="http://schemas.openxmlformats.org/officeDocument/2006/relationships" id="257" r:id="R5a65e3078b70420e"/>
    <p:sldId xmlns:r="http://schemas.openxmlformats.org/officeDocument/2006/relationships" id="258" r:id="R6b74236c580347e1"/>
    <p:sldId xmlns:r="http://schemas.openxmlformats.org/officeDocument/2006/relationships" id="259" r:id="R867c57a068a1474b"/>
    <p:sldId xmlns:r="http://schemas.openxmlformats.org/officeDocument/2006/relationships" id="260" r:id="R5b6ec41177b24573"/>
    <p:sldId xmlns:r="http://schemas.openxmlformats.org/officeDocument/2006/relationships" id="261" r:id="R1f1f8d122b5d4b54"/>
    <p:sldId xmlns:r="http://schemas.openxmlformats.org/officeDocument/2006/relationships" id="262" r:id="Rb52b942cdcb74e63"/>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82c321b119b4318" /><Relationship Type="http://schemas.openxmlformats.org/officeDocument/2006/relationships/slideMaster" Target="/ppt/slideMasters/slideMaster1.xml" Id="R7569bffaba774219" /><Relationship Type="http://schemas.openxmlformats.org/officeDocument/2006/relationships/notesMaster" Target="/ppt/notesMasters/notesMaster1.xml" Id="Rfe1d9afbfea04e34" /><Relationship Type="http://schemas.openxmlformats.org/officeDocument/2006/relationships/presProps" Target="/ppt/presProps.xml" Id="Racddea431d7a49c2" /><Relationship Type="http://schemas.openxmlformats.org/officeDocument/2006/relationships/tableStyles" Target="/ppt/tableStyles.xml" Id="Rece355515f754948" /><Relationship Type="http://schemas.openxmlformats.org/officeDocument/2006/relationships/slide" Target="/ppt/slides/slide1.xml" Id="Rd8703a65506e4821" /><Relationship Type="http://schemas.openxmlformats.org/officeDocument/2006/relationships/slide" Target="/ppt/slides/slide2.xml" Id="R5a65e3078b70420e" /><Relationship Type="http://schemas.openxmlformats.org/officeDocument/2006/relationships/slide" Target="/ppt/slides/slide3.xml" Id="R6b74236c580347e1" /><Relationship Type="http://schemas.openxmlformats.org/officeDocument/2006/relationships/slide" Target="/ppt/slides/slide4.xml" Id="R867c57a068a1474b" /><Relationship Type="http://schemas.openxmlformats.org/officeDocument/2006/relationships/slide" Target="/ppt/slides/slide5.xml" Id="R5b6ec41177b24573" /><Relationship Type="http://schemas.openxmlformats.org/officeDocument/2006/relationships/slide" Target="/ppt/slides/slide6.xml" Id="R1f1f8d122b5d4b54" /><Relationship Type="http://schemas.openxmlformats.org/officeDocument/2006/relationships/slide" Target="/ppt/slides/slide7.xml" Id="Rb52b942cdcb74e6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8ed046b21d846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1f809881da4275" /><Relationship Type="http://schemas.openxmlformats.org/officeDocument/2006/relationships/notesMaster" Target="/ppt/notesMasters/notesMaster1.xml" Id="Rac76e99d004d435d" /></Relationships>
</file>

<file path=ppt/notesSlides/_rels/notesSlide2.xml.rels>&#65279;<?xml version="1.0" encoding="utf-8"?><Relationships xmlns="http://schemas.openxmlformats.org/package/2006/relationships"><Relationship Type="http://schemas.openxmlformats.org/officeDocument/2006/relationships/slide" Target="/ppt/slides/slide2.xml" Id="R6abbcd758fa74784" /><Relationship Type="http://schemas.openxmlformats.org/officeDocument/2006/relationships/notesMaster" Target="/ppt/notesMasters/notesMaster1.xml" Id="Rb23970f1b75d4e7b" /></Relationships>
</file>

<file path=ppt/notesSlides/_rels/notesSlide3.xml.rels>&#65279;<?xml version="1.0" encoding="utf-8"?><Relationships xmlns="http://schemas.openxmlformats.org/package/2006/relationships"><Relationship Type="http://schemas.openxmlformats.org/officeDocument/2006/relationships/slide" Target="/ppt/slides/slide3.xml" Id="Ra658b47b156946dc" /><Relationship Type="http://schemas.openxmlformats.org/officeDocument/2006/relationships/notesMaster" Target="/ppt/notesMasters/notesMaster1.xml" Id="R31d5fcc95b83436a"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5c289f3e0e49da" /><Relationship Type="http://schemas.openxmlformats.org/officeDocument/2006/relationships/notesMaster" Target="/ppt/notesMasters/notesMaster1.xml" Id="R9542cb8da1254b7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5cdbebc0f8d48d3" /><Relationship Type="http://schemas.openxmlformats.org/officeDocument/2006/relationships/notesMaster" Target="/ppt/notesMasters/notesMaster1.xml" Id="R1601d162610446b8" /></Relationships>
</file>

<file path=ppt/notesSlides/_rels/notesSlide6.xml.rels>&#65279;<?xml version="1.0" encoding="utf-8"?><Relationships xmlns="http://schemas.openxmlformats.org/package/2006/relationships"><Relationship Type="http://schemas.openxmlformats.org/officeDocument/2006/relationships/slide" Target="/ppt/slides/slide6.xml" Id="R37aeeb9d96a743b3" /><Relationship Type="http://schemas.openxmlformats.org/officeDocument/2006/relationships/notesMaster" Target="/ppt/notesMasters/notesMaster1.xml" Id="R5c4f92d44c194f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63d17fc7e44788" /><Relationship Type="http://schemas.openxmlformats.org/officeDocument/2006/relationships/notesMaster" Target="/ppt/notesMasters/notesMaster1.xml" Id="Rde3cde948f8c449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Dobrowolna kolacja z szefem. Integracja zespołu a presja hierarchii.</a:t>
            </a:r>
          </a:p>
          <a:p xmlns:a="http://schemas.openxmlformats.org/drawingml/2006/main">
            <a:r>
              <a:t/>
            </a:r>
          </a:p>
          <a:p xmlns:a="http://schemas.openxmlformats.org/drawingml/2006/main">
            <a:r>
              <a:t>Karim zaprasza dobrowolnie. Olek wie, że zaproszenie od szefa może brzmieć jak test.</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Dobrowolna kolacja z szefem. Integracja zespołu a presja hierarchii.</a:t>
            </a:r>
          </a:p>
          <a:p xmlns:a="http://schemas.openxmlformats.org/drawingml/2006/main">
            <a:r>
              <a:t/>
            </a:r>
          </a:p>
          <a:p xmlns:a="http://schemas.openxmlformats.org/drawingml/2006/main">
            <a:r>
              <a:t>Karim zaprasza dobrowolnie. Olek wie, że zaproszenie od szefa może brzmieć jak test.</a:t>
            </a:r>
          </a:p>
          <a:p xmlns:a="http://schemas.openxmlformats.org/drawingml/2006/main">
            <a:r>
              <a:t/>
            </a:r>
          </a:p>
          <a:p xmlns:a="http://schemas.openxmlformats.org/drawingml/2006/main">
            <a:r>
              <a:t>Karim zaprasza cały zespół na firmową kolację.</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Dobrowolna kolacja z szefem. Integracja zespołu a presja hierarchii.</a:t>
            </a:r>
          </a:p>
          <a:p xmlns:a="http://schemas.openxmlformats.org/drawingml/2006/main">
            <a:r>
              <a:t/>
            </a:r>
          </a:p>
          <a:p xmlns:a="http://schemas.openxmlformats.org/drawingml/2006/main">
            <a:r>
              <a:t>Karim zaprasza dobrowolnie. Olek wie, że zaproszenie od szefa może brzmieć jak test.</a:t>
            </a:r>
          </a:p>
          <a:p xmlns:a="http://schemas.openxmlformats.org/drawingml/2006/main">
            <a:r>
              <a:t/>
            </a:r>
          </a:p>
          <a:p xmlns:a="http://schemas.openxmlformats.org/drawingml/2006/main">
            <a:r>
              <a:t>Olek zgadza się, choć ma już prywatne plany.</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Dobrowolna kolacja z szefem. Integracja zespołu a presja hierarchii.</a:t>
            </a:r>
          </a:p>
          <a:p xmlns:a="http://schemas.openxmlformats.org/drawingml/2006/main">
            <a:r>
              <a:t/>
            </a:r>
          </a:p>
          <a:p xmlns:a="http://schemas.openxmlformats.org/drawingml/2006/main">
            <a:r>
              <a:t>Karim zaprasza dobrowolnie. Olek wie, że zaproszenie od szefa może brzmieć jak test.</a:t>
            </a:r>
          </a:p>
          <a:p xmlns:a="http://schemas.openxmlformats.org/drawingml/2006/main">
            <a:r>
              <a:t/>
            </a:r>
          </a:p>
          <a:p xmlns:a="http://schemas.openxmlformats.org/drawingml/2006/main">
            <a:r>
              <a:t>Na kolacji Karim wznosi toast, a Olek sprawdza godzinę.</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Dobrowolna kolacja z szefem. Integracja zespołu a presja hierarchii.</a:t>
            </a:r>
          </a:p>
          <a:p xmlns:a="http://schemas.openxmlformats.org/drawingml/2006/main">
            <a:r>
              <a:t/>
            </a:r>
          </a:p>
          <a:p xmlns:a="http://schemas.openxmlformats.org/drawingml/2006/main">
            <a:r>
              <a:t>Karim zaprasza dobrowolnie. Olek wie, że zaproszenie od szefa może brzmieć jak test.</a:t>
            </a:r>
          </a:p>
          <a:p xmlns:a="http://schemas.openxmlformats.org/drawingml/2006/main">
            <a:r>
              <a:t/>
            </a:r>
          </a:p>
          <a:p xmlns:a="http://schemas.openxmlformats.org/drawingml/2006/main">
            <a:r>
              <a:t>Następnego dnia Olek wyjaśnia presję ukrytą w zaproszeniu.</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Dobrowolna kolacja z szefem. Integracja zespołu a presja hierarchii.</a:t>
            </a:r>
          </a:p>
          <a:p xmlns:a="http://schemas.openxmlformats.org/drawingml/2006/main">
            <a:r>
              <a:t/>
            </a:r>
          </a:p>
          <a:p xmlns:a="http://schemas.openxmlformats.org/drawingml/2006/main">
            <a:r>
              <a:t>Karim zaprasza dobrowolnie. Olek wie, że zaproszenie od szefa może brzmieć jak test.</a:t>
            </a:r>
          </a:p>
          <a:p xmlns:a="http://schemas.openxmlformats.org/drawingml/2006/main">
            <a:r>
              <a:t/>
            </a:r>
          </a:p>
          <a:p xmlns:a="http://schemas.openxmlformats.org/drawingml/2006/main">
            <a:r>
              <a:t>Karim formułuje następne zaproszenie bez ukrytego kosztu odmowy.</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Dobrowolna kolacja z szefem. Integracja zespołu a presja hierarchii.</a:t>
            </a:r>
          </a:p>
          <a:p xmlns:a="http://schemas.openxmlformats.org/drawingml/2006/main">
            <a:r>
              <a:t/>
            </a:r>
          </a:p>
          <a:p xmlns:a="http://schemas.openxmlformats.org/drawingml/2006/main">
            <a:r>
              <a:t>Karim zaprasza dobrowolnie. Olek wie, że zaproszenie od szefa może brzmieć jak test.</a:t>
            </a:r>
          </a:p>
          <a:p xmlns:a="http://schemas.openxmlformats.org/drawingml/2006/main">
            <a:r>
              <a:t/>
            </a:r>
          </a:p>
          <a:p xmlns:a="http://schemas.openxmlformats.org/drawingml/2006/main">
            <a:r>
              <a:t>Empatyzer pomaga przygotować się do ważnej rozmowy w pracy, uwzględniając konkretną osobę i sytuację.</a:t>
            </a:r>
          </a:p>
          <a:p xmlns:a="http://schemas.openxmlformats.org/drawingml/2006/main">
            <a:r>
              <a:t/>
            </a:r>
          </a:p>
          <a:p xmlns:a="http://schemas.openxmlformats.org/drawingml/2006/main">
            <a:r>
              <a:t>Słowa kluczowe: Empatyzer, Em, komunikacja w pracy, zarządzanie ludźmi, ważna rozmowa, różnice międzyludzkie.</a:t>
            </a:r>
          </a:p>
          <a:p xmlns:a="http://schemas.openxmlformats.org/drawingml/2006/main">
            <a:r>
              <a:t/>
            </a:r>
          </a:p>
          <a:p xmlns:a="http://schemas.openxmlformats.org/drawingml/2006/main">
            <a:r>
              <a:t>Karim widzi w firmowej kolacji prezent i sposób budowania więzi. Olek słyszy jednak zaproszenie od osoby, która ocenia jego pracę, więc odmowa może wyglądać jak brak zaangażowania. Przy różnicy władzy samo słowo dobrowolne nie wystarcza. Dobrowolność trzeba pokazać także tym, że nieobecność nie wymaga tłumaczenia i nie niesie żadnych konsekwencji.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d91ce596f5d49d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2dae5a4c9d740e0" /><Relationship Type="http://schemas.openxmlformats.org/officeDocument/2006/relationships/slideLayout" Target="/ppt/slideLayouts/slideLayout1.xml" Id="R993c87723a9742e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93c87723a9742e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288b5a862f74bf5" /><Relationship Type="http://schemas.openxmlformats.org/officeDocument/2006/relationships/notesSlide" Target="/ppt/notesSlides/notesSlide1.xml" Id="R94d23aa10dc640e1"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3ea1800ab22e4241"/><Relationship Type="http://schemas.openxmlformats.org/officeDocument/2006/relationships/image" Target="../media/image.jpeg" Id="R4b78593a22e84146"/><Relationship Type="http://schemas.openxmlformats.org/officeDocument/2006/relationships/notesSlide" Target="/ppt/notesSlides/notesSlide2.xml" Id="R2ab658e7773b40a5"/></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de31df65967847d1"/><Relationship Type="http://schemas.openxmlformats.org/officeDocument/2006/relationships/image" Target="../media/image2.jpeg" Id="Rbf39602dcc844e69"/><Relationship Type="http://schemas.openxmlformats.org/officeDocument/2006/relationships/notesSlide" Target="/ppt/notesSlides/notesSlide3.xml" Id="Rabef15cae7dd4edd"/></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5f30813c7d2c49ee"/><Relationship Type="http://schemas.openxmlformats.org/officeDocument/2006/relationships/image" Target="../media/image3.jpeg" Id="Raa694789fe604e24"/><Relationship Type="http://schemas.openxmlformats.org/officeDocument/2006/relationships/notesSlide" Target="/ppt/notesSlides/notesSlide4.xml" Id="R88d2c7c7ea2f4d0b"/></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0f014d2cfa054736"/><Relationship Type="http://schemas.openxmlformats.org/officeDocument/2006/relationships/image" Target="../media/image4.jpeg" Id="Rf042eca1f727431e"/><Relationship Type="http://schemas.openxmlformats.org/officeDocument/2006/relationships/notesSlide" Target="/ppt/notesSlides/notesSlide5.xml" Id="Re895810804d7439d"/></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f9d7717c986340bd"/><Relationship Type="http://schemas.openxmlformats.org/officeDocument/2006/relationships/image" Target="../media/image5.jpeg" Id="R99e98ea2a9e94b8a"/><Relationship Type="http://schemas.openxmlformats.org/officeDocument/2006/relationships/notesSlide" Target="/ppt/notesSlides/notesSlide6.xml" Id="R7936e398d2634c2e"/></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df5553bc4fe946e8"/><Relationship Type="http://schemas.openxmlformats.org/officeDocument/2006/relationships/notesSlide" Target="/ppt/notesSlides/notesSlide7.xml" Id="Rb1e5c53e56554999"/><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4D2CFB0-7C72-4773-A117-0E692563E1B9}"/>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10</a:t>
            </a:r>
          </a:p>
        </p:txBody>
      </p:sp>
      <p:sp>
        <p:nvSpPr>
          <p:cNvPr id="2" name="">
            <a:extLst xmlns:a="http://schemas.openxmlformats.org/drawingml/2006/main">
              <a:ext uri="{FF2B5EF4-FFF2-40B4-BE49-F238E27FC236}">
                <a16:creationId xmlns:a16="http://schemas.microsoft.com/office/drawing/2014/main" id="{7CB02DA6-6A1E-488F-BD9A-B3B6217DA36C}"/>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Dobrowolna kolacja z szefem</a:t>
            </a:r>
          </a:p>
        </p:txBody>
      </p:sp>
      <p:sp>
        <p:nvSpPr>
          <p:cNvPr id="3" name="">
            <a:extLst xmlns:a="http://schemas.openxmlformats.org/drawingml/2006/main">
              <a:ext uri="{FF2B5EF4-FFF2-40B4-BE49-F238E27FC236}">
                <a16:creationId xmlns:a16="http://schemas.microsoft.com/office/drawing/2014/main" id="{F291671B-87C1-4DDA-8052-EFEBA00D434D}"/>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Integracja zespołu a presja hierarchii</a:t>
            </a:r>
          </a:p>
        </p:txBody>
      </p:sp>
      <p:sp>
        <p:nvSpPr>
          <p:cNvPr id="4" name="">
            <a:extLst xmlns:a="http://schemas.openxmlformats.org/drawingml/2006/main">
              <a:ext uri="{FF2B5EF4-FFF2-40B4-BE49-F238E27FC236}">
                <a16:creationId xmlns:a16="http://schemas.microsoft.com/office/drawing/2014/main" id="{CB78C016-6C0E-4583-83B5-789A60A742AA}"/>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Karim zaprasza dobrowolnie. Olek wie, że zaproszenie od szefa może brzmieć jak test.</a:t>
            </a:r>
          </a:p>
        </p:txBody>
      </p:sp>
      <p:sp>
        <p:nvSpPr>
          <p:cNvPr id="5" name="">
            <a:extLst xmlns:a="http://schemas.openxmlformats.org/drawingml/2006/main">
              <a:ext uri="{FF2B5EF4-FFF2-40B4-BE49-F238E27FC236}">
                <a16:creationId xmlns:a16="http://schemas.microsoft.com/office/drawing/2014/main" id="{D900A35A-27B8-42A2-977D-E18460CD20E3}"/>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PRZED WAŻNĄ ROZMOWĄ</a:t>
            </a:r>
          </a:p>
        </p:txBody>
      </p:sp>
    </p:spTree>
    <p:extLst>
      <p:ext uri="{BB962C8B-B14F-4D97-AF65-F5344CB8AC3E}">
        <p14:creationId xmlns:p14="http://schemas.microsoft.com/office/powerpoint/2010/main" val="1542344371"/>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4b78593a22e84146"/>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50A7153F-C533-45D3-8429-14776F44240A}"/>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16.30</a:t>
            </a:r>
          </a:p>
        </p:txBody>
      </p:sp>
      <p:sp>
        <p:nvSpPr>
          <p:cNvPr id="3" name="">
            <a:extLst xmlns:a="http://schemas.openxmlformats.org/drawingml/2006/main">
              <a:ext uri="{FF2B5EF4-FFF2-40B4-BE49-F238E27FC236}">
                <a16:creationId xmlns:a16="http://schemas.microsoft.com/office/drawing/2014/main" id="{93FE8FFB-BFE7-45C1-95B1-7C7853B34A4B}"/>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82A34422-E1CC-45B0-9896-03C10C64553B}"/>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Dziś kolacja na koszt firmy. Chodźcie wszyscy, będzie fajnie.</a:t>
            </a:r>
          </a:p>
        </p:txBody>
      </p:sp>
      <p:sp>
        <p:nvSpPr>
          <p:cNvPr id="5" name="">
            <a:extLst xmlns:a="http://schemas.openxmlformats.org/drawingml/2006/main">
              <a:ext uri="{FF2B5EF4-FFF2-40B4-BE49-F238E27FC236}">
                <a16:creationId xmlns:a16="http://schemas.microsoft.com/office/drawing/2014/main" id="{9B33B6EB-CA6F-4563-971B-FA61CFBB478D}"/>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8EB1FF99-51CC-48DF-B6EE-74A8565CFE2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8196686"/>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f39602dcc844e69"/>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7D07659-9463-4321-83CA-EE77FB20B71B}"/>
              </a:ext>
            </a:extLst>
          </p:cNvPr>
          <p:cNvSpPr>
            <a:spLocks xmlns:a="http://schemas.openxmlformats.org/drawingml/2006/main" noGrp="1"/>
          </p:cNvSpPr>
          <p:nvPr/>
        </p:nvSpPr>
        <p:spPr>
          <a:xfrm xmlns:a="http://schemas.openxmlformats.org/drawingml/2006/main">
            <a:off x="5514975" y="5715000"/>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966A7678-5898-4317-A515-E4898B29AF48}"/>
              </a:ext>
            </a:extLst>
          </p:cNvPr>
          <p:cNvSpPr>
            <a:spLocks xmlns:a="http://schemas.openxmlformats.org/drawingml/2006/main" noGrp="1"/>
          </p:cNvSpPr>
          <p:nvPr/>
        </p:nvSpPr>
        <p:spPr>
          <a:xfrm xmlns:a="http://schemas.openxmlformats.org/drawingml/2006/main">
            <a:off x="4972050" y="5867400"/>
            <a:ext cx="2667000" cy="723900"/>
          </a:xfrm>
          <a:prstGeom xmlns:a="http://schemas.openxmlformats.org/drawingml/2006/main" prst="roundRect">
            <a:avLst>
              <a:gd name="adj" fmla="val 34211"/>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Jasne, będę.</a:t>
            </a:r>
          </a:p>
        </p:txBody>
      </p:sp>
      <p:sp>
        <p:nvSpPr>
          <p:cNvPr id="4" name="">
            <a:extLst xmlns:a="http://schemas.openxmlformats.org/drawingml/2006/main">
              <a:ext uri="{FF2B5EF4-FFF2-40B4-BE49-F238E27FC236}">
                <a16:creationId xmlns:a16="http://schemas.microsoft.com/office/drawing/2014/main" id="{5BE385C5-27CB-4CBD-BA5B-0D33C097DF1E}"/>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367F036B-16A8-42A4-A198-3A11F0158788}"/>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F7AB14DD-6164-4F00-94D7-B1D4C9AFFBEE}"/>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67644"/>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Jeśli odmówię szefowi, wyjdę na niezaangażowanego.</a:t>
            </a:r>
          </a:p>
        </p:txBody>
      </p:sp>
      <p:sp>
        <p:nvSpPr>
          <p:cNvPr id="7" name="">
            <a:extLst xmlns:a="http://schemas.openxmlformats.org/drawingml/2006/main">
              <a:ext uri="{FF2B5EF4-FFF2-40B4-BE49-F238E27FC236}">
                <a16:creationId xmlns:a16="http://schemas.microsoft.com/office/drawing/2014/main" id="{DCF8E913-6C9A-4C81-AF4B-B84B8434252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60E4D33C-C05E-4C7B-BF68-9632733435E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708470498"/>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aa694789fe604e2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0995490E-5F17-4147-B17F-47A183879483}"/>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5BB7A237-8BF7-429F-8717-4A0B8161C5C3}"/>
              </a:ext>
            </a:extLst>
          </p:cNvPr>
          <p:cNvSpPr>
            <a:spLocks xmlns:a="http://schemas.openxmlformats.org/drawingml/2006/main" noGrp="1"/>
          </p:cNvSpPr>
          <p:nvPr/>
        </p:nvSpPr>
        <p:spPr>
          <a:xfrm xmlns:a="http://schemas.openxmlformats.org/drawingml/2006/main">
            <a:off x="247650" y="5728716"/>
            <a:ext cx="43815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Za zespół. Fajnie pobyć razem także poza pracą.</a:t>
            </a:r>
          </a:p>
        </p:txBody>
      </p:sp>
      <p:sp>
        <p:nvSpPr>
          <p:cNvPr id="4" name="">
            <a:extLst xmlns:a="http://schemas.openxmlformats.org/drawingml/2006/main">
              <a:ext uri="{FF2B5EF4-FFF2-40B4-BE49-F238E27FC236}">
                <a16:creationId xmlns:a16="http://schemas.microsoft.com/office/drawing/2014/main" id="{CEBBAFDD-A9CC-4FE4-BA8C-01353C9CC5F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B0A4D0E9-7714-433B-A7A5-54515B2D709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754997774"/>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f042eca1f727431e"/>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2D5E783-76B6-4B7C-910E-3B9282AB30BD}"/>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NASTĘPNEGO DNIA</a:t>
            </a:r>
          </a:p>
        </p:txBody>
      </p:sp>
      <p:sp>
        <p:nvSpPr>
          <p:cNvPr id="3" name="">
            <a:extLst xmlns:a="http://schemas.openxmlformats.org/drawingml/2006/main">
              <a:ext uri="{FF2B5EF4-FFF2-40B4-BE49-F238E27FC236}">
                <a16:creationId xmlns:a16="http://schemas.microsoft.com/office/drawing/2014/main" id="{6F4510C0-8414-4C54-BFA4-AAA4632C3421}"/>
              </a:ext>
            </a:extLst>
          </p:cNvPr>
          <p:cNvSpPr>
            <a:spLocks xmlns:a="http://schemas.openxmlformats.org/drawingml/2006/main" noGrp="1"/>
          </p:cNvSpPr>
          <p:nvPr/>
        </p:nvSpPr>
        <p:spPr>
          <a:xfrm xmlns:a="http://schemas.openxmlformats.org/drawingml/2006/main">
            <a:off x="88582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ECF7AB68-ED1D-4D91-8F2E-2E692AD21080}"/>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Przecież mówiłem, że kolacja jest dobrowolna.</a:t>
            </a:r>
          </a:p>
        </p:txBody>
      </p:sp>
      <p:sp>
        <p:nvSpPr>
          <p:cNvPr id="5" name="">
            <a:extLst xmlns:a="http://schemas.openxmlformats.org/drawingml/2006/main">
              <a:ext uri="{FF2B5EF4-FFF2-40B4-BE49-F238E27FC236}">
                <a16:creationId xmlns:a16="http://schemas.microsoft.com/office/drawing/2014/main" id="{2913A1B5-F014-49B1-9263-97DEF3A3231A}"/>
              </a:ext>
            </a:extLst>
          </p:cNvPr>
          <p:cNvSpPr>
            <a:spLocks xmlns:a="http://schemas.openxmlformats.org/drawingml/2006/main" noGrp="1"/>
          </p:cNvSpPr>
          <p:nvPr/>
        </p:nvSpPr>
        <p:spPr>
          <a:xfrm xmlns:a="http://schemas.openxmlformats.org/drawingml/2006/main">
            <a:off x="49434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4842679F-5844-49A1-9DFD-846773629ED3}"/>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Łatwo tak powiedzieć, kiedy zaprasza szef.</a:t>
            </a:r>
          </a:p>
        </p:txBody>
      </p:sp>
      <p:sp>
        <p:nvSpPr>
          <p:cNvPr id="7" name="">
            <a:extLst xmlns:a="http://schemas.openxmlformats.org/drawingml/2006/main">
              <a:ext uri="{FF2B5EF4-FFF2-40B4-BE49-F238E27FC236}">
                <a16:creationId xmlns:a16="http://schemas.microsoft.com/office/drawing/2014/main" id="{230E5EAE-0DE7-43C3-A2E5-15AE00D406A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1D08AB60-A718-43F4-BBFB-6E5B2B9E1D7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196680832"/>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9e98ea2a9e94b8a"/>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56F5319-E78D-4F4B-9E49-56EBE60C5FA1}"/>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3" name="">
            <a:extLst xmlns:a="http://schemas.openxmlformats.org/drawingml/2006/main">
              <a:ext uri="{FF2B5EF4-FFF2-40B4-BE49-F238E27FC236}">
                <a16:creationId xmlns:a16="http://schemas.microsoft.com/office/drawing/2014/main" id="{2C87C11B-C331-4281-A839-991ECF385EE8}"/>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Kto ma ochotę — świetnie. Kto nie — naprawdę nie musi się tłumaczyć.</a:t>
            </a:r>
          </a:p>
        </p:txBody>
      </p:sp>
      <p:sp>
        <p:nvSpPr>
          <p:cNvPr id="4" name="">
            <a:extLst xmlns:a="http://schemas.openxmlformats.org/drawingml/2006/main">
              <a:ext uri="{FF2B5EF4-FFF2-40B4-BE49-F238E27FC236}">
                <a16:creationId xmlns:a16="http://schemas.microsoft.com/office/drawing/2014/main" id="{F352DE11-AB4D-42A2-B843-101BDBABA3B3}"/>
              </a:ext>
            </a:extLst>
          </p:cNvPr>
          <p:cNvSpPr>
            <a:spLocks xmlns:a="http://schemas.openxmlformats.org/drawingml/2006/main" noGrp="1"/>
          </p:cNvSpPr>
          <p:nvPr/>
        </p:nvSpPr>
        <p:spPr>
          <a:xfrm xmlns:a="http://schemas.openxmlformats.org/drawingml/2006/main">
            <a:off x="55149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5" name="">
            <a:extLst xmlns:a="http://schemas.openxmlformats.org/drawingml/2006/main">
              <a:ext uri="{FF2B5EF4-FFF2-40B4-BE49-F238E27FC236}">
                <a16:creationId xmlns:a16="http://schemas.microsoft.com/office/drawing/2014/main" id="{9B07B43E-04AD-49AC-8637-E5D79E7106CC}"/>
              </a:ext>
            </a:extLst>
          </p:cNvPr>
          <p:cNvSpPr>
            <a:spLocks xmlns:a="http://schemas.openxmlformats.org/drawingml/2006/main" noGrp="1"/>
          </p:cNvSpPr>
          <p:nvPr/>
        </p:nvSpPr>
        <p:spPr>
          <a:xfrm xmlns:a="http://schemas.openxmlformats.org/drawingml/2006/main">
            <a:off x="4972050" y="5728716"/>
            <a:ext cx="266700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Teraz brzmi to inaczej.</a:t>
            </a:r>
          </a:p>
        </p:txBody>
      </p:sp>
      <p:sp>
        <p:nvSpPr>
          <p:cNvPr id="6" name="">
            <a:extLst xmlns:a="http://schemas.openxmlformats.org/drawingml/2006/main">
              <a:ext uri="{FF2B5EF4-FFF2-40B4-BE49-F238E27FC236}">
                <a16:creationId xmlns:a16="http://schemas.microsoft.com/office/drawing/2014/main" id="{9D4F5C49-DBF1-4650-8E0D-7705E23C5C1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7" name="">
            <a:extLst xmlns:a="http://schemas.openxmlformats.org/drawingml/2006/main">
              <a:ext uri="{FF2B5EF4-FFF2-40B4-BE49-F238E27FC236}">
                <a16:creationId xmlns:a16="http://schemas.microsoft.com/office/drawing/2014/main" id="{02D02EF2-2448-4589-B828-DCF5E80695A8}"/>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671144580"/>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8590C3A3-F849-447D-9670-8569A4516E90}"/>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BFB58D07-10F8-4FF5-ACD7-B54D5FED2FE1}"/>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7BADF3B5-9250-4240-A1A2-956C4D986AD4}"/>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Karim widzi w firmowej kolacji prezent i sposób</a:t>
            </a:r>
            <a:br>
              <a:rPr sz="1100" b="1">
                <a:solidFill>
                  <a:srgbClr val="251B34"/>
                </a:solidFill>
                <a:latin typeface="Outfit"/>
                <a:ea typeface="Outfit"/>
                <a:cs typeface="Outfit"/>
              </a:rPr>
            </a:br>
            <a:r>
              <a:rPr sz="1100" b="1">
                <a:solidFill>
                  <a:srgbClr val="251B34"/>
                </a:solidFill>
                <a:latin typeface="Outfit"/>
                <a:ea typeface="Outfit"/>
                <a:cs typeface="Outfit"/>
              </a:rPr>
              <a:t>budowania więzi. Olek słyszy jednak zaproszenie od</a:t>
            </a:r>
            <a:br>
              <a:rPr sz="1100" b="1">
                <a:solidFill>
                  <a:srgbClr val="251B34"/>
                </a:solidFill>
                <a:latin typeface="Outfit"/>
                <a:ea typeface="Outfit"/>
                <a:cs typeface="Outfit"/>
              </a:rPr>
            </a:br>
            <a:r>
              <a:rPr sz="1100" b="1">
                <a:solidFill>
                  <a:srgbClr val="251B34"/>
                </a:solidFill>
                <a:latin typeface="Outfit"/>
                <a:ea typeface="Outfit"/>
                <a:cs typeface="Outfit"/>
              </a:rPr>
              <a:t>osoby, która ocenia jego pracę, więc odmowa może</a:t>
            </a:r>
            <a:br>
              <a:rPr sz="1100" b="1">
                <a:solidFill>
                  <a:srgbClr val="251B34"/>
                </a:solidFill>
                <a:latin typeface="Outfit"/>
                <a:ea typeface="Outfit"/>
                <a:cs typeface="Outfit"/>
              </a:rPr>
            </a:br>
            <a:r>
              <a:rPr sz="1100" b="1">
                <a:solidFill>
                  <a:srgbClr val="251B34"/>
                </a:solidFill>
                <a:latin typeface="Outfit"/>
                <a:ea typeface="Outfit"/>
                <a:cs typeface="Outfit"/>
              </a:rPr>
              <a:t>wyglądać jak brak zaangażowania. Przy różnicy władzy</a:t>
            </a:r>
            <a:br>
              <a:rPr sz="1100" b="1">
                <a:solidFill>
                  <a:srgbClr val="251B34"/>
                </a:solidFill>
                <a:latin typeface="Outfit"/>
                <a:ea typeface="Outfit"/>
                <a:cs typeface="Outfit"/>
              </a:rPr>
            </a:br>
            <a:r>
              <a:rPr sz="1100" b="1">
                <a:solidFill>
                  <a:srgbClr val="251B34"/>
                </a:solidFill>
                <a:latin typeface="Outfit"/>
                <a:ea typeface="Outfit"/>
                <a:cs typeface="Outfit"/>
              </a:rPr>
              <a:t>samo słowo dobrowolne nie wystarcza. Dobrowolność</a:t>
            </a:r>
            <a:br>
              <a:rPr sz="1100" b="1">
                <a:solidFill>
                  <a:srgbClr val="251B34"/>
                </a:solidFill>
                <a:latin typeface="Outfit"/>
                <a:ea typeface="Outfit"/>
                <a:cs typeface="Outfit"/>
              </a:rPr>
            </a:br>
            <a:r>
              <a:rPr sz="1100" b="1">
                <a:solidFill>
                  <a:srgbClr val="251B34"/>
                </a:solidFill>
                <a:latin typeface="Outfit"/>
                <a:ea typeface="Outfit"/>
                <a:cs typeface="Outfit"/>
              </a:rPr>
              <a:t>trzeba pokazać także tym, że nieobecność nie wymaga</a:t>
            </a:r>
            <a:br>
              <a:rPr sz="1100" b="1">
                <a:solidFill>
                  <a:srgbClr val="251B34"/>
                </a:solidFill>
                <a:latin typeface="Outfit"/>
                <a:ea typeface="Outfit"/>
                <a:cs typeface="Outfit"/>
              </a:rPr>
            </a:br>
            <a:r>
              <a:rPr sz="1100" b="1">
                <a:solidFill>
                  <a:srgbClr val="251B34"/>
                </a:solidFill>
                <a:latin typeface="Outfit"/>
                <a:ea typeface="Outfit"/>
                <a:cs typeface="Outfit"/>
              </a:rPr>
              <a:t>tłumaczenia i nie niesie żadnych konsekwencji.</a:t>
            </a:r>
          </a:p>
        </p:txBody>
      </p:sp>
      <p:sp>
        <p:nvSpPr>
          <p:cNvPr id="5" name="">
            <a:extLst>
              <a:ext uri="{FF2B5EF4-FFF2-40B4-BE49-F238E27FC236}">
                <ns3:creationId id="{070759A1-BBD7-4C70-90F2-12C75649438E}"/>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492CDB47-431F-4907-8AE0-75D2BCA92778}"/>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7BADF3B5-9250-4240-A1A2-956C4D986AD4}"/>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PRZED WAŻNĄ ROZMOWĄ</a:t>
            </a:r>
          </a:p>
        </p:txBody>
      </p:sp>
    </p:spTree>
    <p:extLst>
      <p:ext uri="{BB962C8B-B14F-4D97-AF65-F5344CB8AC3E}">
        <ns4:creationId val="23714707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2026-09-11T04:44:48.4810000Z</dcterms:created>
  <dcterms:modified xsi:type="dcterms:W3CDTF">2026-09-11T04:44:48.4810000Z</dcterms:modified>
</coreProperties>
</file>