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png" ContentType="image/png"/>
</Types>
</file>

<file path=_rels/.rels>&#65279;<?xml version="1.0" encoding="utf-8"?><Relationships xmlns="http://schemas.openxmlformats.org/package/2006/relationships"><Relationship Type="http://schemas.openxmlformats.org/package/2006/relationships/metadata/core-properties" Target="/docProps/core.xml" Id="R8e7bb901788247ad" /><Relationship Type="http://schemas.openxmlformats.org/officeDocument/2006/relationships/extended-properties" Target="/docProps/app.xml" Id="R4300e45fce0d43ef" /><Relationship Type="http://schemas.openxmlformats.org/officeDocument/2006/relationships/officeDocument" Target="/ppt/presentation.xml" Id="R0eb1096b232c48bd" /></Relationships>
</file>

<file path=ppt/presentation.xml><?xml version="1.0" encoding="utf-8"?>
<p:presentation xmlns:p="http://schemas.openxmlformats.org/presentationml/2006/main">
  <p:sldMasterIdLst>
    <p:sldMasterId xmlns:r="http://schemas.openxmlformats.org/officeDocument/2006/relationships" id="2147483648" r:id="R7be959330bf24300"/>
  </p:sldMasterIdLst>
  <p:notesMasterIdLst>
    <p:notesMasterId xmlns:r="http://schemas.openxmlformats.org/officeDocument/2006/relationships" r:id="R0f9729728caf4a77"/>
  </p:notesMasterIdLst>
  <p:sldIdLst>
    <p:sldId xmlns:r="http://schemas.openxmlformats.org/officeDocument/2006/relationships" id="256" r:id="R2af1cee4ca564215"/>
    <p:sldId xmlns:r="http://schemas.openxmlformats.org/officeDocument/2006/relationships" id="257" r:id="R49613f9fcc0042c6"/>
    <p:sldId xmlns:r="http://schemas.openxmlformats.org/officeDocument/2006/relationships" id="258" r:id="R20f8385cc3a346b0"/>
    <p:sldId xmlns:r="http://schemas.openxmlformats.org/officeDocument/2006/relationships" id="259" r:id="R7ad1e90f5eae4f5f"/>
    <p:sldId xmlns:r="http://schemas.openxmlformats.org/officeDocument/2006/relationships" id="260" r:id="Rdd98ade884764be0"/>
    <p:sldId xmlns:r="http://schemas.openxmlformats.org/officeDocument/2006/relationships" id="261" r:id="R61abb3d2fa454813"/>
    <p:sldId xmlns:r="http://schemas.openxmlformats.org/officeDocument/2006/relationships" id="262" r:id="R63cb160c30664915"/>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46472d305e64fee" /><Relationship Type="http://schemas.openxmlformats.org/officeDocument/2006/relationships/slideMaster" Target="/ppt/slideMasters/slideMaster1.xml" Id="R7be959330bf24300" /><Relationship Type="http://schemas.openxmlformats.org/officeDocument/2006/relationships/notesMaster" Target="/ppt/notesMasters/notesMaster1.xml" Id="R0f9729728caf4a77" /><Relationship Type="http://schemas.openxmlformats.org/officeDocument/2006/relationships/presProps" Target="/ppt/presProps.xml" Id="Rfc511cd255b045e2" /><Relationship Type="http://schemas.openxmlformats.org/officeDocument/2006/relationships/tableStyles" Target="/ppt/tableStyles.xml" Id="R32452156c1b74110" /><Relationship Type="http://schemas.openxmlformats.org/officeDocument/2006/relationships/slide" Target="/ppt/slides/slide1.xml" Id="R2af1cee4ca564215" /><Relationship Type="http://schemas.openxmlformats.org/officeDocument/2006/relationships/slide" Target="/ppt/slides/slide2.xml" Id="R49613f9fcc0042c6" /><Relationship Type="http://schemas.openxmlformats.org/officeDocument/2006/relationships/slide" Target="/ppt/slides/slide3.xml" Id="R20f8385cc3a346b0" /><Relationship Type="http://schemas.openxmlformats.org/officeDocument/2006/relationships/slide" Target="/ppt/slides/slide4.xml" Id="R7ad1e90f5eae4f5f" /><Relationship Type="http://schemas.openxmlformats.org/officeDocument/2006/relationships/slide" Target="/ppt/slides/slide5.xml" Id="Rdd98ade884764be0" /><Relationship Type="http://schemas.openxmlformats.org/officeDocument/2006/relationships/slide" Target="/ppt/slides/slide6.xml" Id="R61abb3d2fa454813" /><Relationship Type="http://schemas.openxmlformats.org/officeDocument/2006/relationships/slide" Target="/ppt/slides/slide7.xml" Id="R63cb160c3066491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fc7e717cf26453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2ad18019ba749dc" /><Relationship Type="http://schemas.openxmlformats.org/officeDocument/2006/relationships/notesMaster" Target="/ppt/notesMasters/notesMaster1.xml" Id="R29cd7169aa724f73" /></Relationships>
</file>

<file path=ppt/notesSlides/_rels/notesSlide2.xml.rels>&#65279;<?xml version="1.0" encoding="utf-8"?><Relationships xmlns="http://schemas.openxmlformats.org/package/2006/relationships"><Relationship Type="http://schemas.openxmlformats.org/officeDocument/2006/relationships/slide" Target="/ppt/slides/slide2.xml" Id="Rebbd255997974fc9" /><Relationship Type="http://schemas.openxmlformats.org/officeDocument/2006/relationships/notesMaster" Target="/ppt/notesMasters/notesMaster1.xml" Id="R3eadb8c428994837" /></Relationships>
</file>

<file path=ppt/notesSlides/_rels/notesSlide3.xml.rels>&#65279;<?xml version="1.0" encoding="utf-8"?><Relationships xmlns="http://schemas.openxmlformats.org/package/2006/relationships"><Relationship Type="http://schemas.openxmlformats.org/officeDocument/2006/relationships/slide" Target="/ppt/slides/slide3.xml" Id="R7974db692c9f4b87" /><Relationship Type="http://schemas.openxmlformats.org/officeDocument/2006/relationships/notesMaster" Target="/ppt/notesMasters/notesMaster1.xml" Id="Rd381cf44d74b485a" /></Relationships>
</file>

<file path=ppt/notesSlides/_rels/notesSlide4.xml.rels>&#65279;<?xml version="1.0" encoding="utf-8"?><Relationships xmlns="http://schemas.openxmlformats.org/package/2006/relationships"><Relationship Type="http://schemas.openxmlformats.org/officeDocument/2006/relationships/slide" Target="/ppt/slides/slide4.xml" Id="R786a66e2796148e0" /><Relationship Type="http://schemas.openxmlformats.org/officeDocument/2006/relationships/notesMaster" Target="/ppt/notesMasters/notesMaster1.xml" Id="Rc90b6e84ae8b40aa" /></Relationships>
</file>

<file path=ppt/notesSlides/_rels/notesSlide5.xml.rels>&#65279;<?xml version="1.0" encoding="utf-8"?><Relationships xmlns="http://schemas.openxmlformats.org/package/2006/relationships"><Relationship Type="http://schemas.openxmlformats.org/officeDocument/2006/relationships/slide" Target="/ppt/slides/slide5.xml" Id="Rdbfbfe7208c94b43" /><Relationship Type="http://schemas.openxmlformats.org/officeDocument/2006/relationships/notesMaster" Target="/ppt/notesMasters/notesMaster1.xml" Id="Re8821ece6a324551" /></Relationships>
</file>

<file path=ppt/notesSlides/_rels/notesSlide6.xml.rels>&#65279;<?xml version="1.0" encoding="utf-8"?><Relationships xmlns="http://schemas.openxmlformats.org/package/2006/relationships"><Relationship Type="http://schemas.openxmlformats.org/officeDocument/2006/relationships/slide" Target="/ppt/slides/slide6.xml" Id="R5e1fb1a6dda54986" /><Relationship Type="http://schemas.openxmlformats.org/officeDocument/2006/relationships/notesMaster" Target="/ppt/notesMasters/notesMaster1.xml" Id="R6c7845352a3b4130" /></Relationships>
</file>

<file path=ppt/notesSlides/_rels/notesSlide7.xml.rels>&#65279;<?xml version="1.0" encoding="utf-8"?><Relationships xmlns="http://schemas.openxmlformats.org/package/2006/relationships"><Relationship Type="http://schemas.openxmlformats.org/officeDocument/2006/relationships/slide" Target="/ppt/slides/slide7.xml" Id="R7e364a7997304593" /><Relationship Type="http://schemas.openxmlformats.org/officeDocument/2006/relationships/notesMaster" Target="/ppt/notesMasters/notesMaster1.xml" Id="R5e1fbd88335b4f8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Spoko, jak nie. Kultura proszenia a kultura domyślania się.</a:t>
            </a:r>
          </a:p>
          <a:p xmlns:a="http://schemas.openxmlformats.org/drawingml/2006/main">
            <a:r>
              <a:t/>
            </a:r>
          </a:p>
          <a:p xmlns:a="http://schemas.openxmlformats.org/drawingml/2006/main">
            <a:r>
              <a:t>Dla Nii pytanie jest neutralne. Dla Ani sama prośba tworzy zobowiązanie.</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Spoko, jak nie. Kultura proszenia a kultura domyślania się.</a:t>
            </a:r>
          </a:p>
          <a:p xmlns:a="http://schemas.openxmlformats.org/drawingml/2006/main">
            <a:r>
              <a:t/>
            </a:r>
          </a:p>
          <a:p xmlns:a="http://schemas.openxmlformats.org/drawingml/2006/main">
            <a:r>
              <a:t>Dla Nii pytanie jest neutralne. Dla Ani sama prośba tworzy zobowiązanie.</a:t>
            </a:r>
          </a:p>
          <a:p xmlns:a="http://schemas.openxmlformats.org/drawingml/2006/main">
            <a:r>
              <a:t/>
            </a:r>
          </a:p>
          <a:p xmlns:a="http://schemas.openxmlformats.org/drawingml/2006/main">
            <a:r>
              <a:t>Nia na lotnisku wysyła Ani wiadomość z prośbą o nocleg.</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Spoko, jak nie. Kultura proszenia a kultura domyślania się.</a:t>
            </a:r>
          </a:p>
          <a:p xmlns:a="http://schemas.openxmlformats.org/drawingml/2006/main">
            <a:r>
              <a:t/>
            </a:r>
          </a:p>
          <a:p xmlns:a="http://schemas.openxmlformats.org/drawingml/2006/main">
            <a:r>
              <a:t>Dla Nii pytanie jest neutralne. Dla Ani sama prośba tworzy zobowiązanie.</a:t>
            </a:r>
          </a:p>
          <a:p xmlns:a="http://schemas.openxmlformats.org/drawingml/2006/main">
            <a:r>
              <a:t/>
            </a:r>
          </a:p>
          <a:p xmlns:a="http://schemas.openxmlformats.org/drawingml/2006/main">
            <a:r>
              <a:t>Ania patrzy na telefon i czuje presję, by się zgodzić.</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Spoko, jak nie. Kultura proszenia a kultura domyślania się.</a:t>
            </a:r>
          </a:p>
          <a:p xmlns:a="http://schemas.openxmlformats.org/drawingml/2006/main">
            <a:r>
              <a:t/>
            </a:r>
          </a:p>
          <a:p xmlns:a="http://schemas.openxmlformats.org/drawingml/2006/main">
            <a:r>
              <a:t>Dla Nii pytanie jest neutralne. Dla Ani sama prośba tworzy zobowiązanie.</a:t>
            </a:r>
          </a:p>
          <a:p xmlns:a="http://schemas.openxmlformats.org/drawingml/2006/main">
            <a:r>
              <a:t/>
            </a:r>
          </a:p>
          <a:p xmlns:a="http://schemas.openxmlformats.org/drawingml/2006/main">
            <a:r>
              <a:t>Nia spokojnie czeka na prostą odpowiedź.</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Spoko, jak nie. Kultura proszenia a kultura domyślania się.</a:t>
            </a:r>
          </a:p>
          <a:p xmlns:a="http://schemas.openxmlformats.org/drawingml/2006/main">
            <a:r>
              <a:t/>
            </a:r>
          </a:p>
          <a:p xmlns:a="http://schemas.openxmlformats.org/drawingml/2006/main">
            <a:r>
              <a:t>Dla Nii pytanie jest neutralne. Dla Ani sama prośba tworzy zobowiązanie.</a:t>
            </a:r>
          </a:p>
          <a:p xmlns:a="http://schemas.openxmlformats.org/drawingml/2006/main">
            <a:r>
              <a:t/>
            </a:r>
          </a:p>
          <a:p xmlns:a="http://schemas.openxmlformats.org/drawingml/2006/main">
            <a:r>
              <a:t>Ania odmawia w długiej wiadomości, a Nia krótko przyjmuje odpowiedź.</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Spoko, jak nie. Kultura proszenia a kultura domyślania się.</a:t>
            </a:r>
          </a:p>
          <a:p xmlns:a="http://schemas.openxmlformats.org/drawingml/2006/main">
            <a:r>
              <a:t/>
            </a:r>
          </a:p>
          <a:p xmlns:a="http://schemas.openxmlformats.org/drawingml/2006/main">
            <a:r>
              <a:t>Dla Nii pytanie jest neutralne. Dla Ani sama prośba tworzy zobowiązanie.</a:t>
            </a:r>
          </a:p>
          <a:p xmlns:a="http://schemas.openxmlformats.org/drawingml/2006/main">
            <a:r>
              <a:t/>
            </a:r>
          </a:p>
          <a:p xmlns:a="http://schemas.openxmlformats.org/drawingml/2006/main">
            <a:r>
              <a:t>Ania martwi się, a Nia wspomina rozmowę bez urazy.</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Spoko, jak nie. Kultura proszenia a kultura domyślania się.</a:t>
            </a:r>
          </a:p>
          <a:p xmlns:a="http://schemas.openxmlformats.org/drawingml/2006/main">
            <a:r>
              <a:t/>
            </a:r>
          </a:p>
          <a:p xmlns:a="http://schemas.openxmlformats.org/drawingml/2006/main">
            <a:r>
              <a:t>Dla Nii pytanie jest neutralne. Dla Ani sama prośba tworzy zobowiązanie.</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a:p xmlns:a="http://schemas.openxmlformats.org/drawingml/2006/main">
            <a:r>
              <a:t/>
            </a:r>
          </a:p>
          <a:p xmlns:a="http://schemas.openxmlformats.org/drawingml/2006/main">
            <a:r>
              <a:t>Nia pyta wprost, bo dla niej odmowa jest zwykłą odpowiedzią. Ania prosi tylko wtedy, gdy prawie na pewno usłyszy odpowiedź twierdzącą, więc samo pytanie brzmi dla niej jak nacisk. Jeśli odmowa naprawdę jest w porządku, powiedz to bez grzecznościowego skrótu: możesz odmówić, a między nami nic się nie zmieni.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3b1f874a2664db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62f8befbd624f8f" /><Relationship Type="http://schemas.openxmlformats.org/officeDocument/2006/relationships/slideLayout" Target="/ppt/slideLayouts/slideLayout1.xml" Id="R046b92bb1e9147e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46b92bb1e9147e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50815aeab3804333" /><Relationship Type="http://schemas.openxmlformats.org/officeDocument/2006/relationships/notesSlide" Target="/ppt/notesSlides/notesSlide1.xml" Id="R712160494b63453b"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85999e88d81e403e"/><Relationship Type="http://schemas.openxmlformats.org/officeDocument/2006/relationships/image" Target="../media/image.jpeg" Id="R59f664d5468c49a4"/><Relationship Type="http://schemas.openxmlformats.org/officeDocument/2006/relationships/notesSlide" Target="/ppt/notesSlides/notesSlide2.xml" Id="Re85817de138b43d5"/></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ba3913c218cf439a"/><Relationship Type="http://schemas.openxmlformats.org/officeDocument/2006/relationships/image" Target="../media/image2.jpeg" Id="Rb62f6d7b6bc24e1b"/><Relationship Type="http://schemas.openxmlformats.org/officeDocument/2006/relationships/notesSlide" Target="/ppt/notesSlides/notesSlide3.xml" Id="Ra15b092a81ce4ea2"/></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c473cfc9721a4097"/><Relationship Type="http://schemas.openxmlformats.org/officeDocument/2006/relationships/image" Target="../media/image3.jpeg" Id="Rdf4929eabeca4392"/><Relationship Type="http://schemas.openxmlformats.org/officeDocument/2006/relationships/notesSlide" Target="/ppt/notesSlides/notesSlide4.xml" Id="R4d0b82d63cfd49c8"/></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9ede756997b747f7"/><Relationship Type="http://schemas.openxmlformats.org/officeDocument/2006/relationships/image" Target="../media/image4.jpeg" Id="R44a859be4bf1417d"/><Relationship Type="http://schemas.openxmlformats.org/officeDocument/2006/relationships/notesSlide" Target="/ppt/notesSlides/notesSlide5.xml" Id="R89ee0508a3c84837"/></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3e7ab9c4dd5e40a1"/><Relationship Type="http://schemas.openxmlformats.org/officeDocument/2006/relationships/image" Target="../media/image5.jpeg" Id="R30767374d57a46ad"/><Relationship Type="http://schemas.openxmlformats.org/officeDocument/2006/relationships/notesSlide" Target="/ppt/notesSlides/notesSlide6.xml" Id="Rfc8dfb8a701745bf"/></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1c30ae1c0b534f53"/><Relationship Type="http://schemas.openxmlformats.org/officeDocument/2006/relationships/notesSlide" Target="/ppt/notesSlides/notesSlide7.xml" Id="R7abaa2ddb8574c3e"/><Relationship Id="rIdEmpatyzerAvatar" Type="http://schemas.openxmlformats.org/officeDocument/2006/relationships/image" Target="../media/empatyzer-avatar.png"/></Relationships>
</file>

<file path=ppt/slides/slide1.xml><?xml version="1.0" encoding="utf-8"?>
<p:sld xmlns:p="http://schemas.openxmlformats.org/presentationml/2006/main">
  <p:cSld>
    <p:bg>
      <p:bgPr>
        <a:solidFill xmlns:a="http://schemas.openxmlformats.org/drawingml/2006/main">
          <a:srgbClr val="251B34"/>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76CDFE6-ABB7-4093-BCD1-95D9CE795733}"/>
              </a:ext>
            </a:extLst>
          </p:cNvPr>
          <p:cNvSpPr>
            <a:spLocks xmlns:a="http://schemas.openxmlformats.org/drawingml/2006/main" noGrp="1"/>
          </p:cNvSpPr>
          <p:nvPr/>
        </p:nvSpPr>
        <p:spPr>
          <a:xfrm xmlns:a="http://schemas.openxmlformats.org/drawingml/2006/main">
            <a:off x="457200" y="438150"/>
            <a:ext cx="857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39886"/>
                </a:solidFill>
                <a:latin typeface="Outfit"/>
                <a:ea typeface="Outfit"/>
                <a:cs typeface="Outfit"/>
              </a:defRPr>
            </a:pPr>
            <a:r>
              <a:rPr sz="1800" b="1">
                <a:solidFill>
                  <a:srgbClr val="239886"/>
                </a:solidFill>
                <a:latin typeface="Outfit"/>
                <a:ea typeface="Outfit"/>
                <a:cs typeface="Outfit"/>
              </a:rPr>
              <a:t>02</a:t>
            </a:r>
          </a:p>
        </p:txBody>
      </p:sp>
      <p:sp>
        <p:nvSpPr>
          <p:cNvPr id="2" name="">
            <a:extLst xmlns:a="http://schemas.openxmlformats.org/drawingml/2006/main">
              <a:ext uri="{FF2B5EF4-FFF2-40B4-BE49-F238E27FC236}">
                <a16:creationId xmlns:a16="http://schemas.microsoft.com/office/drawing/2014/main" id="{6955149B-A2AF-47D5-BEDF-AF6213A71D25}"/>
              </a:ext>
            </a:extLst>
          </p:cNvPr>
          <p:cNvSpPr>
            <a:spLocks xmlns:a="http://schemas.openxmlformats.org/drawingml/2006/main" noGrp="1"/>
          </p:cNvSpPr>
          <p:nvPr/>
        </p:nvSpPr>
        <p:spPr>
          <a:xfrm xmlns:a="http://schemas.openxmlformats.org/drawingml/2006/main">
            <a:off x="514350" y="1381125"/>
            <a:ext cx="685800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3750" b="1">
                <a:solidFill>
                  <a:srgbClr val="FEF8FF"/>
                </a:solidFill>
                <a:latin typeface="Outfit"/>
                <a:ea typeface="Outfit"/>
                <a:cs typeface="Outfit"/>
              </a:defRPr>
            </a:pPr>
            <a:r>
              <a:rPr sz="3750" b="1">
                <a:solidFill>
                  <a:srgbClr val="FEF8FF"/>
                </a:solidFill>
                <a:latin typeface="Outfit"/>
                <a:ea typeface="Outfit"/>
                <a:cs typeface="Outfit"/>
              </a:rPr>
              <a:t>Spoko, jak nie</a:t>
            </a:r>
          </a:p>
        </p:txBody>
      </p:sp>
      <p:sp>
        <p:nvSpPr>
          <p:cNvPr id="3" name="">
            <a:extLst xmlns:a="http://schemas.openxmlformats.org/drawingml/2006/main">
              <a:ext uri="{FF2B5EF4-FFF2-40B4-BE49-F238E27FC236}">
                <a16:creationId xmlns:a16="http://schemas.microsoft.com/office/drawing/2014/main" id="{27E1EBAE-F009-47A1-B876-57603C9C745B}"/>
              </a:ext>
            </a:extLst>
          </p:cNvPr>
          <p:cNvSpPr>
            <a:spLocks xmlns:a="http://schemas.openxmlformats.org/drawingml/2006/main" noGrp="1"/>
          </p:cNvSpPr>
          <p:nvPr/>
        </p:nvSpPr>
        <p:spPr>
          <a:xfrm xmlns:a="http://schemas.openxmlformats.org/drawingml/2006/main">
            <a:off x="533400" y="3333750"/>
            <a:ext cx="6762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950" b="0">
                <a:solidFill>
                  <a:srgbClr val="239886"/>
                </a:solidFill>
                <a:latin typeface="Outfit"/>
                <a:ea typeface="Outfit"/>
                <a:cs typeface="Outfit"/>
              </a:defRPr>
            </a:pPr>
            <a:r>
              <a:rPr sz="1950" b="0">
                <a:solidFill>
                  <a:srgbClr val="239886"/>
                </a:solidFill>
                <a:latin typeface="Outfit"/>
                <a:ea typeface="Outfit"/>
                <a:cs typeface="Outfit"/>
              </a:rPr>
              <a:t>Kultura proszenia a kultura domyślania się</a:t>
            </a:r>
          </a:p>
        </p:txBody>
      </p:sp>
      <p:sp>
        <p:nvSpPr>
          <p:cNvPr id="4" name="">
            <a:extLst xmlns:a="http://schemas.openxmlformats.org/drawingml/2006/main">
              <a:ext uri="{FF2B5EF4-FFF2-40B4-BE49-F238E27FC236}">
                <a16:creationId xmlns:a16="http://schemas.microsoft.com/office/drawing/2014/main" id="{BCD59DFF-9035-4AEE-8EB7-1DEC64791B86}"/>
              </a:ext>
            </a:extLst>
          </p:cNvPr>
          <p:cNvSpPr>
            <a:spLocks xmlns:a="http://schemas.openxmlformats.org/drawingml/2006/main" noGrp="1"/>
          </p:cNvSpPr>
          <p:nvPr/>
        </p:nvSpPr>
        <p:spPr>
          <a:xfrm xmlns:a="http://schemas.openxmlformats.org/drawingml/2006/main">
            <a:off x="533400" y="4267200"/>
            <a:ext cx="6667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0">
                <a:solidFill>
                  <a:srgbClr val="FEF8FF"/>
                </a:solidFill>
                <a:latin typeface="Outfit"/>
                <a:ea typeface="Outfit"/>
                <a:cs typeface="Outfit"/>
              </a:defRPr>
            </a:pPr>
            <a:r>
              <a:rPr sz="1725" b="0">
                <a:solidFill>
                  <a:srgbClr val="FEF8FF"/>
                </a:solidFill>
                <a:latin typeface="Outfit"/>
                <a:ea typeface="Outfit"/>
                <a:cs typeface="Outfit"/>
              </a:rPr>
              <a:t>Dla Nii pytanie jest neutralne. Dla Ani sama prośba tworzy zobowiązanie.</a:t>
            </a:r>
          </a:p>
        </p:txBody>
      </p:sp>
      <p:sp>
        <p:nvSpPr>
          <p:cNvPr id="5" name="">
            <a:extLst xmlns:a="http://schemas.openxmlformats.org/drawingml/2006/main">
              <a:ext uri="{FF2B5EF4-FFF2-40B4-BE49-F238E27FC236}">
                <a16:creationId xmlns:a16="http://schemas.microsoft.com/office/drawing/2014/main" id="{1F542B6E-93E0-4D71-8306-59035711A82F}"/>
              </a:ext>
            </a:extLst>
          </p:cNvPr>
          <p:cNvSpPr>
            <a:spLocks xmlns:a="http://schemas.openxmlformats.org/drawingml/2006/main" noGrp="1"/>
          </p:cNvSpPr>
          <p:nvPr/>
        </p:nvSpPr>
        <p:spPr>
          <a:xfrm xmlns:a="http://schemas.openxmlformats.org/drawingml/2006/main">
            <a:off x="533400" y="6229350"/>
            <a:ext cx="676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975" b="0">
                <a:solidFill>
                  <a:srgbClr val="CFC5D4"/>
                </a:solidFill>
                <a:latin typeface="Outfit"/>
                <a:ea typeface="Outfit"/>
                <a:cs typeface="Outfit"/>
              </a:defRPr>
            </a:pPr>
            <a:r>
              <a:rPr sz="975" b="0">
                <a:solidFill>
                  <a:srgbClr val="CFC5D4"/>
                </a:solidFill>
                <a:latin typeface="Outfit"/>
                <a:ea typeface="Outfit"/>
                <a:cs typeface="Outfit"/>
              </a:rPr>
              <a:t>EMPATYZER · PRZED WAŻNĄ ROZMOWĄ</a:t>
            </a:r>
          </a:p>
        </p:txBody>
      </p:sp>
    </p:spTree>
    <p:extLst>
      <p:ext uri="{BB962C8B-B14F-4D97-AF65-F5344CB8AC3E}">
        <p14:creationId xmlns:p14="http://schemas.microsoft.com/office/powerpoint/2010/main" val="1555995566"/>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59f664d5468c49a4"/>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E2714D9-CC46-411B-8095-F6648A57CBAF}"/>
              </a:ext>
            </a:extLst>
          </p:cNvPr>
          <p:cNvSpPr>
            <a:spLocks xmlns:a="http://schemas.openxmlformats.org/drawingml/2006/main" noGrp="1"/>
          </p:cNvSpPr>
          <p:nvPr/>
        </p:nvSpPr>
        <p:spPr>
          <a:xfrm xmlns:a="http://schemas.openxmlformats.org/drawingml/2006/main">
            <a:off x="685800" y="171450"/>
            <a:ext cx="2667000" cy="419100"/>
          </a:xfrm>
          <a:prstGeom xmlns:a="http://schemas.openxmlformats.org/drawingml/2006/main" prst="rect">
            <a:avLst/>
          </a:prstGeom>
          <a:solidFill xmlns:a="http://schemas.openxmlformats.org/drawingml/2006/main">
            <a:srgbClr val="4F2854"/>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200" b="1">
                <a:solidFill>
                  <a:srgbClr val="FEF8FF"/>
                </a:solidFill>
                <a:latin typeface="Outfit"/>
                <a:ea typeface="Outfit"/>
                <a:cs typeface="Outfit"/>
              </a:defRPr>
            </a:pPr>
            <a:r>
              <a:rPr sz="1200" b="1">
                <a:solidFill>
                  <a:srgbClr val="FEF8FF"/>
                </a:solidFill>
                <a:latin typeface="Outfit"/>
                <a:ea typeface="Outfit"/>
                <a:cs typeface="Outfit"/>
              </a:rPr>
              <a:t>WIADOMOŚĆ Z LOTNISKA</a:t>
            </a:r>
          </a:p>
        </p:txBody>
      </p:sp>
      <p:sp>
        <p:nvSpPr>
          <p:cNvPr id="3" name="">
            <a:extLst xmlns:a="http://schemas.openxmlformats.org/drawingml/2006/main">
              <a:ext uri="{FF2B5EF4-FFF2-40B4-BE49-F238E27FC236}">
                <a16:creationId xmlns:a16="http://schemas.microsoft.com/office/drawing/2014/main" id="{557F37CF-5178-4A3A-B4E6-4A01915808C1}"/>
              </a:ext>
            </a:extLst>
          </p:cNvPr>
          <p:cNvSpPr>
            <a:spLocks xmlns:a="http://schemas.openxmlformats.org/drawingml/2006/main" noGrp="1"/>
          </p:cNvSpPr>
          <p:nvPr/>
        </p:nvSpPr>
        <p:spPr>
          <a:xfrm xmlns:a="http://schemas.openxmlformats.org/drawingml/2006/main">
            <a:off x="247650" y="5170932"/>
            <a:ext cx="4381500" cy="1420368"/>
          </a:xfrm>
          <a:prstGeom xmlns:a="http://schemas.openxmlformats.org/drawingml/2006/main" prst="roundRect">
            <a:avLst>
              <a:gd name="adj" fmla="val 9388"/>
            </a:avLst>
          </a:prstGeom>
          <a:solidFill xmlns:a="http://schemas.openxmlformats.org/drawingml/2006/main">
            <a:srgbClr val="FEF8FF"/>
          </a:solidFill>
          <a:ln xmlns:a="http://schemas.openxmlformats.org/drawingml/2006/main" w="19050">
            <a:solidFill>
              <a:srgbClr val="239886"/>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Ania, będę w twoim mieście dziesięć dni. Mogę się u ciebie zatrzymać? Spoko, jeśli nie — mam inną opcję.</a:t>
            </a:r>
          </a:p>
        </p:txBody>
      </p:sp>
      <p:sp>
        <p:nvSpPr>
          <p:cNvPr id="4" name="">
            <a:extLst xmlns:a="http://schemas.openxmlformats.org/drawingml/2006/main">
              <a:ext uri="{FF2B5EF4-FFF2-40B4-BE49-F238E27FC236}">
                <a16:creationId xmlns:a16="http://schemas.microsoft.com/office/drawing/2014/main" id="{3829D35C-0A0C-44A3-B31E-E0E5B5CFB35C}"/>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343153AF-4D40-4BA1-8463-3A4167867A0E}"/>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1</a:t>
            </a:r>
          </a:p>
        </p:txBody>
      </p:sp>
    </p:spTree>
    <p:extLst>
      <p:ext uri="{BB962C8B-B14F-4D97-AF65-F5344CB8AC3E}">
        <p14:creationId xmlns:p14="http://schemas.microsoft.com/office/powerpoint/2010/main" val="428550861"/>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b62f6d7b6bc24e1b"/>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78E7506-82E5-4FCF-ABF1-A96120A9F4B6}"/>
              </a:ext>
            </a:extLst>
          </p:cNvPr>
          <p:cNvSpPr>
            <a:spLocks xmlns:a="http://schemas.openxmlformats.org/drawingml/2006/main" noGrp="1"/>
          </p:cNvSpPr>
          <p:nvPr/>
        </p:nvSpPr>
        <p:spPr>
          <a:xfrm xmlns:a="http://schemas.openxmlformats.org/drawingml/2006/main">
            <a:off x="2428875" y="5287899"/>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3" name="">
            <a:extLst xmlns:a="http://schemas.openxmlformats.org/drawingml/2006/main">
              <a:ext uri="{FF2B5EF4-FFF2-40B4-BE49-F238E27FC236}">
                <a16:creationId xmlns:a16="http://schemas.microsoft.com/office/drawing/2014/main" id="{3BD59839-3353-4B76-9C5C-638775B9841E}"/>
              </a:ext>
            </a:extLst>
          </p:cNvPr>
          <p:cNvSpPr>
            <a:spLocks xmlns:a="http://schemas.openxmlformats.org/drawingml/2006/main" noGrp="1"/>
          </p:cNvSpPr>
          <p:nvPr/>
        </p:nvSpPr>
        <p:spPr>
          <a:xfrm xmlns:a="http://schemas.openxmlformats.org/drawingml/2006/main">
            <a:off x="2333625" y="5097399"/>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39A53E2E-2BF3-45B6-AC04-DBD324061954}"/>
              </a:ext>
            </a:extLst>
          </p:cNvPr>
          <p:cNvSpPr>
            <a:spLocks xmlns:a="http://schemas.openxmlformats.org/drawingml/2006/main" noGrp="1"/>
          </p:cNvSpPr>
          <p:nvPr/>
        </p:nvSpPr>
        <p:spPr>
          <a:xfrm xmlns:a="http://schemas.openxmlformats.org/drawingml/2006/main">
            <a:off x="1752600" y="5449824"/>
            <a:ext cx="4381500" cy="1141476"/>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86967"/>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Dziesięć dni?! Jak można o coś takiego poprosić? Teraz nie da się odmówić.</a:t>
            </a:r>
          </a:p>
        </p:txBody>
      </p:sp>
      <p:sp>
        <p:nvSpPr>
          <p:cNvPr id="5" name="">
            <a:extLst xmlns:a="http://schemas.openxmlformats.org/drawingml/2006/main">
              <a:ext uri="{FF2B5EF4-FFF2-40B4-BE49-F238E27FC236}">
                <a16:creationId xmlns:a16="http://schemas.microsoft.com/office/drawing/2014/main" id="{D62D79F0-5F57-4E7B-92CE-E842D438CE23}"/>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B83032EE-9A63-49ED-8584-22CA532AE04B}"/>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2</a:t>
            </a:r>
          </a:p>
        </p:txBody>
      </p:sp>
    </p:spTree>
    <p:extLst>
      <p:ext uri="{BB962C8B-B14F-4D97-AF65-F5344CB8AC3E}">
        <p14:creationId xmlns:p14="http://schemas.microsoft.com/office/powerpoint/2010/main" val="1123291823"/>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df4929eabeca4392"/>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2DFD9BF-6005-456F-A9D4-333A6A6260B2}"/>
              </a:ext>
            </a:extLst>
          </p:cNvPr>
          <p:cNvSpPr>
            <a:spLocks xmlns:a="http://schemas.openxmlformats.org/drawingml/2006/main" noGrp="1"/>
          </p:cNvSpPr>
          <p:nvPr/>
        </p:nvSpPr>
        <p:spPr>
          <a:xfrm xmlns:a="http://schemas.openxmlformats.org/drawingml/2006/main">
            <a:off x="2952750" y="5705475"/>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3" name="">
            <a:extLst xmlns:a="http://schemas.openxmlformats.org/drawingml/2006/main">
              <a:ext uri="{FF2B5EF4-FFF2-40B4-BE49-F238E27FC236}">
                <a16:creationId xmlns:a16="http://schemas.microsoft.com/office/drawing/2014/main" id="{75E3AD0E-23DC-4F2F-A74C-6C0FD2869D3A}"/>
              </a:ext>
            </a:extLst>
          </p:cNvPr>
          <p:cNvSpPr>
            <a:spLocks xmlns:a="http://schemas.openxmlformats.org/drawingml/2006/main" noGrp="1"/>
          </p:cNvSpPr>
          <p:nvPr/>
        </p:nvSpPr>
        <p:spPr>
          <a:xfrm xmlns:a="http://schemas.openxmlformats.org/drawingml/2006/main">
            <a:off x="2857500" y="5514975"/>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6CB0B6ED-AB13-49FB-82F1-85B4C59D2F6E}"/>
              </a:ext>
            </a:extLst>
          </p:cNvPr>
          <p:cNvSpPr>
            <a:spLocks xmlns:a="http://schemas.openxmlformats.org/drawingml/2006/main" noGrp="1"/>
          </p:cNvSpPr>
          <p:nvPr/>
        </p:nvSpPr>
        <p:spPr>
          <a:xfrm xmlns:a="http://schemas.openxmlformats.org/drawingml/2006/main">
            <a:off x="2276475" y="5867400"/>
            <a:ext cx="3333750" cy="72390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9811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Tak albo nie. Proste.</a:t>
            </a:r>
          </a:p>
        </p:txBody>
      </p:sp>
      <p:sp>
        <p:nvSpPr>
          <p:cNvPr id="5" name="">
            <a:extLst xmlns:a="http://schemas.openxmlformats.org/drawingml/2006/main">
              <a:ext uri="{FF2B5EF4-FFF2-40B4-BE49-F238E27FC236}">
                <a16:creationId xmlns:a16="http://schemas.microsoft.com/office/drawing/2014/main" id="{B50E466D-3EB6-48DD-8DD7-BDAF9ABBD1B3}"/>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072FA333-2D91-48A2-8A52-9F967EE78472}"/>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3</a:t>
            </a:r>
          </a:p>
        </p:txBody>
      </p:sp>
    </p:spTree>
    <p:extLst>
      <p:ext uri="{BB962C8B-B14F-4D97-AF65-F5344CB8AC3E}">
        <p14:creationId xmlns:p14="http://schemas.microsoft.com/office/powerpoint/2010/main" val="149938855"/>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44a859be4bf1417d"/>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9D3152A-1925-45CF-BC81-6931B9EA4EC0}"/>
              </a:ext>
            </a:extLst>
          </p:cNvPr>
          <p:cNvSpPr>
            <a:spLocks xmlns:a="http://schemas.openxmlformats.org/drawingml/2006/main" noGrp="1"/>
          </p:cNvSpPr>
          <p:nvPr/>
        </p:nvSpPr>
        <p:spPr>
          <a:xfrm xmlns:a="http://schemas.openxmlformats.org/drawingml/2006/main">
            <a:off x="247650" y="5449824"/>
            <a:ext cx="3333750" cy="1141476"/>
          </a:xfrm>
          <a:prstGeom xmlns:a="http://schemas.openxmlformats.org/drawingml/2006/main" prst="roundRect">
            <a:avLst>
              <a:gd name="adj" fmla="val 11682"/>
            </a:avLst>
          </a:prstGeom>
          <a:solidFill xmlns:a="http://schemas.openxmlformats.org/drawingml/2006/main">
            <a:srgbClr val="FEF8FF"/>
          </a:solidFill>
          <a:ln xmlns:a="http://schemas.openxmlformats.org/drawingml/2006/main" w="19050">
            <a:solidFill>
              <a:srgbClr val="239886"/>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Nia, strasznie mi przykro. Naprawdę bym chciała, ale nie dam rady.</a:t>
            </a:r>
          </a:p>
        </p:txBody>
      </p:sp>
      <p:sp>
        <p:nvSpPr>
          <p:cNvPr id="3" name="">
            <a:extLst xmlns:a="http://schemas.openxmlformats.org/drawingml/2006/main">
              <a:ext uri="{FF2B5EF4-FFF2-40B4-BE49-F238E27FC236}">
                <a16:creationId xmlns:a16="http://schemas.microsoft.com/office/drawing/2014/main" id="{214255A2-E639-4DC4-A891-F6DCBC8ED6DB}"/>
              </a:ext>
            </a:extLst>
          </p:cNvPr>
          <p:cNvSpPr>
            <a:spLocks xmlns:a="http://schemas.openxmlformats.org/drawingml/2006/main" noGrp="1"/>
          </p:cNvSpPr>
          <p:nvPr/>
        </p:nvSpPr>
        <p:spPr>
          <a:xfrm xmlns:a="http://schemas.openxmlformats.org/drawingml/2006/main">
            <a:off x="4972050" y="5728716"/>
            <a:ext cx="2667000" cy="862584"/>
          </a:xfrm>
          <a:prstGeom xmlns:a="http://schemas.openxmlformats.org/drawingml/2006/main" prst="roundRect">
            <a:avLst>
              <a:gd name="adj" fmla="val 15459"/>
            </a:avLst>
          </a:prstGeom>
          <a:solidFill xmlns:a="http://schemas.openxmlformats.org/drawingml/2006/main">
            <a:srgbClr val="FEF8FF"/>
          </a:solidFill>
          <a:ln xmlns:a="http://schemas.openxmlformats.org/drawingml/2006/main" w="19050">
            <a:solidFill>
              <a:srgbClr val="239886"/>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Jasne, Ania. Biorę hotel. Dzięki!</a:t>
            </a:r>
          </a:p>
        </p:txBody>
      </p:sp>
      <p:sp>
        <p:nvSpPr>
          <p:cNvPr id="4" name="">
            <a:extLst xmlns:a="http://schemas.openxmlformats.org/drawingml/2006/main">
              <a:ext uri="{FF2B5EF4-FFF2-40B4-BE49-F238E27FC236}">
                <a16:creationId xmlns:a16="http://schemas.microsoft.com/office/drawing/2014/main" id="{E07CA769-42EF-4546-9186-EEC405C0FA3E}"/>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6B63D561-030B-4F81-AB84-2A335CCDFA03}"/>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4</a:t>
            </a:r>
          </a:p>
        </p:txBody>
      </p:sp>
    </p:spTree>
    <p:extLst>
      <p:ext uri="{BB962C8B-B14F-4D97-AF65-F5344CB8AC3E}">
        <p14:creationId xmlns:p14="http://schemas.microsoft.com/office/powerpoint/2010/main" val="1671307090"/>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0767374d57a46ad"/>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592ADEC-6E54-42A6-99C7-001B3AD03A83}"/>
              </a:ext>
            </a:extLst>
          </p:cNvPr>
          <p:cNvSpPr>
            <a:spLocks xmlns:a="http://schemas.openxmlformats.org/drawingml/2006/main" noGrp="1"/>
          </p:cNvSpPr>
          <p:nvPr/>
        </p:nvSpPr>
        <p:spPr>
          <a:xfrm xmlns:a="http://schemas.openxmlformats.org/drawingml/2006/main">
            <a:off x="685800" y="171450"/>
            <a:ext cx="2667000" cy="419100"/>
          </a:xfrm>
          <a:prstGeom xmlns:a="http://schemas.openxmlformats.org/drawingml/2006/main" prst="rect">
            <a:avLst/>
          </a:prstGeom>
          <a:solidFill xmlns:a="http://schemas.openxmlformats.org/drawingml/2006/main">
            <a:srgbClr val="4F2854"/>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200" b="1">
                <a:solidFill>
                  <a:srgbClr val="FEF8FF"/>
                </a:solidFill>
                <a:latin typeface="Outfit"/>
                <a:ea typeface="Outfit"/>
                <a:cs typeface="Outfit"/>
              </a:defRPr>
            </a:pPr>
            <a:r>
              <a:rPr sz="1200" b="1">
                <a:solidFill>
                  <a:srgbClr val="FEF8FF"/>
                </a:solidFill>
                <a:latin typeface="Outfit"/>
                <a:ea typeface="Outfit"/>
                <a:cs typeface="Outfit"/>
              </a:rPr>
              <a:t>DWA TYGODNIE PÓŹNIEJ</a:t>
            </a:r>
          </a:p>
        </p:txBody>
      </p:sp>
      <p:sp>
        <p:nvSpPr>
          <p:cNvPr id="3" name="">
            <a:extLst xmlns:a="http://schemas.openxmlformats.org/drawingml/2006/main">
              <a:ext uri="{FF2B5EF4-FFF2-40B4-BE49-F238E27FC236}">
                <a16:creationId xmlns:a16="http://schemas.microsoft.com/office/drawing/2014/main" id="{260D6655-A357-4907-BEDA-6BC3A8F3C145}"/>
              </a:ext>
            </a:extLst>
          </p:cNvPr>
          <p:cNvSpPr>
            <a:spLocks xmlns:a="http://schemas.openxmlformats.org/drawingml/2006/main" noGrp="1"/>
          </p:cNvSpPr>
          <p:nvPr/>
        </p:nvSpPr>
        <p:spPr>
          <a:xfrm xmlns:a="http://schemas.openxmlformats.org/drawingml/2006/main">
            <a:off x="828675" y="5566791"/>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01DF5CA0-5175-48DA-979C-88198A5BA5ED}"/>
              </a:ext>
            </a:extLst>
          </p:cNvPr>
          <p:cNvSpPr>
            <a:spLocks xmlns:a="http://schemas.openxmlformats.org/drawingml/2006/main" noGrp="1"/>
          </p:cNvSpPr>
          <p:nvPr/>
        </p:nvSpPr>
        <p:spPr>
          <a:xfrm xmlns:a="http://schemas.openxmlformats.org/drawingml/2006/main">
            <a:off x="733425" y="5376291"/>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5" name="">
            <a:extLst xmlns:a="http://schemas.openxmlformats.org/drawingml/2006/main">
              <a:ext uri="{FF2B5EF4-FFF2-40B4-BE49-F238E27FC236}">
                <a16:creationId xmlns:a16="http://schemas.microsoft.com/office/drawing/2014/main" id="{8847A6BB-6F52-4ABC-9D5D-5E1858B87997}"/>
              </a:ext>
            </a:extLst>
          </p:cNvPr>
          <p:cNvSpPr>
            <a:spLocks xmlns:a="http://schemas.openxmlformats.org/drawingml/2006/main" noGrp="1"/>
          </p:cNvSpPr>
          <p:nvPr/>
        </p:nvSpPr>
        <p:spPr>
          <a:xfrm xmlns:a="http://schemas.openxmlformats.org/drawingml/2006/main">
            <a:off x="247650" y="5728716"/>
            <a:ext cx="2667000" cy="862584"/>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94506"/>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Na pewno ma mi za złe.</a:t>
            </a:r>
          </a:p>
        </p:txBody>
      </p:sp>
      <p:sp>
        <p:nvSpPr>
          <p:cNvPr id="6" name="">
            <a:extLst xmlns:a="http://schemas.openxmlformats.org/drawingml/2006/main">
              <a:ext uri="{FF2B5EF4-FFF2-40B4-BE49-F238E27FC236}">
                <a16:creationId xmlns:a16="http://schemas.microsoft.com/office/drawing/2014/main" id="{D89BC8BA-4C6C-4E08-A9E1-A0A2B2CAB07C}"/>
              </a:ext>
            </a:extLst>
          </p:cNvPr>
          <p:cNvSpPr>
            <a:spLocks xmlns:a="http://schemas.openxmlformats.org/drawingml/2006/main" noGrp="1"/>
          </p:cNvSpPr>
          <p:nvPr/>
        </p:nvSpPr>
        <p:spPr>
          <a:xfrm xmlns:a="http://schemas.openxmlformats.org/drawingml/2006/main">
            <a:off x="4981575" y="5566791"/>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7" name="">
            <a:extLst xmlns:a="http://schemas.openxmlformats.org/drawingml/2006/main">
              <a:ext uri="{FF2B5EF4-FFF2-40B4-BE49-F238E27FC236}">
                <a16:creationId xmlns:a16="http://schemas.microsoft.com/office/drawing/2014/main" id="{CDD8560E-1B25-4874-8804-FBD01CB13E77}"/>
              </a:ext>
            </a:extLst>
          </p:cNvPr>
          <p:cNvSpPr>
            <a:spLocks xmlns:a="http://schemas.openxmlformats.org/drawingml/2006/main" noGrp="1"/>
          </p:cNvSpPr>
          <p:nvPr/>
        </p:nvSpPr>
        <p:spPr>
          <a:xfrm xmlns:a="http://schemas.openxmlformats.org/drawingml/2006/main">
            <a:off x="4886325" y="5376291"/>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8" name="">
            <a:extLst xmlns:a="http://schemas.openxmlformats.org/drawingml/2006/main">
              <a:ext uri="{FF2B5EF4-FFF2-40B4-BE49-F238E27FC236}">
                <a16:creationId xmlns:a16="http://schemas.microsoft.com/office/drawing/2014/main" id="{2B1F32B2-B4F4-434A-A16E-407A327F31D1}"/>
              </a:ext>
            </a:extLst>
          </p:cNvPr>
          <p:cNvSpPr>
            <a:spLocks xmlns:a="http://schemas.openxmlformats.org/drawingml/2006/main" noGrp="1"/>
          </p:cNvSpPr>
          <p:nvPr/>
        </p:nvSpPr>
        <p:spPr>
          <a:xfrm xmlns:a="http://schemas.openxmlformats.org/drawingml/2006/main">
            <a:off x="4305300" y="5728716"/>
            <a:ext cx="3333750" cy="862584"/>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89256"/>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Nic się nie stało. Szkoda, że nie wyszło.</a:t>
            </a:r>
          </a:p>
        </p:txBody>
      </p:sp>
      <p:sp>
        <p:nvSpPr>
          <p:cNvPr id="9" name="">
            <a:extLst xmlns:a="http://schemas.openxmlformats.org/drawingml/2006/main">
              <a:ext uri="{FF2B5EF4-FFF2-40B4-BE49-F238E27FC236}">
                <a16:creationId xmlns:a16="http://schemas.microsoft.com/office/drawing/2014/main" id="{66CB0134-72C4-4062-98DC-BD2FDE902CF9}"/>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10" name="">
            <a:extLst xmlns:a="http://schemas.openxmlformats.org/drawingml/2006/main">
              <a:ext uri="{FF2B5EF4-FFF2-40B4-BE49-F238E27FC236}">
                <a16:creationId xmlns:a16="http://schemas.microsoft.com/office/drawing/2014/main" id="{69276085-0380-41BB-81B8-DB8C05559933}"/>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5</a:t>
            </a:r>
          </a:p>
        </p:txBody>
      </p:sp>
    </p:spTree>
    <p:extLst>
      <p:ext uri="{BB962C8B-B14F-4D97-AF65-F5344CB8AC3E}">
        <p14:creationId xmlns:p14="http://schemas.microsoft.com/office/powerpoint/2010/main" val="779027337"/>
      </p:ext>
    </p:extLst>
  </p:cSld>
</p:sld>
</file>

<file path=ppt/slides/slide7.xml><?xml version="1.0" encoding="utf-8"?>
<p:sld xmlns:a="http://schemas.openxmlformats.org/drawingml/2006/main" xmlns:ns3="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pic>
        <p:nvPicPr>
          <p:cNvPr id="900" name="Em avatar" descr="Em, trenerka Empatyzera"/>
          <p:cNvPicPr>
            <a:picLocks noChangeAspect="1"/>
          </p:cNvPicPr>
          <p:nvPr/>
        </p:nvPicPr>
        <p:blipFill>
          <a:blip r:embed="rIdEmpatyzerAvatar"/>
          <a:stretch>
            <a:fillRect/>
          </a:stretch>
        </p:blipFill>
        <p:spPr>
          <a:xfrm>
            <a:off x="419100" y="4629150"/>
            <a:ext cx="1600200" cy="1600200"/>
          </a:xfrm>
          <a:prstGeom prst="rect">
            <a:avLst/>
          </a:prstGeom>
        </p:spPr>
      </p:pic>
      <p:sp>
        <p:nvSpPr>
          <p:cNvPr id="3" name="">
            <a:extLst>
              <a:ext uri="{FF2B5EF4-FFF2-40B4-BE49-F238E27FC236}">
                <ns3:creationId id="{E9D9C5AC-6767-45EC-83F2-1E2698AF9A2A}"/>
              </a:ext>
            </a:extLst>
          </p:cNvPr>
          <p:cNvSpPr>
            <a:spLocks noGrp="1"/>
          </p:cNvSpPr>
          <p:nvPr/>
        </p:nvSpPr>
        <p:spPr>
          <a:xfrm>
            <a:off x="1905000" y="4695825"/>
            <a:ext cx="419100" cy="381000"/>
          </a:xfrm>
          <a:prstGeom prst="triangle">
            <a:avLst/>
          </a:prstGeom>
          <a:solidFill>
            <a:srgbClr val="FEF8FF"/>
          </a:solidFill>
          <a:ln w="19050">
            <a:solidFill>
              <a:srgbClr val="239886"/>
            </a:solidFill>
          </a:ln>
        </p:spPr>
      </p:sp>
      <p:sp>
        <p:nvSpPr>
          <p:cNvPr id="4" name="">
            <a:extLst>
              <a:ext uri="{FF2B5EF4-FFF2-40B4-BE49-F238E27FC236}">
                <ns3:creationId id="{7305EDDC-BE10-4124-80D8-482584CAA6FF}"/>
              </a:ext>
            </a:extLst>
          </p:cNvPr>
          <p:cNvSpPr>
            <a:spLocks noGrp="1"/>
          </p:cNvSpPr>
          <p:nvPr/>
        </p:nvSpPr>
        <p:spPr>
          <a:xfrm>
            <a:off x="1828800" y="647700"/>
            <a:ext cx="5619750" cy="4095750"/>
          </a:xfrm>
          <a:prstGeom prst="roundRect">
            <a:avLst>
              <a:gd name="adj" fmla="val 6977"/>
            </a:avLst>
          </a:prstGeom>
          <a:solidFill>
            <a:srgbClr val="FEF8FF"/>
          </a:solidFill>
          <a:ln w="19050">
            <a:solidFill>
              <a:srgbClr val="239886"/>
            </a:solidFill>
          </a:ln>
        </p:spPr>
        <p:txBody>
          <a:bodyPr anchor="ctr">
            <a:normAutofit fontScale="100000"/>
          </a:bodyPr>
          <a:lstStyle/>
          <a:p>
            <a:pPr>
              <a:defRPr sz="1575" b="1">
                <a:solidFill>
                  <a:srgbClr val="251B34"/>
                </a:solidFill>
                <a:latin typeface="Outfit"/>
                <a:ea typeface="Outfit"/>
                <a:cs typeface="Outfit"/>
              </a:defRPr>
            </a:pPr>
            <a:r>
              <a:rPr sz="1575" b="1">
                <a:solidFill>
                  <a:srgbClr val="251B34"/>
                </a:solidFill>
                <a:latin typeface="Outfit"/>
                <a:ea typeface="Outfit"/>
                <a:cs typeface="Outfit"/>
              </a:rPr>
              <a:t/>
            </a:r>
          </a:p>
        </p:txBody>
      </p:sp>
      <p:sp>
        <p:nvSpPr>
          <p:cNvPr id="901" name="Em summary text" descr="Editable Empatyzer summary">
            <a:extLst>
              <a:ext uri="{FF2B5EF4-FFF2-40B4-BE49-F238E27FC236}">
                <ns3:creationId id="{D044AC70-426E-4134-832A-59E306D774F1}"/>
              </a:ext>
            </a:extLst>
          </p:cNvPr>
          <p:cNvSpPr>
            <a:spLocks noGrp="1"/>
          </p:cNvSpPr>
          <p:nvPr/>
        </p:nvSpPr>
        <p:spPr>
          <a:xfrm>
            <a:off x="2038350" y="1554480"/>
            <a:ext cx="5353050" cy="2476500"/>
          </a:xfrm>
          <a:prstGeom prst="rect">
            <a:avLst/>
          </a:prstGeom>
          <a:noFill/>
          <a:ln w="0">
            <a:noFill/>
          </a:ln>
        </p:spPr>
        <p:txBody>
          <a:bodyPr anchor="t" lIns="0" tIns="0" rIns="0" bIns="0" wrap="square">
            <a:noAutofit/>
          </a:bodyPr>
          <a:lstStyle/>
          <a:p>
            <a:pPr algn="l">
              <a:defRPr sz="1100" b="1">
                <a:solidFill>
                  <a:srgbClr val="251B34"/>
                </a:solidFill>
                <a:latin typeface="Outfit"/>
                <a:ea typeface="Outfit"/>
                <a:cs typeface="Outfit"/>
              </a:defRPr>
            </a:pPr>
            <a:r>
              <a:rPr sz="1100" b="1">
                <a:solidFill>
                  <a:srgbClr val="251B34"/>
                </a:solidFill>
                <a:latin typeface="Outfit"/>
                <a:ea typeface="Outfit"/>
                <a:cs typeface="Outfit"/>
              </a:rPr>
              <a:t>Nia pyta wprost, bo dla niej odmowa jest zwykłą</a:t>
            </a:r>
            <a:br>
              <a:rPr sz="1100" b="1">
                <a:solidFill>
                  <a:srgbClr val="251B34"/>
                </a:solidFill>
                <a:latin typeface="Outfit"/>
                <a:ea typeface="Outfit"/>
                <a:cs typeface="Outfit"/>
              </a:rPr>
            </a:br>
            <a:r>
              <a:rPr sz="1100" b="1">
                <a:solidFill>
                  <a:srgbClr val="251B34"/>
                </a:solidFill>
                <a:latin typeface="Outfit"/>
                <a:ea typeface="Outfit"/>
                <a:cs typeface="Outfit"/>
              </a:rPr>
              <a:t>odpowiedzią. Ania prosi tylko wtedy, gdy prawie na</a:t>
            </a:r>
            <a:br>
              <a:rPr sz="1100" b="1">
                <a:solidFill>
                  <a:srgbClr val="251B34"/>
                </a:solidFill>
                <a:latin typeface="Outfit"/>
                <a:ea typeface="Outfit"/>
                <a:cs typeface="Outfit"/>
              </a:rPr>
            </a:br>
            <a:r>
              <a:rPr sz="1100" b="1">
                <a:solidFill>
                  <a:srgbClr val="251B34"/>
                </a:solidFill>
                <a:latin typeface="Outfit"/>
                <a:ea typeface="Outfit"/>
                <a:cs typeface="Outfit"/>
              </a:rPr>
              <a:t>pewno usłyszy odpowiedź twierdzącą, więc samo</a:t>
            </a:r>
            <a:br>
              <a:rPr sz="1100" b="1">
                <a:solidFill>
                  <a:srgbClr val="251B34"/>
                </a:solidFill>
                <a:latin typeface="Outfit"/>
                <a:ea typeface="Outfit"/>
                <a:cs typeface="Outfit"/>
              </a:rPr>
            </a:br>
            <a:r>
              <a:rPr sz="1100" b="1">
                <a:solidFill>
                  <a:srgbClr val="251B34"/>
                </a:solidFill>
                <a:latin typeface="Outfit"/>
                <a:ea typeface="Outfit"/>
                <a:cs typeface="Outfit"/>
              </a:rPr>
              <a:t>pytanie brzmi dla niej jak nacisk. Jeśli odmowa</a:t>
            </a:r>
            <a:br>
              <a:rPr sz="1100" b="1">
                <a:solidFill>
                  <a:srgbClr val="251B34"/>
                </a:solidFill>
                <a:latin typeface="Outfit"/>
                <a:ea typeface="Outfit"/>
                <a:cs typeface="Outfit"/>
              </a:rPr>
            </a:br>
            <a:r>
              <a:rPr sz="1100" b="1">
                <a:solidFill>
                  <a:srgbClr val="251B34"/>
                </a:solidFill>
                <a:latin typeface="Outfit"/>
                <a:ea typeface="Outfit"/>
                <a:cs typeface="Outfit"/>
              </a:rPr>
              <a:t>naprawdę jest w porządku, powiedz to bez</a:t>
            </a:r>
            <a:br>
              <a:rPr sz="1100" b="1">
                <a:solidFill>
                  <a:srgbClr val="251B34"/>
                </a:solidFill>
                <a:latin typeface="Outfit"/>
                <a:ea typeface="Outfit"/>
                <a:cs typeface="Outfit"/>
              </a:rPr>
            </a:br>
            <a:r>
              <a:rPr sz="1100" b="1">
                <a:solidFill>
                  <a:srgbClr val="251B34"/>
                </a:solidFill>
                <a:latin typeface="Outfit"/>
                <a:ea typeface="Outfit"/>
                <a:cs typeface="Outfit"/>
              </a:rPr>
              <a:t>grzecznościowego skrótu: możesz odmówić, a między</a:t>
            </a:r>
            <a:br>
              <a:rPr sz="1100" b="1">
                <a:solidFill>
                  <a:srgbClr val="251B34"/>
                </a:solidFill>
                <a:latin typeface="Outfit"/>
                <a:ea typeface="Outfit"/>
                <a:cs typeface="Outfit"/>
              </a:rPr>
            </a:br>
            <a:r>
              <a:rPr sz="1100" b="1">
                <a:solidFill>
                  <a:srgbClr val="251B34"/>
                </a:solidFill>
                <a:latin typeface="Outfit"/>
                <a:ea typeface="Outfit"/>
                <a:cs typeface="Outfit"/>
              </a:rPr>
              <a:t>nami nic się nie zmieni.</a:t>
            </a:r>
          </a:p>
        </p:txBody>
      </p:sp>
      <p:sp>
        <p:nvSpPr>
          <p:cNvPr id="5" name="">
            <a:extLst>
              <a:ext uri="{FF2B5EF4-FFF2-40B4-BE49-F238E27FC236}">
                <ns3:creationId id="{574DC74E-0321-41D7-8157-FFC2A017CA8E}"/>
              </a:ext>
            </a:extLst>
          </p:cNvPr>
          <p:cNvSpPr>
            <a:spLocks noGrp="1"/>
          </p:cNvSpPr>
          <p:nvPr/>
        </p:nvSpPr>
        <p:spPr>
          <a:xfrm>
            <a:off x="171450" y="171450"/>
            <a:ext cx="514350" cy="514350"/>
          </a:xfrm>
          <a:prstGeom prst="ellipse">
            <a:avLst/>
          </a:prstGeom>
          <a:solidFill>
            <a:srgbClr val="4F2854"/>
          </a:solidFill>
          <a:ln w="19050">
            <a:solidFill>
              <a:srgbClr val="4F2854"/>
            </a:solidFill>
          </a:ln>
        </p:spPr>
      </p:sp>
      <p:sp>
        <p:nvSpPr>
          <p:cNvPr id="6" name="">
            <a:extLst>
              <a:ext uri="{FF2B5EF4-FFF2-40B4-BE49-F238E27FC236}">
                <ns3:creationId id="{3CE9261F-86A7-4ECF-B548-A01AF1043C8B}"/>
              </a:ext>
            </a:extLst>
          </p:cNvPr>
          <p:cNvSpPr>
            <a:spLocks noGrp="1"/>
          </p:cNvSpPr>
          <p:nvPr/>
        </p:nvSpPr>
        <p:spPr>
          <a:xfrm>
            <a:off x="171450" y="171450"/>
            <a:ext cx="514350" cy="514350"/>
          </a:xfrm>
          <a:prstGeom prst="rect">
            <a:avLst/>
          </a:prstGeom>
          <a:noFill/>
          <a:ln w="0">
            <a:noFill/>
          </a:ln>
        </p:spPr>
        <p:txBody>
          <a:bodyPr anchor="ctr">
            <a:normAutofit fontScale="100000"/>
          </a:bodyPr>
          <a:lstStyle/>
          <a:p>
            <a:pPr>
              <a:defRPr sz="1650" b="1">
                <a:solidFill>
                  <a:srgbClr val="FEF8FF"/>
                </a:solidFill>
                <a:latin typeface="Outfit"/>
                <a:ea typeface="Outfit"/>
                <a:cs typeface="Outfit"/>
              </a:defRPr>
            </a:pPr>
            <a:r>
              <a:rPr sz="1650" b="1">
                <a:solidFill>
                  <a:srgbClr val="FEF8FF"/>
                </a:solidFill>
                <a:latin typeface="Outfit"/>
                <a:ea typeface="Outfit"/>
                <a:cs typeface="Outfit"/>
              </a:rPr>
              <a:t>6</a:t>
            </a:r>
          </a:p>
        </p:txBody>
      </p:sp>
      <p:sp>
        <p:nvSpPr>
          <p:cNvPr id="7" name="">
            <a:extLst>
              <a:ext uri="{FF2B5EF4-FFF2-40B4-BE49-F238E27FC236}">
                <ns3:creationId id="{D044AC70-426E-4134-832A-59E306D774F1}"/>
              </a:ext>
            </a:extLst>
          </p:cNvPr>
          <p:cNvSpPr>
            <a:spLocks noGrp="1"/>
          </p:cNvSpPr>
          <p:nvPr/>
        </p:nvSpPr>
        <p:spPr>
          <a:xfrm>
            <a:off x="2381250" y="6324600"/>
            <a:ext cx="5048250" cy="247650"/>
          </a:xfrm>
          <a:prstGeom prst="rect">
            <a:avLst/>
          </a:prstGeom>
          <a:noFill/>
          <a:ln w="0">
            <a:noFill/>
          </a:ln>
        </p:spPr>
        <p:txBody>
          <a:bodyPr anchor="ctr">
            <a:normAutofit fontScale="100000"/>
          </a:bodyPr>
          <a:lstStyle/>
          <a:p>
            <a:pPr>
              <a:defRPr sz="975" b="0">
                <a:solidFill>
                  <a:srgbClr val="8E8195"/>
                </a:solidFill>
                <a:latin typeface="Outfit"/>
                <a:ea typeface="Outfit"/>
                <a:cs typeface="Outfit"/>
              </a:defRPr>
            </a:pPr>
            <a:r>
              <a:rPr sz="975" b="0">
                <a:solidFill>
                  <a:srgbClr val="8E8195"/>
                </a:solidFill>
                <a:latin typeface="Outfit"/>
                <a:ea typeface="Outfit"/>
                <a:cs typeface="Outfit"/>
              </a:rPr>
              <a:t>EMPATYZER · PRZED WAŻNĄ ROZMOWĄ</a:t>
            </a:r>
          </a:p>
        </p:txBody>
      </p:sp>
    </p:spTree>
    <p:extLst>
      <p:ext uri="{BB962C8B-B14F-4D97-AF65-F5344CB8AC3E}">
        <ns4:creationId val="182258515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2026-09-11T04:44:40.8430000Z</dcterms:created>
  <dcterms:modified xsi:type="dcterms:W3CDTF">2026-09-11T04:44:40.8430000Z</dcterms:modified>
</coreProperties>
</file>