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aa7f70666e3439a" /><Relationship Type="http://schemas.openxmlformats.org/officeDocument/2006/relationships/extended-properties" Target="/docProps/app.xml" Id="R2a7f6e22bb064728" /><Relationship Type="http://schemas.openxmlformats.org/officeDocument/2006/relationships/officeDocument" Target="/ppt/presentation.xml" Id="R1c4626ec03b3443b" /></Relationships>
</file>

<file path=ppt/presentation.xml><?xml version="1.0" encoding="utf-8"?>
<p:presentation xmlns:p="http://schemas.openxmlformats.org/presentationml/2006/main">
  <p:sldMasterIdLst>
    <p:sldMasterId xmlns:r="http://schemas.openxmlformats.org/officeDocument/2006/relationships" id="2147483648" r:id="R3eafffd4815c4d94"/>
  </p:sldMasterIdLst>
  <p:notesMasterIdLst>
    <p:notesMasterId xmlns:r="http://schemas.openxmlformats.org/officeDocument/2006/relationships" r:id="R31802682712f4750"/>
  </p:notesMasterIdLst>
  <p:sldIdLst>
    <p:sldId xmlns:r="http://schemas.openxmlformats.org/officeDocument/2006/relationships" id="256" r:id="R54eeaa4f4cc544c0"/>
    <p:sldId xmlns:r="http://schemas.openxmlformats.org/officeDocument/2006/relationships" id="257" r:id="R8d3b26e3c8a44f27"/>
    <p:sldId xmlns:r="http://schemas.openxmlformats.org/officeDocument/2006/relationships" id="258" r:id="R56b7b68e96174889"/>
    <p:sldId xmlns:r="http://schemas.openxmlformats.org/officeDocument/2006/relationships" id="259" r:id="R053b972afaa44827"/>
    <p:sldId xmlns:r="http://schemas.openxmlformats.org/officeDocument/2006/relationships" id="260" r:id="R1441ce71706b430c"/>
    <p:sldId xmlns:r="http://schemas.openxmlformats.org/officeDocument/2006/relationships" id="261" r:id="R7543265c3b974265"/>
    <p:sldId xmlns:r="http://schemas.openxmlformats.org/officeDocument/2006/relationships" id="262" r:id="R711676734bcd458c"/>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6ebf3cda3f04f51" /><Relationship Type="http://schemas.openxmlformats.org/officeDocument/2006/relationships/slideMaster" Target="/ppt/slideMasters/slideMaster1.xml" Id="R3eafffd4815c4d94" /><Relationship Type="http://schemas.openxmlformats.org/officeDocument/2006/relationships/notesMaster" Target="/ppt/notesMasters/notesMaster1.xml" Id="R31802682712f4750" /><Relationship Type="http://schemas.openxmlformats.org/officeDocument/2006/relationships/presProps" Target="/ppt/presProps.xml" Id="Rfba3d965c7b44d4b" /><Relationship Type="http://schemas.openxmlformats.org/officeDocument/2006/relationships/tableStyles" Target="/ppt/tableStyles.xml" Id="R20479139fb6d49db" /><Relationship Type="http://schemas.openxmlformats.org/officeDocument/2006/relationships/slide" Target="/ppt/slides/slide1.xml" Id="R54eeaa4f4cc544c0" /><Relationship Type="http://schemas.openxmlformats.org/officeDocument/2006/relationships/slide" Target="/ppt/slides/slide2.xml" Id="R8d3b26e3c8a44f27" /><Relationship Type="http://schemas.openxmlformats.org/officeDocument/2006/relationships/slide" Target="/ppt/slides/slide3.xml" Id="R56b7b68e96174889" /><Relationship Type="http://schemas.openxmlformats.org/officeDocument/2006/relationships/slide" Target="/ppt/slides/slide4.xml" Id="R053b972afaa44827" /><Relationship Type="http://schemas.openxmlformats.org/officeDocument/2006/relationships/slide" Target="/ppt/slides/slide5.xml" Id="R1441ce71706b430c" /><Relationship Type="http://schemas.openxmlformats.org/officeDocument/2006/relationships/slide" Target="/ppt/slides/slide6.xml" Id="R7543265c3b974265" /><Relationship Type="http://schemas.openxmlformats.org/officeDocument/2006/relationships/slide" Target="/ppt/slides/slide7.xml" Id="R711676734bcd458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beff6edbee4fc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6d3c8cb9fb4422" /><Relationship Type="http://schemas.openxmlformats.org/officeDocument/2006/relationships/notesMaster" Target="/ppt/notesMasters/notesMaster1.xml" Id="R160919d7364b47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ebfcf8dc34b4dec" /><Relationship Type="http://schemas.openxmlformats.org/officeDocument/2006/relationships/notesMaster" Target="/ppt/notesMasters/notesMaster1.xml" Id="R8c90a39ef0c84f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7695f30b8545ad" /><Relationship Type="http://schemas.openxmlformats.org/officeDocument/2006/relationships/notesMaster" Target="/ppt/notesMasters/notesMaster1.xml" Id="Raeab16a5b43443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a4ec3ddf754d59" /><Relationship Type="http://schemas.openxmlformats.org/officeDocument/2006/relationships/notesMaster" Target="/ppt/notesMasters/notesMaster1.xml" Id="R8b02dfe365e44d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5110831e534c7b" /><Relationship Type="http://schemas.openxmlformats.org/officeDocument/2006/relationships/notesMaster" Target="/ppt/notesMasters/notesMaster1.xml" Id="R6435da1dc8d64a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3ae1b9c9b68f48c8" /><Relationship Type="http://schemas.openxmlformats.org/officeDocument/2006/relationships/notesMaster" Target="/ppt/notesMasters/notesMaster1.xml" Id="R4b956c7d740a403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9ab58986664e2c" /><Relationship Type="http://schemas.openxmlformats.org/officeDocument/2006/relationships/notesMaster" Target="/ppt/notesMasters/notesMaster1.xml" Id="R9f24065d84964d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Marek makes a joke during a client conversation, Nia sees a tense reaction, and Anna needs specifics. Assessing the situation requires separating intention, impact and evidence.</a:t>
            </a:r>
          </a:p>
          <a:p xmlns:a="http://schemas.openxmlformats.org/drawingml/2006/main">
            <a:r>
              <a:t>Temat: Intencja, wpływ i dowód. Bohaterowie: Marek, Nia, Anna.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Kadr 1 z 6. Rozmowa z klientem. Marek żartuje o tempie podejmowania decyzji, a klient odpowiada napiętym uśmiechem.</a:t>
            </a:r>
          </a:p>
          <a:p xmlns:a="http://schemas.openxmlformats.org/drawingml/2006/main">
            <a:r>
              <a:t>Marek: No rush. Every decision at your company ages longer than a fine wine.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Kadr 2 z 6. Po spotkaniu Nia rozmawia z Anną.</a:t>
            </a:r>
          </a:p>
          <a:p xmlns:a="http://schemas.openxmlformats.org/drawingml/2006/main">
            <a:r>
              <a:t>Nia: The client clearly tensed up. And this isn’t the first comment like that from Marek. | Anna: What exactly did he say?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Kadr 3 z 6. Nia oddziela to, co słyszała sama, od relacji innych.</a:t>
            </a:r>
          </a:p>
          <a:p xmlns:a="http://schemas.openxmlformats.org/drawingml/2006/main">
            <a:r>
              <a:t>Nia: I heard today’s one myself. The earlier ones were reported by the team. | Anna: I do not want to accuse someone based on hearsay.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Kadr 4 z 6. Nia obawia się bezczynności, Anna przedwczesnego wyroku.</a:t>
            </a:r>
          </a:p>
          <a:p xmlns:a="http://schemas.openxmlformats.org/drawingml/2006/main">
            <a:r>
              <a:t>Nia: Will no response look like approval? | Anna: Am I supposed to act without verifiable facts?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Kadr 5 z 6. Anna prosi o konkretny opis zachowań, sytuacji i skutku.</a:t>
            </a:r>
          </a:p>
          <a:p xmlns:a="http://schemas.openxmlformats.org/drawingml/2006/main">
            <a:r>
              <a:t>Anna: No labels. What was said, in front of whom, and what happened afterwards?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It’s just a joke.</a:t>
            </a:r>
          </a:p>
          <a:p xmlns:a="http://schemas.openxmlformats.org/drawingml/2006/main">
            <a:r>
              <a:t>Podsumowanie Em: Marek focuses on his intention to joke, Nia on the comment’s effect on the client, and Anna on what can be established reliably. None of these three perspectives is enough on its own for a fair assessment. Record the exact words, context and reaction first. Then discuss intention, impact and whether the behaviour forms a repeated pattern.</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4b04bdb8397464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018088628f4eb9" /><Relationship Type="http://schemas.openxmlformats.org/officeDocument/2006/relationships/slideLayout" Target="/ppt/slideLayouts/slideLayout1.xml" Id="R61e7f4c108eb46b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e7f4c108eb46b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29197f80e7b407f" /><Relationship Type="http://schemas.openxmlformats.org/officeDocument/2006/relationships/notesSlide" Target="/ppt/notesSlides/notesSlide1.xml" Id="R28610dde075c41d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742dad0d407d4aa0"/><Relationship Type="http://schemas.openxmlformats.org/officeDocument/2006/relationships/image" Target="../media/image.png" Id="Rcc1c070af21e40c0"/><Relationship Type="http://schemas.openxmlformats.org/officeDocument/2006/relationships/notesSlide" Target="/ppt/notesSlides/notesSlide2.xml" Id="Rdf900ab1c6124ddc"/></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7510c7fd411a4b57"/><Relationship Type="http://schemas.openxmlformats.org/officeDocument/2006/relationships/image" Target="../media/image2.png" Id="Rcab4a3876d824bb7"/><Relationship Type="http://schemas.openxmlformats.org/officeDocument/2006/relationships/notesSlide" Target="/ppt/notesSlides/notesSlide3.xml" Id="Rc9e2564a781641be"/></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80e0ed67981a4bff"/><Relationship Type="http://schemas.openxmlformats.org/officeDocument/2006/relationships/image" Target="../media/image3.png" Id="Ra94ff9a26ebc46ef"/><Relationship Type="http://schemas.openxmlformats.org/officeDocument/2006/relationships/notesSlide" Target="/ppt/notesSlides/notesSlide4.xml" Id="R0625500650294c0f"/></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a9a47bf21aec4901"/><Relationship Type="http://schemas.openxmlformats.org/officeDocument/2006/relationships/image" Target="../media/image4.png" Id="Rc355586afe4e4074"/><Relationship Type="http://schemas.openxmlformats.org/officeDocument/2006/relationships/notesSlide" Target="/ppt/notesSlides/notesSlide5.xml" Id="R07c6634e2ca748ea"/></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4fddde617c184490"/><Relationship Type="http://schemas.openxmlformats.org/officeDocument/2006/relationships/image" Target="../media/image5.png" Id="Radc072ae51294ba2"/><Relationship Type="http://schemas.openxmlformats.org/officeDocument/2006/relationships/notesSlide" Target="/ppt/notesSlides/notesSlide6.xml" Id="Rf071d0b597b149f9"/></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dad6f1e1cc7a4b1b"/><Relationship Type="http://schemas.openxmlformats.org/officeDocument/2006/relationships/image" Target="../media/image6.png" Id="Rb52d70c55d634584"/><Relationship Type="http://schemas.openxmlformats.org/officeDocument/2006/relationships/notesSlide" Target="/ppt/notesSlides/notesSlide7.xml" Id="R46863797baa24480"/></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D3C8622-BB44-4A28-85DE-E9A0159EC064}"/>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008B16E3-D8D5-4604-97DF-F1716A2E4367}"/>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It’s just a joke</a:t>
            </a:r>
          </a:p>
        </p:txBody>
      </p:sp>
      <p:sp>
        <p:nvSpPr>
          <p:cNvPr id="3" name="">
            <a:extLst xmlns:a="http://schemas.openxmlformats.org/drawingml/2006/main">
              <a:ext uri="{FF2B5EF4-FFF2-40B4-BE49-F238E27FC236}">
                <a16:creationId xmlns:a16="http://schemas.microsoft.com/office/drawing/2014/main" id="{C0FDF8AF-E64A-4EF6-B23B-451BE910B24A}"/>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Intencja, wpływ i dowód</a:t>
            </a:r>
          </a:p>
        </p:txBody>
      </p:sp>
      <p:sp>
        <p:nvSpPr>
          <p:cNvPr id="4" name="">
            <a:extLst xmlns:a="http://schemas.openxmlformats.org/drawingml/2006/main">
              <a:ext uri="{FF2B5EF4-FFF2-40B4-BE49-F238E27FC236}">
                <a16:creationId xmlns:a16="http://schemas.microsoft.com/office/drawing/2014/main" id="{9BD31485-90C0-4D44-B06A-07FD4D59212F}"/>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Marek makes a joke during a client conversation, Nia sees a tense reaction, and Anna needs specifics. Assessing the situation requires separating intention, impact and evidence.</a:t>
            </a:r>
          </a:p>
        </p:txBody>
      </p:sp>
    </p:spTree>
    <p:extLst>
      <p:ext uri="{BB962C8B-B14F-4D97-AF65-F5344CB8AC3E}">
        <p14:creationId xmlns:p14="http://schemas.microsoft.com/office/powerpoint/2010/main" val="1708467988"/>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cc1c070af21e40c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B9F00C-E80C-48B8-B2F6-BB28D7A5F9F7}"/>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DACD9039-1839-46FE-9F2A-A8CB36E6D8BE}"/>
              </a:ext>
            </a:extLst>
          </p:cNvPr>
          <p:cNvSpPr>
            <a:spLocks xmlns:a="http://schemas.openxmlformats.org/drawingml/2006/main" noGrp="1"/>
          </p:cNvSpPr>
          <p:nvPr/>
        </p:nvSpPr>
        <p:spPr>
          <a:xfrm xmlns:a="http://schemas.openxmlformats.org/drawingml/2006/main">
            <a:off x="1543050" y="2743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E7A071C-4CD8-48D8-9FBD-38EB0F54F55D}"/>
              </a:ext>
            </a:extLst>
          </p:cNvPr>
          <p:cNvSpPr>
            <a:spLocks xmlns:a="http://schemas.openxmlformats.org/drawingml/2006/main" noGrp="1"/>
          </p:cNvSpPr>
          <p:nvPr/>
        </p:nvSpPr>
        <p:spPr>
          <a:xfrm xmlns:a="http://schemas.openxmlformats.org/drawingml/2006/main">
            <a:off x="228600" y="3619500"/>
            <a:ext cx="4000500" cy="1905000"/>
          </a:xfrm>
          <a:prstGeom xmlns:a="http://schemas.openxmlformats.org/drawingml/2006/main" prst="roundRect">
            <a:avLst>
              <a:gd name="adj" fmla="val 13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No rush. Every decision at your company ages longer than a fine wine.</a:t>
            </a:r>
          </a:p>
        </p:txBody>
      </p:sp>
    </p:spTree>
    <p:extLst>
      <p:ext uri="{BB962C8B-B14F-4D97-AF65-F5344CB8AC3E}">
        <p14:creationId xmlns:p14="http://schemas.microsoft.com/office/powerpoint/2010/main" val="184479882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ab4a3876d824bb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9E8AF0-7129-486B-A052-5827D9C328C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C5116041-6D9F-481C-86A0-3750A3B97E87}"/>
              </a:ext>
            </a:extLst>
          </p:cNvPr>
          <p:cNvSpPr>
            <a:spLocks xmlns:a="http://schemas.openxmlformats.org/drawingml/2006/main" noGrp="1"/>
          </p:cNvSpPr>
          <p:nvPr/>
        </p:nvSpPr>
        <p:spPr>
          <a:xfrm xmlns:a="http://schemas.openxmlformats.org/drawingml/2006/main">
            <a:off x="5524500" y="228600"/>
            <a:ext cx="2095500" cy="381000"/>
          </a:xfrm>
          <a:prstGeom xmlns:a="http://schemas.openxmlformats.org/drawingml/2006/main" prst="roundRect">
            <a:avLst>
              <a:gd name="adj" fmla="val 22500"/>
            </a:avLst>
          </a:prstGeom>
          <a:solidFill xmlns:a="http://schemas.openxmlformats.org/drawingml/2006/main">
            <a:srgbClr val="241428"/>
          </a:solidFill>
          <a:ln xmlns:a="http://schemas.openxmlformats.org/drawingml/2006/main" w="0">
            <a:noFill/>
          </a:ln>
        </p:spPr>
        <p:txBody>
          <a:bodyPr xmlns:a="http://schemas.openxmlformats.org/drawingml/2006/main" wrap="square" lIns="133350" tIns="95250" rIns="133350" bIns="95250" anchor="ctr">
            <a:normAutofit fontScale="81822"/>
          </a:bodyPr>
          <a:lstStyle xmlns:a="http://schemas.openxmlformats.org/drawingml/2006/main"/>
          <a:p xmlns:a="http://schemas.openxmlformats.org/drawingml/2006/main">
            <a:pPr algn="ctr">
              <a:defRPr sz="1125" b="1">
                <a:solidFill>
                  <a:srgbClr val="FFFFFF"/>
                </a:solidFill>
                <a:latin typeface="Outfit"/>
                <a:ea typeface="Outfit"/>
                <a:cs typeface="Outfit"/>
              </a:defRPr>
            </a:pPr>
            <a:r>
              <a:rPr sz="1125" b="1">
                <a:solidFill>
                  <a:srgbClr val="FFFFFF"/>
                </a:solidFill>
                <a:latin typeface="Outfit"/>
                <a:ea typeface="Outfit"/>
                <a:cs typeface="Outfit"/>
              </a:rPr>
              <a:t>AFTER THE MEETING</a:t>
            </a:r>
          </a:p>
        </p:txBody>
      </p:sp>
      <p:sp>
        <p:nvSpPr>
          <p:cNvPr id="4" name="">
            <a:extLst xmlns:a="http://schemas.openxmlformats.org/drawingml/2006/main">
              <a:ext uri="{FF2B5EF4-FFF2-40B4-BE49-F238E27FC236}">
                <a16:creationId xmlns:a16="http://schemas.microsoft.com/office/drawing/2014/main" id="{B0719D2B-282E-425C-966D-CF40CA3ED19C}"/>
              </a:ext>
            </a:extLst>
          </p:cNvPr>
          <p:cNvSpPr>
            <a:spLocks xmlns:a="http://schemas.openxmlformats.org/drawingml/2006/main" noGrp="1"/>
          </p:cNvSpPr>
          <p:nvPr/>
        </p:nvSpPr>
        <p:spPr>
          <a:xfrm xmlns:a="http://schemas.openxmlformats.org/drawingml/2006/main">
            <a:off x="1543050" y="27908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BA9ED393-197A-4E07-901D-27BEB35F0CEE}"/>
              </a:ext>
            </a:extLst>
          </p:cNvPr>
          <p:cNvSpPr>
            <a:spLocks xmlns:a="http://schemas.openxmlformats.org/drawingml/2006/main" noGrp="1"/>
          </p:cNvSpPr>
          <p:nvPr/>
        </p:nvSpPr>
        <p:spPr>
          <a:xfrm xmlns:a="http://schemas.openxmlformats.org/drawingml/2006/main">
            <a:off x="228600" y="3667125"/>
            <a:ext cx="390525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The client clearly tensed up. And this isn’t the first comment like that from Marek.</a:t>
            </a:r>
          </a:p>
        </p:txBody>
      </p:sp>
      <p:sp>
        <p:nvSpPr>
          <p:cNvPr id="6" name="">
            <a:extLst xmlns:a="http://schemas.openxmlformats.org/drawingml/2006/main">
              <a:ext uri="{FF2B5EF4-FFF2-40B4-BE49-F238E27FC236}">
                <a16:creationId xmlns:a16="http://schemas.microsoft.com/office/drawing/2014/main" id="{A870B466-3DA2-40A9-BF2D-CCAF71BA5504}"/>
              </a:ext>
            </a:extLst>
          </p:cNvPr>
          <p:cNvSpPr>
            <a:spLocks xmlns:a="http://schemas.openxmlformats.org/drawingml/2006/main" noGrp="1"/>
          </p:cNvSpPr>
          <p:nvPr/>
        </p:nvSpPr>
        <p:spPr>
          <a:xfrm xmlns:a="http://schemas.openxmlformats.org/drawingml/2006/main">
            <a:off x="601980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D3ED8EE-43C9-43C4-895E-FFC67E5594A5}"/>
              </a:ext>
            </a:extLst>
          </p:cNvPr>
          <p:cNvSpPr>
            <a:spLocks xmlns:a="http://schemas.openxmlformats.org/drawingml/2006/main" noGrp="1"/>
          </p:cNvSpPr>
          <p:nvPr/>
        </p:nvSpPr>
        <p:spPr>
          <a:xfrm xmlns:a="http://schemas.openxmlformats.org/drawingml/2006/main">
            <a:off x="4762500" y="4333875"/>
            <a:ext cx="2762250" cy="1190625"/>
          </a:xfrm>
          <a:prstGeom xmlns:a="http://schemas.openxmlformats.org/drawingml/2006/main" prst="roundRect">
            <a:avLst>
              <a:gd name="adj" fmla="val 208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What exactly did he say?</a:t>
            </a:r>
          </a:p>
        </p:txBody>
      </p:sp>
    </p:spTree>
    <p:extLst>
      <p:ext uri="{BB962C8B-B14F-4D97-AF65-F5344CB8AC3E}">
        <p14:creationId xmlns:p14="http://schemas.microsoft.com/office/powerpoint/2010/main" val="888570233"/>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94ff9a26ebc46ef"/>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22FDD0D-58A3-40EA-9D8D-8D106681C7C5}"/>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86731D21-CBFD-4BD6-988A-14B43E23B9F7}"/>
              </a:ext>
            </a:extLst>
          </p:cNvPr>
          <p:cNvSpPr>
            <a:spLocks xmlns:a="http://schemas.openxmlformats.org/drawingml/2006/main" noGrp="1"/>
          </p:cNvSpPr>
          <p:nvPr/>
        </p:nvSpPr>
        <p:spPr>
          <a:xfrm xmlns:a="http://schemas.openxmlformats.org/drawingml/2006/main">
            <a:off x="1543050" y="29337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798B01C6-8B89-40B1-BBDB-1A63123B785C}"/>
              </a:ext>
            </a:extLst>
          </p:cNvPr>
          <p:cNvSpPr>
            <a:spLocks xmlns:a="http://schemas.openxmlformats.org/drawingml/2006/main" noGrp="1"/>
          </p:cNvSpPr>
          <p:nvPr/>
        </p:nvSpPr>
        <p:spPr>
          <a:xfrm xmlns:a="http://schemas.openxmlformats.org/drawingml/2006/main">
            <a:off x="228600" y="3810000"/>
            <a:ext cx="3714750" cy="1666875"/>
          </a:xfrm>
          <a:prstGeom xmlns:a="http://schemas.openxmlformats.org/drawingml/2006/main" prst="roundRect">
            <a:avLst>
              <a:gd name="adj" fmla="val 14857"/>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heard today’s one myself. The earlier ones were reported by the team.</a:t>
            </a:r>
          </a:p>
        </p:txBody>
      </p:sp>
      <p:sp>
        <p:nvSpPr>
          <p:cNvPr id="5" name="">
            <a:extLst xmlns:a="http://schemas.openxmlformats.org/drawingml/2006/main">
              <a:ext uri="{FF2B5EF4-FFF2-40B4-BE49-F238E27FC236}">
                <a16:creationId xmlns:a16="http://schemas.microsoft.com/office/drawing/2014/main" id="{7C233FC7-17F9-423C-B468-24BA46836A5F}"/>
              </a:ext>
            </a:extLst>
          </p:cNvPr>
          <p:cNvSpPr>
            <a:spLocks xmlns:a="http://schemas.openxmlformats.org/drawingml/2006/main" noGrp="1"/>
          </p:cNvSpPr>
          <p:nvPr/>
        </p:nvSpPr>
        <p:spPr>
          <a:xfrm xmlns:a="http://schemas.openxmlformats.org/drawingml/2006/main">
            <a:off x="6019800" y="2838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10EF9D98-5FB4-4BAC-A244-4565ED1D43C6}"/>
              </a:ext>
            </a:extLst>
          </p:cNvPr>
          <p:cNvSpPr>
            <a:spLocks xmlns:a="http://schemas.openxmlformats.org/drawingml/2006/main" noGrp="1"/>
          </p:cNvSpPr>
          <p:nvPr/>
        </p:nvSpPr>
        <p:spPr>
          <a:xfrm xmlns:a="http://schemas.openxmlformats.org/drawingml/2006/main">
            <a:off x="4095750" y="3714750"/>
            <a:ext cx="3429000" cy="1762125"/>
          </a:xfrm>
          <a:prstGeom xmlns:a="http://schemas.openxmlformats.org/drawingml/2006/main" prst="roundRect">
            <a:avLst>
              <a:gd name="adj" fmla="val 1405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do not want to accuse someone based on hearsay.</a:t>
            </a:r>
          </a:p>
        </p:txBody>
      </p:sp>
    </p:spTree>
    <p:extLst>
      <p:ext uri="{BB962C8B-B14F-4D97-AF65-F5344CB8AC3E}">
        <p14:creationId xmlns:p14="http://schemas.microsoft.com/office/powerpoint/2010/main" val="1297327912"/>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355586afe4e407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5B9ED08-B508-4F4E-A100-3E41BC6EC351}"/>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B0806970-32F4-4EEC-8A9A-1E5CB0AEBF65}"/>
              </a:ext>
            </a:extLst>
          </p:cNvPr>
          <p:cNvSpPr>
            <a:spLocks xmlns:a="http://schemas.openxmlformats.org/drawingml/2006/main" noGrp="1"/>
          </p:cNvSpPr>
          <p:nvPr/>
        </p:nvSpPr>
        <p:spPr>
          <a:xfrm xmlns:a="http://schemas.openxmlformats.org/drawingml/2006/main">
            <a:off x="1619250" y="363855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49CDE938-43EF-4B02-B491-1EF4DFEDB2AF}"/>
              </a:ext>
            </a:extLst>
          </p:cNvPr>
          <p:cNvSpPr>
            <a:spLocks xmlns:a="http://schemas.openxmlformats.org/drawingml/2006/main" noGrp="1"/>
          </p:cNvSpPr>
          <p:nvPr/>
        </p:nvSpPr>
        <p:spPr>
          <a:xfrm xmlns:a="http://schemas.openxmlformats.org/drawingml/2006/main">
            <a:off x="1809750" y="342900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AB07E849-0E4D-4CC9-9852-CA45AA3D934F}"/>
              </a:ext>
            </a:extLst>
          </p:cNvPr>
          <p:cNvSpPr>
            <a:spLocks xmlns:a="http://schemas.openxmlformats.org/drawingml/2006/main" noGrp="1"/>
          </p:cNvSpPr>
          <p:nvPr/>
        </p:nvSpPr>
        <p:spPr>
          <a:xfrm xmlns:a="http://schemas.openxmlformats.org/drawingml/2006/main">
            <a:off x="228600" y="3857625"/>
            <a:ext cx="35242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Will no response look like approval?</a:t>
            </a:r>
          </a:p>
        </p:txBody>
      </p:sp>
      <p:sp>
        <p:nvSpPr>
          <p:cNvPr id="6" name="">
            <a:extLst xmlns:a="http://schemas.openxmlformats.org/drawingml/2006/main">
              <a:ext uri="{FF2B5EF4-FFF2-40B4-BE49-F238E27FC236}">
                <a16:creationId xmlns:a16="http://schemas.microsoft.com/office/drawing/2014/main" id="{DC6610E1-6921-4ADB-AA4C-57197DCD1FCB}"/>
              </a:ext>
            </a:extLst>
          </p:cNvPr>
          <p:cNvSpPr>
            <a:spLocks xmlns:a="http://schemas.openxmlformats.org/drawingml/2006/main" noGrp="1"/>
          </p:cNvSpPr>
          <p:nvPr/>
        </p:nvSpPr>
        <p:spPr>
          <a:xfrm xmlns:a="http://schemas.openxmlformats.org/drawingml/2006/main">
            <a:off x="6096000" y="363855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134688C-05DD-45D6-9B34-5646F53DE421}"/>
              </a:ext>
            </a:extLst>
          </p:cNvPr>
          <p:cNvSpPr>
            <a:spLocks xmlns:a="http://schemas.openxmlformats.org/drawingml/2006/main" noGrp="1"/>
          </p:cNvSpPr>
          <p:nvPr/>
        </p:nvSpPr>
        <p:spPr>
          <a:xfrm xmlns:a="http://schemas.openxmlformats.org/drawingml/2006/main">
            <a:off x="6286500" y="342900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D8A14656-1710-4ACA-A8AF-6E0EAAA95B64}"/>
              </a:ext>
            </a:extLst>
          </p:cNvPr>
          <p:cNvSpPr>
            <a:spLocks xmlns:a="http://schemas.openxmlformats.org/drawingml/2006/main" noGrp="1"/>
          </p:cNvSpPr>
          <p:nvPr/>
        </p:nvSpPr>
        <p:spPr>
          <a:xfrm xmlns:a="http://schemas.openxmlformats.org/drawingml/2006/main">
            <a:off x="4000500" y="3857625"/>
            <a:ext cx="35242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Am I supposed to act without verifiable facts?</a:t>
            </a:r>
          </a:p>
        </p:txBody>
      </p:sp>
    </p:spTree>
    <p:extLst>
      <p:ext uri="{BB962C8B-B14F-4D97-AF65-F5344CB8AC3E}">
        <p14:creationId xmlns:p14="http://schemas.microsoft.com/office/powerpoint/2010/main" val="70869755"/>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adc072ae51294ba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FF2671-0A3F-484F-9F90-5674591E285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C580E24D-6D37-465F-A6CD-93CF662B79ED}"/>
              </a:ext>
            </a:extLst>
          </p:cNvPr>
          <p:cNvSpPr>
            <a:spLocks xmlns:a="http://schemas.openxmlformats.org/drawingml/2006/main" noGrp="1"/>
          </p:cNvSpPr>
          <p:nvPr/>
        </p:nvSpPr>
        <p:spPr>
          <a:xfrm xmlns:a="http://schemas.openxmlformats.org/drawingml/2006/main">
            <a:off x="1543050" y="2838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5C20A099-AEC4-4BDE-8BDD-39184B58D3EF}"/>
              </a:ext>
            </a:extLst>
          </p:cNvPr>
          <p:cNvSpPr>
            <a:spLocks xmlns:a="http://schemas.openxmlformats.org/drawingml/2006/main" noGrp="1"/>
          </p:cNvSpPr>
          <p:nvPr/>
        </p:nvSpPr>
        <p:spPr>
          <a:xfrm xmlns:a="http://schemas.openxmlformats.org/drawingml/2006/main">
            <a:off x="228600" y="3714750"/>
            <a:ext cx="4286250" cy="1809750"/>
          </a:xfrm>
          <a:prstGeom xmlns:a="http://schemas.openxmlformats.org/drawingml/2006/main" prst="roundRect">
            <a:avLst>
              <a:gd name="adj" fmla="val 1368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No labels. What was said, in front of whom, and what happened afterwards?</a:t>
            </a:r>
          </a:p>
        </p:txBody>
      </p:sp>
    </p:spTree>
    <p:extLst>
      <p:ext uri="{BB962C8B-B14F-4D97-AF65-F5344CB8AC3E}">
        <p14:creationId xmlns:p14="http://schemas.microsoft.com/office/powerpoint/2010/main" val="1152312090"/>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FE8CF24E-33D7-4876-9D8B-69CB7DBB59A1}"/>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714B9EB9-20B3-40D6-B533-D2C91A89BC73}"/>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6C388976-50FF-4DB7-ACE5-1BFF6770EC04}"/>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E93A12D5-7207-46CD-8DCA-0267020C625A}"/>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Marek focuses on his intention to joke, Nia on the</a:t>
            </a:r>
            <a:br>
              <a:rPr sz="1100" b="1">
                <a:solidFill>
                  <a:srgbClr val="241428"/>
                </a:solidFill>
                <a:latin typeface="Outfit"/>
                <a:ea typeface="Outfit"/>
                <a:cs typeface="Outfit"/>
              </a:rPr>
            </a:br>
            <a:r>
              <a:rPr sz="1100" b="1">
                <a:solidFill>
                  <a:srgbClr val="241428"/>
                </a:solidFill>
                <a:latin typeface="Outfit"/>
                <a:ea typeface="Outfit"/>
                <a:cs typeface="Outfit"/>
              </a:rPr>
              <a:t>comment’s effect on the client, and Anna on what can</a:t>
            </a:r>
            <a:br>
              <a:rPr sz="1100" b="1">
                <a:solidFill>
                  <a:srgbClr val="241428"/>
                </a:solidFill>
                <a:latin typeface="Outfit"/>
                <a:ea typeface="Outfit"/>
                <a:cs typeface="Outfit"/>
              </a:rPr>
            </a:br>
            <a:r>
              <a:rPr sz="1100" b="1">
                <a:solidFill>
                  <a:srgbClr val="241428"/>
                </a:solidFill>
                <a:latin typeface="Outfit"/>
                <a:ea typeface="Outfit"/>
                <a:cs typeface="Outfit"/>
              </a:rPr>
              <a:t>be established reliably. None of these three</a:t>
            </a:r>
            <a:br>
              <a:rPr sz="1100" b="1">
                <a:solidFill>
                  <a:srgbClr val="241428"/>
                </a:solidFill>
                <a:latin typeface="Outfit"/>
                <a:ea typeface="Outfit"/>
                <a:cs typeface="Outfit"/>
              </a:rPr>
            </a:br>
            <a:r>
              <a:rPr sz="1100" b="1">
                <a:solidFill>
                  <a:srgbClr val="241428"/>
                </a:solidFill>
                <a:latin typeface="Outfit"/>
                <a:ea typeface="Outfit"/>
                <a:cs typeface="Outfit"/>
              </a:rPr>
              <a:t>perspectives is enough on its own for a fair</a:t>
            </a:r>
            <a:br>
              <a:rPr sz="1100" b="1">
                <a:solidFill>
                  <a:srgbClr val="241428"/>
                </a:solidFill>
                <a:latin typeface="Outfit"/>
                <a:ea typeface="Outfit"/>
                <a:cs typeface="Outfit"/>
              </a:rPr>
            </a:br>
            <a:r>
              <a:rPr sz="1100" b="1">
                <a:solidFill>
                  <a:srgbClr val="241428"/>
                </a:solidFill>
                <a:latin typeface="Outfit"/>
                <a:ea typeface="Outfit"/>
                <a:cs typeface="Outfit"/>
              </a:rPr>
              <a:t>assessment. Record the exact words, context and</a:t>
            </a:r>
            <a:br>
              <a:rPr sz="1100" b="1">
                <a:solidFill>
                  <a:srgbClr val="241428"/>
                </a:solidFill>
                <a:latin typeface="Outfit"/>
                <a:ea typeface="Outfit"/>
                <a:cs typeface="Outfit"/>
              </a:rPr>
            </a:br>
            <a:r>
              <a:rPr sz="1100" b="1">
                <a:solidFill>
                  <a:srgbClr val="241428"/>
                </a:solidFill>
                <a:latin typeface="Outfit"/>
                <a:ea typeface="Outfit"/>
                <a:cs typeface="Outfit"/>
              </a:rPr>
              <a:t>reaction first. Then discuss intention, impact and</a:t>
            </a:r>
            <a:br>
              <a:rPr sz="1100" b="1">
                <a:solidFill>
                  <a:srgbClr val="241428"/>
                </a:solidFill>
                <a:latin typeface="Outfit"/>
                <a:ea typeface="Outfit"/>
                <a:cs typeface="Outfit"/>
              </a:rPr>
            </a:br>
            <a:r>
              <a:rPr sz="1100" b="1">
                <a:solidFill>
                  <a:srgbClr val="241428"/>
                </a:solidFill>
                <a:latin typeface="Outfit"/>
                <a:ea typeface="Outfit"/>
                <a:cs typeface="Outfit"/>
              </a:rPr>
              <a:t>whether the behaviour forms a repeated pattern.</a:t>
            </a:r>
          </a:p>
        </p:txBody>
      </p:sp>
      <p:pic>
        <p:nvPicPr>
          <p:cNvPr id="9" name=""/>
          <p:cNvPicPr>
            <a:picLocks noChangeAspect="1"/>
          </p:cNvPicPr>
          <p:nvPr/>
        </p:nvPicPr>
        <p:blipFill>
          <a:blip r:embed="Rb52d70c55d634584"/>
          <a:stretch/>
        </p:blipFill>
        <p:spPr>
          <a:xfrm>
            <a:off x="523875" y="4810125"/>
            <a:ext cx="1619250" cy="1619250"/>
          </a:xfrm>
          <a:prstGeom prst="rect">
            <a:avLst/>
          </a:prstGeom>
        </p:spPr>
      </p:pic>
      <p:sp>
        <p:nvSpPr>
          <p:cNvPr id="5" name="">
            <a:extLst>
              <a:ext uri="{FF2B5EF4-FFF2-40B4-BE49-F238E27FC236}">
                <ns2:creationId id="{E93A12D5-7207-46CD-8DCA-0267020C625A}"/>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8576612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2026-09-15T07:44:32.3640000Z</dcterms:created>
  <dcterms:modified xsi:type="dcterms:W3CDTF">2026-09-15T07:44:32.3640000Z</dcterms:modified>
</coreProperties>
</file>