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bf2a76f3f734661" /><Relationship Type="http://schemas.openxmlformats.org/officeDocument/2006/relationships/extended-properties" Target="/docProps/app.xml" Id="Rf14e54118ce0446c" /><Relationship Type="http://schemas.openxmlformats.org/officeDocument/2006/relationships/officeDocument" Target="/ppt/presentation.xml" Id="Rc14d916a44674b13" /></Relationships>
</file>

<file path=ppt/presentation.xml><?xml version="1.0" encoding="utf-8"?>
<p:presentation xmlns:p="http://schemas.openxmlformats.org/presentationml/2006/main">
  <p:sldMasterIdLst>
    <p:sldMasterId xmlns:r="http://schemas.openxmlformats.org/officeDocument/2006/relationships" id="2147483648" r:id="R986b1580e5204b55"/>
  </p:sldMasterIdLst>
  <p:notesMasterIdLst>
    <p:notesMasterId xmlns:r="http://schemas.openxmlformats.org/officeDocument/2006/relationships" r:id="R52e338fc6ce44ff8"/>
  </p:notesMasterIdLst>
  <p:sldIdLst>
    <p:sldId xmlns:r="http://schemas.openxmlformats.org/officeDocument/2006/relationships" id="256" r:id="R069cbcb60385468d"/>
    <p:sldId xmlns:r="http://schemas.openxmlformats.org/officeDocument/2006/relationships" id="257" r:id="R2929466336034de0"/>
    <p:sldId xmlns:r="http://schemas.openxmlformats.org/officeDocument/2006/relationships" id="258" r:id="R47ae4af2eca5446d"/>
    <p:sldId xmlns:r="http://schemas.openxmlformats.org/officeDocument/2006/relationships" id="259" r:id="Rc88414d0c45b4770"/>
    <p:sldId xmlns:r="http://schemas.openxmlformats.org/officeDocument/2006/relationships" id="260" r:id="Rd8839501af284015"/>
    <p:sldId xmlns:r="http://schemas.openxmlformats.org/officeDocument/2006/relationships" id="261" r:id="R0040479eba104ba8"/>
    <p:sldId xmlns:r="http://schemas.openxmlformats.org/officeDocument/2006/relationships" id="262" r:id="Rfc1b89d6482b4362"/>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8b268439def4f91" /><Relationship Type="http://schemas.openxmlformats.org/officeDocument/2006/relationships/slideMaster" Target="/ppt/slideMasters/slideMaster1.xml" Id="R986b1580e5204b55" /><Relationship Type="http://schemas.openxmlformats.org/officeDocument/2006/relationships/notesMaster" Target="/ppt/notesMasters/notesMaster1.xml" Id="R52e338fc6ce44ff8" /><Relationship Type="http://schemas.openxmlformats.org/officeDocument/2006/relationships/presProps" Target="/ppt/presProps.xml" Id="R7493b79787e64012" /><Relationship Type="http://schemas.openxmlformats.org/officeDocument/2006/relationships/tableStyles" Target="/ppt/tableStyles.xml" Id="R4dd3c816e38c42b2" /><Relationship Type="http://schemas.openxmlformats.org/officeDocument/2006/relationships/slide" Target="/ppt/slides/slide1.xml" Id="R069cbcb60385468d" /><Relationship Type="http://schemas.openxmlformats.org/officeDocument/2006/relationships/slide" Target="/ppt/slides/slide2.xml" Id="R2929466336034de0" /><Relationship Type="http://schemas.openxmlformats.org/officeDocument/2006/relationships/slide" Target="/ppt/slides/slide3.xml" Id="R47ae4af2eca5446d" /><Relationship Type="http://schemas.openxmlformats.org/officeDocument/2006/relationships/slide" Target="/ppt/slides/slide4.xml" Id="Rc88414d0c45b4770" /><Relationship Type="http://schemas.openxmlformats.org/officeDocument/2006/relationships/slide" Target="/ppt/slides/slide5.xml" Id="Rd8839501af284015" /><Relationship Type="http://schemas.openxmlformats.org/officeDocument/2006/relationships/slide" Target="/ppt/slides/slide6.xml" Id="R0040479eba104ba8" /><Relationship Type="http://schemas.openxmlformats.org/officeDocument/2006/relationships/slide" Target="/ppt/slides/slide7.xml" Id="Rfc1b89d6482b436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dceca2d607f44d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a89cd134864896" /><Relationship Type="http://schemas.openxmlformats.org/officeDocument/2006/relationships/notesMaster" Target="/ppt/notesMasters/notesMaster1.xml" Id="Ra1c7f8da16624369" /></Relationships>
</file>

<file path=ppt/notesSlides/_rels/notesSlide2.xml.rels>&#65279;<?xml version="1.0" encoding="utf-8"?><Relationships xmlns="http://schemas.openxmlformats.org/package/2006/relationships"><Relationship Type="http://schemas.openxmlformats.org/officeDocument/2006/relationships/slide" Target="/ppt/slides/slide2.xml" Id="R28f87c2b16e14f9f" /><Relationship Type="http://schemas.openxmlformats.org/officeDocument/2006/relationships/notesMaster" Target="/ppt/notesMasters/notesMaster1.xml" Id="R3257467a99624753" /></Relationships>
</file>

<file path=ppt/notesSlides/_rels/notesSlide3.xml.rels>&#65279;<?xml version="1.0" encoding="utf-8"?><Relationships xmlns="http://schemas.openxmlformats.org/package/2006/relationships"><Relationship Type="http://schemas.openxmlformats.org/officeDocument/2006/relationships/slide" Target="/ppt/slides/slide3.xml" Id="R730b0d62bb5846ab" /><Relationship Type="http://schemas.openxmlformats.org/officeDocument/2006/relationships/notesMaster" Target="/ppt/notesMasters/notesMaster1.xml" Id="R228303cbabff466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ed35278e8d34eb5" /><Relationship Type="http://schemas.openxmlformats.org/officeDocument/2006/relationships/notesMaster" Target="/ppt/notesMasters/notesMaster1.xml" Id="R0729d9f509d2456c" /></Relationships>
</file>

<file path=ppt/notesSlides/_rels/notesSlide5.xml.rels>&#65279;<?xml version="1.0" encoding="utf-8"?><Relationships xmlns="http://schemas.openxmlformats.org/package/2006/relationships"><Relationship Type="http://schemas.openxmlformats.org/officeDocument/2006/relationships/slide" Target="/ppt/slides/slide5.xml" Id="Rb8ed4799ef8b406c" /><Relationship Type="http://schemas.openxmlformats.org/officeDocument/2006/relationships/notesMaster" Target="/ppt/notesMasters/notesMaster1.xml" Id="R0945625fb8c44f88" /></Relationships>
</file>

<file path=ppt/notesSlides/_rels/notesSlide6.xml.rels>&#65279;<?xml version="1.0" encoding="utf-8"?><Relationships xmlns="http://schemas.openxmlformats.org/package/2006/relationships"><Relationship Type="http://schemas.openxmlformats.org/officeDocument/2006/relationships/slide" Target="/ppt/slides/slide6.xml" Id="R5184b087ceb64f8f" /><Relationship Type="http://schemas.openxmlformats.org/officeDocument/2006/relationships/notesMaster" Target="/ppt/notesMasters/notesMaster1.xml" Id="Rfdde52c9a84a4f4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e69c2fbafe41f8" /><Relationship Type="http://schemas.openxmlformats.org/officeDocument/2006/relationships/notesMaster" Target="/ppt/notesMasters/notesMaster1.xml" Id="R8e7f9a2a1e7f44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First names already?.</a:t>
            </a:r>
          </a:p>
          <a:p xmlns:a="http://schemas.openxmlformats.org/drawingml/2006/main">
            <a:r>
              <a:t>Nia quickly moves to first names with Marek, while he remains formal. For one person reduced distance builds rapport; for the other respect requires time.</a:t>
            </a:r>
          </a:p>
          <a:p xmlns:a="http://schemas.openxmlformats.org/drawingml/2006/main">
            <a:r>
              <a:t>Temat: Poufałość a szacunek. Bohaterowie: Nia, Marek.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First names already?.</a:t>
            </a:r>
          </a:p>
          <a:p xmlns:a="http://schemas.openxmlformats.org/drawingml/2006/main">
            <a:r>
              <a:t>Kadr 1 z 6. Pierwsze spotkanie Nii i Marka.</a:t>
            </a:r>
          </a:p>
          <a:p xmlns:a="http://schemas.openxmlformats.org/drawingml/2006/main">
            <a:r>
              <a:t>Nia: Hi, Marek. Nia. | Marek: Good morning. I prefer to keep things formal at first, if you don’t mind.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First names already?.</a:t>
            </a:r>
          </a:p>
          <a:p xmlns:a="http://schemas.openxmlformats.org/drawingml/2006/main">
            <a:r>
              <a:t>Kadr 2 z 6. Oboje są lekko zaskoczeni.</a:t>
            </a:r>
          </a:p>
          <a:p xmlns:a="http://schemas.openxmlformats.org/drawingml/2006/main">
            <a:r>
              <a:t>Nia: So formal already? Is he trying to keep me at a distance? | Marek: First names already? We’ve just met.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First names already?.</a:t>
            </a:r>
          </a:p>
          <a:p xmlns:a="http://schemas.openxmlformats.org/drawingml/2006/main">
            <a:r>
              <a:t>Kadr 3 z 6. Przez kilka dni każde używa własnego stylu.</a:t>
            </a:r>
          </a:p>
          <a:p xmlns:a="http://schemas.openxmlformats.org/drawingml/2006/main">
            <a:r>
              <a:t>Nia: Marek, got a minute? | Marek: Of course. I’ll keep it formal for now.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First names already?.</a:t>
            </a:r>
          </a:p>
          <a:p xmlns:a="http://schemas.openxmlformats.org/drawingml/2006/main">
            <a:r>
              <a:t>Kadr 4 z 6. Nia pyta wprost o preferencję.</a:t>
            </a:r>
          </a:p>
          <a:p xmlns:a="http://schemas.openxmlformats.org/drawingml/2006/main">
            <a:r>
              <a:t>Nia: Would you rather keep things formal for now? | Marek: At first, yes. It feels natural to me. It doesn’t mean I don’t like you.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First names already?.</a:t>
            </a:r>
          </a:p>
          <a:p xmlns:a="http://schemas.openxmlformats.org/drawingml/2006/main">
            <a:r>
              <a:t>Kadr 5 z 6. Po czasie Marek sam proponuje zmianę.</a:t>
            </a:r>
          </a:p>
          <a:p xmlns:a="http://schemas.openxmlformats.org/drawingml/2006/main">
            <a:r>
              <a:t>Marek: All right, I think we can use first names now. | Nia: Sure. I’m just glad I didn’t have to guess what the formality meant.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First names already?.</a:t>
            </a:r>
          </a:p>
          <a:p xmlns:a="http://schemas.openxmlformats.org/drawingml/2006/main">
            <a:r>
              <a:t>Podsumowanie Em: Nia builds openness by reducing distance quickly. Marek shows professional respect through initial formality. The same formal address can therefore signal coldness to one person and good manners to the other. Instead of assigning a hidden intention to the form, ask about the preference. The distance can be reduced later, when both sides feel comfortable with it.</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24cda056be440c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8443772803448c3" /><Relationship Type="http://schemas.openxmlformats.org/officeDocument/2006/relationships/slideLayout" Target="/ppt/slideLayouts/slideLayout1.xml" Id="Rf2225cd37a034f2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225cd37a034f2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e1485de1f834619" /><Relationship Type="http://schemas.openxmlformats.org/officeDocument/2006/relationships/notesSlide" Target="/ppt/notesSlides/notesSlide1.xml" Id="Rd3dd77a98a7b42df"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3a6d4f2c2c264b50"/><Relationship Type="http://schemas.openxmlformats.org/officeDocument/2006/relationships/image" Target="../media/image.png" Id="R2789da87adf54caa"/><Relationship Type="http://schemas.openxmlformats.org/officeDocument/2006/relationships/notesSlide" Target="/ppt/notesSlides/notesSlide2.xml" Id="R5aa78558ef8a45cb"/></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a446ed2e09fe4935"/><Relationship Type="http://schemas.openxmlformats.org/officeDocument/2006/relationships/image" Target="../media/image2.png" Id="Rc6b39bd1755941fe"/><Relationship Type="http://schemas.openxmlformats.org/officeDocument/2006/relationships/notesSlide" Target="/ppt/notesSlides/notesSlide3.xml" Id="Rf836a756a7b64080"/></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668493f245cb488c"/><Relationship Type="http://schemas.openxmlformats.org/officeDocument/2006/relationships/image" Target="../media/image3.png" Id="R1785e1324db8411a"/><Relationship Type="http://schemas.openxmlformats.org/officeDocument/2006/relationships/notesSlide" Target="/ppt/notesSlides/notesSlide4.xml" Id="R72837885c2894de7"/></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4a841d8043f84a3c"/><Relationship Type="http://schemas.openxmlformats.org/officeDocument/2006/relationships/image" Target="../media/image4.png" Id="Rd87a0f8e91924a57"/><Relationship Type="http://schemas.openxmlformats.org/officeDocument/2006/relationships/notesSlide" Target="/ppt/notesSlides/notesSlide5.xml" Id="R3445e6f753fc4d6f"/></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43814cd8981342cc"/><Relationship Type="http://schemas.openxmlformats.org/officeDocument/2006/relationships/image" Target="../media/image5.png" Id="R8ad10b6b87c64c1c"/><Relationship Type="http://schemas.openxmlformats.org/officeDocument/2006/relationships/notesSlide" Target="/ppt/notesSlides/notesSlide6.xml" Id="Re9a20d70ddc942b5"/></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12575b4ea7464677"/><Relationship Type="http://schemas.openxmlformats.org/officeDocument/2006/relationships/image" Target="../media/image6.png" Id="R62e6997a2afb4f1c"/><Relationship Type="http://schemas.openxmlformats.org/officeDocument/2006/relationships/notesSlide" Target="/ppt/notesSlides/notesSlide7.xml" Id="R10d68107aea24a6f"/></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A742679-5B42-48F3-A5D1-86AC5F6C7D90}"/>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7B45C06D-F4CC-442E-81DE-F93AC1956B24}"/>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First names already?</a:t>
            </a:r>
          </a:p>
        </p:txBody>
      </p:sp>
      <p:sp>
        <p:nvSpPr>
          <p:cNvPr id="3" name="">
            <a:extLst xmlns:a="http://schemas.openxmlformats.org/drawingml/2006/main">
              <a:ext uri="{FF2B5EF4-FFF2-40B4-BE49-F238E27FC236}">
                <a16:creationId xmlns:a16="http://schemas.microsoft.com/office/drawing/2014/main" id="{5900275B-1273-4BFB-AB89-1EB1818A0C4E}"/>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Poufałość a szacunek</a:t>
            </a:r>
          </a:p>
        </p:txBody>
      </p:sp>
      <p:sp>
        <p:nvSpPr>
          <p:cNvPr id="4" name="">
            <a:extLst xmlns:a="http://schemas.openxmlformats.org/drawingml/2006/main">
              <a:ext uri="{FF2B5EF4-FFF2-40B4-BE49-F238E27FC236}">
                <a16:creationId xmlns:a16="http://schemas.microsoft.com/office/drawing/2014/main" id="{1EFA5F70-2127-4D63-8EB5-3CF099D68F44}"/>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Nia quickly moves to first names with Marek, while he remains formal. For one person reduced distance builds rapport; for the other respect requires time.</a:t>
            </a:r>
          </a:p>
        </p:txBody>
      </p:sp>
    </p:spTree>
    <p:extLst>
      <p:ext uri="{BB962C8B-B14F-4D97-AF65-F5344CB8AC3E}">
        <p14:creationId xmlns:p14="http://schemas.microsoft.com/office/powerpoint/2010/main" val="200873631"/>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789da87adf54ca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578E91A-B479-4750-8E02-02FCC4350934}"/>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132552AF-8FE3-42BA-B3A9-7FD44F97A2B7}"/>
              </a:ext>
            </a:extLst>
          </p:cNvPr>
          <p:cNvSpPr>
            <a:spLocks xmlns:a="http://schemas.openxmlformats.org/drawingml/2006/main" noGrp="1"/>
          </p:cNvSpPr>
          <p:nvPr/>
        </p:nvSpPr>
        <p:spPr>
          <a:xfrm xmlns:a="http://schemas.openxmlformats.org/drawingml/2006/main">
            <a:off x="1495425"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6F495BD9-14C2-4185-989D-F6D730B16A72}"/>
              </a:ext>
            </a:extLst>
          </p:cNvPr>
          <p:cNvSpPr>
            <a:spLocks xmlns:a="http://schemas.openxmlformats.org/drawingml/2006/main" noGrp="1"/>
          </p:cNvSpPr>
          <p:nvPr/>
        </p:nvSpPr>
        <p:spPr>
          <a:xfrm xmlns:a="http://schemas.openxmlformats.org/drawingml/2006/main">
            <a:off x="228600" y="4095750"/>
            <a:ext cx="3143250" cy="1333500"/>
          </a:xfrm>
          <a:prstGeom xmlns:a="http://schemas.openxmlformats.org/drawingml/2006/main" prst="roundRect">
            <a:avLst>
              <a:gd name="adj" fmla="val 1857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Hi, Marek. Nia.</a:t>
            </a:r>
          </a:p>
        </p:txBody>
      </p:sp>
      <p:sp>
        <p:nvSpPr>
          <p:cNvPr id="5" name="">
            <a:extLst xmlns:a="http://schemas.openxmlformats.org/drawingml/2006/main">
              <a:ext uri="{FF2B5EF4-FFF2-40B4-BE49-F238E27FC236}">
                <a16:creationId xmlns:a16="http://schemas.microsoft.com/office/drawing/2014/main" id="{57CCDECA-6E74-43CD-B424-D25659F58871}"/>
              </a:ext>
            </a:extLst>
          </p:cNvPr>
          <p:cNvSpPr>
            <a:spLocks xmlns:a="http://schemas.openxmlformats.org/drawingml/2006/main" noGrp="1"/>
          </p:cNvSpPr>
          <p:nvPr/>
        </p:nvSpPr>
        <p:spPr>
          <a:xfrm xmlns:a="http://schemas.openxmlformats.org/drawingml/2006/main">
            <a:off x="6019800" y="33147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D4425017-7B0A-4BAE-BB80-E644C1219187}"/>
              </a:ext>
            </a:extLst>
          </p:cNvPr>
          <p:cNvSpPr>
            <a:spLocks xmlns:a="http://schemas.openxmlformats.org/drawingml/2006/main" noGrp="1"/>
          </p:cNvSpPr>
          <p:nvPr/>
        </p:nvSpPr>
        <p:spPr>
          <a:xfrm xmlns:a="http://schemas.openxmlformats.org/drawingml/2006/main">
            <a:off x="3810000" y="4191000"/>
            <a:ext cx="3714750" cy="1524000"/>
          </a:xfrm>
          <a:prstGeom xmlns:a="http://schemas.openxmlformats.org/drawingml/2006/main" prst="roundRect">
            <a:avLst>
              <a:gd name="adj" fmla="val 1625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Good morning. I prefer to keep things formal at first, if you don’t mind.</a:t>
            </a:r>
          </a:p>
        </p:txBody>
      </p:sp>
    </p:spTree>
    <p:extLst>
      <p:ext uri="{BB962C8B-B14F-4D97-AF65-F5344CB8AC3E}">
        <p14:creationId xmlns:p14="http://schemas.microsoft.com/office/powerpoint/2010/main" val="4160991"/>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6b39bd1755941fe"/>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6BD31DD-CC1B-4011-871F-A82E80E620F1}"/>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31BBF24D-5DBE-4A44-8E2F-CCC265D96483}"/>
              </a:ext>
            </a:extLst>
          </p:cNvPr>
          <p:cNvSpPr>
            <a:spLocks xmlns:a="http://schemas.openxmlformats.org/drawingml/2006/main" noGrp="1"/>
          </p:cNvSpPr>
          <p:nvPr/>
        </p:nvSpPr>
        <p:spPr>
          <a:xfrm xmlns:a="http://schemas.openxmlformats.org/drawingml/2006/main">
            <a:off x="1666875" y="3781425"/>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6F0FC575-5237-4945-84B1-1BD5F5E8A0CD}"/>
              </a:ext>
            </a:extLst>
          </p:cNvPr>
          <p:cNvSpPr>
            <a:spLocks xmlns:a="http://schemas.openxmlformats.org/drawingml/2006/main" noGrp="1"/>
          </p:cNvSpPr>
          <p:nvPr/>
        </p:nvSpPr>
        <p:spPr>
          <a:xfrm xmlns:a="http://schemas.openxmlformats.org/drawingml/2006/main">
            <a:off x="1857375" y="3571875"/>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861ADEC5-04DC-4FDD-9F16-D19935AA3182}"/>
              </a:ext>
            </a:extLst>
          </p:cNvPr>
          <p:cNvSpPr>
            <a:spLocks xmlns:a="http://schemas.openxmlformats.org/drawingml/2006/main" noGrp="1"/>
          </p:cNvSpPr>
          <p:nvPr/>
        </p:nvSpPr>
        <p:spPr>
          <a:xfrm xmlns:a="http://schemas.openxmlformats.org/drawingml/2006/main">
            <a:off x="228600" y="4000500"/>
            <a:ext cx="3714750" cy="1476375"/>
          </a:xfrm>
          <a:prstGeom xmlns:a="http://schemas.openxmlformats.org/drawingml/2006/main" prst="roundRect">
            <a:avLst>
              <a:gd name="adj" fmla="val 1677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So formal already? Is he trying to keep me at a distance?</a:t>
            </a:r>
          </a:p>
        </p:txBody>
      </p:sp>
      <p:sp>
        <p:nvSpPr>
          <p:cNvPr id="6" name="">
            <a:extLst xmlns:a="http://schemas.openxmlformats.org/drawingml/2006/main">
              <a:ext uri="{FF2B5EF4-FFF2-40B4-BE49-F238E27FC236}">
                <a16:creationId xmlns:a16="http://schemas.microsoft.com/office/drawing/2014/main" id="{2678C063-1E5F-47FF-86AB-D925E7B25542}"/>
              </a:ext>
            </a:extLst>
          </p:cNvPr>
          <p:cNvSpPr>
            <a:spLocks xmlns:a="http://schemas.openxmlformats.org/drawingml/2006/main" noGrp="1"/>
          </p:cNvSpPr>
          <p:nvPr/>
        </p:nvSpPr>
        <p:spPr>
          <a:xfrm xmlns:a="http://schemas.openxmlformats.org/drawingml/2006/main">
            <a:off x="6096000" y="3971925"/>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CBE2BE33-1565-4F65-B548-CA4E7205152C}"/>
              </a:ext>
            </a:extLst>
          </p:cNvPr>
          <p:cNvSpPr>
            <a:spLocks xmlns:a="http://schemas.openxmlformats.org/drawingml/2006/main" noGrp="1"/>
          </p:cNvSpPr>
          <p:nvPr/>
        </p:nvSpPr>
        <p:spPr>
          <a:xfrm xmlns:a="http://schemas.openxmlformats.org/drawingml/2006/main">
            <a:off x="6286500" y="3762375"/>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6A2F6517-8C18-42DD-B3ED-2F6C6DE623C8}"/>
              </a:ext>
            </a:extLst>
          </p:cNvPr>
          <p:cNvSpPr>
            <a:spLocks xmlns:a="http://schemas.openxmlformats.org/drawingml/2006/main" noGrp="1"/>
          </p:cNvSpPr>
          <p:nvPr/>
        </p:nvSpPr>
        <p:spPr>
          <a:xfrm xmlns:a="http://schemas.openxmlformats.org/drawingml/2006/main">
            <a:off x="4095750" y="4191000"/>
            <a:ext cx="3429000" cy="1524000"/>
          </a:xfrm>
          <a:prstGeom xmlns:a="http://schemas.openxmlformats.org/drawingml/2006/main" prst="roundRect">
            <a:avLst>
              <a:gd name="adj" fmla="val 1625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First names already? We’ve just met.</a:t>
            </a:r>
          </a:p>
        </p:txBody>
      </p:sp>
    </p:spTree>
    <p:extLst>
      <p:ext uri="{BB962C8B-B14F-4D97-AF65-F5344CB8AC3E}">
        <p14:creationId xmlns:p14="http://schemas.microsoft.com/office/powerpoint/2010/main" val="779206475"/>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1785e1324db8411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536480E-63B2-4BB9-88B9-3BDC4D9DD32B}"/>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DF35C26D-5897-44A9-9EE2-2CCB5159EEDE}"/>
              </a:ext>
            </a:extLst>
          </p:cNvPr>
          <p:cNvSpPr>
            <a:spLocks xmlns:a="http://schemas.openxmlformats.org/drawingml/2006/main" noGrp="1"/>
          </p:cNvSpPr>
          <p:nvPr/>
        </p:nvSpPr>
        <p:spPr>
          <a:xfrm xmlns:a="http://schemas.openxmlformats.org/drawingml/2006/main">
            <a:off x="1543050" y="345757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97A0F32E-0BDE-4DFD-A370-A370DD20B81F}"/>
              </a:ext>
            </a:extLst>
          </p:cNvPr>
          <p:cNvSpPr>
            <a:spLocks xmlns:a="http://schemas.openxmlformats.org/drawingml/2006/main" noGrp="1"/>
          </p:cNvSpPr>
          <p:nvPr/>
        </p:nvSpPr>
        <p:spPr>
          <a:xfrm xmlns:a="http://schemas.openxmlformats.org/drawingml/2006/main">
            <a:off x="228600" y="4333875"/>
            <a:ext cx="295275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Marek, got a minute?</a:t>
            </a:r>
          </a:p>
        </p:txBody>
      </p:sp>
      <p:sp>
        <p:nvSpPr>
          <p:cNvPr id="5" name="">
            <a:extLst xmlns:a="http://schemas.openxmlformats.org/drawingml/2006/main">
              <a:ext uri="{FF2B5EF4-FFF2-40B4-BE49-F238E27FC236}">
                <a16:creationId xmlns:a16="http://schemas.microsoft.com/office/drawing/2014/main" id="{CAC69ADE-A0CA-4184-9354-232FACBB2442}"/>
              </a:ext>
            </a:extLst>
          </p:cNvPr>
          <p:cNvSpPr>
            <a:spLocks xmlns:a="http://schemas.openxmlformats.org/drawingml/2006/main" noGrp="1"/>
          </p:cNvSpPr>
          <p:nvPr/>
        </p:nvSpPr>
        <p:spPr>
          <a:xfrm xmlns:a="http://schemas.openxmlformats.org/drawingml/2006/main">
            <a:off x="6019800" y="3362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91247AB4-316E-401B-813D-62DE216E7713}"/>
              </a:ext>
            </a:extLst>
          </p:cNvPr>
          <p:cNvSpPr>
            <a:spLocks xmlns:a="http://schemas.openxmlformats.org/drawingml/2006/main" noGrp="1"/>
          </p:cNvSpPr>
          <p:nvPr/>
        </p:nvSpPr>
        <p:spPr>
          <a:xfrm xmlns:a="http://schemas.openxmlformats.org/drawingml/2006/main">
            <a:off x="3905250" y="4238625"/>
            <a:ext cx="3619500" cy="1476375"/>
          </a:xfrm>
          <a:prstGeom xmlns:a="http://schemas.openxmlformats.org/drawingml/2006/main" prst="roundRect">
            <a:avLst>
              <a:gd name="adj" fmla="val 1677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Of course. I’ll keep it formal for now.</a:t>
            </a:r>
          </a:p>
        </p:txBody>
      </p:sp>
    </p:spTree>
    <p:extLst>
      <p:ext uri="{BB962C8B-B14F-4D97-AF65-F5344CB8AC3E}">
        <p14:creationId xmlns:p14="http://schemas.microsoft.com/office/powerpoint/2010/main" val="773158912"/>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d87a0f8e91924a5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6F505EC-0DE0-4787-BFCA-EA52056087AB}"/>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AA31A120-3BE1-4DB6-AC09-D44E788BC858}"/>
              </a:ext>
            </a:extLst>
          </p:cNvPr>
          <p:cNvSpPr>
            <a:spLocks xmlns:a="http://schemas.openxmlformats.org/drawingml/2006/main" noGrp="1"/>
          </p:cNvSpPr>
          <p:nvPr/>
        </p:nvSpPr>
        <p:spPr>
          <a:xfrm xmlns:a="http://schemas.openxmlformats.org/drawingml/2006/main">
            <a:off x="1638300" y="3028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120D80C5-2BBD-429E-82A7-CCEE6A841B8B}"/>
              </a:ext>
            </a:extLst>
          </p:cNvPr>
          <p:cNvSpPr>
            <a:spLocks xmlns:a="http://schemas.openxmlformats.org/drawingml/2006/main" noGrp="1"/>
          </p:cNvSpPr>
          <p:nvPr/>
        </p:nvSpPr>
        <p:spPr>
          <a:xfrm xmlns:a="http://schemas.openxmlformats.org/drawingml/2006/main">
            <a:off x="228600" y="3905250"/>
            <a:ext cx="381000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Would you rather keep things formal for now?</a:t>
            </a:r>
          </a:p>
        </p:txBody>
      </p:sp>
      <p:sp>
        <p:nvSpPr>
          <p:cNvPr id="5" name="">
            <a:extLst xmlns:a="http://schemas.openxmlformats.org/drawingml/2006/main">
              <a:ext uri="{FF2B5EF4-FFF2-40B4-BE49-F238E27FC236}">
                <a16:creationId xmlns:a16="http://schemas.microsoft.com/office/drawing/2014/main" id="{DB7DE22F-EBDF-448E-92DA-F70714F7BD61}"/>
              </a:ext>
            </a:extLst>
          </p:cNvPr>
          <p:cNvSpPr>
            <a:spLocks xmlns:a="http://schemas.openxmlformats.org/drawingml/2006/main" noGrp="1"/>
          </p:cNvSpPr>
          <p:nvPr/>
        </p:nvSpPr>
        <p:spPr>
          <a:xfrm xmlns:a="http://schemas.openxmlformats.org/drawingml/2006/main">
            <a:off x="6019800" y="29337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0F777754-EE13-4B6D-955A-A3B7AE03884C}"/>
              </a:ext>
            </a:extLst>
          </p:cNvPr>
          <p:cNvSpPr>
            <a:spLocks xmlns:a="http://schemas.openxmlformats.org/drawingml/2006/main" noGrp="1"/>
          </p:cNvSpPr>
          <p:nvPr/>
        </p:nvSpPr>
        <p:spPr>
          <a:xfrm xmlns:a="http://schemas.openxmlformats.org/drawingml/2006/main">
            <a:off x="4191000" y="3810000"/>
            <a:ext cx="3333750" cy="1905000"/>
          </a:xfrm>
          <a:prstGeom xmlns:a="http://schemas.openxmlformats.org/drawingml/2006/main" prst="roundRect">
            <a:avLst>
              <a:gd name="adj" fmla="val 13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At first, yes. It feels natural to me. It doesn’t mean I don’t like you.</a:t>
            </a:r>
          </a:p>
        </p:txBody>
      </p:sp>
    </p:spTree>
    <p:extLst>
      <p:ext uri="{BB962C8B-B14F-4D97-AF65-F5344CB8AC3E}">
        <p14:creationId xmlns:p14="http://schemas.microsoft.com/office/powerpoint/2010/main" val="1455524012"/>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ad10b6b87c64c1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05FBCD1-BFFB-4043-AA29-62983B19978E}"/>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B68E174C-C4BA-46D6-B874-47EAE859867D}"/>
              </a:ext>
            </a:extLst>
          </p:cNvPr>
          <p:cNvSpPr>
            <a:spLocks xmlns:a="http://schemas.openxmlformats.org/drawingml/2006/main" noGrp="1"/>
          </p:cNvSpPr>
          <p:nvPr/>
        </p:nvSpPr>
        <p:spPr>
          <a:xfrm xmlns:a="http://schemas.openxmlformats.org/drawingml/2006/main">
            <a:off x="6019800" y="3028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B126033B-5806-4F4C-B6B0-0541FFB0DB54}"/>
              </a:ext>
            </a:extLst>
          </p:cNvPr>
          <p:cNvSpPr>
            <a:spLocks xmlns:a="http://schemas.openxmlformats.org/drawingml/2006/main" noGrp="1"/>
          </p:cNvSpPr>
          <p:nvPr/>
        </p:nvSpPr>
        <p:spPr>
          <a:xfrm xmlns:a="http://schemas.openxmlformats.org/drawingml/2006/main">
            <a:off x="4000500" y="3905250"/>
            <a:ext cx="3524250" cy="1571625"/>
          </a:xfrm>
          <a:prstGeom xmlns:a="http://schemas.openxmlformats.org/drawingml/2006/main" prst="roundRect">
            <a:avLst>
              <a:gd name="adj" fmla="val 15758"/>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All right, I think we can use first names now.</a:t>
            </a:r>
          </a:p>
        </p:txBody>
      </p:sp>
      <p:sp>
        <p:nvSpPr>
          <p:cNvPr id="5" name="">
            <a:extLst xmlns:a="http://schemas.openxmlformats.org/drawingml/2006/main">
              <a:ext uri="{FF2B5EF4-FFF2-40B4-BE49-F238E27FC236}">
                <a16:creationId xmlns:a16="http://schemas.microsoft.com/office/drawing/2014/main" id="{DDECEE76-E4E1-40D5-9013-D9EB729A777E}"/>
              </a:ext>
            </a:extLst>
          </p:cNvPr>
          <p:cNvSpPr>
            <a:spLocks xmlns:a="http://schemas.openxmlformats.org/drawingml/2006/main" noGrp="1"/>
          </p:cNvSpPr>
          <p:nvPr/>
        </p:nvSpPr>
        <p:spPr>
          <a:xfrm xmlns:a="http://schemas.openxmlformats.org/drawingml/2006/main">
            <a:off x="1590675" y="3362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E09985E7-7803-4418-848B-AD524F8138E8}"/>
              </a:ext>
            </a:extLst>
          </p:cNvPr>
          <p:cNvSpPr>
            <a:spLocks xmlns:a="http://schemas.openxmlformats.org/drawingml/2006/main" noGrp="1"/>
          </p:cNvSpPr>
          <p:nvPr/>
        </p:nvSpPr>
        <p:spPr>
          <a:xfrm xmlns:a="http://schemas.openxmlformats.org/drawingml/2006/main">
            <a:off x="228600" y="4238625"/>
            <a:ext cx="3619500" cy="1476375"/>
          </a:xfrm>
          <a:prstGeom xmlns:a="http://schemas.openxmlformats.org/drawingml/2006/main" prst="roundRect">
            <a:avLst>
              <a:gd name="adj" fmla="val 1677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Sure. I’m just glad I didn’t have to guess what the formality meant.</a:t>
            </a:r>
          </a:p>
        </p:txBody>
      </p:sp>
    </p:spTree>
    <p:extLst>
      <p:ext uri="{BB962C8B-B14F-4D97-AF65-F5344CB8AC3E}">
        <p14:creationId xmlns:p14="http://schemas.microsoft.com/office/powerpoint/2010/main" val="1840753449"/>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2421AECE-4028-404F-ACE2-2705520D36CE}"/>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0F59CDB9-607E-4D96-AB61-C53356E30201}"/>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9A389296-EC9B-401A-9AC5-398A19EE2181}"/>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D05D20A5-1C0B-4BE8-BD68-20FACC1D41A5}"/>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Nia builds openness by reducing distance quickly.</a:t>
            </a:r>
            <a:br>
              <a:rPr sz="1100" b="1">
                <a:solidFill>
                  <a:srgbClr val="241428"/>
                </a:solidFill>
                <a:latin typeface="Outfit"/>
                <a:ea typeface="Outfit"/>
                <a:cs typeface="Outfit"/>
              </a:rPr>
            </a:br>
            <a:r>
              <a:rPr sz="1100" b="1">
                <a:solidFill>
                  <a:srgbClr val="241428"/>
                </a:solidFill>
                <a:latin typeface="Outfit"/>
                <a:ea typeface="Outfit"/>
                <a:cs typeface="Outfit"/>
              </a:rPr>
              <a:t>Marek shows professional respect through initial</a:t>
            </a:r>
            <a:br>
              <a:rPr sz="1100" b="1">
                <a:solidFill>
                  <a:srgbClr val="241428"/>
                </a:solidFill>
                <a:latin typeface="Outfit"/>
                <a:ea typeface="Outfit"/>
                <a:cs typeface="Outfit"/>
              </a:rPr>
            </a:br>
            <a:r>
              <a:rPr sz="1100" b="1">
                <a:solidFill>
                  <a:srgbClr val="241428"/>
                </a:solidFill>
                <a:latin typeface="Outfit"/>
                <a:ea typeface="Outfit"/>
                <a:cs typeface="Outfit"/>
              </a:rPr>
              <a:t>formality. The same formal address can therefore</a:t>
            </a:r>
            <a:br>
              <a:rPr sz="1100" b="1">
                <a:solidFill>
                  <a:srgbClr val="241428"/>
                </a:solidFill>
                <a:latin typeface="Outfit"/>
                <a:ea typeface="Outfit"/>
                <a:cs typeface="Outfit"/>
              </a:rPr>
            </a:br>
            <a:r>
              <a:rPr sz="1100" b="1">
                <a:solidFill>
                  <a:srgbClr val="241428"/>
                </a:solidFill>
                <a:latin typeface="Outfit"/>
                <a:ea typeface="Outfit"/>
                <a:cs typeface="Outfit"/>
              </a:rPr>
              <a:t>signal coldness to one person and good manners to</a:t>
            </a:r>
            <a:br>
              <a:rPr sz="1100" b="1">
                <a:solidFill>
                  <a:srgbClr val="241428"/>
                </a:solidFill>
                <a:latin typeface="Outfit"/>
                <a:ea typeface="Outfit"/>
                <a:cs typeface="Outfit"/>
              </a:rPr>
            </a:br>
            <a:r>
              <a:rPr sz="1100" b="1">
                <a:solidFill>
                  <a:srgbClr val="241428"/>
                </a:solidFill>
                <a:latin typeface="Outfit"/>
                <a:ea typeface="Outfit"/>
                <a:cs typeface="Outfit"/>
              </a:rPr>
              <a:t>the other. Instead of assigning a hidden intention</a:t>
            </a:r>
            <a:br>
              <a:rPr sz="1100" b="1">
                <a:solidFill>
                  <a:srgbClr val="241428"/>
                </a:solidFill>
                <a:latin typeface="Outfit"/>
                <a:ea typeface="Outfit"/>
                <a:cs typeface="Outfit"/>
              </a:rPr>
            </a:br>
            <a:r>
              <a:rPr sz="1100" b="1">
                <a:solidFill>
                  <a:srgbClr val="241428"/>
                </a:solidFill>
                <a:latin typeface="Outfit"/>
                <a:ea typeface="Outfit"/>
                <a:cs typeface="Outfit"/>
              </a:rPr>
              <a:t>to the form, ask about the preference. The distance</a:t>
            </a:r>
            <a:br>
              <a:rPr sz="1100" b="1">
                <a:solidFill>
                  <a:srgbClr val="241428"/>
                </a:solidFill>
                <a:latin typeface="Outfit"/>
                <a:ea typeface="Outfit"/>
                <a:cs typeface="Outfit"/>
              </a:rPr>
            </a:br>
            <a:r>
              <a:rPr sz="1100" b="1">
                <a:solidFill>
                  <a:srgbClr val="241428"/>
                </a:solidFill>
                <a:latin typeface="Outfit"/>
                <a:ea typeface="Outfit"/>
                <a:cs typeface="Outfit"/>
              </a:rPr>
              <a:t>can be reduced later, when both sides feel</a:t>
            </a:r>
            <a:br>
              <a:rPr sz="1100" b="1">
                <a:solidFill>
                  <a:srgbClr val="241428"/>
                </a:solidFill>
                <a:latin typeface="Outfit"/>
                <a:ea typeface="Outfit"/>
                <a:cs typeface="Outfit"/>
              </a:rPr>
            </a:br>
            <a:r>
              <a:rPr sz="1100" b="1">
                <a:solidFill>
                  <a:srgbClr val="241428"/>
                </a:solidFill>
                <a:latin typeface="Outfit"/>
                <a:ea typeface="Outfit"/>
                <a:cs typeface="Outfit"/>
              </a:rPr>
              <a:t>comfortable with it.</a:t>
            </a:r>
          </a:p>
        </p:txBody>
      </p:sp>
      <p:pic>
        <p:nvPicPr>
          <p:cNvPr id="9" name=""/>
          <p:cNvPicPr>
            <a:picLocks noChangeAspect="1"/>
          </p:cNvPicPr>
          <p:nvPr/>
        </p:nvPicPr>
        <p:blipFill>
          <a:blip r:embed="R62e6997a2afb4f1c"/>
          <a:stretch/>
        </p:blipFill>
        <p:spPr>
          <a:xfrm>
            <a:off x="523875" y="4810125"/>
            <a:ext cx="1619250" cy="1619250"/>
          </a:xfrm>
          <a:prstGeom prst="rect">
            <a:avLst/>
          </a:prstGeom>
        </p:spPr>
      </p:pic>
      <p:sp>
        <p:nvSpPr>
          <p:cNvPr id="5" name="">
            <a:extLst>
              <a:ext uri="{FF2B5EF4-FFF2-40B4-BE49-F238E27FC236}">
                <ns2:creationId id="{D05D20A5-1C0B-4BE8-BD68-20FACC1D41A5}"/>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19837037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2026-09-15T07:43:45.3430000Z</dcterms:created>
  <dcterms:modified xsi:type="dcterms:W3CDTF">2026-09-15T07:43:45.3430000Z</dcterms:modified>
</coreProperties>
</file>