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02e3aba0bf4eb7" /><Relationship Type="http://schemas.openxmlformats.org/officeDocument/2006/relationships/extended-properties" Target="/docProps/app.xml" Id="Rb15d3efb014646ff" /><Relationship Type="http://schemas.openxmlformats.org/officeDocument/2006/relationships/officeDocument" Target="/ppt/presentation.xml" Id="R4a787ba62f194f7e" /></Relationships>
</file>

<file path=ppt/presentation.xml><?xml version="1.0" encoding="utf-8"?>
<p:presentation xmlns:p="http://schemas.openxmlformats.org/presentationml/2006/main">
  <p:sldMasterIdLst>
    <p:sldMasterId xmlns:r="http://schemas.openxmlformats.org/officeDocument/2006/relationships" id="2147483648" r:id="Rd65f70be900c4649"/>
  </p:sldMasterIdLst>
  <p:notesMasterIdLst>
    <p:notesMasterId xmlns:r="http://schemas.openxmlformats.org/officeDocument/2006/relationships" r:id="Rd6dfdb6efbea4eab"/>
  </p:notesMasterIdLst>
  <p:sldIdLst>
    <p:sldId xmlns:r="http://schemas.openxmlformats.org/officeDocument/2006/relationships" id="256" r:id="R37ff58a2446f4ea6"/>
    <p:sldId xmlns:r="http://schemas.openxmlformats.org/officeDocument/2006/relationships" id="257" r:id="Rf13bf57e67f742c2"/>
    <p:sldId xmlns:r="http://schemas.openxmlformats.org/officeDocument/2006/relationships" id="258" r:id="R2ae3580d9ea74814"/>
    <p:sldId xmlns:r="http://schemas.openxmlformats.org/officeDocument/2006/relationships" id="259" r:id="R79acaeebd4814e57"/>
    <p:sldId xmlns:r="http://schemas.openxmlformats.org/officeDocument/2006/relationships" id="260" r:id="R601eed615a144b0e"/>
    <p:sldId xmlns:r="http://schemas.openxmlformats.org/officeDocument/2006/relationships" id="261" r:id="R5cc8f34dfe3d48a6"/>
    <p:sldId xmlns:r="http://schemas.openxmlformats.org/officeDocument/2006/relationships" id="262" r:id="R7ecfaab7254c4844"/>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31aff42fba4b59" /><Relationship Type="http://schemas.openxmlformats.org/officeDocument/2006/relationships/slideMaster" Target="/ppt/slideMasters/slideMaster1.xml" Id="Rd65f70be900c4649" /><Relationship Type="http://schemas.openxmlformats.org/officeDocument/2006/relationships/notesMaster" Target="/ppt/notesMasters/notesMaster1.xml" Id="Rd6dfdb6efbea4eab" /><Relationship Type="http://schemas.openxmlformats.org/officeDocument/2006/relationships/presProps" Target="/ppt/presProps.xml" Id="R83c7dcce8c324911" /><Relationship Type="http://schemas.openxmlformats.org/officeDocument/2006/relationships/tableStyles" Target="/ppt/tableStyles.xml" Id="R7d8dbc0373ce4257" /><Relationship Type="http://schemas.openxmlformats.org/officeDocument/2006/relationships/slide" Target="/ppt/slides/slide1.xml" Id="R37ff58a2446f4ea6" /><Relationship Type="http://schemas.openxmlformats.org/officeDocument/2006/relationships/slide" Target="/ppt/slides/slide2.xml" Id="Rf13bf57e67f742c2" /><Relationship Type="http://schemas.openxmlformats.org/officeDocument/2006/relationships/slide" Target="/ppt/slides/slide3.xml" Id="R2ae3580d9ea74814" /><Relationship Type="http://schemas.openxmlformats.org/officeDocument/2006/relationships/slide" Target="/ppt/slides/slide4.xml" Id="R79acaeebd4814e57" /><Relationship Type="http://schemas.openxmlformats.org/officeDocument/2006/relationships/slide" Target="/ppt/slides/slide5.xml" Id="R601eed615a144b0e" /><Relationship Type="http://schemas.openxmlformats.org/officeDocument/2006/relationships/slide" Target="/ppt/slides/slide6.xml" Id="R5cc8f34dfe3d48a6" /><Relationship Type="http://schemas.openxmlformats.org/officeDocument/2006/relationships/slide" Target="/ppt/slides/slide7.xml" Id="R7ecfaab7254c48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921cb0c67934e8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2a9de27a1247b8" /><Relationship Type="http://schemas.openxmlformats.org/officeDocument/2006/relationships/notesMaster" Target="/ppt/notesMasters/notesMaster1.xml" Id="R72a247227cac45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3d9534ff7344b0" /><Relationship Type="http://schemas.openxmlformats.org/officeDocument/2006/relationships/notesMaster" Target="/ppt/notesMasters/notesMaster1.xml" Id="R334c0bfdf7a347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91ebc0e9f943f9" /><Relationship Type="http://schemas.openxmlformats.org/officeDocument/2006/relationships/notesMaster" Target="/ppt/notesMasters/notesMaster1.xml" Id="Re846391d79a346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49ecd4b3aec4e6f" /><Relationship Type="http://schemas.openxmlformats.org/officeDocument/2006/relationships/notesMaster" Target="/ppt/notesMasters/notesMaster1.xml" Id="Ra25e8239e7e146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d29cb407e174cfc" /><Relationship Type="http://schemas.openxmlformats.org/officeDocument/2006/relationships/notesMaster" Target="/ppt/notesMasters/notesMaster1.xml" Id="Rfcfb29516c7642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cd466d6df84368" /><Relationship Type="http://schemas.openxmlformats.org/officeDocument/2006/relationships/notesMaster" Target="/ppt/notesMasters/notesMaster1.xml" Id="Rdea5ef2c605e412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c20edea3ff4c09" /><Relationship Type="http://schemas.openxmlformats.org/officeDocument/2006/relationships/notesMaster" Target="/ppt/notesMasters/notesMaster1.xml" Id="R4c14a9396b3346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Nia asks Olek directly for urgent customer help, bypassing Karim. The problem disappears faster, but the team’s priorities change without its leader knowing.</a:t>
            </a:r>
          </a:p>
          <a:p xmlns:a="http://schemas.openxmlformats.org/drawingml/2006/main">
            <a:r>
              <a:t>Temat: Szybka pomoc a odpowiedzialność lidera. Bohaterowie: Nia, Karim, Olek.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Kadr 1 z 6. Nia dostaje pilne zgłoszenie klienta i pisze bezpośrednio do Olka.</a:t>
            </a:r>
          </a:p>
          <a:p xmlns:a="http://schemas.openxmlformats.org/drawingml/2006/main">
            <a:r>
              <a:t>Nia: Olek, the client is blocked. Can you look at it now? | Olek: 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Kadr 2 z 6. Olek naprawia problem; Karim dowiaduje się o tym później.</a:t>
            </a:r>
          </a:p>
          <a:p xmlns:a="http://schemas.openxmlformats.org/drawingml/2006/main">
            <a:r>
              <a:t>Karim: Why did my team get assigned work without me knowing?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Kadr 3 z 6. Karim jest chłodniejszy wobec Nii.</a:t>
            </a:r>
          </a:p>
          <a:p xmlns:a="http://schemas.openxmlformats.org/drawingml/2006/main">
            <a:r>
              <a:t>Nia: Something wrong? | Karim: I need to know when someone is setting work for my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Kadr 4 z 6. Nia jest szczerze zaskoczona.</a:t>
            </a:r>
          </a:p>
          <a:p xmlns:a="http://schemas.openxmlformats.org/drawingml/2006/main">
            <a:r>
              <a:t>Nia: I wasn’t assigning work. I was trying to save the client. | Karim: And I’m accountable for what the team takes 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Kadr 5 z 6. Ustalają ścieżkę na pilne przypadki.</a:t>
            </a:r>
          </a:p>
          <a:p xmlns:a="http://schemas.openxmlformats.org/drawingml/2006/main">
            <a:r>
              <a:t>Nia: So I message Olek and tell you at the same time? | Karim: For urgent issues, perfect.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Why did you message my team?.</a:t>
            </a:r>
          </a:p>
          <a:p xmlns:a="http://schemas.openxmlformats.org/drawingml/2006/main">
            <a:r>
              <a:t>Podsumowanie Em: Nia sees the fastest route to the person who can solve the client’s problem. Karim sees his responsibility for the team’s priorities and workload. An efficient shortcut for one side therefore feels like bypassing a role to the other. In urgent situations, do not block direct contact. Set a simple visibility rule instead: the specialist receives the request and their leader is informed of the new commitment at the same time.</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7c61d278f44d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e2ce48ce3240df" /><Relationship Type="http://schemas.openxmlformats.org/officeDocument/2006/relationships/slideLayout" Target="/ppt/slideLayouts/slideLayout1.xml" Id="Rc7b3c5d1af24485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b3c5d1af24485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94e5844593c4856" /><Relationship Type="http://schemas.openxmlformats.org/officeDocument/2006/relationships/notesSlide" Target="/ppt/notesSlides/notesSlide1.xml" Id="R6c1faf8d3fd0414a"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9e50e066d5c24ac7"/><Relationship Type="http://schemas.openxmlformats.org/officeDocument/2006/relationships/image" Target="../media/image.png" Id="R9867f87e70524914"/><Relationship Type="http://schemas.openxmlformats.org/officeDocument/2006/relationships/notesSlide" Target="/ppt/notesSlides/notesSlide2.xml" Id="R27cc95bdbb0849e2"/></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e8f294b461a04e09"/><Relationship Type="http://schemas.openxmlformats.org/officeDocument/2006/relationships/image" Target="../media/image2.png" Id="R2d7dc587ad0143a4"/><Relationship Type="http://schemas.openxmlformats.org/officeDocument/2006/relationships/notesSlide" Target="/ppt/notesSlides/notesSlide3.xml" Id="Rf4261528d04c4a56"/></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4016b5457e8741e3"/><Relationship Type="http://schemas.openxmlformats.org/officeDocument/2006/relationships/image" Target="../media/image3.png" Id="R83df3598842346d8"/><Relationship Type="http://schemas.openxmlformats.org/officeDocument/2006/relationships/notesSlide" Target="/ppt/notesSlides/notesSlide4.xml" Id="R11e3dbb9e5d94519"/></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07b23bedc5634f69"/><Relationship Type="http://schemas.openxmlformats.org/officeDocument/2006/relationships/image" Target="../media/image4.png" Id="R6d4fd88d66804fd0"/><Relationship Type="http://schemas.openxmlformats.org/officeDocument/2006/relationships/notesSlide" Target="/ppt/notesSlides/notesSlide5.xml" Id="Rc8759edb57aa40ab"/></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ebabcda198574236"/><Relationship Type="http://schemas.openxmlformats.org/officeDocument/2006/relationships/image" Target="../media/image5.png" Id="R118be4efe79249e5"/><Relationship Type="http://schemas.openxmlformats.org/officeDocument/2006/relationships/notesSlide" Target="/ppt/notesSlides/notesSlide6.xml" Id="R7bbc3b89531e49fc"/></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adfe397e463d43fe"/><Relationship Type="http://schemas.openxmlformats.org/officeDocument/2006/relationships/image" Target="../media/image6.png" Id="R92aa5f7d283a44bf"/><Relationship Type="http://schemas.openxmlformats.org/officeDocument/2006/relationships/notesSlide" Target="/ppt/notesSlides/notesSlide7.xml" Id="R535c7e5bc7564e1a"/></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7FCED20-FEC6-4BB8-BF39-D4832060E70C}"/>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9A65AA54-6D12-42DB-90B2-B53B98D95E20}"/>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Why did you message my team?</a:t>
            </a:r>
          </a:p>
        </p:txBody>
      </p:sp>
      <p:sp>
        <p:nvSpPr>
          <p:cNvPr id="3" name="">
            <a:extLst xmlns:a="http://schemas.openxmlformats.org/drawingml/2006/main">
              <a:ext uri="{FF2B5EF4-FFF2-40B4-BE49-F238E27FC236}">
                <a16:creationId xmlns:a16="http://schemas.microsoft.com/office/drawing/2014/main" id="{F32AC320-3935-4EA0-B571-E781253A21A1}"/>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Szybka pomoc a odpowiedzialność lidera</a:t>
            </a:r>
          </a:p>
        </p:txBody>
      </p:sp>
      <p:sp>
        <p:nvSpPr>
          <p:cNvPr id="4" name="">
            <a:extLst xmlns:a="http://schemas.openxmlformats.org/drawingml/2006/main">
              <a:ext uri="{FF2B5EF4-FFF2-40B4-BE49-F238E27FC236}">
                <a16:creationId xmlns:a16="http://schemas.microsoft.com/office/drawing/2014/main" id="{748152AB-088E-4848-A10B-D4FA25880EF5}"/>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Nia asks Olek directly for urgent customer help, bypassing Karim. The problem disappears faster, but the team’s priorities change without its leader knowing.</a:t>
            </a:r>
          </a:p>
        </p:txBody>
      </p:sp>
    </p:spTree>
    <p:extLst>
      <p:ext uri="{BB962C8B-B14F-4D97-AF65-F5344CB8AC3E}">
        <p14:creationId xmlns:p14="http://schemas.microsoft.com/office/powerpoint/2010/main" val="885050721"/>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867f87e7052491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2A91C09-8D59-48DB-8343-AFA67A9B20B2}"/>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9F27B2FB-C1C2-4159-B926-0C89C8A619C3}"/>
              </a:ext>
            </a:extLst>
          </p:cNvPr>
          <p:cNvSpPr>
            <a:spLocks xmlns:a="http://schemas.openxmlformats.org/drawingml/2006/main" noGrp="1"/>
          </p:cNvSpPr>
          <p:nvPr/>
        </p:nvSpPr>
        <p:spPr>
          <a:xfrm xmlns:a="http://schemas.openxmlformats.org/drawingml/2006/main">
            <a:off x="154305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149B9406-465E-4A82-AE69-9FF27BA33242}"/>
              </a:ext>
            </a:extLst>
          </p:cNvPr>
          <p:cNvSpPr>
            <a:spLocks xmlns:a="http://schemas.openxmlformats.org/drawingml/2006/main" noGrp="1"/>
          </p:cNvSpPr>
          <p:nvPr/>
        </p:nvSpPr>
        <p:spPr>
          <a:xfrm xmlns:a="http://schemas.openxmlformats.org/drawingml/2006/main">
            <a:off x="228600" y="3857625"/>
            <a:ext cx="38100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Olek, the client is blocked. Can you look at it now?</a:t>
            </a:r>
          </a:p>
        </p:txBody>
      </p:sp>
      <p:sp>
        <p:nvSpPr>
          <p:cNvPr id="5" name="">
            <a:extLst xmlns:a="http://schemas.openxmlformats.org/drawingml/2006/main">
              <a:ext uri="{FF2B5EF4-FFF2-40B4-BE49-F238E27FC236}">
                <a16:creationId xmlns:a16="http://schemas.microsoft.com/office/drawing/2014/main" id="{C8E0D62D-C461-4E00-9A22-6B5390D73D3A}"/>
              </a:ext>
            </a:extLst>
          </p:cNvPr>
          <p:cNvSpPr>
            <a:spLocks xmlns:a="http://schemas.openxmlformats.org/drawingml/2006/main" noGrp="1"/>
          </p:cNvSpPr>
          <p:nvPr/>
        </p:nvSpPr>
        <p:spPr>
          <a:xfrm xmlns:a="http://schemas.openxmlformats.org/drawingml/2006/main">
            <a:off x="6019800" y="3743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A655B38-4481-4B07-8D5C-0DBD45615224}"/>
              </a:ext>
            </a:extLst>
          </p:cNvPr>
          <p:cNvSpPr>
            <a:spLocks xmlns:a="http://schemas.openxmlformats.org/drawingml/2006/main" noGrp="1"/>
          </p:cNvSpPr>
          <p:nvPr/>
        </p:nvSpPr>
        <p:spPr>
          <a:xfrm xmlns:a="http://schemas.openxmlformats.org/drawingml/2006/main">
            <a:off x="5810250" y="4619625"/>
            <a:ext cx="1714500" cy="1095375"/>
          </a:xfrm>
          <a:prstGeom xmlns:a="http://schemas.openxmlformats.org/drawingml/2006/main" prst="roundRect">
            <a:avLst>
              <a:gd name="adj" fmla="val 2260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500" b="1">
                <a:solidFill>
                  <a:srgbClr val="241428"/>
                </a:solidFill>
                <a:latin typeface="Outfit"/>
                <a:ea typeface="Outfit"/>
                <a:cs typeface="Outfit"/>
              </a:defRPr>
            </a:pPr>
            <a:r>
              <a:rPr sz="1500" b="1">
                <a:solidFill>
                  <a:srgbClr val="241428"/>
                </a:solidFill>
                <a:latin typeface="Outfit"/>
                <a:ea typeface="Outfit"/>
                <a:cs typeface="Outfit"/>
              </a:rPr>
              <a:t>Sure.</a:t>
            </a:r>
          </a:p>
        </p:txBody>
      </p:sp>
    </p:spTree>
    <p:extLst>
      <p:ext uri="{BB962C8B-B14F-4D97-AF65-F5344CB8AC3E}">
        <p14:creationId xmlns:p14="http://schemas.microsoft.com/office/powerpoint/2010/main" val="25783581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d7dc587ad0143a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A8DA51-8640-4BB2-81B2-71C4D6B148A7}"/>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668D7B79-B658-4972-B304-BE221801317E}"/>
              </a:ext>
            </a:extLst>
          </p:cNvPr>
          <p:cNvSpPr>
            <a:spLocks xmlns:a="http://schemas.openxmlformats.org/drawingml/2006/main" noGrp="1"/>
          </p:cNvSpPr>
          <p:nvPr/>
        </p:nvSpPr>
        <p:spPr>
          <a:xfrm xmlns:a="http://schemas.openxmlformats.org/drawingml/2006/main">
            <a:off x="6096000" y="387667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EAEEA8E-5BED-4757-995D-6E8AFAE1B2B5}"/>
              </a:ext>
            </a:extLst>
          </p:cNvPr>
          <p:cNvSpPr>
            <a:spLocks xmlns:a="http://schemas.openxmlformats.org/drawingml/2006/main" noGrp="1"/>
          </p:cNvSpPr>
          <p:nvPr/>
        </p:nvSpPr>
        <p:spPr>
          <a:xfrm xmlns:a="http://schemas.openxmlformats.org/drawingml/2006/main">
            <a:off x="6286500" y="366712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E5A9815-77B5-45F7-80CD-FC2848B961E8}"/>
              </a:ext>
            </a:extLst>
          </p:cNvPr>
          <p:cNvSpPr>
            <a:spLocks xmlns:a="http://schemas.openxmlformats.org/drawingml/2006/main" noGrp="1"/>
          </p:cNvSpPr>
          <p:nvPr/>
        </p:nvSpPr>
        <p:spPr>
          <a:xfrm xmlns:a="http://schemas.openxmlformats.org/drawingml/2006/main">
            <a:off x="3905250" y="4095750"/>
            <a:ext cx="36195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Why did my team get assigned work without me knowing?</a:t>
            </a:r>
          </a:p>
        </p:txBody>
      </p:sp>
    </p:spTree>
    <p:extLst>
      <p:ext uri="{BB962C8B-B14F-4D97-AF65-F5344CB8AC3E}">
        <p14:creationId xmlns:p14="http://schemas.microsoft.com/office/powerpoint/2010/main" val="2121266058"/>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3df3598842346d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C7ADC53-2A24-4A75-8990-9C19D924684D}"/>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327EDF6F-43E5-42E3-9627-A882BCF58760}"/>
              </a:ext>
            </a:extLst>
          </p:cNvPr>
          <p:cNvSpPr>
            <a:spLocks xmlns:a="http://schemas.openxmlformats.org/drawingml/2006/main" noGrp="1"/>
          </p:cNvSpPr>
          <p:nvPr/>
        </p:nvSpPr>
        <p:spPr>
          <a:xfrm xmlns:a="http://schemas.openxmlformats.org/drawingml/2006/main">
            <a:off x="154305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725BC32-9CC7-4C25-B2CB-40C7C6599120}"/>
              </a:ext>
            </a:extLst>
          </p:cNvPr>
          <p:cNvSpPr>
            <a:spLocks xmlns:a="http://schemas.openxmlformats.org/drawingml/2006/main" noGrp="1"/>
          </p:cNvSpPr>
          <p:nvPr/>
        </p:nvSpPr>
        <p:spPr>
          <a:xfrm xmlns:a="http://schemas.openxmlformats.org/drawingml/2006/main">
            <a:off x="228600" y="4286250"/>
            <a:ext cx="27622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Something wrong?</a:t>
            </a:r>
          </a:p>
        </p:txBody>
      </p:sp>
      <p:sp>
        <p:nvSpPr>
          <p:cNvPr id="5" name="">
            <a:extLst xmlns:a="http://schemas.openxmlformats.org/drawingml/2006/main">
              <a:ext uri="{FF2B5EF4-FFF2-40B4-BE49-F238E27FC236}">
                <a16:creationId xmlns:a16="http://schemas.microsoft.com/office/drawing/2014/main" id="{D9C8D9C7-11ED-41E9-BC0B-7F3B1B3B2A7E}"/>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D24B7EEE-9E36-4D6A-8664-86EFB918E748}"/>
              </a:ext>
            </a:extLst>
          </p:cNvPr>
          <p:cNvSpPr>
            <a:spLocks xmlns:a="http://schemas.openxmlformats.org/drawingml/2006/main" noGrp="1"/>
          </p:cNvSpPr>
          <p:nvPr/>
        </p:nvSpPr>
        <p:spPr>
          <a:xfrm xmlns:a="http://schemas.openxmlformats.org/drawingml/2006/main">
            <a:off x="3429000" y="3857625"/>
            <a:ext cx="409575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need to know when someone is setting work for my team.</a:t>
            </a:r>
          </a:p>
        </p:txBody>
      </p:sp>
    </p:spTree>
    <p:extLst>
      <p:ext uri="{BB962C8B-B14F-4D97-AF65-F5344CB8AC3E}">
        <p14:creationId xmlns:p14="http://schemas.microsoft.com/office/powerpoint/2010/main" val="21882674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d4fd88d66804fd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E7D3676-C51C-41AB-AC79-44C209A2DDD5}"/>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30D6B40D-5FA5-4C43-84D2-51B0A1751668}"/>
              </a:ext>
            </a:extLst>
          </p:cNvPr>
          <p:cNvSpPr>
            <a:spLocks xmlns:a="http://schemas.openxmlformats.org/drawingml/2006/main" noGrp="1"/>
          </p:cNvSpPr>
          <p:nvPr/>
        </p:nvSpPr>
        <p:spPr>
          <a:xfrm xmlns:a="http://schemas.openxmlformats.org/drawingml/2006/main">
            <a:off x="1543050" y="3076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5F5F981-EA70-4879-8386-B150A91069CF}"/>
              </a:ext>
            </a:extLst>
          </p:cNvPr>
          <p:cNvSpPr>
            <a:spLocks xmlns:a="http://schemas.openxmlformats.org/drawingml/2006/main" noGrp="1"/>
          </p:cNvSpPr>
          <p:nvPr/>
        </p:nvSpPr>
        <p:spPr>
          <a:xfrm xmlns:a="http://schemas.openxmlformats.org/drawingml/2006/main">
            <a:off x="228600" y="3952875"/>
            <a:ext cx="371475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wasn’t assigning work. I was trying to save the client.</a:t>
            </a:r>
          </a:p>
        </p:txBody>
      </p:sp>
      <p:sp>
        <p:nvSpPr>
          <p:cNvPr id="5" name="">
            <a:extLst xmlns:a="http://schemas.openxmlformats.org/drawingml/2006/main">
              <a:ext uri="{FF2B5EF4-FFF2-40B4-BE49-F238E27FC236}">
                <a16:creationId xmlns:a16="http://schemas.microsoft.com/office/drawing/2014/main" id="{A80E8E38-883F-4D4E-B8A5-FB570868D9CC}"/>
              </a:ext>
            </a:extLst>
          </p:cNvPr>
          <p:cNvSpPr>
            <a:spLocks xmlns:a="http://schemas.openxmlformats.org/drawingml/2006/main" noGrp="1"/>
          </p:cNvSpPr>
          <p:nvPr/>
        </p:nvSpPr>
        <p:spPr>
          <a:xfrm xmlns:a="http://schemas.openxmlformats.org/drawingml/2006/main">
            <a:off x="601980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1DDA65EA-0547-49EF-B066-E8E1F6A13AD8}"/>
              </a:ext>
            </a:extLst>
          </p:cNvPr>
          <p:cNvSpPr>
            <a:spLocks xmlns:a="http://schemas.openxmlformats.org/drawingml/2006/main" noGrp="1"/>
          </p:cNvSpPr>
          <p:nvPr/>
        </p:nvSpPr>
        <p:spPr>
          <a:xfrm xmlns:a="http://schemas.openxmlformats.org/drawingml/2006/main">
            <a:off x="4095750" y="42862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And I’m accountable for what the team takes on.</a:t>
            </a:r>
          </a:p>
        </p:txBody>
      </p:sp>
    </p:spTree>
    <p:extLst>
      <p:ext uri="{BB962C8B-B14F-4D97-AF65-F5344CB8AC3E}">
        <p14:creationId xmlns:p14="http://schemas.microsoft.com/office/powerpoint/2010/main" val="1392292418"/>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18be4efe79249e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2F87E00-C998-4882-9701-74EF52ABC8B5}"/>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74D43400-F14A-4057-9589-9D918F7ACBFC}"/>
              </a:ext>
            </a:extLst>
          </p:cNvPr>
          <p:cNvSpPr>
            <a:spLocks xmlns:a="http://schemas.openxmlformats.org/drawingml/2006/main" noGrp="1"/>
          </p:cNvSpPr>
          <p:nvPr/>
        </p:nvSpPr>
        <p:spPr>
          <a:xfrm xmlns:a="http://schemas.openxmlformats.org/drawingml/2006/main">
            <a:off x="154305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02A4058-F757-4D76-B4B0-841B561A0C9C}"/>
              </a:ext>
            </a:extLst>
          </p:cNvPr>
          <p:cNvSpPr>
            <a:spLocks xmlns:a="http://schemas.openxmlformats.org/drawingml/2006/main" noGrp="1"/>
          </p:cNvSpPr>
          <p:nvPr/>
        </p:nvSpPr>
        <p:spPr>
          <a:xfrm xmlns:a="http://schemas.openxmlformats.org/drawingml/2006/main">
            <a:off x="228600" y="3905250"/>
            <a:ext cx="381000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So I message Olek and tell you at the same time?</a:t>
            </a:r>
          </a:p>
        </p:txBody>
      </p:sp>
      <p:sp>
        <p:nvSpPr>
          <p:cNvPr id="5" name="">
            <a:extLst xmlns:a="http://schemas.openxmlformats.org/drawingml/2006/main">
              <a:ext uri="{FF2B5EF4-FFF2-40B4-BE49-F238E27FC236}">
                <a16:creationId xmlns:a16="http://schemas.microsoft.com/office/drawing/2014/main" id="{572B85FE-CFC2-4DFC-8763-7EF4FC1FECC3}"/>
              </a:ext>
            </a:extLst>
          </p:cNvPr>
          <p:cNvSpPr>
            <a:spLocks xmlns:a="http://schemas.openxmlformats.org/drawingml/2006/main" noGrp="1"/>
          </p:cNvSpPr>
          <p:nvPr/>
        </p:nvSpPr>
        <p:spPr>
          <a:xfrm xmlns:a="http://schemas.openxmlformats.org/drawingml/2006/main">
            <a:off x="4591050" y="3505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539F129-E7CE-48F5-B3CB-70C0EC6A1122}"/>
              </a:ext>
            </a:extLst>
          </p:cNvPr>
          <p:cNvSpPr>
            <a:spLocks xmlns:a="http://schemas.openxmlformats.org/drawingml/2006/main" noGrp="1"/>
          </p:cNvSpPr>
          <p:nvPr/>
        </p:nvSpPr>
        <p:spPr>
          <a:xfrm xmlns:a="http://schemas.openxmlformats.org/drawingml/2006/main">
            <a:off x="4191000" y="4381500"/>
            <a:ext cx="333375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For urgent issues, perfect.</a:t>
            </a:r>
          </a:p>
        </p:txBody>
      </p:sp>
    </p:spTree>
    <p:extLst>
      <p:ext uri="{BB962C8B-B14F-4D97-AF65-F5344CB8AC3E}">
        <p14:creationId xmlns:p14="http://schemas.microsoft.com/office/powerpoint/2010/main" val="2021894477"/>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95ABDD22-3BDD-43FF-8025-92BBF93BD140}"/>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D05A754C-FDAF-4115-AA02-18FF9631F649}"/>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B19E640E-298E-42C8-AE29-979003B3AF66}"/>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A7AE1987-4EEE-40BC-9E44-967BAEC6FAEB}"/>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Nia sees the fastest route to the person who can</a:t>
            </a:r>
            <a:br>
              <a:rPr sz="1100" b="1">
                <a:solidFill>
                  <a:srgbClr val="241428"/>
                </a:solidFill>
                <a:latin typeface="Outfit"/>
                <a:ea typeface="Outfit"/>
                <a:cs typeface="Outfit"/>
              </a:rPr>
            </a:br>
            <a:r>
              <a:rPr sz="1100" b="1">
                <a:solidFill>
                  <a:srgbClr val="241428"/>
                </a:solidFill>
                <a:latin typeface="Outfit"/>
                <a:ea typeface="Outfit"/>
                <a:cs typeface="Outfit"/>
              </a:rPr>
              <a:t>solve the client’s problem. Karim sees his</a:t>
            </a:r>
            <a:br>
              <a:rPr sz="1100" b="1">
                <a:solidFill>
                  <a:srgbClr val="241428"/>
                </a:solidFill>
                <a:latin typeface="Outfit"/>
                <a:ea typeface="Outfit"/>
                <a:cs typeface="Outfit"/>
              </a:rPr>
            </a:br>
            <a:r>
              <a:rPr sz="1100" b="1">
                <a:solidFill>
                  <a:srgbClr val="241428"/>
                </a:solidFill>
                <a:latin typeface="Outfit"/>
                <a:ea typeface="Outfit"/>
                <a:cs typeface="Outfit"/>
              </a:rPr>
              <a:t>responsibility for the team’s priorities and</a:t>
            </a:r>
            <a:br>
              <a:rPr sz="1100" b="1">
                <a:solidFill>
                  <a:srgbClr val="241428"/>
                </a:solidFill>
                <a:latin typeface="Outfit"/>
                <a:ea typeface="Outfit"/>
                <a:cs typeface="Outfit"/>
              </a:rPr>
            </a:br>
            <a:r>
              <a:rPr sz="1100" b="1">
                <a:solidFill>
                  <a:srgbClr val="241428"/>
                </a:solidFill>
                <a:latin typeface="Outfit"/>
                <a:ea typeface="Outfit"/>
                <a:cs typeface="Outfit"/>
              </a:rPr>
              <a:t>workload. An efficient shortcut for one side</a:t>
            </a:r>
            <a:br>
              <a:rPr sz="1100" b="1">
                <a:solidFill>
                  <a:srgbClr val="241428"/>
                </a:solidFill>
                <a:latin typeface="Outfit"/>
                <a:ea typeface="Outfit"/>
                <a:cs typeface="Outfit"/>
              </a:rPr>
            </a:br>
            <a:r>
              <a:rPr sz="1100" b="1">
                <a:solidFill>
                  <a:srgbClr val="241428"/>
                </a:solidFill>
                <a:latin typeface="Outfit"/>
                <a:ea typeface="Outfit"/>
                <a:cs typeface="Outfit"/>
              </a:rPr>
              <a:t>therefore feels like bypassing a role to the other.</a:t>
            </a:r>
            <a:br>
              <a:rPr sz="1100" b="1">
                <a:solidFill>
                  <a:srgbClr val="241428"/>
                </a:solidFill>
                <a:latin typeface="Outfit"/>
                <a:ea typeface="Outfit"/>
                <a:cs typeface="Outfit"/>
              </a:rPr>
            </a:br>
            <a:r>
              <a:rPr sz="1100" b="1">
                <a:solidFill>
                  <a:srgbClr val="241428"/>
                </a:solidFill>
                <a:latin typeface="Outfit"/>
                <a:ea typeface="Outfit"/>
                <a:cs typeface="Outfit"/>
              </a:rPr>
              <a:t>In urgent situations, do not block direct contact.</a:t>
            </a:r>
            <a:br>
              <a:rPr sz="1100" b="1">
                <a:solidFill>
                  <a:srgbClr val="241428"/>
                </a:solidFill>
                <a:latin typeface="Outfit"/>
                <a:ea typeface="Outfit"/>
                <a:cs typeface="Outfit"/>
              </a:rPr>
            </a:br>
            <a:r>
              <a:rPr sz="1100" b="1">
                <a:solidFill>
                  <a:srgbClr val="241428"/>
                </a:solidFill>
                <a:latin typeface="Outfit"/>
                <a:ea typeface="Outfit"/>
                <a:cs typeface="Outfit"/>
              </a:rPr>
              <a:t>Set a simple visibility rule instead: the specialist</a:t>
            </a:r>
            <a:br>
              <a:rPr sz="1100" b="1">
                <a:solidFill>
                  <a:srgbClr val="241428"/>
                </a:solidFill>
                <a:latin typeface="Outfit"/>
                <a:ea typeface="Outfit"/>
                <a:cs typeface="Outfit"/>
              </a:rPr>
            </a:br>
            <a:r>
              <a:rPr sz="1100" b="1">
                <a:solidFill>
                  <a:srgbClr val="241428"/>
                </a:solidFill>
                <a:latin typeface="Outfit"/>
                <a:ea typeface="Outfit"/>
                <a:cs typeface="Outfit"/>
              </a:rPr>
              <a:t>receives the request and their leader is informed of</a:t>
            </a:r>
            <a:br>
              <a:rPr sz="1100" b="1">
                <a:solidFill>
                  <a:srgbClr val="241428"/>
                </a:solidFill>
                <a:latin typeface="Outfit"/>
                <a:ea typeface="Outfit"/>
                <a:cs typeface="Outfit"/>
              </a:rPr>
            </a:br>
            <a:r>
              <a:rPr sz="1100" b="1">
                <a:solidFill>
                  <a:srgbClr val="241428"/>
                </a:solidFill>
                <a:latin typeface="Outfit"/>
                <a:ea typeface="Outfit"/>
                <a:cs typeface="Outfit"/>
              </a:rPr>
              <a:t>the new commitment at the same time.</a:t>
            </a:r>
          </a:p>
        </p:txBody>
      </p:sp>
      <p:pic>
        <p:nvPicPr>
          <p:cNvPr id="9" name=""/>
          <p:cNvPicPr>
            <a:picLocks noChangeAspect="1"/>
          </p:cNvPicPr>
          <p:nvPr/>
        </p:nvPicPr>
        <p:blipFill>
          <a:blip r:embed="R92aa5f7d283a44bf"/>
          <a:stretch/>
        </p:blipFill>
        <p:spPr>
          <a:xfrm>
            <a:off x="523875" y="4810125"/>
            <a:ext cx="1619250" cy="1619250"/>
          </a:xfrm>
          <a:prstGeom prst="rect">
            <a:avLst/>
          </a:prstGeom>
        </p:spPr>
      </p:pic>
      <p:sp>
        <p:nvSpPr>
          <p:cNvPr id="5" name="">
            <a:extLst>
              <a:ext uri="{FF2B5EF4-FFF2-40B4-BE49-F238E27FC236}">
                <ns2:creationId id="{A7AE1987-4EEE-40BC-9E44-967BAEC6FAEB}"/>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7939078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2026-09-15T08:02:39.4510000Z</dcterms:created>
  <dcterms:modified xsi:type="dcterms:W3CDTF">2026-09-15T08:02:39.4510000Z</dcterms:modified>
</coreProperties>
</file>