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1f4253bb6a94629" /><Relationship Type="http://schemas.openxmlformats.org/officeDocument/2006/relationships/extended-properties" Target="/docProps/app.xml" Id="R10a2def6b4764bca" /><Relationship Type="http://schemas.openxmlformats.org/officeDocument/2006/relationships/officeDocument" Target="/ppt/presentation.xml" Id="R081c08c5b9614f21" /></Relationships>
</file>

<file path=ppt/presentation.xml><?xml version="1.0" encoding="utf-8"?>
<p:presentation xmlns:p="http://schemas.openxmlformats.org/presentationml/2006/main">
  <p:sldMasterIdLst>
    <p:sldMasterId xmlns:r="http://schemas.openxmlformats.org/officeDocument/2006/relationships" id="2147483648" r:id="Rc38e8219d65d48a0"/>
  </p:sldMasterIdLst>
  <p:notesMasterIdLst>
    <p:notesMasterId xmlns:r="http://schemas.openxmlformats.org/officeDocument/2006/relationships" r:id="R52582e2e37944f5c"/>
  </p:notesMasterIdLst>
  <p:sldIdLst>
    <p:sldId xmlns:r="http://schemas.openxmlformats.org/officeDocument/2006/relationships" id="256" r:id="R790744178c664fc1"/>
    <p:sldId xmlns:r="http://schemas.openxmlformats.org/officeDocument/2006/relationships" id="257" r:id="R0b5abdbe7914460f"/>
    <p:sldId xmlns:r="http://schemas.openxmlformats.org/officeDocument/2006/relationships" id="258" r:id="Rd006120bcbd24e8a"/>
    <p:sldId xmlns:r="http://schemas.openxmlformats.org/officeDocument/2006/relationships" id="259" r:id="R4976fed5b2ae4847"/>
    <p:sldId xmlns:r="http://schemas.openxmlformats.org/officeDocument/2006/relationships" id="260" r:id="R512321704a6446fd"/>
    <p:sldId xmlns:r="http://schemas.openxmlformats.org/officeDocument/2006/relationships" id="261" r:id="R5e474035733e4324"/>
    <p:sldId xmlns:r="http://schemas.openxmlformats.org/officeDocument/2006/relationships" id="262" r:id="R318670559af048ea"/>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b5e4e25fb5c4886" /><Relationship Type="http://schemas.openxmlformats.org/officeDocument/2006/relationships/slideMaster" Target="/ppt/slideMasters/slideMaster1.xml" Id="Rc38e8219d65d48a0" /><Relationship Type="http://schemas.openxmlformats.org/officeDocument/2006/relationships/notesMaster" Target="/ppt/notesMasters/notesMaster1.xml" Id="R52582e2e37944f5c" /><Relationship Type="http://schemas.openxmlformats.org/officeDocument/2006/relationships/presProps" Target="/ppt/presProps.xml" Id="R2a7baaa67ec84cd2" /><Relationship Type="http://schemas.openxmlformats.org/officeDocument/2006/relationships/tableStyles" Target="/ppt/tableStyles.xml" Id="R1b699a491000483c" /><Relationship Type="http://schemas.openxmlformats.org/officeDocument/2006/relationships/slide" Target="/ppt/slides/slide1.xml" Id="R790744178c664fc1" /><Relationship Type="http://schemas.openxmlformats.org/officeDocument/2006/relationships/slide" Target="/ppt/slides/slide2.xml" Id="R0b5abdbe7914460f" /><Relationship Type="http://schemas.openxmlformats.org/officeDocument/2006/relationships/slide" Target="/ppt/slides/slide3.xml" Id="Rd006120bcbd24e8a" /><Relationship Type="http://schemas.openxmlformats.org/officeDocument/2006/relationships/slide" Target="/ppt/slides/slide4.xml" Id="R4976fed5b2ae4847" /><Relationship Type="http://schemas.openxmlformats.org/officeDocument/2006/relationships/slide" Target="/ppt/slides/slide5.xml" Id="R512321704a6446fd" /><Relationship Type="http://schemas.openxmlformats.org/officeDocument/2006/relationships/slide" Target="/ppt/slides/slide6.xml" Id="R5e474035733e4324" /><Relationship Type="http://schemas.openxmlformats.org/officeDocument/2006/relationships/slide" Target="/ppt/slides/slide7.xml" Id="R318670559af048e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203892a44aa495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b53864c045480a" /><Relationship Type="http://schemas.openxmlformats.org/officeDocument/2006/relationships/notesMaster" Target="/ppt/notesMasters/notesMaster1.xml" Id="R8bcdf701d7634c9b" /></Relationships>
</file>

<file path=ppt/notesSlides/_rels/notesSlide2.xml.rels>&#65279;<?xml version="1.0" encoding="utf-8"?><Relationships xmlns="http://schemas.openxmlformats.org/package/2006/relationships"><Relationship Type="http://schemas.openxmlformats.org/officeDocument/2006/relationships/slide" Target="/ppt/slides/slide2.xml" Id="R5a03e935796243bf" /><Relationship Type="http://schemas.openxmlformats.org/officeDocument/2006/relationships/notesMaster" Target="/ppt/notesMasters/notesMaster1.xml" Id="Rd3673415b87b4fec" /></Relationships>
</file>

<file path=ppt/notesSlides/_rels/notesSlide3.xml.rels>&#65279;<?xml version="1.0" encoding="utf-8"?><Relationships xmlns="http://schemas.openxmlformats.org/package/2006/relationships"><Relationship Type="http://schemas.openxmlformats.org/officeDocument/2006/relationships/slide" Target="/ppt/slides/slide3.xml" Id="Rba50a969b1da450b" /><Relationship Type="http://schemas.openxmlformats.org/officeDocument/2006/relationships/notesMaster" Target="/ppt/notesMasters/notesMaster1.xml" Id="Rc32cd85ef8e343ef" /></Relationships>
</file>

<file path=ppt/notesSlides/_rels/notesSlide4.xml.rels>&#65279;<?xml version="1.0" encoding="utf-8"?><Relationships xmlns="http://schemas.openxmlformats.org/package/2006/relationships"><Relationship Type="http://schemas.openxmlformats.org/officeDocument/2006/relationships/slide" Target="/ppt/slides/slide4.xml" Id="Rd3e16a14973446ba" /><Relationship Type="http://schemas.openxmlformats.org/officeDocument/2006/relationships/notesMaster" Target="/ppt/notesMasters/notesMaster1.xml" Id="R478036b5a5324cb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f305b561adb4277" /><Relationship Type="http://schemas.openxmlformats.org/officeDocument/2006/relationships/notesMaster" Target="/ppt/notesMasters/notesMaster1.xml" Id="R0ea20a2194614d33"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f4392823da4b04" /><Relationship Type="http://schemas.openxmlformats.org/officeDocument/2006/relationships/notesMaster" Target="/ppt/notesMasters/notesMaster1.xml" Id="Rc8f4cc75b48647f1" /></Relationships>
</file>

<file path=ppt/notesSlides/_rels/notesSlide7.xml.rels>&#65279;<?xml version="1.0" encoding="utf-8"?><Relationships xmlns="http://schemas.openxmlformats.org/package/2006/relationships"><Relationship Type="http://schemas.openxmlformats.org/officeDocument/2006/relationships/slide" Target="/ppt/slides/slide7.xml" Id="Rcd69bfc7f420409b" /><Relationship Type="http://schemas.openxmlformats.org/officeDocument/2006/relationships/notesMaster" Target="/ppt/notesMasters/notesMaster1.xml" Id="R27835f57ced84b2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Five goals, one job.</a:t>
            </a:r>
          </a:p>
          <a:p xmlns:a="http://schemas.openxmlformats.org/drawingml/2006/main">
            <a:r>
              <a:t>Anna assigns five goals to five people, while the team moves work to where the shared outcome needs it. The unit of accountability can be a person or a result.</a:t>
            </a:r>
          </a:p>
          <a:p xmlns:a="http://schemas.openxmlformats.org/drawingml/2006/main">
            <a:r>
              <a:t>Temat: Odpowiedzialność osoby a wynik zespołu. Bohaterowie: Anna, Helena, Amira, Maja, Tomasz.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Five goals, one job.</a:t>
            </a:r>
          </a:p>
          <a:p xmlns:a="http://schemas.openxmlformats.org/drawingml/2006/main">
            <a:r>
              <a:t>Kadr 1 z 6. Anna rozdaje osobne cele każdej osobie.</a:t>
            </a:r>
          </a:p>
          <a:p xmlns:a="http://schemas.openxmlformats.org/drawingml/2006/main">
            <a:r>
              <a:t>Anna: Everyone has their own scope and their own result. Clear?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Five goals, one job.</a:t>
            </a:r>
          </a:p>
          <a:p xmlns:a="http://schemas.openxmlformats.org/drawingml/2006/main">
            <a:r>
              <a:t>Kadr 2 z 6. Zespół później zbiera wszystkie cele na jednej tablicy.</a:t>
            </a:r>
          </a:p>
          <a:p xmlns:a="http://schemas.openxmlformats.org/drawingml/2006/main">
            <a:r>
              <a:t>Helena: If everyone does only their own piece, the whole thing will fall apart.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Five goals, one job.</a:t>
            </a:r>
          </a:p>
          <a:p xmlns:a="http://schemas.openxmlformats.org/drawingml/2006/main">
            <a:r>
              <a:t>Kadr 3 z 6. Ludzie przesuwają pracę między sobą zgodnie z zależnościami.</a:t>
            </a:r>
          </a:p>
          <a:p xmlns:a="http://schemas.openxmlformats.org/drawingml/2006/main">
            <a:r>
              <a:t>Amira: I’ll take this part from Maja, and Tomasz can calculate both options.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Five goals, one job.</a:t>
            </a:r>
          </a:p>
          <a:p xmlns:a="http://schemas.openxmlformats.org/drawingml/2006/main">
            <a:r>
              <a:t>Kadr 4 z 6. Anna widzi, że indywidualne listy nie zgadzają się z wykonaniem.</a:t>
            </a:r>
          </a:p>
          <a:p xmlns:a="http://schemas.openxmlformats.org/drawingml/2006/main">
            <a:r>
              <a:t>Anna: Why didn’t you complete your assigned tasks? | Helena: We completed the team’s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Five goals, one job.</a:t>
            </a:r>
          </a:p>
          <a:p xmlns:a="http://schemas.openxmlformats.org/drawingml/2006/main">
            <a:r>
              <a:t>Kadr 5 z 6. Gotowy rezultat jest dobry, ale odpowiedzialność na papierze stała się nieczytelna.</a:t>
            </a:r>
          </a:p>
          <a:p xmlns:a="http://schemas.openxmlformats.org/drawingml/2006/main">
            <a:r>
              <a:t>Anna: The result is good. But I can’t see who owned what. | Helena: Then let’s make ownership visible without breaking collaboration.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Five goals, one job.</a:t>
            </a:r>
          </a:p>
          <a:p xmlns:a="http://schemas.openxmlformats.org/drawingml/2006/main">
            <a:r>
              <a:t>Podsumowanie Em: Anna protects the result by assigning ownership to specific people. Helena’s team protects the whole by moving work flexibly around dependencies. The same success can therefore look like strong collaboration or blurred accountability. Do not force the team to choose between them. Define the shared result, then make the owners of decisions, areas and key commitments visible alongside it.</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4fc4d3db84448a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e97018a7e2c4896" /><Relationship Type="http://schemas.openxmlformats.org/officeDocument/2006/relationships/slideLayout" Target="/ppt/slideLayouts/slideLayout1.xml" Id="R58c5fb5d3c844db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c5fb5d3c844db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a81aa185a6a41a0" /><Relationship Type="http://schemas.openxmlformats.org/officeDocument/2006/relationships/notesSlide" Target="/ppt/notesSlides/notesSlide1.xml" Id="Re9d9a4755a3d48f9"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cc10140f1d5c4da5"/><Relationship Type="http://schemas.openxmlformats.org/officeDocument/2006/relationships/image" Target="../media/image.png" Id="Re5712550e38b413c"/><Relationship Type="http://schemas.openxmlformats.org/officeDocument/2006/relationships/notesSlide" Target="/ppt/notesSlides/notesSlide2.xml" Id="Rab38907af1e74d20"/></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f213eb92c6e649de"/><Relationship Type="http://schemas.openxmlformats.org/officeDocument/2006/relationships/image" Target="../media/image2.png" Id="Rebe33d51e6474cc3"/><Relationship Type="http://schemas.openxmlformats.org/officeDocument/2006/relationships/notesSlide" Target="/ppt/notesSlides/notesSlide3.xml" Id="Re2d42ac1f36443c1"/></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a5552e49832546ac"/><Relationship Type="http://schemas.openxmlformats.org/officeDocument/2006/relationships/image" Target="../media/image3.png" Id="R7edd62aa8bfe4e5e"/><Relationship Type="http://schemas.openxmlformats.org/officeDocument/2006/relationships/notesSlide" Target="/ppt/notesSlides/notesSlide4.xml" Id="R2b95f657b5cf461d"/></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f756d3c77d3148b6"/><Relationship Type="http://schemas.openxmlformats.org/officeDocument/2006/relationships/image" Target="../media/image4.png" Id="Rac772a2df6bd4747"/><Relationship Type="http://schemas.openxmlformats.org/officeDocument/2006/relationships/notesSlide" Target="/ppt/notesSlides/notesSlide5.xml" Id="Rdadcd0af4bc14b2a"/></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5465faf47a6e4680"/><Relationship Type="http://schemas.openxmlformats.org/officeDocument/2006/relationships/image" Target="../media/image5.png" Id="R0b3e3b1bcc9a494c"/><Relationship Type="http://schemas.openxmlformats.org/officeDocument/2006/relationships/notesSlide" Target="/ppt/notesSlides/notesSlide6.xml" Id="R6286fe112aec467d"/></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7a9203739e9c4e6f"/><Relationship Type="http://schemas.openxmlformats.org/officeDocument/2006/relationships/image" Target="../media/image6.png" Id="R6cd2eb9f591d4c6e"/><Relationship Type="http://schemas.openxmlformats.org/officeDocument/2006/relationships/notesSlide" Target="/ppt/notesSlides/notesSlide7.xml" Id="R8484d6ab10a547d3"/></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B7700DC-1DB5-4F9B-BCCF-4571173FD5AC}"/>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STORIES FROM WORK</a:t>
            </a:r>
          </a:p>
        </p:txBody>
      </p:sp>
      <p:sp>
        <p:nvSpPr>
          <p:cNvPr id="2" name="">
            <a:extLst xmlns:a="http://schemas.openxmlformats.org/drawingml/2006/main">
              <a:ext uri="{FF2B5EF4-FFF2-40B4-BE49-F238E27FC236}">
                <a16:creationId xmlns:a16="http://schemas.microsoft.com/office/drawing/2014/main" id="{861A0107-F5A9-4140-B8FF-4EC46B6E1232}"/>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Five goals, one job</a:t>
            </a:r>
          </a:p>
        </p:txBody>
      </p:sp>
      <p:sp>
        <p:nvSpPr>
          <p:cNvPr id="3" name="">
            <a:extLst xmlns:a="http://schemas.openxmlformats.org/drawingml/2006/main">
              <a:ext uri="{FF2B5EF4-FFF2-40B4-BE49-F238E27FC236}">
                <a16:creationId xmlns:a16="http://schemas.microsoft.com/office/drawing/2014/main" id="{0BD6A36B-A5FD-4230-91DC-5DED805CFAE0}"/>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Odpowiedzialność osoby a wynik zespołu</a:t>
            </a:r>
          </a:p>
        </p:txBody>
      </p:sp>
      <p:sp>
        <p:nvSpPr>
          <p:cNvPr id="4" name="">
            <a:extLst xmlns:a="http://schemas.openxmlformats.org/drawingml/2006/main">
              <a:ext uri="{FF2B5EF4-FFF2-40B4-BE49-F238E27FC236}">
                <a16:creationId xmlns:a16="http://schemas.microsoft.com/office/drawing/2014/main" id="{C001779B-06DC-427D-BC62-AA76E2AC9723}"/>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Anna assigns five goals to five people, while the team moves work to where the shared outcome needs it. The unit of accountability can be a person or a result.</a:t>
            </a:r>
          </a:p>
        </p:txBody>
      </p:sp>
    </p:spTree>
    <p:extLst>
      <p:ext uri="{BB962C8B-B14F-4D97-AF65-F5344CB8AC3E}">
        <p14:creationId xmlns:p14="http://schemas.microsoft.com/office/powerpoint/2010/main" val="1303016487"/>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e5712550e38b413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762A1A8-896A-4063-A4AB-6D7994CC8532}"/>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D20B4A5C-0230-47F5-9CA3-E0622055F50E}"/>
              </a:ext>
            </a:extLst>
          </p:cNvPr>
          <p:cNvSpPr>
            <a:spLocks xmlns:a="http://schemas.openxmlformats.org/drawingml/2006/main" noGrp="1"/>
          </p:cNvSpPr>
          <p:nvPr/>
        </p:nvSpPr>
        <p:spPr>
          <a:xfrm xmlns:a="http://schemas.openxmlformats.org/drawingml/2006/main">
            <a:off x="1019175" y="3219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3C6A868A-06B6-4365-9554-3F4290E1F5DF}"/>
              </a:ext>
            </a:extLst>
          </p:cNvPr>
          <p:cNvSpPr>
            <a:spLocks xmlns:a="http://schemas.openxmlformats.org/drawingml/2006/main" noGrp="1"/>
          </p:cNvSpPr>
          <p:nvPr/>
        </p:nvSpPr>
        <p:spPr>
          <a:xfrm xmlns:a="http://schemas.openxmlformats.org/drawingml/2006/main">
            <a:off x="228600" y="4095750"/>
            <a:ext cx="428625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Everyone has their own scope and their own result. Clear?</a:t>
            </a:r>
          </a:p>
        </p:txBody>
      </p:sp>
    </p:spTree>
    <p:extLst>
      <p:ext uri="{BB962C8B-B14F-4D97-AF65-F5344CB8AC3E}">
        <p14:creationId xmlns:p14="http://schemas.microsoft.com/office/powerpoint/2010/main" val="962448693"/>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ebe33d51e6474cc3"/>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756F1FA-C9BF-41FC-AE1A-305FFE138C3F}"/>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DB2A1F25-D0FB-4496-AB5E-FE01F6048E02}"/>
              </a:ext>
            </a:extLst>
          </p:cNvPr>
          <p:cNvSpPr>
            <a:spLocks xmlns:a="http://schemas.openxmlformats.org/drawingml/2006/main" noGrp="1"/>
          </p:cNvSpPr>
          <p:nvPr/>
        </p:nvSpPr>
        <p:spPr>
          <a:xfrm xmlns:a="http://schemas.openxmlformats.org/drawingml/2006/main">
            <a:off x="3638550" y="31718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D4087BA7-1162-4B28-9AA5-AAD12CDDB0AB}"/>
              </a:ext>
            </a:extLst>
          </p:cNvPr>
          <p:cNvSpPr>
            <a:spLocks xmlns:a="http://schemas.openxmlformats.org/drawingml/2006/main" noGrp="1"/>
          </p:cNvSpPr>
          <p:nvPr/>
        </p:nvSpPr>
        <p:spPr>
          <a:xfrm xmlns:a="http://schemas.openxmlformats.org/drawingml/2006/main">
            <a:off x="1381125" y="4048125"/>
            <a:ext cx="5143500" cy="1666875"/>
          </a:xfrm>
          <a:prstGeom xmlns:a="http://schemas.openxmlformats.org/drawingml/2006/main" prst="roundRect">
            <a:avLst>
              <a:gd name="adj" fmla="val 14857"/>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If everyone does only their own piece, the whole thing will fall apart.</a:t>
            </a:r>
          </a:p>
        </p:txBody>
      </p:sp>
    </p:spTree>
    <p:extLst>
      <p:ext uri="{BB962C8B-B14F-4D97-AF65-F5344CB8AC3E}">
        <p14:creationId xmlns:p14="http://schemas.microsoft.com/office/powerpoint/2010/main" val="1304138609"/>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7edd62aa8bfe4e5e"/>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0FA47D2-962F-42DD-9421-F04B3E790CD7}"/>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D1DB2B4A-9E6F-48C5-85C3-2FF6E1EA7CA6}"/>
              </a:ext>
            </a:extLst>
          </p:cNvPr>
          <p:cNvSpPr>
            <a:spLocks xmlns:a="http://schemas.openxmlformats.org/drawingml/2006/main" noGrp="1"/>
          </p:cNvSpPr>
          <p:nvPr/>
        </p:nvSpPr>
        <p:spPr>
          <a:xfrm xmlns:a="http://schemas.openxmlformats.org/drawingml/2006/main">
            <a:off x="1257300" y="3028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CBD16E1A-3014-4D8C-A300-7E3178514492}"/>
              </a:ext>
            </a:extLst>
          </p:cNvPr>
          <p:cNvSpPr>
            <a:spLocks xmlns:a="http://schemas.openxmlformats.org/drawingml/2006/main" noGrp="1"/>
          </p:cNvSpPr>
          <p:nvPr/>
        </p:nvSpPr>
        <p:spPr>
          <a:xfrm xmlns:a="http://schemas.openxmlformats.org/drawingml/2006/main">
            <a:off x="228600" y="3905250"/>
            <a:ext cx="5143500" cy="1571625"/>
          </a:xfrm>
          <a:prstGeom xmlns:a="http://schemas.openxmlformats.org/drawingml/2006/main" prst="roundRect">
            <a:avLst>
              <a:gd name="adj" fmla="val 15758"/>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I’ll take this part from Maja, and Tomasz can calculate both options.</a:t>
            </a:r>
          </a:p>
        </p:txBody>
      </p:sp>
    </p:spTree>
    <p:extLst>
      <p:ext uri="{BB962C8B-B14F-4D97-AF65-F5344CB8AC3E}">
        <p14:creationId xmlns:p14="http://schemas.microsoft.com/office/powerpoint/2010/main" val="657852071"/>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c772a2df6bd4747"/>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EFD1FEA-19AD-480D-A875-80EAC2DD8BB8}"/>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E95420C9-88E0-4643-A9DA-BAD27255C2C7}"/>
              </a:ext>
            </a:extLst>
          </p:cNvPr>
          <p:cNvSpPr>
            <a:spLocks xmlns:a="http://schemas.openxmlformats.org/drawingml/2006/main" noGrp="1"/>
          </p:cNvSpPr>
          <p:nvPr/>
        </p:nvSpPr>
        <p:spPr>
          <a:xfrm xmlns:a="http://schemas.openxmlformats.org/drawingml/2006/main">
            <a:off x="1495425" y="3028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9D998C02-C569-4AE5-9A4D-2348BD071E78}"/>
              </a:ext>
            </a:extLst>
          </p:cNvPr>
          <p:cNvSpPr>
            <a:spLocks xmlns:a="http://schemas.openxmlformats.org/drawingml/2006/main" noGrp="1"/>
          </p:cNvSpPr>
          <p:nvPr/>
        </p:nvSpPr>
        <p:spPr>
          <a:xfrm xmlns:a="http://schemas.openxmlformats.org/drawingml/2006/main">
            <a:off x="228600" y="3905250"/>
            <a:ext cx="3714750" cy="1476375"/>
          </a:xfrm>
          <a:prstGeom xmlns:a="http://schemas.openxmlformats.org/drawingml/2006/main" prst="roundRect">
            <a:avLst>
              <a:gd name="adj" fmla="val 1677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Why didn’t you complete your assigned tasks?</a:t>
            </a:r>
          </a:p>
        </p:txBody>
      </p:sp>
      <p:sp>
        <p:nvSpPr>
          <p:cNvPr id="5" name="">
            <a:extLst xmlns:a="http://schemas.openxmlformats.org/drawingml/2006/main">
              <a:ext uri="{FF2B5EF4-FFF2-40B4-BE49-F238E27FC236}">
                <a16:creationId xmlns:a16="http://schemas.microsoft.com/office/drawing/2014/main" id="{B970FABD-49E7-4629-B5F3-A75B8330C9AC}"/>
              </a:ext>
            </a:extLst>
          </p:cNvPr>
          <p:cNvSpPr>
            <a:spLocks xmlns:a="http://schemas.openxmlformats.org/drawingml/2006/main" noGrp="1"/>
          </p:cNvSpPr>
          <p:nvPr/>
        </p:nvSpPr>
        <p:spPr>
          <a:xfrm xmlns:a="http://schemas.openxmlformats.org/drawingml/2006/main">
            <a:off x="6019800" y="345757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67E5EC20-DDE1-4DEC-8C98-C38B9CCB5A0C}"/>
              </a:ext>
            </a:extLst>
          </p:cNvPr>
          <p:cNvSpPr>
            <a:spLocks xmlns:a="http://schemas.openxmlformats.org/drawingml/2006/main" noGrp="1"/>
          </p:cNvSpPr>
          <p:nvPr/>
        </p:nvSpPr>
        <p:spPr>
          <a:xfrm xmlns:a="http://schemas.openxmlformats.org/drawingml/2006/main">
            <a:off x="4095750" y="4333875"/>
            <a:ext cx="34290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We completed the team’s task.</a:t>
            </a:r>
          </a:p>
        </p:txBody>
      </p:sp>
    </p:spTree>
    <p:extLst>
      <p:ext uri="{BB962C8B-B14F-4D97-AF65-F5344CB8AC3E}">
        <p14:creationId xmlns:p14="http://schemas.microsoft.com/office/powerpoint/2010/main" val="1133900881"/>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b3e3b1bcc9a494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2B8C732-15BB-4675-A868-BAB053FA846F}"/>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39124760-623C-4482-97CD-AA6F046738C6}"/>
              </a:ext>
            </a:extLst>
          </p:cNvPr>
          <p:cNvSpPr>
            <a:spLocks xmlns:a="http://schemas.openxmlformats.org/drawingml/2006/main" noGrp="1"/>
          </p:cNvSpPr>
          <p:nvPr/>
        </p:nvSpPr>
        <p:spPr>
          <a:xfrm xmlns:a="http://schemas.openxmlformats.org/drawingml/2006/main">
            <a:off x="447675"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DEA5B89F-61FB-4F71-B09F-D390BDDB1C4F}"/>
              </a:ext>
            </a:extLst>
          </p:cNvPr>
          <p:cNvSpPr>
            <a:spLocks xmlns:a="http://schemas.openxmlformats.org/drawingml/2006/main" noGrp="1"/>
          </p:cNvSpPr>
          <p:nvPr/>
        </p:nvSpPr>
        <p:spPr>
          <a:xfrm xmlns:a="http://schemas.openxmlformats.org/drawingml/2006/main">
            <a:off x="228600" y="3857625"/>
            <a:ext cx="371475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The result is good. But I can’t see who owned what.</a:t>
            </a:r>
          </a:p>
        </p:txBody>
      </p:sp>
      <p:sp>
        <p:nvSpPr>
          <p:cNvPr id="5" name="">
            <a:extLst xmlns:a="http://schemas.openxmlformats.org/drawingml/2006/main">
              <a:ext uri="{FF2B5EF4-FFF2-40B4-BE49-F238E27FC236}">
                <a16:creationId xmlns:a16="http://schemas.microsoft.com/office/drawing/2014/main" id="{E884C132-6FC1-43A2-B0ED-7523BAEFAFE8}"/>
              </a:ext>
            </a:extLst>
          </p:cNvPr>
          <p:cNvSpPr>
            <a:spLocks xmlns:a="http://schemas.openxmlformats.org/drawingml/2006/main" noGrp="1"/>
          </p:cNvSpPr>
          <p:nvPr/>
        </p:nvSpPr>
        <p:spPr>
          <a:xfrm xmlns:a="http://schemas.openxmlformats.org/drawingml/2006/main">
            <a:off x="6972300" y="33147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2FC70A25-D427-4899-9D29-4AA6D52F6AB3}"/>
              </a:ext>
            </a:extLst>
          </p:cNvPr>
          <p:cNvSpPr>
            <a:spLocks xmlns:a="http://schemas.openxmlformats.org/drawingml/2006/main" noGrp="1"/>
          </p:cNvSpPr>
          <p:nvPr/>
        </p:nvSpPr>
        <p:spPr>
          <a:xfrm xmlns:a="http://schemas.openxmlformats.org/drawingml/2006/main">
            <a:off x="4095750" y="4191000"/>
            <a:ext cx="3429000" cy="1524000"/>
          </a:xfrm>
          <a:prstGeom xmlns:a="http://schemas.openxmlformats.org/drawingml/2006/main" prst="roundRect">
            <a:avLst>
              <a:gd name="adj" fmla="val 1625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Then let’s make ownership visible without breaking collaboration.</a:t>
            </a:r>
          </a:p>
        </p:txBody>
      </p:sp>
    </p:spTree>
    <p:extLst>
      <p:ext uri="{BB962C8B-B14F-4D97-AF65-F5344CB8AC3E}">
        <p14:creationId xmlns:p14="http://schemas.microsoft.com/office/powerpoint/2010/main" val="1292477778"/>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5755B3CA-C605-4A2F-AD42-B5F3DF29B048}"/>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AC50A013-812D-4932-AF79-A999B12E9A1C}"/>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6A7DE8C1-5216-4CEF-964A-69F1D86A6D7A}"/>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886A1776-A386-48FD-98D5-916A83888200}"/>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Anna protects the result by assigning ownership to</a:t>
            </a:r>
            <a:br>
              <a:rPr sz="1100" b="1">
                <a:solidFill>
                  <a:srgbClr val="241428"/>
                </a:solidFill>
                <a:latin typeface="Outfit"/>
                <a:ea typeface="Outfit"/>
                <a:cs typeface="Outfit"/>
              </a:rPr>
            </a:br>
            <a:r>
              <a:rPr sz="1100" b="1">
                <a:solidFill>
                  <a:srgbClr val="241428"/>
                </a:solidFill>
                <a:latin typeface="Outfit"/>
                <a:ea typeface="Outfit"/>
                <a:cs typeface="Outfit"/>
              </a:rPr>
              <a:t>specific people. Helena’s team protects the whole by</a:t>
            </a:r>
            <a:br>
              <a:rPr sz="1100" b="1">
                <a:solidFill>
                  <a:srgbClr val="241428"/>
                </a:solidFill>
                <a:latin typeface="Outfit"/>
                <a:ea typeface="Outfit"/>
                <a:cs typeface="Outfit"/>
              </a:rPr>
            </a:br>
            <a:r>
              <a:rPr sz="1100" b="1">
                <a:solidFill>
                  <a:srgbClr val="241428"/>
                </a:solidFill>
                <a:latin typeface="Outfit"/>
                <a:ea typeface="Outfit"/>
                <a:cs typeface="Outfit"/>
              </a:rPr>
              <a:t>moving work flexibly around dependencies. The same</a:t>
            </a:r>
            <a:br>
              <a:rPr sz="1100" b="1">
                <a:solidFill>
                  <a:srgbClr val="241428"/>
                </a:solidFill>
                <a:latin typeface="Outfit"/>
                <a:ea typeface="Outfit"/>
                <a:cs typeface="Outfit"/>
              </a:rPr>
            </a:br>
            <a:r>
              <a:rPr sz="1100" b="1">
                <a:solidFill>
                  <a:srgbClr val="241428"/>
                </a:solidFill>
                <a:latin typeface="Outfit"/>
                <a:ea typeface="Outfit"/>
                <a:cs typeface="Outfit"/>
              </a:rPr>
              <a:t>success can therefore look like strong collaboration</a:t>
            </a:r>
            <a:br>
              <a:rPr sz="1100" b="1">
                <a:solidFill>
                  <a:srgbClr val="241428"/>
                </a:solidFill>
                <a:latin typeface="Outfit"/>
                <a:ea typeface="Outfit"/>
                <a:cs typeface="Outfit"/>
              </a:rPr>
            </a:br>
            <a:r>
              <a:rPr sz="1100" b="1">
                <a:solidFill>
                  <a:srgbClr val="241428"/>
                </a:solidFill>
                <a:latin typeface="Outfit"/>
                <a:ea typeface="Outfit"/>
                <a:cs typeface="Outfit"/>
              </a:rPr>
              <a:t>or blurred accountability. Do not force the team to</a:t>
            </a:r>
            <a:br>
              <a:rPr sz="1100" b="1">
                <a:solidFill>
                  <a:srgbClr val="241428"/>
                </a:solidFill>
                <a:latin typeface="Outfit"/>
                <a:ea typeface="Outfit"/>
                <a:cs typeface="Outfit"/>
              </a:rPr>
            </a:br>
            <a:r>
              <a:rPr sz="1100" b="1">
                <a:solidFill>
                  <a:srgbClr val="241428"/>
                </a:solidFill>
                <a:latin typeface="Outfit"/>
                <a:ea typeface="Outfit"/>
                <a:cs typeface="Outfit"/>
              </a:rPr>
              <a:t>choose between them. Define the shared result, then</a:t>
            </a:r>
            <a:br>
              <a:rPr sz="1100" b="1">
                <a:solidFill>
                  <a:srgbClr val="241428"/>
                </a:solidFill>
                <a:latin typeface="Outfit"/>
                <a:ea typeface="Outfit"/>
                <a:cs typeface="Outfit"/>
              </a:rPr>
            </a:br>
            <a:r>
              <a:rPr sz="1100" b="1">
                <a:solidFill>
                  <a:srgbClr val="241428"/>
                </a:solidFill>
                <a:latin typeface="Outfit"/>
                <a:ea typeface="Outfit"/>
                <a:cs typeface="Outfit"/>
              </a:rPr>
              <a:t>make the owners of decisions, areas and key</a:t>
            </a:r>
            <a:br>
              <a:rPr sz="1100" b="1">
                <a:solidFill>
                  <a:srgbClr val="241428"/>
                </a:solidFill>
                <a:latin typeface="Outfit"/>
                <a:ea typeface="Outfit"/>
                <a:cs typeface="Outfit"/>
              </a:rPr>
            </a:br>
            <a:r>
              <a:rPr sz="1100" b="1">
                <a:solidFill>
                  <a:srgbClr val="241428"/>
                </a:solidFill>
                <a:latin typeface="Outfit"/>
                <a:ea typeface="Outfit"/>
                <a:cs typeface="Outfit"/>
              </a:rPr>
              <a:t>commitments visible alongside it.</a:t>
            </a:r>
          </a:p>
        </p:txBody>
      </p:sp>
      <p:pic>
        <p:nvPicPr>
          <p:cNvPr id="9" name=""/>
          <p:cNvPicPr>
            <a:picLocks noChangeAspect="1"/>
          </p:cNvPicPr>
          <p:nvPr/>
        </p:nvPicPr>
        <p:blipFill>
          <a:blip r:embed="R6cd2eb9f591d4c6e"/>
          <a:stretch/>
        </p:blipFill>
        <p:spPr>
          <a:xfrm>
            <a:off x="523875" y="4810125"/>
            <a:ext cx="1619250" cy="1619250"/>
          </a:xfrm>
          <a:prstGeom prst="rect">
            <a:avLst/>
          </a:prstGeom>
        </p:spPr>
      </p:pic>
      <p:sp>
        <p:nvSpPr>
          <p:cNvPr id="5" name="">
            <a:extLst>
              <a:ext uri="{FF2B5EF4-FFF2-40B4-BE49-F238E27FC236}">
                <ns2:creationId id="{886A1776-A386-48FD-98D5-916A83888200}"/>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BEFORE AN IMPORTANT CONVERSATION</a:t>
            </a:r>
          </a:p>
        </p:txBody>
      </p:sp>
    </p:spTree>
    <p:extLst>
      <p:ext uri="{BB962C8B-B14F-4D97-AF65-F5344CB8AC3E}">
        <ns4:creationId val="167569941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2026-09-15T07:43:33.5540000Z</dcterms:created>
  <dcterms:modified xsi:type="dcterms:W3CDTF">2026-09-15T07:43:33.5540000Z</dcterms:modified>
</coreProperties>
</file>