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487d31eb8794ee0" /><Relationship Type="http://schemas.openxmlformats.org/officeDocument/2006/relationships/extended-properties" Target="/docProps/app.xml" Id="R2a54a9173aa34b4d" /><Relationship Type="http://schemas.openxmlformats.org/officeDocument/2006/relationships/officeDocument" Target="/ppt/presentation.xml" Id="Re5826809b9c749b3" /></Relationships>
</file>

<file path=ppt/presentation.xml><?xml version="1.0" encoding="utf-8"?>
<p:presentation xmlns:p="http://schemas.openxmlformats.org/presentationml/2006/main">
  <p:sldMasterIdLst>
    <p:sldMasterId xmlns:r="http://schemas.openxmlformats.org/officeDocument/2006/relationships" id="2147483648" r:id="Rf1cd31d7c426468e"/>
  </p:sldMasterIdLst>
  <p:notesMasterIdLst>
    <p:notesMasterId xmlns:r="http://schemas.openxmlformats.org/officeDocument/2006/relationships" r:id="Re592cd929ab248ef"/>
  </p:notesMasterIdLst>
  <p:sldIdLst>
    <p:sldId xmlns:r="http://schemas.openxmlformats.org/officeDocument/2006/relationships" id="256" r:id="R9b56cd5c468d4eca"/>
    <p:sldId xmlns:r="http://schemas.openxmlformats.org/officeDocument/2006/relationships" id="257" r:id="R2c0cb3b6b0c84a0b"/>
    <p:sldId xmlns:r="http://schemas.openxmlformats.org/officeDocument/2006/relationships" id="258" r:id="R98bde302e6774ee7"/>
    <p:sldId xmlns:r="http://schemas.openxmlformats.org/officeDocument/2006/relationships" id="259" r:id="R51cbb6221a464570"/>
    <p:sldId xmlns:r="http://schemas.openxmlformats.org/officeDocument/2006/relationships" id="260" r:id="R9e36dc3afa024ed2"/>
    <p:sldId xmlns:r="http://schemas.openxmlformats.org/officeDocument/2006/relationships" id="261" r:id="Rc050cf5e1c33490f"/>
    <p:sldId xmlns:r="http://schemas.openxmlformats.org/officeDocument/2006/relationships" id="262" r:id="Ra612c9d9c13845a9"/>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0d35ebb75974733" /><Relationship Type="http://schemas.openxmlformats.org/officeDocument/2006/relationships/slideMaster" Target="/ppt/slideMasters/slideMaster1.xml" Id="Rf1cd31d7c426468e" /><Relationship Type="http://schemas.openxmlformats.org/officeDocument/2006/relationships/notesMaster" Target="/ppt/notesMasters/notesMaster1.xml" Id="Re592cd929ab248ef" /><Relationship Type="http://schemas.openxmlformats.org/officeDocument/2006/relationships/presProps" Target="/ppt/presProps.xml" Id="Rbeb27bc9f2844c19" /><Relationship Type="http://schemas.openxmlformats.org/officeDocument/2006/relationships/tableStyles" Target="/ppt/tableStyles.xml" Id="R982a64fa629c44c8" /><Relationship Type="http://schemas.openxmlformats.org/officeDocument/2006/relationships/slide" Target="/ppt/slides/slide1.xml" Id="R9b56cd5c468d4eca" /><Relationship Type="http://schemas.openxmlformats.org/officeDocument/2006/relationships/slide" Target="/ppt/slides/slide2.xml" Id="R2c0cb3b6b0c84a0b" /><Relationship Type="http://schemas.openxmlformats.org/officeDocument/2006/relationships/slide" Target="/ppt/slides/slide3.xml" Id="R98bde302e6774ee7" /><Relationship Type="http://schemas.openxmlformats.org/officeDocument/2006/relationships/slide" Target="/ppt/slides/slide4.xml" Id="R51cbb6221a464570" /><Relationship Type="http://schemas.openxmlformats.org/officeDocument/2006/relationships/slide" Target="/ppt/slides/slide5.xml" Id="R9e36dc3afa024ed2" /><Relationship Type="http://schemas.openxmlformats.org/officeDocument/2006/relationships/slide" Target="/ppt/slides/slide6.xml" Id="Rc050cf5e1c33490f" /><Relationship Type="http://schemas.openxmlformats.org/officeDocument/2006/relationships/slide" Target="/ppt/slides/slide7.xml" Id="Ra612c9d9c13845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d02d7be05b4dd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28c8df3ba34b41" /><Relationship Type="http://schemas.openxmlformats.org/officeDocument/2006/relationships/notesMaster" Target="/ppt/notesMasters/notesMaster1.xml" Id="Rf54a0fbd4dbe47f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47abcdce104633" /><Relationship Type="http://schemas.openxmlformats.org/officeDocument/2006/relationships/notesMaster" Target="/ppt/notesMasters/notesMaster1.xml" Id="R03cec3b7c88942ad" /></Relationships>
</file>

<file path=ppt/notesSlides/_rels/notesSlide3.xml.rels>&#65279;<?xml version="1.0" encoding="utf-8"?><Relationships xmlns="http://schemas.openxmlformats.org/package/2006/relationships"><Relationship Type="http://schemas.openxmlformats.org/officeDocument/2006/relationships/slide" Target="/ppt/slides/slide3.xml" Id="R159b1ba4ae0b4abb" /><Relationship Type="http://schemas.openxmlformats.org/officeDocument/2006/relationships/notesMaster" Target="/ppt/notesMasters/notesMaster1.xml" Id="R006439031d5e4252"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a8fb00e7b948fe" /><Relationship Type="http://schemas.openxmlformats.org/officeDocument/2006/relationships/notesMaster" Target="/ppt/notesMasters/notesMaster1.xml" Id="R8daa3e61d21a4f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7506e588fe54f43" /><Relationship Type="http://schemas.openxmlformats.org/officeDocument/2006/relationships/notesMaster" Target="/ppt/notesMasters/notesMaster1.xml" Id="Rf7489aeca88a40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1e92daed3ffe4966" /><Relationship Type="http://schemas.openxmlformats.org/officeDocument/2006/relationships/notesMaster" Target="/ppt/notesMasters/notesMaster1.xml" Id="Rb214bf6ffd384e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d3375ebfca248d1" /><Relationship Type="http://schemas.openxmlformats.org/officeDocument/2006/relationships/notesMaster" Target="/ppt/notesMasters/notesMaster1.xml" Id="Rd0fabcf9e71a43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Answer the question.</a:t>
            </a:r>
          </a:p>
          <a:p xmlns:a="http://schemas.openxmlformats.org/drawingml/2006/main">
            <a:r>
              <a:t>Tomasz wants an answer to one question, while Samuel shows a network of dependencies. For one, a concrete answer is a point; for the other, it is part of a system.</a:t>
            </a:r>
          </a:p>
          <a:p xmlns:a="http://schemas.openxmlformats.org/drawingml/2006/main">
            <a:r>
              <a:t>Temat: Odpowiedź punktowa a myślenie systemowe. Bohaterowie: Samuel, Tomasz.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Answer the question.</a:t>
            </a:r>
          </a:p>
          <a:p xmlns:a="http://schemas.openxmlformats.org/drawingml/2006/main">
            <a:r>
              <a:t>Kadr 1 z 6. Tomasz ma listę czterech pytań; Samuel podchodzi do tablicy.</a:t>
            </a:r>
          </a:p>
          <a:p xmlns:a="http://schemas.openxmlformats.org/drawingml/2006/main">
            <a:r>
              <a:t>Tomasz: I have four questions. Let’s start with the first. | Samuel: To answer it properly, we need to see the whole picture.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Answer the question.</a:t>
            </a:r>
          </a:p>
          <a:p xmlns:a="http://schemas.openxmlformats.org/drawingml/2006/main">
            <a:r>
              <a:t>Kadr 2 z 6. Samuel rysuje coraz większy ekosystem zależności.</a:t>
            </a:r>
          </a:p>
          <a:p xmlns:a="http://schemas.openxmlformats.org/drawingml/2006/main">
            <a:r>
              <a:t>Samuel: Here’s the client, implementation, sales, and then… | Tomasz: Still no answer.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Answer the question.</a:t>
            </a:r>
          </a:p>
          <a:p xmlns:a="http://schemas.openxmlformats.org/drawingml/2006/main">
            <a:r>
              <a:t>Kadr 3 z 6. Minęła większość czasu; Tomasz wskazuje pierwsze pytanie.</a:t>
            </a:r>
          </a:p>
          <a:p xmlns:a="http://schemas.openxmlformats.org/drawingml/2006/main">
            <a:r>
              <a:t>Tomasz: Samuel. Question one. | Samuel: Without context the answer will be misleading.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Answer the question.</a:t>
            </a:r>
          </a:p>
          <a:p xmlns:a="http://schemas.openxmlformats.org/drawingml/2006/main">
            <a:r>
              <a:t>Kadr 4 z 6. Oboje są już zirytowani.</a:t>
            </a:r>
          </a:p>
          <a:p xmlns:a="http://schemas.openxmlformats.org/drawingml/2006/main">
            <a:r>
              <a:t>Tomasz: He just can’t get to the point. | Samuel: He wants to cut the answer out of the system that explains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Answer the question.</a:t>
            </a:r>
          </a:p>
          <a:p xmlns:a="http://schemas.openxmlformats.org/drawingml/2006/main">
            <a:r>
              <a:t>Kadr 5 z 6. Na tablicy powstają dwie kolumny: odpowiedź i kontekst.</a:t>
            </a:r>
          </a:p>
          <a:p xmlns:a="http://schemas.openxmlformats.org/drawingml/2006/main">
            <a:r>
              <a:t>Tomasz: One-sentence answer first? | Samuel: Then I’ll show you what could change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Answer the question.</a:t>
            </a:r>
          </a:p>
          <a:p xmlns:a="http://schemas.openxmlformats.org/drawingml/2006/main">
            <a:r>
              <a:t>Podsumowanie Em: Tomasz believes a good answer starts with the exact question. Samuel worries that without the wider system, such a concise answer will be misleading. Both defend rigour, but start from opposite ends. Give the short answer the other person needs first. Then show the assumptions, dependencies and conditions that could change it. This keeps the answer meaningful without letting context hide it.</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4087560c7749f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96857ee6ac4518" /><Relationship Type="http://schemas.openxmlformats.org/officeDocument/2006/relationships/slideLayout" Target="/ppt/slideLayouts/slideLayout1.xml" Id="Re209cde203e6484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09cde203e6484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ca4015952a4456d" /><Relationship Type="http://schemas.openxmlformats.org/officeDocument/2006/relationships/notesSlide" Target="/ppt/notesSlides/notesSlide1.xml" Id="Rad02b0333ab34598"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2adf17376a0948b7"/><Relationship Type="http://schemas.openxmlformats.org/officeDocument/2006/relationships/image" Target="../media/image.png" Id="R6043af3d89944cab"/><Relationship Type="http://schemas.openxmlformats.org/officeDocument/2006/relationships/notesSlide" Target="/ppt/notesSlides/notesSlide2.xml" Id="R4eb9e04dcc654c50"/></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0bb093c3cea14893"/><Relationship Type="http://schemas.openxmlformats.org/officeDocument/2006/relationships/image" Target="../media/image2.png" Id="Re57efa65888949b8"/><Relationship Type="http://schemas.openxmlformats.org/officeDocument/2006/relationships/notesSlide" Target="/ppt/notesSlides/notesSlide3.xml" Id="R56f7d546b1af4fc1"/></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6aad803155ee49f1"/><Relationship Type="http://schemas.openxmlformats.org/officeDocument/2006/relationships/image" Target="../media/image3.png" Id="Rd474f165d9154c01"/><Relationship Type="http://schemas.openxmlformats.org/officeDocument/2006/relationships/notesSlide" Target="/ppt/notesSlides/notesSlide4.xml" Id="R8e2cb7a2bb35496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e502e2a7768d45f3"/><Relationship Type="http://schemas.openxmlformats.org/officeDocument/2006/relationships/image" Target="../media/image4.png" Id="Ra60ea1619d494cf3"/><Relationship Type="http://schemas.openxmlformats.org/officeDocument/2006/relationships/notesSlide" Target="/ppt/notesSlides/notesSlide5.xml" Id="R1b514bb3916a4494"/></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137829caebc248f8"/><Relationship Type="http://schemas.openxmlformats.org/officeDocument/2006/relationships/image" Target="../media/image5.png" Id="R6eab16c3308a4ad4"/><Relationship Type="http://schemas.openxmlformats.org/officeDocument/2006/relationships/notesSlide" Target="/ppt/notesSlides/notesSlide6.xml" Id="R9990d93346414b42"/></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2af15f846d0746ea"/><Relationship Type="http://schemas.openxmlformats.org/officeDocument/2006/relationships/image" Target="../media/image6.png" Id="Rec4508c98eea4620"/><Relationship Type="http://schemas.openxmlformats.org/officeDocument/2006/relationships/notesSlide" Target="/ppt/notesSlides/notesSlide7.xml" Id="R06fa585fc63c435c"/></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CDC58DD-D493-43D1-83A2-3EACC87C0FB7}"/>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14C92D59-15C8-4AFC-AC47-DA300A8EBDCD}"/>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Answer the question</a:t>
            </a:r>
          </a:p>
        </p:txBody>
      </p:sp>
      <p:sp>
        <p:nvSpPr>
          <p:cNvPr id="3" name="">
            <a:extLst xmlns:a="http://schemas.openxmlformats.org/drawingml/2006/main">
              <a:ext uri="{FF2B5EF4-FFF2-40B4-BE49-F238E27FC236}">
                <a16:creationId xmlns:a16="http://schemas.microsoft.com/office/drawing/2014/main" id="{A5060FD6-96C0-491F-B788-7FD9090B29F1}"/>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Odpowiedź punktowa a myślenie systemowe</a:t>
            </a:r>
          </a:p>
        </p:txBody>
      </p:sp>
      <p:sp>
        <p:nvSpPr>
          <p:cNvPr id="4" name="">
            <a:extLst xmlns:a="http://schemas.openxmlformats.org/drawingml/2006/main">
              <a:ext uri="{FF2B5EF4-FFF2-40B4-BE49-F238E27FC236}">
                <a16:creationId xmlns:a16="http://schemas.microsoft.com/office/drawing/2014/main" id="{AB632BC2-A500-48A1-BC4B-C84466621ABF}"/>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Tomasz wants an answer to one question, while Samuel shows a network of dependencies. For one, a concrete answer is a point; for the other, it is part of a system.</a:t>
            </a:r>
          </a:p>
        </p:txBody>
      </p:sp>
    </p:spTree>
    <p:extLst>
      <p:ext uri="{BB962C8B-B14F-4D97-AF65-F5344CB8AC3E}">
        <p14:creationId xmlns:p14="http://schemas.microsoft.com/office/powerpoint/2010/main" val="141889126"/>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043af3d89944ca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A6AB5B-582C-41E9-A815-749ADAC11F72}"/>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18B2B582-3099-4F2F-A6F4-0AC99C015BEC}"/>
              </a:ext>
            </a:extLst>
          </p:cNvPr>
          <p:cNvSpPr>
            <a:spLocks xmlns:a="http://schemas.openxmlformats.org/drawingml/2006/main" noGrp="1"/>
          </p:cNvSpPr>
          <p:nvPr/>
        </p:nvSpPr>
        <p:spPr>
          <a:xfrm xmlns:a="http://schemas.openxmlformats.org/drawingml/2006/main">
            <a:off x="1590675"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E4D0017E-8A7C-47DA-B367-5002B46407F9}"/>
              </a:ext>
            </a:extLst>
          </p:cNvPr>
          <p:cNvSpPr>
            <a:spLocks xmlns:a="http://schemas.openxmlformats.org/drawingml/2006/main" noGrp="1"/>
          </p:cNvSpPr>
          <p:nvPr/>
        </p:nvSpPr>
        <p:spPr>
          <a:xfrm xmlns:a="http://schemas.openxmlformats.org/drawingml/2006/main">
            <a:off x="228600" y="3857625"/>
            <a:ext cx="37147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have four questions. Let’s start with the first.</a:t>
            </a:r>
          </a:p>
        </p:txBody>
      </p:sp>
      <p:sp>
        <p:nvSpPr>
          <p:cNvPr id="5" name="">
            <a:extLst xmlns:a="http://schemas.openxmlformats.org/drawingml/2006/main">
              <a:ext uri="{FF2B5EF4-FFF2-40B4-BE49-F238E27FC236}">
                <a16:creationId xmlns:a16="http://schemas.microsoft.com/office/drawing/2014/main" id="{4699FC28-BB04-4C60-A6F7-3037A33802E4}"/>
              </a:ext>
            </a:extLst>
          </p:cNvPr>
          <p:cNvSpPr>
            <a:spLocks xmlns:a="http://schemas.openxmlformats.org/drawingml/2006/main" noGrp="1"/>
          </p:cNvSpPr>
          <p:nvPr/>
        </p:nvSpPr>
        <p:spPr>
          <a:xfrm xmlns:a="http://schemas.openxmlformats.org/drawingml/2006/main">
            <a:off x="6019800" y="3409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C466B25-433D-4C27-8EE6-32EDAB14497D}"/>
              </a:ext>
            </a:extLst>
          </p:cNvPr>
          <p:cNvSpPr>
            <a:spLocks xmlns:a="http://schemas.openxmlformats.org/drawingml/2006/main" noGrp="1"/>
          </p:cNvSpPr>
          <p:nvPr/>
        </p:nvSpPr>
        <p:spPr>
          <a:xfrm xmlns:a="http://schemas.openxmlformats.org/drawingml/2006/main">
            <a:off x="4095750" y="4286250"/>
            <a:ext cx="3429000" cy="1428750"/>
          </a:xfrm>
          <a:prstGeom xmlns:a="http://schemas.openxmlformats.org/drawingml/2006/main" prst="roundRect">
            <a:avLst>
              <a:gd name="adj" fmla="val 17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To answer it properly, we need to see the whole picture.</a:t>
            </a:r>
          </a:p>
        </p:txBody>
      </p:sp>
    </p:spTree>
    <p:extLst>
      <p:ext uri="{BB962C8B-B14F-4D97-AF65-F5344CB8AC3E}">
        <p14:creationId xmlns:p14="http://schemas.microsoft.com/office/powerpoint/2010/main" val="627979996"/>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57efa65888949b8"/>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4F8394E-3DE3-4959-B3E4-43D78D7033E8}"/>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342A1EBF-D693-47C4-9929-030A69B15A38}"/>
              </a:ext>
            </a:extLst>
          </p:cNvPr>
          <p:cNvSpPr>
            <a:spLocks xmlns:a="http://schemas.openxmlformats.org/drawingml/2006/main" noGrp="1"/>
          </p:cNvSpPr>
          <p:nvPr/>
        </p:nvSpPr>
        <p:spPr>
          <a:xfrm xmlns:a="http://schemas.openxmlformats.org/drawingml/2006/main">
            <a:off x="601980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0CEDABD9-951F-43EB-BA41-1B872E760F69}"/>
              </a:ext>
            </a:extLst>
          </p:cNvPr>
          <p:cNvSpPr>
            <a:spLocks xmlns:a="http://schemas.openxmlformats.org/drawingml/2006/main" noGrp="1"/>
          </p:cNvSpPr>
          <p:nvPr/>
        </p:nvSpPr>
        <p:spPr>
          <a:xfrm xmlns:a="http://schemas.openxmlformats.org/drawingml/2006/main">
            <a:off x="4000500" y="3857625"/>
            <a:ext cx="35242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Here’s the client, implementation, sales, and then…</a:t>
            </a:r>
          </a:p>
        </p:txBody>
      </p:sp>
      <p:sp>
        <p:nvSpPr>
          <p:cNvPr id="5" name="">
            <a:extLst xmlns:a="http://schemas.openxmlformats.org/drawingml/2006/main">
              <a:ext uri="{FF2B5EF4-FFF2-40B4-BE49-F238E27FC236}">
                <a16:creationId xmlns:a16="http://schemas.microsoft.com/office/drawing/2014/main" id="{B60AD762-8005-4B33-B5B7-1C2D76ECAF29}"/>
              </a:ext>
            </a:extLst>
          </p:cNvPr>
          <p:cNvSpPr>
            <a:spLocks xmlns:a="http://schemas.openxmlformats.org/drawingml/2006/main" noGrp="1"/>
          </p:cNvSpPr>
          <p:nvPr/>
        </p:nvSpPr>
        <p:spPr>
          <a:xfrm xmlns:a="http://schemas.openxmlformats.org/drawingml/2006/main">
            <a:off x="1619250" y="425767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8161ABC7-5D49-4AA0-BC7F-C799CD4C89A6}"/>
              </a:ext>
            </a:extLst>
          </p:cNvPr>
          <p:cNvSpPr>
            <a:spLocks xmlns:a="http://schemas.openxmlformats.org/drawingml/2006/main" noGrp="1"/>
          </p:cNvSpPr>
          <p:nvPr/>
        </p:nvSpPr>
        <p:spPr>
          <a:xfrm xmlns:a="http://schemas.openxmlformats.org/drawingml/2006/main">
            <a:off x="1809750" y="404812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F1E32242-EEFE-401B-AD9F-6F1A8FCEF2D9}"/>
              </a:ext>
            </a:extLst>
          </p:cNvPr>
          <p:cNvSpPr>
            <a:spLocks xmlns:a="http://schemas.openxmlformats.org/drawingml/2006/main" noGrp="1"/>
          </p:cNvSpPr>
          <p:nvPr/>
        </p:nvSpPr>
        <p:spPr>
          <a:xfrm xmlns:a="http://schemas.openxmlformats.org/drawingml/2006/main">
            <a:off x="228600" y="4476750"/>
            <a:ext cx="304800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Still no answer.</a:t>
            </a:r>
          </a:p>
        </p:txBody>
      </p:sp>
    </p:spTree>
    <p:extLst>
      <p:ext uri="{BB962C8B-B14F-4D97-AF65-F5344CB8AC3E}">
        <p14:creationId xmlns:p14="http://schemas.microsoft.com/office/powerpoint/2010/main" val="1774650760"/>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474f165d9154c0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39E08C0-8CE8-4D80-BDD2-560F214AB429}"/>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B7188FD4-B139-4ED2-8D2A-D3D2F8E57F2E}"/>
              </a:ext>
            </a:extLst>
          </p:cNvPr>
          <p:cNvSpPr>
            <a:spLocks xmlns:a="http://schemas.openxmlformats.org/drawingml/2006/main" noGrp="1"/>
          </p:cNvSpPr>
          <p:nvPr/>
        </p:nvSpPr>
        <p:spPr>
          <a:xfrm xmlns:a="http://schemas.openxmlformats.org/drawingml/2006/main">
            <a:off x="1543050" y="3124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4A07A9EC-D274-4B16-83BD-938BC8873B8C}"/>
              </a:ext>
            </a:extLst>
          </p:cNvPr>
          <p:cNvSpPr>
            <a:spLocks xmlns:a="http://schemas.openxmlformats.org/drawingml/2006/main" noGrp="1"/>
          </p:cNvSpPr>
          <p:nvPr/>
        </p:nvSpPr>
        <p:spPr>
          <a:xfrm xmlns:a="http://schemas.openxmlformats.org/drawingml/2006/main">
            <a:off x="228600" y="4000500"/>
            <a:ext cx="333375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Samuel. Question one.</a:t>
            </a:r>
          </a:p>
        </p:txBody>
      </p:sp>
      <p:sp>
        <p:nvSpPr>
          <p:cNvPr id="5" name="">
            <a:extLst xmlns:a="http://schemas.openxmlformats.org/drawingml/2006/main">
              <a:ext uri="{FF2B5EF4-FFF2-40B4-BE49-F238E27FC236}">
                <a16:creationId xmlns:a16="http://schemas.microsoft.com/office/drawing/2014/main" id="{CD217ED5-1CB1-4C65-A898-CB0FDB1E694A}"/>
              </a:ext>
            </a:extLst>
          </p:cNvPr>
          <p:cNvSpPr>
            <a:spLocks xmlns:a="http://schemas.openxmlformats.org/drawingml/2006/main" noGrp="1"/>
          </p:cNvSpPr>
          <p:nvPr/>
        </p:nvSpPr>
        <p:spPr>
          <a:xfrm xmlns:a="http://schemas.openxmlformats.org/drawingml/2006/main">
            <a:off x="6019800"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3D79E45-C76D-4916-8236-A0B6FFD0C53A}"/>
              </a:ext>
            </a:extLst>
          </p:cNvPr>
          <p:cNvSpPr>
            <a:spLocks xmlns:a="http://schemas.openxmlformats.org/drawingml/2006/main" noGrp="1"/>
          </p:cNvSpPr>
          <p:nvPr/>
        </p:nvSpPr>
        <p:spPr>
          <a:xfrm xmlns:a="http://schemas.openxmlformats.org/drawingml/2006/main">
            <a:off x="3905250" y="4333875"/>
            <a:ext cx="36195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Without context the answer will be misleading.</a:t>
            </a:r>
          </a:p>
        </p:txBody>
      </p:sp>
    </p:spTree>
    <p:extLst>
      <p:ext uri="{BB962C8B-B14F-4D97-AF65-F5344CB8AC3E}">
        <p14:creationId xmlns:p14="http://schemas.microsoft.com/office/powerpoint/2010/main" val="1504713257"/>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60ea1619d494cf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027D2F-125C-46B4-B1E1-5C80F171AEE6}"/>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55B3B557-8E38-4232-A7D2-2FC1460EC999}"/>
              </a:ext>
            </a:extLst>
          </p:cNvPr>
          <p:cNvSpPr>
            <a:spLocks xmlns:a="http://schemas.openxmlformats.org/drawingml/2006/main" noGrp="1"/>
          </p:cNvSpPr>
          <p:nvPr/>
        </p:nvSpPr>
        <p:spPr>
          <a:xfrm xmlns:a="http://schemas.openxmlformats.org/drawingml/2006/main">
            <a:off x="161925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BD179DD7-B444-4280-9D60-6DCA7473C5D9}"/>
              </a:ext>
            </a:extLst>
          </p:cNvPr>
          <p:cNvSpPr>
            <a:spLocks xmlns:a="http://schemas.openxmlformats.org/drawingml/2006/main" noGrp="1"/>
          </p:cNvSpPr>
          <p:nvPr/>
        </p:nvSpPr>
        <p:spPr>
          <a:xfrm xmlns:a="http://schemas.openxmlformats.org/drawingml/2006/main">
            <a:off x="180975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7B6527E6-6C23-47D5-9626-52663CCE21DC}"/>
              </a:ext>
            </a:extLst>
          </p:cNvPr>
          <p:cNvSpPr>
            <a:spLocks xmlns:a="http://schemas.openxmlformats.org/drawingml/2006/main" noGrp="1"/>
          </p:cNvSpPr>
          <p:nvPr/>
        </p:nvSpPr>
        <p:spPr>
          <a:xfrm xmlns:a="http://schemas.openxmlformats.org/drawingml/2006/main">
            <a:off x="228600" y="4333875"/>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He just can’t get to the point.</a:t>
            </a:r>
          </a:p>
        </p:txBody>
      </p:sp>
      <p:sp>
        <p:nvSpPr>
          <p:cNvPr id="6" name="">
            <a:extLst xmlns:a="http://schemas.openxmlformats.org/drawingml/2006/main">
              <a:ext uri="{FF2B5EF4-FFF2-40B4-BE49-F238E27FC236}">
                <a16:creationId xmlns:a16="http://schemas.microsoft.com/office/drawing/2014/main" id="{AFA76E89-355C-4EEE-8053-6C3F09357B0F}"/>
              </a:ext>
            </a:extLst>
          </p:cNvPr>
          <p:cNvSpPr>
            <a:spLocks xmlns:a="http://schemas.openxmlformats.org/drawingml/2006/main" noGrp="1"/>
          </p:cNvSpPr>
          <p:nvPr/>
        </p:nvSpPr>
        <p:spPr>
          <a:xfrm xmlns:a="http://schemas.openxmlformats.org/drawingml/2006/main">
            <a:off x="6096000" y="39243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9A8062EA-600B-408E-9992-A04908E97D28}"/>
              </a:ext>
            </a:extLst>
          </p:cNvPr>
          <p:cNvSpPr>
            <a:spLocks xmlns:a="http://schemas.openxmlformats.org/drawingml/2006/main" noGrp="1"/>
          </p:cNvSpPr>
          <p:nvPr/>
        </p:nvSpPr>
        <p:spPr>
          <a:xfrm xmlns:a="http://schemas.openxmlformats.org/drawingml/2006/main">
            <a:off x="6286500" y="37147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9E80D7B2-4455-42EE-84B1-B520A9C1E175}"/>
              </a:ext>
            </a:extLst>
          </p:cNvPr>
          <p:cNvSpPr>
            <a:spLocks xmlns:a="http://schemas.openxmlformats.org/drawingml/2006/main" noGrp="1"/>
          </p:cNvSpPr>
          <p:nvPr/>
        </p:nvSpPr>
        <p:spPr>
          <a:xfrm xmlns:a="http://schemas.openxmlformats.org/drawingml/2006/main">
            <a:off x="4095750" y="4143375"/>
            <a:ext cx="342900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He wants to cut the answer out of the system that explains it.</a:t>
            </a:r>
          </a:p>
        </p:txBody>
      </p:sp>
    </p:spTree>
    <p:extLst>
      <p:ext uri="{BB962C8B-B14F-4D97-AF65-F5344CB8AC3E}">
        <p14:creationId xmlns:p14="http://schemas.microsoft.com/office/powerpoint/2010/main" val="1514644435"/>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eab16c3308a4ad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C9999CD-AB56-4633-8F7E-E5F78D5912B8}"/>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91CAE2CD-3AFB-42FE-A614-D0E8834F03E8}"/>
              </a:ext>
            </a:extLst>
          </p:cNvPr>
          <p:cNvSpPr>
            <a:spLocks xmlns:a="http://schemas.openxmlformats.org/drawingml/2006/main" noGrp="1"/>
          </p:cNvSpPr>
          <p:nvPr/>
        </p:nvSpPr>
        <p:spPr>
          <a:xfrm xmlns:a="http://schemas.openxmlformats.org/drawingml/2006/main">
            <a:off x="163830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016BA7C-97DF-4D89-9FD3-2DCFF399DBE9}"/>
              </a:ext>
            </a:extLst>
          </p:cNvPr>
          <p:cNvSpPr>
            <a:spLocks xmlns:a="http://schemas.openxmlformats.org/drawingml/2006/main" noGrp="1"/>
          </p:cNvSpPr>
          <p:nvPr/>
        </p:nvSpPr>
        <p:spPr>
          <a:xfrm xmlns:a="http://schemas.openxmlformats.org/drawingml/2006/main">
            <a:off x="228600" y="4095750"/>
            <a:ext cx="3429000" cy="1428750"/>
          </a:xfrm>
          <a:prstGeom xmlns:a="http://schemas.openxmlformats.org/drawingml/2006/main" prst="roundRect">
            <a:avLst>
              <a:gd name="adj" fmla="val 17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One-sentence answer first?</a:t>
            </a:r>
          </a:p>
        </p:txBody>
      </p:sp>
      <p:sp>
        <p:nvSpPr>
          <p:cNvPr id="5" name="">
            <a:extLst xmlns:a="http://schemas.openxmlformats.org/drawingml/2006/main">
              <a:ext uri="{FF2B5EF4-FFF2-40B4-BE49-F238E27FC236}">
                <a16:creationId xmlns:a16="http://schemas.microsoft.com/office/drawing/2014/main" id="{12FD6AF2-1AD0-4998-BA76-4547A95F0868}"/>
              </a:ext>
            </a:extLst>
          </p:cNvPr>
          <p:cNvSpPr>
            <a:spLocks xmlns:a="http://schemas.openxmlformats.org/drawingml/2006/main" noGrp="1"/>
          </p:cNvSpPr>
          <p:nvPr/>
        </p:nvSpPr>
        <p:spPr>
          <a:xfrm xmlns:a="http://schemas.openxmlformats.org/drawingml/2006/main">
            <a:off x="6019800" y="3409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F6F88F36-2454-482C-B3AC-6CB88D7F6164}"/>
              </a:ext>
            </a:extLst>
          </p:cNvPr>
          <p:cNvSpPr>
            <a:spLocks xmlns:a="http://schemas.openxmlformats.org/drawingml/2006/main" noGrp="1"/>
          </p:cNvSpPr>
          <p:nvPr/>
        </p:nvSpPr>
        <p:spPr>
          <a:xfrm xmlns:a="http://schemas.openxmlformats.org/drawingml/2006/main">
            <a:off x="4095750" y="4286250"/>
            <a:ext cx="3429000" cy="1428750"/>
          </a:xfrm>
          <a:prstGeom xmlns:a="http://schemas.openxmlformats.org/drawingml/2006/main" prst="roundRect">
            <a:avLst>
              <a:gd name="adj" fmla="val 17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Then I’ll show you what could change it.</a:t>
            </a:r>
          </a:p>
        </p:txBody>
      </p:sp>
    </p:spTree>
    <p:extLst>
      <p:ext uri="{BB962C8B-B14F-4D97-AF65-F5344CB8AC3E}">
        <p14:creationId xmlns:p14="http://schemas.microsoft.com/office/powerpoint/2010/main" val="1627972549"/>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3E558FF5-76D0-423D-99E3-97C13CB25D78}"/>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61491916-8444-4B65-BFFF-B27D32B619FA}"/>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9AEC4D7A-FA17-48E4-925A-1710D1D5A976}"/>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09CDAC33-EEDD-4DE6-9346-0A5E341AE278}"/>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Tomasz believes a good answer starts with the exact</a:t>
            </a:r>
            <a:br>
              <a:rPr sz="1100" b="1">
                <a:solidFill>
                  <a:srgbClr val="241428"/>
                </a:solidFill>
                <a:latin typeface="Outfit"/>
                <a:ea typeface="Outfit"/>
                <a:cs typeface="Outfit"/>
              </a:rPr>
            </a:br>
            <a:r>
              <a:rPr sz="1100" b="1">
                <a:solidFill>
                  <a:srgbClr val="241428"/>
                </a:solidFill>
                <a:latin typeface="Outfit"/>
                <a:ea typeface="Outfit"/>
                <a:cs typeface="Outfit"/>
              </a:rPr>
              <a:t>question. Samuel worries that without the wider</a:t>
            </a:r>
            <a:br>
              <a:rPr sz="1100" b="1">
                <a:solidFill>
                  <a:srgbClr val="241428"/>
                </a:solidFill>
                <a:latin typeface="Outfit"/>
                <a:ea typeface="Outfit"/>
                <a:cs typeface="Outfit"/>
              </a:rPr>
            </a:br>
            <a:r>
              <a:rPr sz="1100" b="1">
                <a:solidFill>
                  <a:srgbClr val="241428"/>
                </a:solidFill>
                <a:latin typeface="Outfit"/>
                <a:ea typeface="Outfit"/>
                <a:cs typeface="Outfit"/>
              </a:rPr>
              <a:t>system, such a concise answer will be misleading.</a:t>
            </a:r>
            <a:br>
              <a:rPr sz="1100" b="1">
                <a:solidFill>
                  <a:srgbClr val="241428"/>
                </a:solidFill>
                <a:latin typeface="Outfit"/>
                <a:ea typeface="Outfit"/>
                <a:cs typeface="Outfit"/>
              </a:rPr>
            </a:br>
            <a:r>
              <a:rPr sz="1100" b="1">
                <a:solidFill>
                  <a:srgbClr val="241428"/>
                </a:solidFill>
                <a:latin typeface="Outfit"/>
                <a:ea typeface="Outfit"/>
                <a:cs typeface="Outfit"/>
              </a:rPr>
              <a:t>Both defend rigour, but start from opposite ends.</a:t>
            </a:r>
            <a:br>
              <a:rPr sz="1100" b="1">
                <a:solidFill>
                  <a:srgbClr val="241428"/>
                </a:solidFill>
                <a:latin typeface="Outfit"/>
                <a:ea typeface="Outfit"/>
                <a:cs typeface="Outfit"/>
              </a:rPr>
            </a:br>
            <a:r>
              <a:rPr sz="1100" b="1">
                <a:solidFill>
                  <a:srgbClr val="241428"/>
                </a:solidFill>
                <a:latin typeface="Outfit"/>
                <a:ea typeface="Outfit"/>
                <a:cs typeface="Outfit"/>
              </a:rPr>
              <a:t>Give the short answer the other person needs first.</a:t>
            </a:r>
            <a:br>
              <a:rPr sz="1100" b="1">
                <a:solidFill>
                  <a:srgbClr val="241428"/>
                </a:solidFill>
                <a:latin typeface="Outfit"/>
                <a:ea typeface="Outfit"/>
                <a:cs typeface="Outfit"/>
              </a:rPr>
            </a:br>
            <a:r>
              <a:rPr sz="1100" b="1">
                <a:solidFill>
                  <a:srgbClr val="241428"/>
                </a:solidFill>
                <a:latin typeface="Outfit"/>
                <a:ea typeface="Outfit"/>
                <a:cs typeface="Outfit"/>
              </a:rPr>
              <a:t>Then show the assumptions, dependencies and</a:t>
            </a:r>
            <a:br>
              <a:rPr sz="1100" b="1">
                <a:solidFill>
                  <a:srgbClr val="241428"/>
                </a:solidFill>
                <a:latin typeface="Outfit"/>
                <a:ea typeface="Outfit"/>
                <a:cs typeface="Outfit"/>
              </a:rPr>
            </a:br>
            <a:r>
              <a:rPr sz="1100" b="1">
                <a:solidFill>
                  <a:srgbClr val="241428"/>
                </a:solidFill>
                <a:latin typeface="Outfit"/>
                <a:ea typeface="Outfit"/>
                <a:cs typeface="Outfit"/>
              </a:rPr>
              <a:t>conditions that could change it. This keeps the</a:t>
            </a:r>
            <a:br>
              <a:rPr sz="1100" b="1">
                <a:solidFill>
                  <a:srgbClr val="241428"/>
                </a:solidFill>
                <a:latin typeface="Outfit"/>
                <a:ea typeface="Outfit"/>
                <a:cs typeface="Outfit"/>
              </a:rPr>
            </a:br>
            <a:r>
              <a:rPr sz="1100" b="1">
                <a:solidFill>
                  <a:srgbClr val="241428"/>
                </a:solidFill>
                <a:latin typeface="Outfit"/>
                <a:ea typeface="Outfit"/>
                <a:cs typeface="Outfit"/>
              </a:rPr>
              <a:t>answer meaningful without letting context hide it.</a:t>
            </a:r>
          </a:p>
        </p:txBody>
      </p:sp>
      <p:pic>
        <p:nvPicPr>
          <p:cNvPr id="9" name=""/>
          <p:cNvPicPr>
            <a:picLocks noChangeAspect="1"/>
          </p:cNvPicPr>
          <p:nvPr/>
        </p:nvPicPr>
        <p:blipFill>
          <a:blip r:embed="Rec4508c98eea4620"/>
          <a:stretch/>
        </p:blipFill>
        <p:spPr>
          <a:xfrm>
            <a:off x="523875" y="4810125"/>
            <a:ext cx="1619250" cy="1619250"/>
          </a:xfrm>
          <a:prstGeom prst="rect">
            <a:avLst/>
          </a:prstGeom>
        </p:spPr>
      </p:pic>
      <p:sp>
        <p:nvSpPr>
          <p:cNvPr id="5" name="">
            <a:extLst>
              <a:ext uri="{FF2B5EF4-FFF2-40B4-BE49-F238E27FC236}">
                <ns2:creationId id="{09CDAC33-EEDD-4DE6-9346-0A5E341AE278}"/>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4801525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2026-09-15T07:43:26.2280000Z</dcterms:created>
  <dcterms:modified xsi:type="dcterms:W3CDTF">2026-09-15T07:43:26.2280000Z</dcterms:modified>
</coreProperties>
</file>