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077e53345b4c99" /><Relationship Type="http://schemas.openxmlformats.org/officeDocument/2006/relationships/extended-properties" Target="/docProps/app.xml" Id="R74d988e9e9d44616" /><Relationship Type="http://schemas.openxmlformats.org/officeDocument/2006/relationships/officeDocument" Target="/ppt/presentation.xml" Id="Ree417638aedb4c76" /></Relationships>
</file>

<file path=ppt/presentation.xml><?xml version="1.0" encoding="utf-8"?>
<p:presentation xmlns:p="http://schemas.openxmlformats.org/presentationml/2006/main">
  <p:sldMasterIdLst>
    <p:sldMasterId xmlns:r="http://schemas.openxmlformats.org/officeDocument/2006/relationships" id="2147483648" r:id="Rba6e4813b3994443"/>
  </p:sldMasterIdLst>
  <p:notesMasterIdLst>
    <p:notesMasterId xmlns:r="http://schemas.openxmlformats.org/officeDocument/2006/relationships" r:id="R220e37173c064393"/>
  </p:notesMasterIdLst>
  <p:sldIdLst>
    <p:sldId xmlns:r="http://schemas.openxmlformats.org/officeDocument/2006/relationships" id="256" r:id="R56707d8a4f8a40be"/>
    <p:sldId xmlns:r="http://schemas.openxmlformats.org/officeDocument/2006/relationships" id="257" r:id="Rc46abb269377443b"/>
    <p:sldId xmlns:r="http://schemas.openxmlformats.org/officeDocument/2006/relationships" id="258" r:id="R14ab8030fba049e0"/>
    <p:sldId xmlns:r="http://schemas.openxmlformats.org/officeDocument/2006/relationships" id="259" r:id="R0ed69bef864247a3"/>
    <p:sldId xmlns:r="http://schemas.openxmlformats.org/officeDocument/2006/relationships" id="260" r:id="R684ca4b810464db5"/>
    <p:sldId xmlns:r="http://schemas.openxmlformats.org/officeDocument/2006/relationships" id="261" r:id="Ra4c11ea0ab8d477e"/>
    <p:sldId xmlns:r="http://schemas.openxmlformats.org/officeDocument/2006/relationships" id="262" r:id="R1f6192a699ba44e3"/>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05dceccfb314891" /><Relationship Type="http://schemas.openxmlformats.org/officeDocument/2006/relationships/slideMaster" Target="/ppt/slideMasters/slideMaster1.xml" Id="Rba6e4813b3994443" /><Relationship Type="http://schemas.openxmlformats.org/officeDocument/2006/relationships/notesMaster" Target="/ppt/notesMasters/notesMaster1.xml" Id="R220e37173c064393" /><Relationship Type="http://schemas.openxmlformats.org/officeDocument/2006/relationships/presProps" Target="/ppt/presProps.xml" Id="R9a5e15527e854b27" /><Relationship Type="http://schemas.openxmlformats.org/officeDocument/2006/relationships/tableStyles" Target="/ppt/tableStyles.xml" Id="R382b1d5e3a9241e6" /><Relationship Type="http://schemas.openxmlformats.org/officeDocument/2006/relationships/slide" Target="/ppt/slides/slide1.xml" Id="R56707d8a4f8a40be" /><Relationship Type="http://schemas.openxmlformats.org/officeDocument/2006/relationships/slide" Target="/ppt/slides/slide2.xml" Id="Rc46abb269377443b" /><Relationship Type="http://schemas.openxmlformats.org/officeDocument/2006/relationships/slide" Target="/ppt/slides/slide3.xml" Id="R14ab8030fba049e0" /><Relationship Type="http://schemas.openxmlformats.org/officeDocument/2006/relationships/slide" Target="/ppt/slides/slide4.xml" Id="R0ed69bef864247a3" /><Relationship Type="http://schemas.openxmlformats.org/officeDocument/2006/relationships/slide" Target="/ppt/slides/slide5.xml" Id="R684ca4b810464db5" /><Relationship Type="http://schemas.openxmlformats.org/officeDocument/2006/relationships/slide" Target="/ppt/slides/slide6.xml" Id="Ra4c11ea0ab8d477e" /><Relationship Type="http://schemas.openxmlformats.org/officeDocument/2006/relationships/slide" Target="/ppt/slides/slide7.xml" Id="R1f6192a699ba44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3be4c3bb7c4b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0606b06e8d4047" /><Relationship Type="http://schemas.openxmlformats.org/officeDocument/2006/relationships/notesMaster" Target="/ppt/notesMasters/notesMaster1.xml" Id="R7e3e4e42efdf4e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9626bc98094615" /><Relationship Type="http://schemas.openxmlformats.org/officeDocument/2006/relationships/notesMaster" Target="/ppt/notesMasters/notesMaster1.xml" Id="R950f8ced924044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214110ad464af0" /><Relationship Type="http://schemas.openxmlformats.org/officeDocument/2006/relationships/notesMaster" Target="/ppt/notesMasters/notesMaster1.xml" Id="R203b2f3ebdcb45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4eb3ec5ef647d1" /><Relationship Type="http://schemas.openxmlformats.org/officeDocument/2006/relationships/notesMaster" Target="/ppt/notesMasters/notesMaster1.xml" Id="R5888ce5ea83944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7dd537f44f4f31" /><Relationship Type="http://schemas.openxmlformats.org/officeDocument/2006/relationships/notesMaster" Target="/ppt/notesMasters/notesMaster1.xml" Id="Rc4727aca97ac4f7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c3f4f16014432c" /><Relationship Type="http://schemas.openxmlformats.org/officeDocument/2006/relationships/notesMaster" Target="/ppt/notesMasters/notesMaster1.xml" Id="Re31b076e9d4d43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913828cc1e45a8" /><Relationship Type="http://schemas.openxmlformats.org/officeDocument/2006/relationships/notesMaster" Target="/ppt/notesMasters/notesMaster1.xml" Id="Re875d89a43bd4b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Maja is overloaded but calmly agrees to another task. Samuel cannot see the tension that feels obvious to her.</a:t>
            </a:r>
          </a:p>
          <a:p xmlns:a="http://schemas.openxmlformats.org/drawingml/2006/main">
            <a:r>
              <a:t>Temat: Widoczność własnego przeciążenia. Bohaterowie: Maja, Samuel.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Kadr 1 z 6. Maja ma wiele otwartych zadań; Samuel podchodzi z kolejnym.</a:t>
            </a:r>
          </a:p>
          <a:p xmlns:a="http://schemas.openxmlformats.org/drawingml/2006/main">
            <a:r>
              <a:t>Samuel: Maja, can you add the copy for this presentation too? | Maja: 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Kadr 2 z 6. Spokojna twarz Mai kontra pełny kalendarz i terminy.</a:t>
            </a:r>
          </a:p>
          <a:p xmlns:a="http://schemas.openxmlformats.org/drawingml/2006/main">
            <a:r>
              <a:t>Maja: Surely he can see I’m already overloaded. | Samuel: She agreed. Great.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Kadr 3 z 6. Samuel dorzuca jeszcze jedną rzecz; Maja wybucha.</a:t>
            </a:r>
          </a:p>
          <a:p xmlns:a="http://schemas.openxmlformats.org/drawingml/2006/main">
            <a:r>
              <a:t>Samuel: And just one more thing… | Maja: Seriously? How much more am I supposed to take 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Kadr 4 z 6. Samuel jest autentycznie zaskoczony.</a:t>
            </a:r>
          </a:p>
          <a:p xmlns:a="http://schemas.openxmlformats.org/drawingml/2006/main">
            <a:r>
              <a:t>Samuel: If I’d known you were overloaded… | Maja: I thought it was obvious.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Kadr 5 z 6. Oboje wracają myślą do wcześniejszego „jasne”.</a:t>
            </a:r>
          </a:p>
          <a:p xmlns:a="http://schemas.openxmlformats.org/drawingml/2006/main">
            <a:r>
              <a:t>Samuel: I saw agreement. | Maja: I felt an alarm.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You should have known.</a:t>
            </a:r>
          </a:p>
          <a:p xmlns:a="http://schemas.openxmlformats.org/drawingml/2006/main">
            <a:r>
              <a:t>Podsumowanie Em: Maja feels her overload so strongly that it seems visible to other people too. Samuel sees a calm face and hears agreement, so he assumes another task is manageable. Both overestimate how much someone else can know about an internal state without being told. Do not expect strain to be obvious. Name the workload, show its consequences and decide together what to postpone before accepting another task.</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973751596e4af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6cf6f8742b94676" /><Relationship Type="http://schemas.openxmlformats.org/officeDocument/2006/relationships/slideLayout" Target="/ppt/slideLayouts/slideLayout1.xml" Id="R3a806d678be94f5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806d678be94f5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1abd2a8d1e844a8" /><Relationship Type="http://schemas.openxmlformats.org/officeDocument/2006/relationships/notesSlide" Target="/ppt/notesSlides/notesSlide1.xml" Id="Rb285d07b36244352"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112fc058e27f4a16"/><Relationship Type="http://schemas.openxmlformats.org/officeDocument/2006/relationships/image" Target="../media/image.png" Id="R80877d58ba824dde"/><Relationship Type="http://schemas.openxmlformats.org/officeDocument/2006/relationships/notesSlide" Target="/ppt/notesSlides/notesSlide2.xml" Id="Ra9add4b75c994b0e"/></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ea840abb4b1c4e65"/><Relationship Type="http://schemas.openxmlformats.org/officeDocument/2006/relationships/image" Target="../media/image2.png" Id="R9019082c6ee14356"/><Relationship Type="http://schemas.openxmlformats.org/officeDocument/2006/relationships/notesSlide" Target="/ppt/notesSlides/notesSlide3.xml" Id="R0d0fe9a97022427e"/></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7642df6d1b8e447a"/><Relationship Type="http://schemas.openxmlformats.org/officeDocument/2006/relationships/image" Target="../media/image3.png" Id="Rf8672f239f604224"/><Relationship Type="http://schemas.openxmlformats.org/officeDocument/2006/relationships/notesSlide" Target="/ppt/notesSlides/notesSlide4.xml" Id="Re9b35e3a66184f2f"/></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8e92d0558b5a4ca5"/><Relationship Type="http://schemas.openxmlformats.org/officeDocument/2006/relationships/image" Target="../media/image4.png" Id="Rfd6299a72ae34596"/><Relationship Type="http://schemas.openxmlformats.org/officeDocument/2006/relationships/notesSlide" Target="/ppt/notesSlides/notesSlide5.xml" Id="R95e01917d9ec4a31"/></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c6c5a4abc8b84398"/><Relationship Type="http://schemas.openxmlformats.org/officeDocument/2006/relationships/image" Target="../media/image5.png" Id="Rc051cc26686f4513"/><Relationship Type="http://schemas.openxmlformats.org/officeDocument/2006/relationships/notesSlide" Target="/ppt/notesSlides/notesSlide6.xml" Id="Rc9481f0fa0544846"/></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b8417eaf1bea40f7"/><Relationship Type="http://schemas.openxmlformats.org/officeDocument/2006/relationships/image" Target="../media/image6.png" Id="Rc2c6a05e800e45b3"/><Relationship Type="http://schemas.openxmlformats.org/officeDocument/2006/relationships/notesSlide" Target="/ppt/notesSlides/notesSlide7.xml" Id="R4e88faeb40424bf0"/></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2267476-8297-47C8-8534-D87F50879D08}"/>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95F2DDB8-8F08-408D-931F-CDBB2838BB47}"/>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You should have known</a:t>
            </a:r>
          </a:p>
        </p:txBody>
      </p:sp>
      <p:sp>
        <p:nvSpPr>
          <p:cNvPr id="3" name="">
            <a:extLst xmlns:a="http://schemas.openxmlformats.org/drawingml/2006/main">
              <a:ext uri="{FF2B5EF4-FFF2-40B4-BE49-F238E27FC236}">
                <a16:creationId xmlns:a16="http://schemas.microsoft.com/office/drawing/2014/main" id="{8789BE54-92DF-42F3-959A-3B2505DA2478}"/>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Widoczność własnego przeciążenia</a:t>
            </a:r>
          </a:p>
        </p:txBody>
      </p:sp>
      <p:sp>
        <p:nvSpPr>
          <p:cNvPr id="4" name="">
            <a:extLst xmlns:a="http://schemas.openxmlformats.org/drawingml/2006/main">
              <a:ext uri="{FF2B5EF4-FFF2-40B4-BE49-F238E27FC236}">
                <a16:creationId xmlns:a16="http://schemas.microsoft.com/office/drawing/2014/main" id="{FF370E6B-CF0D-4B5E-B29D-65A8D8B97E96}"/>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Maja is overloaded but calmly agrees to another task. Samuel cannot see the tension that feels obvious to her.</a:t>
            </a:r>
          </a:p>
        </p:txBody>
      </p:sp>
    </p:spTree>
    <p:extLst>
      <p:ext uri="{BB962C8B-B14F-4D97-AF65-F5344CB8AC3E}">
        <p14:creationId xmlns:p14="http://schemas.microsoft.com/office/powerpoint/2010/main" val="794292825"/>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0877d58ba824dd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F11ECBC-7E11-4FD5-B3F0-F5FF5FF7D81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B6FEF603-0E4D-45AC-B807-33966E656EA1}"/>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013D075-F325-4077-94BF-BF31C4BD29C0}"/>
              </a:ext>
            </a:extLst>
          </p:cNvPr>
          <p:cNvSpPr>
            <a:spLocks xmlns:a="http://schemas.openxmlformats.org/drawingml/2006/main" noGrp="1"/>
          </p:cNvSpPr>
          <p:nvPr/>
        </p:nvSpPr>
        <p:spPr>
          <a:xfrm xmlns:a="http://schemas.openxmlformats.org/drawingml/2006/main">
            <a:off x="3714750" y="3857625"/>
            <a:ext cx="38100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Maja, can you add the copy for this presentation too?</a:t>
            </a:r>
          </a:p>
        </p:txBody>
      </p:sp>
      <p:sp>
        <p:nvSpPr>
          <p:cNvPr id="5" name="">
            <a:extLst xmlns:a="http://schemas.openxmlformats.org/drawingml/2006/main">
              <a:ext uri="{FF2B5EF4-FFF2-40B4-BE49-F238E27FC236}">
                <a16:creationId xmlns:a16="http://schemas.microsoft.com/office/drawing/2014/main" id="{B626B51B-DE72-4CB0-8E57-205BA29B89B2}"/>
              </a:ext>
            </a:extLst>
          </p:cNvPr>
          <p:cNvSpPr>
            <a:spLocks xmlns:a="http://schemas.openxmlformats.org/drawingml/2006/main" noGrp="1"/>
          </p:cNvSpPr>
          <p:nvPr/>
        </p:nvSpPr>
        <p:spPr>
          <a:xfrm xmlns:a="http://schemas.openxmlformats.org/drawingml/2006/main">
            <a:off x="1447800" y="3743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2CE8E50-6959-441A-8E7A-BB49806490DD}"/>
              </a:ext>
            </a:extLst>
          </p:cNvPr>
          <p:cNvSpPr>
            <a:spLocks xmlns:a="http://schemas.openxmlformats.org/drawingml/2006/main" noGrp="1"/>
          </p:cNvSpPr>
          <p:nvPr/>
        </p:nvSpPr>
        <p:spPr>
          <a:xfrm xmlns:a="http://schemas.openxmlformats.org/drawingml/2006/main">
            <a:off x="228600" y="4619625"/>
            <a:ext cx="1714500" cy="1095375"/>
          </a:xfrm>
          <a:prstGeom xmlns:a="http://schemas.openxmlformats.org/drawingml/2006/main" prst="roundRect">
            <a:avLst>
              <a:gd name="adj" fmla="val 2260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500" b="1">
                <a:solidFill>
                  <a:srgbClr val="241428"/>
                </a:solidFill>
                <a:latin typeface="Outfit"/>
                <a:ea typeface="Outfit"/>
                <a:cs typeface="Outfit"/>
              </a:defRPr>
            </a:pPr>
            <a:r>
              <a:rPr sz="1500" b="1">
                <a:solidFill>
                  <a:srgbClr val="241428"/>
                </a:solidFill>
                <a:latin typeface="Outfit"/>
                <a:ea typeface="Outfit"/>
                <a:cs typeface="Outfit"/>
              </a:rPr>
              <a:t>Sure.</a:t>
            </a:r>
          </a:p>
        </p:txBody>
      </p:sp>
    </p:spTree>
    <p:extLst>
      <p:ext uri="{BB962C8B-B14F-4D97-AF65-F5344CB8AC3E}">
        <p14:creationId xmlns:p14="http://schemas.microsoft.com/office/powerpoint/2010/main" val="1961220350"/>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019082c6ee1435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9E145B4-8690-4C54-A62E-E0F3AA2126E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E8A412F1-A09A-4AA8-96ED-9EC41447640E}"/>
              </a:ext>
            </a:extLst>
          </p:cNvPr>
          <p:cNvSpPr>
            <a:spLocks xmlns:a="http://schemas.openxmlformats.org/drawingml/2006/main" noGrp="1"/>
          </p:cNvSpPr>
          <p:nvPr/>
        </p:nvSpPr>
        <p:spPr>
          <a:xfrm xmlns:a="http://schemas.openxmlformats.org/drawingml/2006/main">
            <a:off x="1714500" y="368617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0AEDB4D-BC49-4E55-B98C-A7D1112EB3AD}"/>
              </a:ext>
            </a:extLst>
          </p:cNvPr>
          <p:cNvSpPr>
            <a:spLocks xmlns:a="http://schemas.openxmlformats.org/drawingml/2006/main" noGrp="1"/>
          </p:cNvSpPr>
          <p:nvPr/>
        </p:nvSpPr>
        <p:spPr>
          <a:xfrm xmlns:a="http://schemas.openxmlformats.org/drawingml/2006/main">
            <a:off x="1905000" y="347662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87A8B2C9-0D6F-4156-98FA-A85B78BE6EA1}"/>
              </a:ext>
            </a:extLst>
          </p:cNvPr>
          <p:cNvSpPr>
            <a:spLocks xmlns:a="http://schemas.openxmlformats.org/drawingml/2006/main" noGrp="1"/>
          </p:cNvSpPr>
          <p:nvPr/>
        </p:nvSpPr>
        <p:spPr>
          <a:xfrm xmlns:a="http://schemas.openxmlformats.org/drawingml/2006/main">
            <a:off x="228600" y="3905250"/>
            <a:ext cx="371475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Surely he can see I’m already overloaded.</a:t>
            </a:r>
          </a:p>
        </p:txBody>
      </p:sp>
      <p:sp>
        <p:nvSpPr>
          <p:cNvPr id="6" name="">
            <a:extLst xmlns:a="http://schemas.openxmlformats.org/drawingml/2006/main">
              <a:ext uri="{FF2B5EF4-FFF2-40B4-BE49-F238E27FC236}">
                <a16:creationId xmlns:a16="http://schemas.microsoft.com/office/drawing/2014/main" id="{25A656BA-EF2D-435B-AEDC-998EB5730993}"/>
              </a:ext>
            </a:extLst>
          </p:cNvPr>
          <p:cNvSpPr>
            <a:spLocks xmlns:a="http://schemas.openxmlformats.org/drawingml/2006/main" noGrp="1"/>
          </p:cNvSpPr>
          <p:nvPr/>
        </p:nvSpPr>
        <p:spPr>
          <a:xfrm xmlns:a="http://schemas.openxmlformats.org/drawingml/2006/main">
            <a:off x="6096000" y="43053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F500C4C1-49D2-4321-8A26-39728416E38B}"/>
              </a:ext>
            </a:extLst>
          </p:cNvPr>
          <p:cNvSpPr>
            <a:spLocks xmlns:a="http://schemas.openxmlformats.org/drawingml/2006/main" noGrp="1"/>
          </p:cNvSpPr>
          <p:nvPr/>
        </p:nvSpPr>
        <p:spPr>
          <a:xfrm xmlns:a="http://schemas.openxmlformats.org/drawingml/2006/main">
            <a:off x="6286500" y="40957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F0BBE914-85B5-4C9B-9986-31042C1DBAE2}"/>
              </a:ext>
            </a:extLst>
          </p:cNvPr>
          <p:cNvSpPr>
            <a:spLocks xmlns:a="http://schemas.openxmlformats.org/drawingml/2006/main" noGrp="1"/>
          </p:cNvSpPr>
          <p:nvPr/>
        </p:nvSpPr>
        <p:spPr>
          <a:xfrm xmlns:a="http://schemas.openxmlformats.org/drawingml/2006/main">
            <a:off x="4762500" y="4524375"/>
            <a:ext cx="2762250" cy="1190625"/>
          </a:xfrm>
          <a:prstGeom xmlns:a="http://schemas.openxmlformats.org/drawingml/2006/main" prst="roundRect">
            <a:avLst>
              <a:gd name="adj" fmla="val 208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She agreed. Great.</a:t>
            </a:r>
          </a:p>
        </p:txBody>
      </p:sp>
    </p:spTree>
    <p:extLst>
      <p:ext uri="{BB962C8B-B14F-4D97-AF65-F5344CB8AC3E}">
        <p14:creationId xmlns:p14="http://schemas.microsoft.com/office/powerpoint/2010/main" val="714225633"/>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8672f239f60422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2FD7A1-FA69-41DE-B3F3-A718C8053E0E}"/>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4375B021-FAA8-45D5-A137-EDE006C335D5}"/>
              </a:ext>
            </a:extLst>
          </p:cNvPr>
          <p:cNvSpPr>
            <a:spLocks xmlns:a="http://schemas.openxmlformats.org/drawingml/2006/main" noGrp="1"/>
          </p:cNvSpPr>
          <p:nvPr/>
        </p:nvSpPr>
        <p:spPr>
          <a:xfrm xmlns:a="http://schemas.openxmlformats.org/drawingml/2006/main">
            <a:off x="60198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A04BB54-E4E4-4E26-A685-9C19AA26220A}"/>
              </a:ext>
            </a:extLst>
          </p:cNvPr>
          <p:cNvSpPr>
            <a:spLocks xmlns:a="http://schemas.openxmlformats.org/drawingml/2006/main" noGrp="1"/>
          </p:cNvSpPr>
          <p:nvPr/>
        </p:nvSpPr>
        <p:spPr>
          <a:xfrm xmlns:a="http://schemas.openxmlformats.org/drawingml/2006/main">
            <a:off x="4095750" y="3905250"/>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And just one more thing…</a:t>
            </a:r>
          </a:p>
        </p:txBody>
      </p:sp>
      <p:sp>
        <p:nvSpPr>
          <p:cNvPr id="5" name="">
            <a:extLst xmlns:a="http://schemas.openxmlformats.org/drawingml/2006/main">
              <a:ext uri="{FF2B5EF4-FFF2-40B4-BE49-F238E27FC236}">
                <a16:creationId xmlns:a16="http://schemas.microsoft.com/office/drawing/2014/main" id="{72D8ED31-C767-4018-AE64-0FFFF93D3530}"/>
              </a:ext>
            </a:extLst>
          </p:cNvPr>
          <p:cNvSpPr>
            <a:spLocks xmlns:a="http://schemas.openxmlformats.org/drawingml/2006/main" noGrp="1"/>
          </p:cNvSpPr>
          <p:nvPr/>
        </p:nvSpPr>
        <p:spPr>
          <a:xfrm xmlns:a="http://schemas.openxmlformats.org/drawingml/2006/main">
            <a:off x="16383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2169E2AA-1A82-4C00-B130-DC5B069CEC8A}"/>
              </a:ext>
            </a:extLst>
          </p:cNvPr>
          <p:cNvSpPr>
            <a:spLocks xmlns:a="http://schemas.openxmlformats.org/drawingml/2006/main" noGrp="1"/>
          </p:cNvSpPr>
          <p:nvPr/>
        </p:nvSpPr>
        <p:spPr>
          <a:xfrm xmlns:a="http://schemas.openxmlformats.org/drawingml/2006/main">
            <a:off x="228600" y="4333875"/>
            <a:ext cx="371475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Seriously? How much more am I supposed to take on?</a:t>
            </a:r>
          </a:p>
        </p:txBody>
      </p:sp>
    </p:spTree>
    <p:extLst>
      <p:ext uri="{BB962C8B-B14F-4D97-AF65-F5344CB8AC3E}">
        <p14:creationId xmlns:p14="http://schemas.microsoft.com/office/powerpoint/2010/main" val="349528469"/>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d6299a72ae3459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68F6B97-C8D3-43D4-835D-BD64E09BB32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5BB510A6-AEBD-40E6-98C1-7B92BE4690EB}"/>
              </a:ext>
            </a:extLst>
          </p:cNvPr>
          <p:cNvSpPr>
            <a:spLocks xmlns:a="http://schemas.openxmlformats.org/drawingml/2006/main" noGrp="1"/>
          </p:cNvSpPr>
          <p:nvPr/>
        </p:nvSpPr>
        <p:spPr>
          <a:xfrm xmlns:a="http://schemas.openxmlformats.org/drawingml/2006/main">
            <a:off x="16383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A42DA32-FB12-47F1-8B19-D78A5E75A89D}"/>
              </a:ext>
            </a:extLst>
          </p:cNvPr>
          <p:cNvSpPr>
            <a:spLocks xmlns:a="http://schemas.openxmlformats.org/drawingml/2006/main" noGrp="1"/>
          </p:cNvSpPr>
          <p:nvPr/>
        </p:nvSpPr>
        <p:spPr>
          <a:xfrm xmlns:a="http://schemas.openxmlformats.org/drawingml/2006/main">
            <a:off x="228600" y="3905250"/>
            <a:ext cx="371475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If I’d known you were overloaded…</a:t>
            </a:r>
          </a:p>
        </p:txBody>
      </p:sp>
      <p:sp>
        <p:nvSpPr>
          <p:cNvPr id="5" name="">
            <a:extLst xmlns:a="http://schemas.openxmlformats.org/drawingml/2006/main">
              <a:ext uri="{FF2B5EF4-FFF2-40B4-BE49-F238E27FC236}">
                <a16:creationId xmlns:a16="http://schemas.microsoft.com/office/drawing/2014/main" id="{721F7A94-4D5D-448F-BD1A-40E507671456}"/>
              </a:ext>
            </a:extLst>
          </p:cNvPr>
          <p:cNvSpPr>
            <a:spLocks xmlns:a="http://schemas.openxmlformats.org/drawingml/2006/main" noGrp="1"/>
          </p:cNvSpPr>
          <p:nvPr/>
        </p:nvSpPr>
        <p:spPr>
          <a:xfrm xmlns:a="http://schemas.openxmlformats.org/drawingml/2006/main">
            <a:off x="6019800" y="3505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92D2643A-52A8-4424-B9D1-09A2BEBF9014}"/>
              </a:ext>
            </a:extLst>
          </p:cNvPr>
          <p:cNvSpPr>
            <a:spLocks xmlns:a="http://schemas.openxmlformats.org/drawingml/2006/main" noGrp="1"/>
          </p:cNvSpPr>
          <p:nvPr/>
        </p:nvSpPr>
        <p:spPr>
          <a:xfrm xmlns:a="http://schemas.openxmlformats.org/drawingml/2006/main">
            <a:off x="4095750" y="4381500"/>
            <a:ext cx="342900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thought it was obvious.</a:t>
            </a:r>
          </a:p>
        </p:txBody>
      </p:sp>
    </p:spTree>
    <p:extLst>
      <p:ext uri="{BB962C8B-B14F-4D97-AF65-F5344CB8AC3E}">
        <p14:creationId xmlns:p14="http://schemas.microsoft.com/office/powerpoint/2010/main" val="562331711"/>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051cc26686f451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17C1B3-EE2D-4E74-8151-C38647AEB37B}"/>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CDEB9A8D-B3A0-44B6-AEA4-01E1169107AB}"/>
              </a:ext>
            </a:extLst>
          </p:cNvPr>
          <p:cNvSpPr>
            <a:spLocks xmlns:a="http://schemas.openxmlformats.org/drawingml/2006/main" noGrp="1"/>
          </p:cNvSpPr>
          <p:nvPr/>
        </p:nvSpPr>
        <p:spPr>
          <a:xfrm xmlns:a="http://schemas.openxmlformats.org/drawingml/2006/main">
            <a:off x="171450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48EBC95E-B6E2-4256-A6EE-3CBCA2CD8806}"/>
              </a:ext>
            </a:extLst>
          </p:cNvPr>
          <p:cNvSpPr>
            <a:spLocks xmlns:a="http://schemas.openxmlformats.org/drawingml/2006/main" noGrp="1"/>
          </p:cNvSpPr>
          <p:nvPr/>
        </p:nvSpPr>
        <p:spPr>
          <a:xfrm xmlns:a="http://schemas.openxmlformats.org/drawingml/2006/main">
            <a:off x="190500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F8D6FB07-DB3B-4376-AC0B-652A53E7D11D}"/>
              </a:ext>
            </a:extLst>
          </p:cNvPr>
          <p:cNvSpPr>
            <a:spLocks xmlns:a="http://schemas.openxmlformats.org/drawingml/2006/main" noGrp="1"/>
          </p:cNvSpPr>
          <p:nvPr/>
        </p:nvSpPr>
        <p:spPr>
          <a:xfrm xmlns:a="http://schemas.openxmlformats.org/drawingml/2006/main">
            <a:off x="22860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I saw agreement.</a:t>
            </a:r>
          </a:p>
        </p:txBody>
      </p:sp>
      <p:sp>
        <p:nvSpPr>
          <p:cNvPr id="6" name="">
            <a:extLst xmlns:a="http://schemas.openxmlformats.org/drawingml/2006/main">
              <a:ext uri="{FF2B5EF4-FFF2-40B4-BE49-F238E27FC236}">
                <a16:creationId xmlns:a16="http://schemas.microsoft.com/office/drawing/2014/main" id="{849C73DB-38E6-4CBE-ADA1-1D7667785DA7}"/>
              </a:ext>
            </a:extLst>
          </p:cNvPr>
          <p:cNvSpPr>
            <a:spLocks xmlns:a="http://schemas.openxmlformats.org/drawingml/2006/main" noGrp="1"/>
          </p:cNvSpPr>
          <p:nvPr/>
        </p:nvSpPr>
        <p:spPr>
          <a:xfrm xmlns:a="http://schemas.openxmlformats.org/drawingml/2006/main">
            <a:off x="609600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F7AC830-EF5A-42AA-8674-1A1EA5EE6188}"/>
              </a:ext>
            </a:extLst>
          </p:cNvPr>
          <p:cNvSpPr>
            <a:spLocks xmlns:a="http://schemas.openxmlformats.org/drawingml/2006/main" noGrp="1"/>
          </p:cNvSpPr>
          <p:nvPr/>
        </p:nvSpPr>
        <p:spPr>
          <a:xfrm xmlns:a="http://schemas.openxmlformats.org/drawingml/2006/main">
            <a:off x="628650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53F8FA75-43BA-4C60-940F-A4977204AA69}"/>
              </a:ext>
            </a:extLst>
          </p:cNvPr>
          <p:cNvSpPr>
            <a:spLocks xmlns:a="http://schemas.openxmlformats.org/drawingml/2006/main" noGrp="1"/>
          </p:cNvSpPr>
          <p:nvPr/>
        </p:nvSpPr>
        <p:spPr>
          <a:xfrm xmlns:a="http://schemas.openxmlformats.org/drawingml/2006/main">
            <a:off x="409575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I felt an alarm.</a:t>
            </a:r>
          </a:p>
        </p:txBody>
      </p:sp>
    </p:spTree>
    <p:extLst>
      <p:ext uri="{BB962C8B-B14F-4D97-AF65-F5344CB8AC3E}">
        <p14:creationId xmlns:p14="http://schemas.microsoft.com/office/powerpoint/2010/main" val="328122701"/>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8C2923F5-D6F0-4395-AC86-DB856F6E92DA}"/>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FD80A2B3-F4C3-4E74-A727-A871C1554779}"/>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C279248A-8382-4EA9-A390-8725D0136F68}"/>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4927147C-81CA-4F7D-BD0D-949DD48CA9A8}"/>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Maja feels her overload so strongly that it seems</a:t>
            </a:r>
            <a:br>
              <a:rPr sz="1100" b="1">
                <a:solidFill>
                  <a:srgbClr val="241428"/>
                </a:solidFill>
                <a:latin typeface="Outfit"/>
                <a:ea typeface="Outfit"/>
                <a:cs typeface="Outfit"/>
              </a:rPr>
            </a:br>
            <a:r>
              <a:rPr sz="1100" b="1">
                <a:solidFill>
                  <a:srgbClr val="241428"/>
                </a:solidFill>
                <a:latin typeface="Outfit"/>
                <a:ea typeface="Outfit"/>
                <a:cs typeface="Outfit"/>
              </a:rPr>
              <a:t>visible to other people too. Samuel sees a calm face</a:t>
            </a:r>
            <a:br>
              <a:rPr sz="1100" b="1">
                <a:solidFill>
                  <a:srgbClr val="241428"/>
                </a:solidFill>
                <a:latin typeface="Outfit"/>
                <a:ea typeface="Outfit"/>
                <a:cs typeface="Outfit"/>
              </a:rPr>
            </a:br>
            <a:r>
              <a:rPr sz="1100" b="1">
                <a:solidFill>
                  <a:srgbClr val="241428"/>
                </a:solidFill>
                <a:latin typeface="Outfit"/>
                <a:ea typeface="Outfit"/>
                <a:cs typeface="Outfit"/>
              </a:rPr>
              <a:t>and hears agreement, so he assumes another task is</a:t>
            </a:r>
            <a:br>
              <a:rPr sz="1100" b="1">
                <a:solidFill>
                  <a:srgbClr val="241428"/>
                </a:solidFill>
                <a:latin typeface="Outfit"/>
                <a:ea typeface="Outfit"/>
                <a:cs typeface="Outfit"/>
              </a:rPr>
            </a:br>
            <a:r>
              <a:rPr sz="1100" b="1">
                <a:solidFill>
                  <a:srgbClr val="241428"/>
                </a:solidFill>
                <a:latin typeface="Outfit"/>
                <a:ea typeface="Outfit"/>
                <a:cs typeface="Outfit"/>
              </a:rPr>
              <a:t>manageable. Both overestimate how much someone else</a:t>
            </a:r>
            <a:br>
              <a:rPr sz="1100" b="1">
                <a:solidFill>
                  <a:srgbClr val="241428"/>
                </a:solidFill>
                <a:latin typeface="Outfit"/>
                <a:ea typeface="Outfit"/>
                <a:cs typeface="Outfit"/>
              </a:rPr>
            </a:br>
            <a:r>
              <a:rPr sz="1100" b="1">
                <a:solidFill>
                  <a:srgbClr val="241428"/>
                </a:solidFill>
                <a:latin typeface="Outfit"/>
                <a:ea typeface="Outfit"/>
                <a:cs typeface="Outfit"/>
              </a:rPr>
              <a:t>can know about an internal state without being told.</a:t>
            </a:r>
            <a:br>
              <a:rPr sz="1100" b="1">
                <a:solidFill>
                  <a:srgbClr val="241428"/>
                </a:solidFill>
                <a:latin typeface="Outfit"/>
                <a:ea typeface="Outfit"/>
                <a:cs typeface="Outfit"/>
              </a:rPr>
            </a:br>
            <a:r>
              <a:rPr sz="1100" b="1">
                <a:solidFill>
                  <a:srgbClr val="241428"/>
                </a:solidFill>
                <a:latin typeface="Outfit"/>
                <a:ea typeface="Outfit"/>
                <a:cs typeface="Outfit"/>
              </a:rPr>
              <a:t>Do not expect strain to be obvious. Name the</a:t>
            </a:r>
            <a:br>
              <a:rPr sz="1100" b="1">
                <a:solidFill>
                  <a:srgbClr val="241428"/>
                </a:solidFill>
                <a:latin typeface="Outfit"/>
                <a:ea typeface="Outfit"/>
                <a:cs typeface="Outfit"/>
              </a:rPr>
            </a:br>
            <a:r>
              <a:rPr sz="1100" b="1">
                <a:solidFill>
                  <a:srgbClr val="241428"/>
                </a:solidFill>
                <a:latin typeface="Outfit"/>
                <a:ea typeface="Outfit"/>
                <a:cs typeface="Outfit"/>
              </a:rPr>
              <a:t>workload, show its consequences and decide together</a:t>
            </a:r>
            <a:br>
              <a:rPr sz="1100" b="1">
                <a:solidFill>
                  <a:srgbClr val="241428"/>
                </a:solidFill>
                <a:latin typeface="Outfit"/>
                <a:ea typeface="Outfit"/>
                <a:cs typeface="Outfit"/>
              </a:rPr>
            </a:br>
            <a:r>
              <a:rPr sz="1100" b="1">
                <a:solidFill>
                  <a:srgbClr val="241428"/>
                </a:solidFill>
                <a:latin typeface="Outfit"/>
                <a:ea typeface="Outfit"/>
                <a:cs typeface="Outfit"/>
              </a:rPr>
              <a:t>what to postpone before accepting another task.</a:t>
            </a:r>
          </a:p>
        </p:txBody>
      </p:sp>
      <p:pic>
        <p:nvPicPr>
          <p:cNvPr id="9" name=""/>
          <p:cNvPicPr>
            <a:picLocks noChangeAspect="1"/>
          </p:cNvPicPr>
          <p:nvPr/>
        </p:nvPicPr>
        <p:blipFill>
          <a:blip r:embed="Rc2c6a05e800e45b3"/>
          <a:stretch/>
        </p:blipFill>
        <p:spPr>
          <a:xfrm>
            <a:off x="523875" y="4810125"/>
            <a:ext cx="1619250" cy="1619250"/>
          </a:xfrm>
          <a:prstGeom prst="rect">
            <a:avLst/>
          </a:prstGeom>
        </p:spPr>
      </p:pic>
      <p:sp>
        <p:nvSpPr>
          <p:cNvPr id="5" name="">
            <a:extLst>
              <a:ext uri="{FF2B5EF4-FFF2-40B4-BE49-F238E27FC236}">
                <ns2:creationId id="{4927147C-81CA-4F7D-BD0D-949DD48CA9A8}"/>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9649534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2026-09-15T07:43:19.2990000Z</dcterms:created>
  <dcterms:modified xsi:type="dcterms:W3CDTF">2026-09-15T07:43:19.2990000Z</dcterms:modified>
</coreProperties>
</file>