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69816a1d7c44614" /><Relationship Type="http://schemas.openxmlformats.org/officeDocument/2006/relationships/extended-properties" Target="/docProps/app.xml" Id="R662edcf941e9490c" /><Relationship Type="http://schemas.openxmlformats.org/officeDocument/2006/relationships/officeDocument" Target="/ppt/presentation.xml" Id="Rbb0edfd5a56549f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89df593d0364ca7"/>
  </p:sldMasterIdLst>
  <p:notesMasterIdLst>
    <p:notesMasterId xmlns:r="http://schemas.openxmlformats.org/officeDocument/2006/relationships" r:id="R6883e7abb926429d"/>
  </p:notesMasterIdLst>
  <p:sldIdLst>
    <p:sldId xmlns:r="http://schemas.openxmlformats.org/officeDocument/2006/relationships" id="256" r:id="Ra276849ed8ec4ed3"/>
    <p:sldId xmlns:r="http://schemas.openxmlformats.org/officeDocument/2006/relationships" id="257" r:id="R77824159f36a4219"/>
    <p:sldId xmlns:r="http://schemas.openxmlformats.org/officeDocument/2006/relationships" id="258" r:id="Rd89cfedb5e614d44"/>
    <p:sldId xmlns:r="http://schemas.openxmlformats.org/officeDocument/2006/relationships" id="259" r:id="R845da7a86ba04214"/>
    <p:sldId xmlns:r="http://schemas.openxmlformats.org/officeDocument/2006/relationships" id="260" r:id="Rb4fd20bb2605429e"/>
    <p:sldId xmlns:r="http://schemas.openxmlformats.org/officeDocument/2006/relationships" id="261" r:id="Rb11baa91b4a04d1a"/>
    <p:sldId xmlns:r="http://schemas.openxmlformats.org/officeDocument/2006/relationships" id="262" r:id="R9caeec6a120140c8"/>
  </p:sldIdLst>
  <p:sldSz cx="78867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f17c41565064825" /><Relationship Type="http://schemas.openxmlformats.org/officeDocument/2006/relationships/slideMaster" Target="/ppt/slideMasters/slideMaster1.xml" Id="Re89df593d0364ca7" /><Relationship Type="http://schemas.openxmlformats.org/officeDocument/2006/relationships/notesMaster" Target="/ppt/notesMasters/notesMaster1.xml" Id="R6883e7abb926429d" /><Relationship Type="http://schemas.openxmlformats.org/officeDocument/2006/relationships/presProps" Target="/ppt/presProps.xml" Id="R34c86ecaddd54a21" /><Relationship Type="http://schemas.openxmlformats.org/officeDocument/2006/relationships/tableStyles" Target="/ppt/tableStyles.xml" Id="Rcae97a8becd144bb" /><Relationship Type="http://schemas.openxmlformats.org/officeDocument/2006/relationships/slide" Target="/ppt/slides/slide1.xml" Id="Ra276849ed8ec4ed3" /><Relationship Type="http://schemas.openxmlformats.org/officeDocument/2006/relationships/slide" Target="/ppt/slides/slide2.xml" Id="R77824159f36a4219" /><Relationship Type="http://schemas.openxmlformats.org/officeDocument/2006/relationships/slide" Target="/ppt/slides/slide3.xml" Id="Rd89cfedb5e614d44" /><Relationship Type="http://schemas.openxmlformats.org/officeDocument/2006/relationships/slide" Target="/ppt/slides/slide4.xml" Id="R845da7a86ba04214" /><Relationship Type="http://schemas.openxmlformats.org/officeDocument/2006/relationships/slide" Target="/ppt/slides/slide5.xml" Id="Rb4fd20bb2605429e" /><Relationship Type="http://schemas.openxmlformats.org/officeDocument/2006/relationships/slide" Target="/ppt/slides/slide6.xml" Id="Rb11baa91b4a04d1a" /><Relationship Type="http://schemas.openxmlformats.org/officeDocument/2006/relationships/slide" Target="/ppt/slides/slide7.xml" Id="R9caeec6a120140c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47d1d691b2a4d2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a29a5a25dcc45a2" /><Relationship Type="http://schemas.openxmlformats.org/officeDocument/2006/relationships/notesMaster" Target="/ppt/notesMasters/notesMaster1.xml" Id="R8589de533f3e442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c632e2ce80349cb" /><Relationship Type="http://schemas.openxmlformats.org/officeDocument/2006/relationships/notesMaster" Target="/ppt/notesMasters/notesMaster1.xml" Id="R71106b7f21c146c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6e3d7d50a8742ed" /><Relationship Type="http://schemas.openxmlformats.org/officeDocument/2006/relationships/notesMaster" Target="/ppt/notesMasters/notesMaster1.xml" Id="Ra6a5a93b4ea4412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a29667f5d744aba" /><Relationship Type="http://schemas.openxmlformats.org/officeDocument/2006/relationships/notesMaster" Target="/ppt/notesMasters/notesMaster1.xml" Id="R137df34e012f4bd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9c473eef9524262" /><Relationship Type="http://schemas.openxmlformats.org/officeDocument/2006/relationships/notesMaster" Target="/ppt/notesMasters/notesMaster1.xml" Id="Re0a1739ed40c456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8d8aa6183a04bba" /><Relationship Type="http://schemas.openxmlformats.org/officeDocument/2006/relationships/notesMaster" Target="/ppt/notesMasters/notesMaster1.xml" Id="Rad81b62cb7384b8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8289b128c4c4701" /><Relationship Type="http://schemas.openxmlformats.org/officeDocument/2006/relationships/notesMaster" Target="/ppt/notesMasters/notesMaster1.xml" Id="Rad22640e992d434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Story from work: One sentence or the whole story?.</a:t>
            </a:r>
          </a:p>
          <a:p xmlns:a="http://schemas.openxmlformats.org/drawingml/2006/main">
            <a:r>
              <a:t>Samuel sees context as part of an honest answer, while Anna needs a short status first. They define a concrete message differently.</a:t>
            </a:r>
          </a:p>
          <a:p xmlns:a="http://schemas.openxmlformats.org/drawingml/2006/main">
            <a:r>
              <a:t>Temat: Kontekst a zwięzłość. Bohaterowie: Samuel, Anna.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Story from work: One sentence or the whole story?.</a:t>
            </a:r>
          </a:p>
          <a:p xmlns:a="http://schemas.openxmlformats.org/drawingml/2006/main">
            <a:r>
              <a:t>Kadr 1 z 6. Anna otwiera długi mail Samuela o nieobecności.</a:t>
            </a:r>
          </a:p>
          <a:p xmlns:a="http://schemas.openxmlformats.org/drawingml/2006/main">
            <a:r>
              <a:t>Samuel: Last night we had an unexpected situation at home and…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Story from work: One sentence or the whole story?.</a:t>
            </a:r>
          </a:p>
          <a:p xmlns:a="http://schemas.openxmlformats.org/drawingml/2006/main">
            <a:r>
              <a:t>Kadr 2 z 6. Anna przewija, szukając odpowiedzi na jedno pytanie.</a:t>
            </a:r>
          </a:p>
          <a:p xmlns:a="http://schemas.openxmlformats.org/drawingml/2006/main">
            <a:r>
              <a:t>Anna: Is he going to be here tomorrow or not?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Story from work: One sentence or the whole story?.</a:t>
            </a:r>
          </a:p>
          <a:p xmlns:a="http://schemas.openxmlformats.org/drawingml/2006/main">
            <a:r>
              <a:t>Kadr 3 z 6. Anna odpisuje jednym zdaniem; Samuel czuje chłód.</a:t>
            </a:r>
          </a:p>
          <a:p xmlns:a="http://schemas.openxmlformats.org/drawingml/2006/main">
            <a:r>
              <a:t>Anna: Understood. Will you be in tomorrow? Yes or no? | Samuel: She didn’t even acknowledge what I told her.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Story from work: One sentence or the whole story?.</a:t>
            </a:r>
          </a:p>
          <a:p xmlns:a="http://schemas.openxmlformats.org/drawingml/2006/main">
            <a:r>
              <a:t>Kadr 4 z 6. Następnym razem Samuel wysyła tylko status.</a:t>
            </a:r>
          </a:p>
          <a:p xmlns:a="http://schemas.openxmlformats.org/drawingml/2006/main">
            <a:r>
              <a:t>Samuel: I won’t be in tomorrow. | Anna: Okay. Clear. | Samuel: To me that sounds almost rude.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Story from work: One sentence or the whole story?.</a:t>
            </a:r>
          </a:p>
          <a:p xmlns:a="http://schemas.openxmlformats.org/drawingml/2006/main">
            <a:r>
              <a:t>Kadr 5 z 6. Rozmawiają o swoich definicjach szacunku dla odbiorcy.</a:t>
            </a:r>
          </a:p>
          <a:p xmlns:a="http://schemas.openxmlformats.org/drawingml/2006/main">
            <a:r>
              <a:t>Samuel: To me, explaining shows that I take you seriously. | Anna: To me, respect starts with the answer. I can read the context afterwards.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Story from work: One sentence or the whole story?.</a:t>
            </a:r>
          </a:p>
          <a:p xmlns:a="http://schemas.openxmlformats.org/drawingml/2006/main">
            <a:r>
              <a:t>Podsumowanie Em: Samuel shows respect by giving the full context. Anna shows it by saving the reader’s time and giving the needed status first. A long email can therefore feel chaotic to her, while a short reply can feel indifferent to him. Combine both approaches: start with an unambiguous operational answer, then add the context that helps the other person understand the situation.</a:t>
            </a:r>
          </a:p>
          <a:p xmlns:a="http://schemas.openxmlformats.org/drawingml/2006/main">
            <a:r>
              <a:t>Empatyzer pomaga przygotować sposób komunikacji przed ważną rozmową.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52d5b71bcb2447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33118bfffb944e3" /><Relationship Type="http://schemas.openxmlformats.org/officeDocument/2006/relationships/slideLayout" Target="/ppt/slideLayouts/slideLayout1.xml" Id="R9ef6efc2f3b74bb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ef6efc2f3b74bb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5a41a3ba3e8486f" /><Relationship Type="http://schemas.openxmlformats.org/officeDocument/2006/relationships/notesSlide" Target="/ppt/notesSlides/notesSlide1.xml" Id="R2bafa67fc5ab4dc8" /></Relationships>
</file>

<file path=ppt/slides/_rels/slide2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fbcb168641924c0d"/><Relationship Type="http://schemas.openxmlformats.org/officeDocument/2006/relationships/image" Target="../media/image.png" Id="R9df84baad4e74696"/><Relationship Type="http://schemas.openxmlformats.org/officeDocument/2006/relationships/notesSlide" Target="/ppt/notesSlides/notesSlide2.xml" Id="R2aad21826aa64f5b"/></Relationships>
</file>

<file path=ppt/slides/_rels/slide3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b31bec6dac9f473a"/><Relationship Type="http://schemas.openxmlformats.org/officeDocument/2006/relationships/image" Target="../media/image2.png" Id="R1b93d72e8f8b4264"/><Relationship Type="http://schemas.openxmlformats.org/officeDocument/2006/relationships/notesSlide" Target="/ppt/notesSlides/notesSlide3.xml" Id="Ref5fbccb455d4b48"/></Relationships>
</file>

<file path=ppt/slides/_rels/slide4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c32c02ef50354785"/><Relationship Type="http://schemas.openxmlformats.org/officeDocument/2006/relationships/image" Target="../media/image3.png" Id="Rec6ac674c85c4d2d"/><Relationship Type="http://schemas.openxmlformats.org/officeDocument/2006/relationships/notesSlide" Target="/ppt/notesSlides/notesSlide4.xml" Id="R8eea9af6ad75410e"/></Relationships>
</file>

<file path=ppt/slides/_rels/slide5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e59eb6ee64da4b43"/><Relationship Type="http://schemas.openxmlformats.org/officeDocument/2006/relationships/image" Target="../media/image4.png" Id="R0be1ed703acf402b"/><Relationship Type="http://schemas.openxmlformats.org/officeDocument/2006/relationships/notesSlide" Target="/ppt/notesSlides/notesSlide5.xml" Id="R9e43f27a31334930"/></Relationships>
</file>

<file path=ppt/slides/_rels/slide6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4795f313482c4c05"/><Relationship Type="http://schemas.openxmlformats.org/officeDocument/2006/relationships/image" Target="../media/image5.png" Id="Rd24e4896cb484c0a"/><Relationship Type="http://schemas.openxmlformats.org/officeDocument/2006/relationships/notesSlide" Target="/ppt/notesSlides/notesSlide6.xml" Id="R89f4eeeda0a5415e"/></Relationships>
</file>

<file path=ppt/slides/_rels/slide7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84c845c4f88540c2"/><Relationship Type="http://schemas.openxmlformats.org/officeDocument/2006/relationships/image" Target="../media/image6.png" Id="R4babdaa4902641da"/><Relationship Type="http://schemas.openxmlformats.org/officeDocument/2006/relationships/notesSlide" Target="/ppt/notesSlides/notesSlide7.xml" Id="R50c0239284754268"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4F285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27E4C2E-30FB-40C8-9802-5CDC8D008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523875"/>
            <a:ext cx="685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133350" tIns="95250" rIns="133350" bIns="95250" anchor="ctr">
            <a:normAutofit fontScale="9166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42D7C4"/>
                </a:solidFill>
                <a:latin typeface="Outfit"/>
                <a:ea typeface="Outfit"/>
                <a:cs typeface="Outfit"/>
              </a:defRPr>
            </a:pPr>
            <a:r>
              <a:rPr sz="1500" b="1">
                <a:solidFill>
                  <a:srgbClr val="42D7C4"/>
                </a:solidFill>
                <a:latin typeface="Outfit"/>
                <a:ea typeface="Outfit"/>
                <a:cs typeface="Outfit"/>
              </a:rPr>
              <a:t>EMPATYZER · STORIES FROM WORK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53ADB6C-D55C-4DD4-93AC-DC8B99FE6E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428750"/>
            <a:ext cx="68580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133350" tIns="95250" rIns="133350" bIns="9525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36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One sentence or the whole story?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3F92F7B-C1B4-4C27-99E8-2B22B9EE2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0"/>
            <a:ext cx="6572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133350" tIns="95250" rIns="133350" bIns="9525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D8CADC"/>
                </a:solidFill>
                <a:latin typeface="Outfit"/>
                <a:ea typeface="Outfit"/>
                <a:cs typeface="Outfit"/>
              </a:defRPr>
            </a:pPr>
            <a:r>
              <a:rPr sz="1650" b="0">
                <a:solidFill>
                  <a:srgbClr val="D8CADC"/>
                </a:solidFill>
                <a:latin typeface="Outfit"/>
                <a:ea typeface="Outfit"/>
                <a:cs typeface="Outfit"/>
              </a:rPr>
              <a:t>Kontekst a zwięzłość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1BCB1AC-0C32-4DC4-972D-5D66DF249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905250"/>
            <a:ext cx="65722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133350" tIns="95250" rIns="133350" bIns="9525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1875" b="0">
                <a:solidFill>
                  <a:srgbClr val="FFFFFF"/>
                </a:solidFill>
                <a:latin typeface="Outfit"/>
                <a:ea typeface="Outfit"/>
                <a:cs typeface="Outfit"/>
              </a:rPr>
              <a:t>Samuel sees context as part of an honest answer, while Anna needs a short status first. They define a concrete message differently.</a:t>
            </a:r>
          </a:p>
        </p:txBody>
      </p:sp>
    </p:spTree>
    <p:extLst>
      <p:ext uri="{BB962C8B-B14F-4D97-AF65-F5344CB8AC3E}">
        <p14:creationId xmlns:p14="http://schemas.microsoft.com/office/powerpoint/2010/main" val="56269277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df84baad4e74696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DE7ACC7-F443-4D75-A93C-27B6095FB6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90500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9525">
            <a:solidFill>
              <a:srgbClr val="4F2854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9FFAF7C-2EC3-4119-B37D-02E7F688F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4095750"/>
            <a:ext cx="5143500" cy="1619250"/>
          </a:xfrm>
          <a:prstGeom xmlns:a="http://schemas.openxmlformats.org/drawingml/2006/main" prst="roundRect">
            <a:avLst>
              <a:gd name="adj" fmla="val 7059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Last night we had an unexpected situation at home and…</a:t>
            </a:r>
          </a:p>
        </p:txBody>
      </p:sp>
    </p:spTree>
    <p:extLst>
      <p:ext uri="{BB962C8B-B14F-4D97-AF65-F5344CB8AC3E}">
        <p14:creationId xmlns:p14="http://schemas.microsoft.com/office/powerpoint/2010/main" val="160487314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b93d72e8f8b4264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918A786-D273-478E-B34D-B4B4DF6C17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90500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9525">
            <a:solidFill>
              <a:srgbClr val="4F2854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EDD4E4D-749D-4DCC-8E89-33540773D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4114800"/>
            <a:ext cx="19050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369C213-0FC4-4020-901E-05946B84A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905250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4970F82-110A-47DA-8CC7-FF91AF151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0" y="4333875"/>
            <a:ext cx="4762500" cy="1381125"/>
          </a:xfrm>
          <a:prstGeom xmlns:a="http://schemas.openxmlformats.org/drawingml/2006/main" prst="roundRect">
            <a:avLst>
              <a:gd name="adj" fmla="val 17931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425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425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Is he going to be here tomorrow or not?</a:t>
            </a:r>
          </a:p>
        </p:txBody>
      </p:sp>
    </p:spTree>
    <p:extLst>
      <p:ext uri="{BB962C8B-B14F-4D97-AF65-F5344CB8AC3E}">
        <p14:creationId xmlns:p14="http://schemas.microsoft.com/office/powerpoint/2010/main" val="211366426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c6ac674c85c4d2d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9CE97FA-8316-476F-8D78-46CA82F547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90500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9525">
            <a:solidFill>
              <a:srgbClr val="4F2854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E81F27B-020A-459A-8F03-46BFE4D25E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3857625"/>
            <a:ext cx="390525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Understood. Will you be in tomorrow? Yes or no?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738EA6A-4C52-4821-BAE9-7812A03E6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114800"/>
            <a:ext cx="19050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69DFD45-8E71-4968-9E80-7B992730B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05250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2B00DA1-2B32-423A-83C7-CB8AE60424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4333875"/>
            <a:ext cx="3238500" cy="1381125"/>
          </a:xfrm>
          <a:prstGeom xmlns:a="http://schemas.openxmlformats.org/drawingml/2006/main" prst="roundRect">
            <a:avLst>
              <a:gd name="adj" fmla="val 17931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She didn’t even acknowledge what I told her.</a:t>
            </a:r>
          </a:p>
        </p:txBody>
      </p:sp>
    </p:spTree>
    <p:extLst>
      <p:ext uri="{BB962C8B-B14F-4D97-AF65-F5344CB8AC3E}">
        <p14:creationId xmlns:p14="http://schemas.microsoft.com/office/powerpoint/2010/main" val="68682267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be1ed703acf402b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D024BC6-D35E-4F9A-B7A1-79FF1FA3C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90500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9525">
            <a:solidFill>
              <a:srgbClr val="4F2854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C930038-DF17-4EDD-9809-067E594A37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3667125"/>
            <a:ext cx="3905250" cy="1190625"/>
          </a:xfrm>
          <a:prstGeom xmlns:a="http://schemas.openxmlformats.org/drawingml/2006/main" prst="roundRect">
            <a:avLst>
              <a:gd name="adj" fmla="val 9600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I won’t be in tomorrow.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676A903-4350-4A38-8B94-BAD5742870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543425"/>
            <a:ext cx="19050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46BED1B-6DBD-4424-8CA6-13B9822E53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33875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E1D3C4C-8F7B-4BE2-B45F-FDAAA2CA15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4762500"/>
            <a:ext cx="2762250" cy="952500"/>
          </a:xfrm>
          <a:prstGeom xmlns:a="http://schemas.openxmlformats.org/drawingml/2006/main" prst="roundRect">
            <a:avLst>
              <a:gd name="adj" fmla="val 26000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Okay. Clear.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1AC4791-4FA2-49A4-96A7-38842967D6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4543425"/>
            <a:ext cx="19050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C648606-F030-4BF0-B8A1-71700DFA5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4333875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7D6618D-7AE6-44FB-8C67-530A4CFD1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4762500"/>
            <a:ext cx="3429000" cy="952500"/>
          </a:xfrm>
          <a:prstGeom xmlns:a="http://schemas.openxmlformats.org/drawingml/2006/main" prst="roundRect">
            <a:avLst>
              <a:gd name="adj" fmla="val 26000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To me that sounds almost rude.</a:t>
            </a:r>
          </a:p>
        </p:txBody>
      </p:sp>
    </p:spTree>
    <p:extLst>
      <p:ext uri="{BB962C8B-B14F-4D97-AF65-F5344CB8AC3E}">
        <p14:creationId xmlns:p14="http://schemas.microsoft.com/office/powerpoint/2010/main" val="78738815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24e4896cb484c0a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F4E3DE9-2E69-4F39-9F98-8FA6012A1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90500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9525">
            <a:solidFill>
              <a:srgbClr val="4F2854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EF1C68A-4937-41DE-B4CD-021A36B783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33550" y="3028950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DA8D9D0-9F71-4FAD-8F1C-CC2B575A9A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3905250"/>
            <a:ext cx="3714750" cy="1809750"/>
          </a:xfrm>
          <a:prstGeom xmlns:a="http://schemas.openxmlformats.org/drawingml/2006/main" prst="roundRect">
            <a:avLst>
              <a:gd name="adj" fmla="val 13684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To me, explaining shows that I take you seriously.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744B7DA-617B-4DBA-BFCC-FEBC8B297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2933700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7C1F9FA-C2E7-44C8-B0CC-5EE8BA4D98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3810000"/>
            <a:ext cx="3429000" cy="1905000"/>
          </a:xfrm>
          <a:prstGeom xmlns:a="http://schemas.openxmlformats.org/drawingml/2006/main" prst="roundRect">
            <a:avLst>
              <a:gd name="adj" fmla="val 13000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To me, respect starts with the answer. I can read the context afterwards.</a:t>
            </a:r>
          </a:p>
        </p:txBody>
      </p:sp>
    </p:spTree>
    <p:extLst>
      <p:ext uri="{BB962C8B-B14F-4D97-AF65-F5344CB8AC3E}">
        <p14:creationId xmlns:p14="http://schemas.microsoft.com/office/powerpoint/2010/main" val="677080412"/>
      </p:ext>
    </p:extLst>
  </p:cSld>
</p:sld>
</file>

<file path=ppt/slides/slide7.xml><?xml version="1.0" encoding="utf-8"?>
<p:sld xmlns:a="http://schemas.openxmlformats.org/drawingml/2006/main" xmlns:ns2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EEE8F3"/>
        </a:solidFill>
      </p:bgPr>
    </p:bg>
    <p:spTree>
      <p:nvGrpSpPr>
        <p:cNvPr id="1" name=""/>
        <p:cNvGrpSpPr/>
        <p:nvPr/>
      </p:nvGrpSpPr>
      <p:grpSpPr>
        <a:xfrm/>
      </p:grpSpPr>
      <p:sp>
        <p:nvSpPr>
          <p:cNvPr id="6" name="">
            <a:extLst>
              <a:ext uri="{FF2B5EF4-FFF2-40B4-BE49-F238E27FC236}">
                <ns2:creationId id="{368446CD-1ADB-4D1D-9713-6BA5A96F0755}"/>
              </a:ext>
            </a:extLst>
          </p:cNvPr>
          <p:cNvSpPr>
            <a:spLocks noGrp="1"/>
          </p:cNvSpPr>
          <p:nvPr/>
        </p:nvSpPr>
        <p:spPr>
          <a:xfrm>
            <a:off x="190500" y="190500"/>
            <a:ext cx="666750" cy="666750"/>
          </a:xfrm>
          <a:prstGeom prst="ellipse">
            <a:avLst/>
          </a:prstGeom>
          <a:solidFill>
            <a:srgbClr val="4F2854"/>
          </a:solidFill>
          <a:ln w="9525">
            <a:solidFill>
              <a:srgbClr val="4F2854"/>
            </a:solidFill>
          </a:ln>
        </p:spPr>
        <p:txBody>
          <a:bodyPr lIns="0" tIns="0" rIns="0" bIns="0" anchor="ctr">
            <a:noAutofit/>
          </a:bodyPr>
          <a:lstStyle/>
          <a:p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6</a:t>
            </a:r>
          </a:p>
        </p:txBody>
      </p:sp>
      <p:sp>
        <p:nvSpPr>
          <p:cNvPr id="2" name="">
            <a:extLst>
              <a:ext uri="{FF2B5EF4-FFF2-40B4-BE49-F238E27FC236}">
                <ns2:creationId id="{F96B55EB-0A7D-48FB-934F-7F0D68588AAC}"/>
              </a:ext>
            </a:extLst>
          </p:cNvPr>
          <p:cNvSpPr>
            <a:spLocks noGrp="1"/>
          </p:cNvSpPr>
          <p:nvPr/>
        </p:nvSpPr>
        <p:spPr>
          <a:xfrm>
            <a:off x="1952625" y="4762500"/>
            <a:ext cx="904875" cy="523875"/>
          </a:xfrm>
          <a:custGeom>
            <a:pathLst>
              <a:path w="904875" h="523875">
                <a:moveTo>
                  <a:pt x="523875" y="0"/>
                </a:moveTo>
                <a:lnTo>
                  <a:pt x="0" y="523875"/>
                </a:lnTo>
                <a:lnTo>
                  <a:pt x="904875" y="0"/>
                </a:lnTo>
                <a:close/>
              </a:path>
            </a:pathLst>
          </a:custGeom>
          <a:solidFill>
            <a:srgbClr val="FFFDFD"/>
          </a:solidFill>
          <a:ln w="19050">
            <a:solidFill>
              <a:srgbClr val="139C8B"/>
            </a:solidFill>
          </a:ln>
        </p:spPr>
      </p:sp>
      <p:sp>
        <p:nvSpPr>
          <p:cNvPr id="3" name="">
            <a:extLst>
              <a:ext uri="{FF2B5EF4-FFF2-40B4-BE49-F238E27FC236}">
                <ns2:creationId id="{66CE29A4-F803-4C58-91BF-E6466D1CD530}"/>
              </a:ext>
            </a:extLst>
          </p:cNvPr>
          <p:cNvSpPr>
            <a:spLocks noGrp="1"/>
          </p:cNvSpPr>
          <p:nvPr/>
        </p:nvSpPr>
        <p:spPr>
          <a:xfrm>
            <a:off x="1809750" y="666750"/>
            <a:ext cx="5810250" cy="4095750"/>
          </a:xfrm>
          <a:prstGeom prst="roundRect">
            <a:avLst>
              <a:gd name="adj" fmla="val 6977"/>
            </a:avLst>
          </a:prstGeom>
          <a:solidFill>
            <a:srgbClr val="FFFDFD"/>
          </a:solidFill>
          <a:ln w="28575">
            <a:solidFill>
              <a:srgbClr val="139C8B"/>
            </a:solidFill>
          </a:ln>
        </p:spPr>
        <p:txBody>
          <a:bodyPr wrap="square" lIns="285750" tIns="266700" rIns="285750" bIns="266700" anchor="ctr">
            <a:normAutofit fontScale="100000"/>
          </a:bodyPr>
          <a:lstStyle/>
          <a:p>
            <a:pPr algn="l">
              <a:defRPr sz="1725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725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/>
            </a:r>
          </a:p>
        </p:txBody>
      </p:sp>
      <p:sp>
        <p:nvSpPr>
          <p:cNvPr id="901" name="Em summary text" descr="Editable Empatyzer summary">
            <a:extLst>
              <a:ext uri="{FF2B5EF4-FFF2-40B4-BE49-F238E27FC236}">
                <ns2:creationId id="{D5C39D61-9F66-48A2-B462-EB33C6BD3EB8}"/>
              </a:ext>
            </a:extLst>
          </p:cNvPr>
          <p:cNvSpPr>
            <a:spLocks noGrp="1"/>
          </p:cNvSpPr>
          <p:nvPr/>
        </p:nvSpPr>
        <p:spPr>
          <a:xfrm>
            <a:off x="2038350" y="1554480"/>
            <a:ext cx="5353050" cy="2476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10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Samuel shows respect by giving the full context.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Anna shows it by saving the reader’s time and giving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the needed status first. A long email can therefore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feel chaotic to her, while a short reply can feel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indifferent to him. Combine both approaches: start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with an unambiguous operational answer, then add the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context that helps the other person understand the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situation.</a:t>
            </a:r>
          </a:p>
        </p:txBody>
      </p:sp>
      <p:pic>
        <p:nvPicPr>
          <p:cNvPr id="9" name=""/>
          <p:cNvPicPr>
            <a:picLocks noChangeAspect="1"/>
          </p:cNvPicPr>
          <p:nvPr/>
        </p:nvPicPr>
        <p:blipFill>
          <a:blip r:embed="R4babdaa4902641da"/>
          <a:stretch/>
        </p:blipFill>
        <p:spPr>
          <a:xfrm>
            <a:off x="523875" y="4810125"/>
            <a:ext cx="1619250" cy="1619250"/>
          </a:xfrm>
          <a:prstGeom prst="rect">
            <a:avLst/>
          </a:prstGeom>
        </p:spPr>
      </p:pic>
      <p:sp>
        <p:nvSpPr>
          <p:cNvPr id="5" name="">
            <a:extLst>
              <a:ext uri="{FF2B5EF4-FFF2-40B4-BE49-F238E27FC236}">
                <ns2:creationId id="{D5C39D61-9F66-48A2-B462-EB33C6BD3EB8}"/>
              </a:ext>
            </a:extLst>
          </p:cNvPr>
          <p:cNvSpPr>
            <a:spLocks noGrp="1"/>
          </p:cNvSpPr>
          <p:nvPr/>
        </p:nvSpPr>
        <p:spPr>
          <a:xfrm>
            <a:off x="2857500" y="6238875"/>
            <a:ext cx="447675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133350" tIns="95250" rIns="133350" bIns="95250" anchor="ctr">
            <a:normAutofit fontScale="72917"/>
          </a:bodyPr>
          <a:lstStyle/>
          <a:p>
            <a:pPr algn="r">
              <a:defRPr sz="1200" b="0">
                <a:solidFill>
                  <a:srgbClr val="9E91A5"/>
                </a:solidFill>
                <a:latin typeface="Outfit"/>
                <a:ea typeface="Outfit"/>
                <a:cs typeface="Outfit"/>
              </a:defRPr>
            </a:pPr>
            <a:r>
              <a:rPr sz="1200" b="0">
                <a:solidFill>
                  <a:srgbClr val="9E91A5"/>
                </a:solidFill>
                <a:latin typeface="Outfit"/>
                <a:ea typeface="Outfit"/>
                <a:cs typeface="Outfit"/>
              </a:rPr>
              <a:t>EMPATYZER · BEFORE AN IMPORTANT CONVERSATION</a:t>
            </a:r>
          </a:p>
        </p:txBody>
      </p:sp>
    </p:spTree>
    <p:extLst>
      <p:ext uri="{BB962C8B-B14F-4D97-AF65-F5344CB8AC3E}">
        <ns4:creationId val="87012823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2026-09-15T07:43:13.1420000Z</dcterms:created>
  <dcterms:modified xsi:type="dcterms:W3CDTF">2026-09-15T07:43:13.1420000Z</dcterms:modified>
</coreProperties>
</file>