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95e578398e54a4e" /><Relationship Type="http://schemas.openxmlformats.org/officeDocument/2006/relationships/extended-properties" Target="/docProps/app.xml" Id="R75dfe7ad7d614eae" /><Relationship Type="http://schemas.openxmlformats.org/officeDocument/2006/relationships/officeDocument" Target="/ppt/presentation.xml" Id="R8e214aa557a9409e" /></Relationships>
</file>

<file path=ppt/presentation.xml><?xml version="1.0" encoding="utf-8"?>
<p:presentation xmlns:p="http://schemas.openxmlformats.org/presentationml/2006/main">
  <p:sldMasterIdLst>
    <p:sldMasterId xmlns:r="http://schemas.openxmlformats.org/officeDocument/2006/relationships" id="2147483648" r:id="Rcd38c7e9a5364b01"/>
  </p:sldMasterIdLst>
  <p:notesMasterIdLst>
    <p:notesMasterId xmlns:r="http://schemas.openxmlformats.org/officeDocument/2006/relationships" r:id="Rc2230e19be4d4213"/>
  </p:notesMasterIdLst>
  <p:sldIdLst>
    <p:sldId xmlns:r="http://schemas.openxmlformats.org/officeDocument/2006/relationships" id="256" r:id="Rc36d8a22983c4bf4"/>
    <p:sldId xmlns:r="http://schemas.openxmlformats.org/officeDocument/2006/relationships" id="257" r:id="Rb8eb61f0911d4b54"/>
    <p:sldId xmlns:r="http://schemas.openxmlformats.org/officeDocument/2006/relationships" id="258" r:id="R8dce03c59d0b45b1"/>
    <p:sldId xmlns:r="http://schemas.openxmlformats.org/officeDocument/2006/relationships" id="259" r:id="Ra2a9c132c9ad4b4b"/>
    <p:sldId xmlns:r="http://schemas.openxmlformats.org/officeDocument/2006/relationships" id="260" r:id="Rbbf3826a4d0b4471"/>
    <p:sldId xmlns:r="http://schemas.openxmlformats.org/officeDocument/2006/relationships" id="261" r:id="R68f0c8f921a64ccc"/>
    <p:sldId xmlns:r="http://schemas.openxmlformats.org/officeDocument/2006/relationships" id="262" r:id="R3d52ee53fbb94b3f"/>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67e46e200fe46f4" /><Relationship Type="http://schemas.openxmlformats.org/officeDocument/2006/relationships/slideMaster" Target="/ppt/slideMasters/slideMaster1.xml" Id="Rcd38c7e9a5364b01" /><Relationship Type="http://schemas.openxmlformats.org/officeDocument/2006/relationships/notesMaster" Target="/ppt/notesMasters/notesMaster1.xml" Id="Rc2230e19be4d4213" /><Relationship Type="http://schemas.openxmlformats.org/officeDocument/2006/relationships/presProps" Target="/ppt/presProps.xml" Id="R63d6c35ca7394e31" /><Relationship Type="http://schemas.openxmlformats.org/officeDocument/2006/relationships/tableStyles" Target="/ppt/tableStyles.xml" Id="Raac61b0e9b184818" /><Relationship Type="http://schemas.openxmlformats.org/officeDocument/2006/relationships/slide" Target="/ppt/slides/slide1.xml" Id="Rc36d8a22983c4bf4" /><Relationship Type="http://schemas.openxmlformats.org/officeDocument/2006/relationships/slide" Target="/ppt/slides/slide2.xml" Id="Rb8eb61f0911d4b54" /><Relationship Type="http://schemas.openxmlformats.org/officeDocument/2006/relationships/slide" Target="/ppt/slides/slide3.xml" Id="R8dce03c59d0b45b1" /><Relationship Type="http://schemas.openxmlformats.org/officeDocument/2006/relationships/slide" Target="/ppt/slides/slide4.xml" Id="Ra2a9c132c9ad4b4b" /><Relationship Type="http://schemas.openxmlformats.org/officeDocument/2006/relationships/slide" Target="/ppt/slides/slide5.xml" Id="Rbbf3826a4d0b4471" /><Relationship Type="http://schemas.openxmlformats.org/officeDocument/2006/relationships/slide" Target="/ppt/slides/slide6.xml" Id="R68f0c8f921a64ccc" /><Relationship Type="http://schemas.openxmlformats.org/officeDocument/2006/relationships/slide" Target="/ppt/slides/slide7.xml" Id="R3d52ee53fbb94b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98da78087d44e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28d57d9499e4aeb" /><Relationship Type="http://schemas.openxmlformats.org/officeDocument/2006/relationships/notesMaster" Target="/ppt/notesMasters/notesMaster1.xml" Id="R825a148109a144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85494733d3d84099" /><Relationship Type="http://schemas.openxmlformats.org/officeDocument/2006/relationships/notesMaster" Target="/ppt/notesMasters/notesMaster1.xml" Id="Rf04b665afa974e70"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61280e45b741b5" /><Relationship Type="http://schemas.openxmlformats.org/officeDocument/2006/relationships/notesMaster" Target="/ppt/notesMasters/notesMaster1.xml" Id="R4fc4b18bfb1349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1d2c1353e94002" /><Relationship Type="http://schemas.openxmlformats.org/officeDocument/2006/relationships/notesMaster" Target="/ppt/notesMasters/notesMaster1.xml" Id="R15be05c4ba864f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760a6c8cac4e44" /><Relationship Type="http://schemas.openxmlformats.org/officeDocument/2006/relationships/notesMaster" Target="/ppt/notesMasters/notesMaster1.xml" Id="R7d796449a6784b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ba185c034b458b" /><Relationship Type="http://schemas.openxmlformats.org/officeDocument/2006/relationships/notesMaster" Target="/ppt/notesMasters/notesMaster1.xml" Id="R616a7de74583430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032aef55414dfb" /><Relationship Type="http://schemas.openxmlformats.org/officeDocument/2006/relationships/notesMaster" Target="/ppt/notesMasters/notesMaster1.xml" Id="R0df36ebde0a6456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Zofia introduces a single decision centre into a team that previously worked more horizontally. The unwritten working contract changes without anyone naming it.</a:t>
            </a:r>
          </a:p>
          <a:p xmlns:a="http://schemas.openxmlformats.org/drawingml/2006/main">
            <a:r>
              <a:t>Temat: Nowy lider a niewidzialne zasady. Bohaterowie: Zofia, Olek, Jonas.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Kadr 1 z 6. Olek i Jonas dotąd sami rozmawiają z klientem w swoich obszarach.</a:t>
            </a:r>
          </a:p>
          <a:p xmlns:a="http://schemas.openxmlformats.org/drawingml/2006/main">
            <a:r>
              <a:t>Olek: I’ll sort it out with the client and come back with a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Kadr 2 z 6. Zofia przejmuje prowadzenie projektu.</a:t>
            </a:r>
          </a:p>
          <a:p xmlns:a="http://schemas.openxmlformats.org/drawingml/2006/main">
            <a:r>
              <a:t>Zofia: From now on, all client decisions go through 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Kadr 3 z 6. Zofia odbywa spotkanie sama i przekazuje gotowe ustalenia.</a:t>
            </a:r>
          </a:p>
          <a:p xmlns:a="http://schemas.openxmlformats.org/drawingml/2006/main">
            <a:r>
              <a:t>Jonas: We’ve lost the information and the ownership. | Zofia: Finally, someone is holding the project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Kadr 4 z 6. Zespół zaczyna kwestionować nowy układ.</a:t>
            </a:r>
          </a:p>
          <a:p xmlns:a="http://schemas.openxmlformats.org/drawingml/2006/main">
            <a:r>
              <a:t>Olek: We can’t be accountable for the result if we don’t have access to the conversation. | Zofia: I don’t need a second command centre.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Kadr 5 z 6. Ustalają nowy podział kanałów i odpowiedzialności.</a:t>
            </a:r>
          </a:p>
          <a:p xmlns:a="http://schemas.openxmlformats.org/drawingml/2006/main">
            <a:r>
              <a:t>Zofia: I’ll lead the key negotiations. You lead the technical decisions. | Jonas: And everyone sees the 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New boss, new rules.</a:t>
            </a:r>
          </a:p>
          <a:p xmlns:a="http://schemas.openxmlformats.org/drawingml/2006/main">
            <a:r>
              <a:t>Podsumowanie Em: Zofia increases control because one decision centre means clear accountability to her. Olek and Jonas were used to direct influence and full access to information. The same arrangement therefore feels like order to her and lost trust to them. When leadership changes, name the new working contract explicitly: who leads which conversations, who decides, who owns the result and where everyone can see the agreements.</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9d201ea4614f5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d9711fc7ea45f5" /><Relationship Type="http://schemas.openxmlformats.org/officeDocument/2006/relationships/slideLayout" Target="/ppt/slideLayouts/slideLayout1.xml" Id="Rf6c2552d0bb04d6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c2552d0bb04d6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365664d0ea64ec0" /><Relationship Type="http://schemas.openxmlformats.org/officeDocument/2006/relationships/notesSlide" Target="/ppt/notesSlides/notesSlide1.xml" Id="Rb6d2300831cb4b7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4d7610c7f7ea4844"/><Relationship Type="http://schemas.openxmlformats.org/officeDocument/2006/relationships/image" Target="../media/image.png" Id="Ra6793bd0a3ad4096"/><Relationship Type="http://schemas.openxmlformats.org/officeDocument/2006/relationships/notesSlide" Target="/ppt/notesSlides/notesSlide2.xml" Id="R791f00214fa34719"/></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089e7cb58145419d"/><Relationship Type="http://schemas.openxmlformats.org/officeDocument/2006/relationships/image" Target="../media/image2.png" Id="R3585f5b7718a4462"/><Relationship Type="http://schemas.openxmlformats.org/officeDocument/2006/relationships/notesSlide" Target="/ppt/notesSlides/notesSlide3.xml" Id="R475f3f87b69c4c1a"/></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7b7246a9ae6545eb"/><Relationship Type="http://schemas.openxmlformats.org/officeDocument/2006/relationships/image" Target="../media/image3.png" Id="R02acf7c682c14ffa"/><Relationship Type="http://schemas.openxmlformats.org/officeDocument/2006/relationships/notesSlide" Target="/ppt/notesSlides/notesSlide4.xml" Id="Ra664a6e9f43d443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66cd675b99434c72"/><Relationship Type="http://schemas.openxmlformats.org/officeDocument/2006/relationships/image" Target="../media/image4.png" Id="R95aad07962554cfb"/><Relationship Type="http://schemas.openxmlformats.org/officeDocument/2006/relationships/notesSlide" Target="/ppt/notesSlides/notesSlide5.xml" Id="R1b928564db514d00"/></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c41af45502ce48a9"/><Relationship Type="http://schemas.openxmlformats.org/officeDocument/2006/relationships/image" Target="../media/image5.png" Id="R07ad363d4d1142ff"/><Relationship Type="http://schemas.openxmlformats.org/officeDocument/2006/relationships/notesSlide" Target="/ppt/notesSlides/notesSlide6.xml" Id="R77179c8ba5af4f0c"/></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8d86eaa8f3044dfd"/><Relationship Type="http://schemas.openxmlformats.org/officeDocument/2006/relationships/image" Target="../media/image6.png" Id="R1696c98e37314bb4"/><Relationship Type="http://schemas.openxmlformats.org/officeDocument/2006/relationships/notesSlide" Target="/ppt/notesSlides/notesSlide7.xml" Id="R49ea6c2f897e48a7"/></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1582F9B-61B5-47CD-8304-815F181114F4}"/>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2B1053A0-6F10-4EFB-874D-5459DDB4D605}"/>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New boss, new rules</a:t>
            </a:r>
          </a:p>
        </p:txBody>
      </p:sp>
      <p:sp>
        <p:nvSpPr>
          <p:cNvPr id="3" name="">
            <a:extLst xmlns:a="http://schemas.openxmlformats.org/drawingml/2006/main">
              <a:ext uri="{FF2B5EF4-FFF2-40B4-BE49-F238E27FC236}">
                <a16:creationId xmlns:a16="http://schemas.microsoft.com/office/drawing/2014/main" id="{BA2F5D0A-D1C0-4614-ADCE-985C2B27436C}"/>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Nowy lider a niewidzialne zasady</a:t>
            </a:r>
          </a:p>
        </p:txBody>
      </p:sp>
      <p:sp>
        <p:nvSpPr>
          <p:cNvPr id="4" name="">
            <a:extLst xmlns:a="http://schemas.openxmlformats.org/drawingml/2006/main">
              <a:ext uri="{FF2B5EF4-FFF2-40B4-BE49-F238E27FC236}">
                <a16:creationId xmlns:a16="http://schemas.microsoft.com/office/drawing/2014/main" id="{4F093686-68DC-4D3F-8EF3-C1837F9CDEFC}"/>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Zofia introduces a single decision centre into a team that previously worked more horizontally. The unwritten working contract changes without anyone naming it.</a:t>
            </a:r>
          </a:p>
        </p:txBody>
      </p:sp>
    </p:spTree>
    <p:extLst>
      <p:ext uri="{BB962C8B-B14F-4D97-AF65-F5344CB8AC3E}">
        <p14:creationId xmlns:p14="http://schemas.microsoft.com/office/powerpoint/2010/main" val="1164985009"/>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a6793bd0a3ad409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3D8F8B8-2617-4E2E-9547-441B1FC82389}"/>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27D891B9-DCCD-40DC-BA5B-1C194BD30B0F}"/>
              </a:ext>
            </a:extLst>
          </p:cNvPr>
          <p:cNvSpPr>
            <a:spLocks xmlns:a="http://schemas.openxmlformats.org/drawingml/2006/main" noGrp="1"/>
          </p:cNvSpPr>
          <p:nvPr/>
        </p:nvSpPr>
        <p:spPr>
          <a:xfrm xmlns:a="http://schemas.openxmlformats.org/drawingml/2006/main">
            <a:off x="1638300" y="3362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CE482EF-10DF-4187-AA5E-B59370778311}"/>
              </a:ext>
            </a:extLst>
          </p:cNvPr>
          <p:cNvSpPr>
            <a:spLocks xmlns:a="http://schemas.openxmlformats.org/drawingml/2006/main" noGrp="1"/>
          </p:cNvSpPr>
          <p:nvPr/>
        </p:nvSpPr>
        <p:spPr>
          <a:xfrm xmlns:a="http://schemas.openxmlformats.org/drawingml/2006/main">
            <a:off x="228600" y="4238625"/>
            <a:ext cx="447675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I’ll sort it out with the client and come back with a decision.</a:t>
            </a:r>
          </a:p>
        </p:txBody>
      </p:sp>
    </p:spTree>
    <p:extLst>
      <p:ext uri="{BB962C8B-B14F-4D97-AF65-F5344CB8AC3E}">
        <p14:creationId xmlns:p14="http://schemas.microsoft.com/office/powerpoint/2010/main" val="1929980258"/>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3585f5b7718a446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A7C0FFD-9D24-4468-97AE-00BD2C241F2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E5C83CBF-1DD7-493A-84C5-49E8FEAD7568}"/>
              </a:ext>
            </a:extLst>
          </p:cNvPr>
          <p:cNvSpPr>
            <a:spLocks xmlns:a="http://schemas.openxmlformats.org/drawingml/2006/main" noGrp="1"/>
          </p:cNvSpPr>
          <p:nvPr/>
        </p:nvSpPr>
        <p:spPr>
          <a:xfrm xmlns:a="http://schemas.openxmlformats.org/drawingml/2006/main">
            <a:off x="3733800" y="31718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C71C40B-AAAC-4F55-9B94-73EAE4C6AB73}"/>
              </a:ext>
            </a:extLst>
          </p:cNvPr>
          <p:cNvSpPr>
            <a:spLocks xmlns:a="http://schemas.openxmlformats.org/drawingml/2006/main" noGrp="1"/>
          </p:cNvSpPr>
          <p:nvPr/>
        </p:nvSpPr>
        <p:spPr>
          <a:xfrm xmlns:a="http://schemas.openxmlformats.org/drawingml/2006/main">
            <a:off x="1476375" y="4048125"/>
            <a:ext cx="4953000" cy="1666875"/>
          </a:xfrm>
          <a:prstGeom xmlns:a="http://schemas.openxmlformats.org/drawingml/2006/main" prst="roundRect">
            <a:avLst>
              <a:gd name="adj" fmla="val 14857"/>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From now on, all client decisions go through me.</a:t>
            </a:r>
          </a:p>
        </p:txBody>
      </p:sp>
    </p:spTree>
    <p:extLst>
      <p:ext uri="{BB962C8B-B14F-4D97-AF65-F5344CB8AC3E}">
        <p14:creationId xmlns:p14="http://schemas.microsoft.com/office/powerpoint/2010/main" val="164834431"/>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2acf7c682c14ff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888435A-66EB-4CB2-9169-39069DC2207C}"/>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19DD4E5B-B3FF-4757-9F2B-8778D0C2361F}"/>
              </a:ext>
            </a:extLst>
          </p:cNvPr>
          <p:cNvSpPr>
            <a:spLocks xmlns:a="http://schemas.openxmlformats.org/drawingml/2006/main" noGrp="1"/>
          </p:cNvSpPr>
          <p:nvPr/>
        </p:nvSpPr>
        <p:spPr>
          <a:xfrm xmlns:a="http://schemas.openxmlformats.org/drawingml/2006/main">
            <a:off x="5524500" y="363855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38ED73AA-71E2-49D8-85F3-2A573B1A6893}"/>
              </a:ext>
            </a:extLst>
          </p:cNvPr>
          <p:cNvSpPr>
            <a:spLocks xmlns:a="http://schemas.openxmlformats.org/drawingml/2006/main" noGrp="1"/>
          </p:cNvSpPr>
          <p:nvPr/>
        </p:nvSpPr>
        <p:spPr>
          <a:xfrm xmlns:a="http://schemas.openxmlformats.org/drawingml/2006/main">
            <a:off x="5715000" y="342900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38FBBA05-DF41-4D6A-BED8-FE6316405679}"/>
              </a:ext>
            </a:extLst>
          </p:cNvPr>
          <p:cNvSpPr>
            <a:spLocks xmlns:a="http://schemas.openxmlformats.org/drawingml/2006/main" noGrp="1"/>
          </p:cNvSpPr>
          <p:nvPr/>
        </p:nvSpPr>
        <p:spPr>
          <a:xfrm xmlns:a="http://schemas.openxmlformats.org/drawingml/2006/main">
            <a:off x="4048125" y="3857625"/>
            <a:ext cx="3476625"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We’ve lost the information and the ownership.</a:t>
            </a:r>
          </a:p>
        </p:txBody>
      </p:sp>
      <p:sp>
        <p:nvSpPr>
          <p:cNvPr id="6" name="">
            <a:extLst xmlns:a="http://schemas.openxmlformats.org/drawingml/2006/main">
              <a:ext uri="{FF2B5EF4-FFF2-40B4-BE49-F238E27FC236}">
                <a16:creationId xmlns:a16="http://schemas.microsoft.com/office/drawing/2014/main" id="{B704CEBF-7C91-47A9-8E3D-C685AFF0990B}"/>
              </a:ext>
            </a:extLst>
          </p:cNvPr>
          <p:cNvSpPr>
            <a:spLocks xmlns:a="http://schemas.openxmlformats.org/drawingml/2006/main" noGrp="1"/>
          </p:cNvSpPr>
          <p:nvPr/>
        </p:nvSpPr>
        <p:spPr>
          <a:xfrm xmlns:a="http://schemas.openxmlformats.org/drawingml/2006/main">
            <a:off x="1905000" y="421005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566D5A40-F8E2-41FC-BA70-E4676D858C5B}"/>
              </a:ext>
            </a:extLst>
          </p:cNvPr>
          <p:cNvSpPr>
            <a:spLocks xmlns:a="http://schemas.openxmlformats.org/drawingml/2006/main" noGrp="1"/>
          </p:cNvSpPr>
          <p:nvPr/>
        </p:nvSpPr>
        <p:spPr>
          <a:xfrm xmlns:a="http://schemas.openxmlformats.org/drawingml/2006/main">
            <a:off x="2095500" y="400050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329A81C7-DA4F-46A1-96AE-920F7135F6DA}"/>
              </a:ext>
            </a:extLst>
          </p:cNvPr>
          <p:cNvSpPr>
            <a:spLocks xmlns:a="http://schemas.openxmlformats.org/drawingml/2006/main" noGrp="1"/>
          </p:cNvSpPr>
          <p:nvPr/>
        </p:nvSpPr>
        <p:spPr>
          <a:xfrm xmlns:a="http://schemas.openxmlformats.org/drawingml/2006/main">
            <a:off x="228600" y="4429125"/>
            <a:ext cx="3238500" cy="1285875"/>
          </a:xfrm>
          <a:prstGeom xmlns:a="http://schemas.openxmlformats.org/drawingml/2006/main" prst="roundRect">
            <a:avLst>
              <a:gd name="adj" fmla="val 1925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Finally, someone is holding the project together.</a:t>
            </a:r>
          </a:p>
        </p:txBody>
      </p:sp>
    </p:spTree>
    <p:extLst>
      <p:ext uri="{BB962C8B-B14F-4D97-AF65-F5344CB8AC3E}">
        <p14:creationId xmlns:p14="http://schemas.microsoft.com/office/powerpoint/2010/main" val="607182269"/>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5aad07962554cf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FED3921-795D-40BC-A202-7E9BCA3A104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BB054621-21BA-4127-B006-9BBC53370CE2}"/>
              </a:ext>
            </a:extLst>
          </p:cNvPr>
          <p:cNvSpPr>
            <a:spLocks xmlns:a="http://schemas.openxmlformats.org/drawingml/2006/main" noGrp="1"/>
          </p:cNvSpPr>
          <p:nvPr/>
        </p:nvSpPr>
        <p:spPr>
          <a:xfrm xmlns:a="http://schemas.openxmlformats.org/drawingml/2006/main">
            <a:off x="16383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018BB55-B33B-4597-A7AD-0402D7EBABE9}"/>
              </a:ext>
            </a:extLst>
          </p:cNvPr>
          <p:cNvSpPr>
            <a:spLocks xmlns:a="http://schemas.openxmlformats.org/drawingml/2006/main" noGrp="1"/>
          </p:cNvSpPr>
          <p:nvPr/>
        </p:nvSpPr>
        <p:spPr>
          <a:xfrm xmlns:a="http://schemas.openxmlformats.org/drawingml/2006/main">
            <a:off x="228600" y="3857625"/>
            <a:ext cx="390525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We can’t be accountable for the result if we don’t have access to the conversation.</a:t>
            </a:r>
          </a:p>
        </p:txBody>
      </p:sp>
      <p:sp>
        <p:nvSpPr>
          <p:cNvPr id="5" name="">
            <a:extLst xmlns:a="http://schemas.openxmlformats.org/drawingml/2006/main">
              <a:ext uri="{FF2B5EF4-FFF2-40B4-BE49-F238E27FC236}">
                <a16:creationId xmlns:a16="http://schemas.microsoft.com/office/drawing/2014/main" id="{D5CBA8EC-7C28-49AB-A916-52A4CBF0A24E}"/>
              </a:ext>
            </a:extLst>
          </p:cNvPr>
          <p:cNvSpPr>
            <a:spLocks xmlns:a="http://schemas.openxmlformats.org/drawingml/2006/main" noGrp="1"/>
          </p:cNvSpPr>
          <p:nvPr/>
        </p:nvSpPr>
        <p:spPr>
          <a:xfrm xmlns:a="http://schemas.openxmlformats.org/drawingml/2006/main">
            <a:off x="582930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7AA171CB-5AD8-4307-BACE-7CE47FAE8653}"/>
              </a:ext>
            </a:extLst>
          </p:cNvPr>
          <p:cNvSpPr>
            <a:spLocks xmlns:a="http://schemas.openxmlformats.org/drawingml/2006/main" noGrp="1"/>
          </p:cNvSpPr>
          <p:nvPr/>
        </p:nvSpPr>
        <p:spPr>
          <a:xfrm xmlns:a="http://schemas.openxmlformats.org/drawingml/2006/main">
            <a:off x="4286250" y="4333875"/>
            <a:ext cx="32385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don’t need a second command centre.</a:t>
            </a:r>
          </a:p>
        </p:txBody>
      </p:sp>
    </p:spTree>
    <p:extLst>
      <p:ext uri="{BB962C8B-B14F-4D97-AF65-F5344CB8AC3E}">
        <p14:creationId xmlns:p14="http://schemas.microsoft.com/office/powerpoint/2010/main" val="88083281"/>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7ad363d4d1142ff"/>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75B0C32-C378-427A-9C7D-689CBF2702F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EF8F9D32-0FC6-4E2B-9E74-85DC4632E38A}"/>
              </a:ext>
            </a:extLst>
          </p:cNvPr>
          <p:cNvSpPr>
            <a:spLocks xmlns:a="http://schemas.openxmlformats.org/drawingml/2006/main" noGrp="1"/>
          </p:cNvSpPr>
          <p:nvPr/>
        </p:nvSpPr>
        <p:spPr>
          <a:xfrm xmlns:a="http://schemas.openxmlformats.org/drawingml/2006/main">
            <a:off x="3733800" y="29337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AC78EBDF-810C-493D-9548-2F54264C5046}"/>
              </a:ext>
            </a:extLst>
          </p:cNvPr>
          <p:cNvSpPr>
            <a:spLocks xmlns:a="http://schemas.openxmlformats.org/drawingml/2006/main" noGrp="1"/>
          </p:cNvSpPr>
          <p:nvPr/>
        </p:nvSpPr>
        <p:spPr>
          <a:xfrm xmlns:a="http://schemas.openxmlformats.org/drawingml/2006/main">
            <a:off x="1381125" y="3810000"/>
            <a:ext cx="5048250" cy="1714500"/>
          </a:xfrm>
          <a:prstGeom xmlns:a="http://schemas.openxmlformats.org/drawingml/2006/main" prst="roundRect">
            <a:avLst>
              <a:gd name="adj" fmla="val 1444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I’ll lead the key negotiations. You lead the technical decisions.</a:t>
            </a:r>
          </a:p>
        </p:txBody>
      </p:sp>
      <p:sp>
        <p:nvSpPr>
          <p:cNvPr id="5" name="">
            <a:extLst xmlns:a="http://schemas.openxmlformats.org/drawingml/2006/main">
              <a:ext uri="{FF2B5EF4-FFF2-40B4-BE49-F238E27FC236}">
                <a16:creationId xmlns:a16="http://schemas.microsoft.com/office/drawing/2014/main" id="{347CA08B-A570-45D1-8640-5887EC87B47C}"/>
              </a:ext>
            </a:extLst>
          </p:cNvPr>
          <p:cNvSpPr>
            <a:spLocks xmlns:a="http://schemas.openxmlformats.org/drawingml/2006/main" noGrp="1"/>
          </p:cNvSpPr>
          <p:nvPr/>
        </p:nvSpPr>
        <p:spPr>
          <a:xfrm xmlns:a="http://schemas.openxmlformats.org/drawingml/2006/main">
            <a:off x="6305550" y="3743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EB902441-0335-4F8F-90A9-E80E335A776C}"/>
              </a:ext>
            </a:extLst>
          </p:cNvPr>
          <p:cNvSpPr>
            <a:spLocks xmlns:a="http://schemas.openxmlformats.org/drawingml/2006/main" noGrp="1"/>
          </p:cNvSpPr>
          <p:nvPr/>
        </p:nvSpPr>
        <p:spPr>
          <a:xfrm xmlns:a="http://schemas.openxmlformats.org/drawingml/2006/main">
            <a:off x="5810250" y="4619625"/>
            <a:ext cx="1714500" cy="1095375"/>
          </a:xfrm>
          <a:prstGeom xmlns:a="http://schemas.openxmlformats.org/drawingml/2006/main" prst="roundRect">
            <a:avLst>
              <a:gd name="adj" fmla="val 2260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And everyone sees the notes.</a:t>
            </a:r>
          </a:p>
        </p:txBody>
      </p:sp>
    </p:spTree>
    <p:extLst>
      <p:ext uri="{BB962C8B-B14F-4D97-AF65-F5344CB8AC3E}">
        <p14:creationId xmlns:p14="http://schemas.microsoft.com/office/powerpoint/2010/main" val="1485134835"/>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E0751B82-8F5E-4867-92F2-A4396A1C0793}"/>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2ECF152F-FC49-46DD-AD1A-AB4E3D12154E}"/>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C05864BF-B312-4D39-A732-4AC9C5279EBF}"/>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DA271F6D-0B67-41F8-A71F-08E76D9C58EF}"/>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Zofia increases control because one decision centre</a:t>
            </a:r>
            <a:br>
              <a:rPr sz="1100" b="1">
                <a:solidFill>
                  <a:srgbClr val="241428"/>
                </a:solidFill>
                <a:latin typeface="Outfit"/>
                <a:ea typeface="Outfit"/>
                <a:cs typeface="Outfit"/>
              </a:rPr>
            </a:br>
            <a:r>
              <a:rPr sz="1100" b="1">
                <a:solidFill>
                  <a:srgbClr val="241428"/>
                </a:solidFill>
                <a:latin typeface="Outfit"/>
                <a:ea typeface="Outfit"/>
                <a:cs typeface="Outfit"/>
              </a:rPr>
              <a:t>means clear accountability to her. Olek and Jonas</a:t>
            </a:r>
            <a:br>
              <a:rPr sz="1100" b="1">
                <a:solidFill>
                  <a:srgbClr val="241428"/>
                </a:solidFill>
                <a:latin typeface="Outfit"/>
                <a:ea typeface="Outfit"/>
                <a:cs typeface="Outfit"/>
              </a:rPr>
            </a:br>
            <a:r>
              <a:rPr sz="1100" b="1">
                <a:solidFill>
                  <a:srgbClr val="241428"/>
                </a:solidFill>
                <a:latin typeface="Outfit"/>
                <a:ea typeface="Outfit"/>
                <a:cs typeface="Outfit"/>
              </a:rPr>
              <a:t>were used to direct influence and full access to</a:t>
            </a:r>
            <a:br>
              <a:rPr sz="1100" b="1">
                <a:solidFill>
                  <a:srgbClr val="241428"/>
                </a:solidFill>
                <a:latin typeface="Outfit"/>
                <a:ea typeface="Outfit"/>
                <a:cs typeface="Outfit"/>
              </a:rPr>
            </a:br>
            <a:r>
              <a:rPr sz="1100" b="1">
                <a:solidFill>
                  <a:srgbClr val="241428"/>
                </a:solidFill>
                <a:latin typeface="Outfit"/>
                <a:ea typeface="Outfit"/>
                <a:cs typeface="Outfit"/>
              </a:rPr>
              <a:t>information. The same arrangement therefore feels</a:t>
            </a:r>
            <a:br>
              <a:rPr sz="1100" b="1">
                <a:solidFill>
                  <a:srgbClr val="241428"/>
                </a:solidFill>
                <a:latin typeface="Outfit"/>
                <a:ea typeface="Outfit"/>
                <a:cs typeface="Outfit"/>
              </a:rPr>
            </a:br>
            <a:r>
              <a:rPr sz="1100" b="1">
                <a:solidFill>
                  <a:srgbClr val="241428"/>
                </a:solidFill>
                <a:latin typeface="Outfit"/>
                <a:ea typeface="Outfit"/>
                <a:cs typeface="Outfit"/>
              </a:rPr>
              <a:t>like order to her and lost trust to them. When</a:t>
            </a:r>
            <a:br>
              <a:rPr sz="1100" b="1">
                <a:solidFill>
                  <a:srgbClr val="241428"/>
                </a:solidFill>
                <a:latin typeface="Outfit"/>
                <a:ea typeface="Outfit"/>
                <a:cs typeface="Outfit"/>
              </a:rPr>
            </a:br>
            <a:r>
              <a:rPr sz="1100" b="1">
                <a:solidFill>
                  <a:srgbClr val="241428"/>
                </a:solidFill>
                <a:latin typeface="Outfit"/>
                <a:ea typeface="Outfit"/>
                <a:cs typeface="Outfit"/>
              </a:rPr>
              <a:t>leadership changes, name the new working contract</a:t>
            </a:r>
            <a:br>
              <a:rPr sz="1100" b="1">
                <a:solidFill>
                  <a:srgbClr val="241428"/>
                </a:solidFill>
                <a:latin typeface="Outfit"/>
                <a:ea typeface="Outfit"/>
                <a:cs typeface="Outfit"/>
              </a:rPr>
            </a:br>
            <a:r>
              <a:rPr sz="1100" b="1">
                <a:solidFill>
                  <a:srgbClr val="241428"/>
                </a:solidFill>
                <a:latin typeface="Outfit"/>
                <a:ea typeface="Outfit"/>
                <a:cs typeface="Outfit"/>
              </a:rPr>
              <a:t>explicitly: who leads which conversations, who</a:t>
            </a:r>
            <a:br>
              <a:rPr sz="1100" b="1">
                <a:solidFill>
                  <a:srgbClr val="241428"/>
                </a:solidFill>
                <a:latin typeface="Outfit"/>
                <a:ea typeface="Outfit"/>
                <a:cs typeface="Outfit"/>
              </a:rPr>
            </a:br>
            <a:r>
              <a:rPr sz="1100" b="1">
                <a:solidFill>
                  <a:srgbClr val="241428"/>
                </a:solidFill>
                <a:latin typeface="Outfit"/>
                <a:ea typeface="Outfit"/>
                <a:cs typeface="Outfit"/>
              </a:rPr>
              <a:t>decides, who owns the result and where everyone can</a:t>
            </a:r>
            <a:br>
              <a:rPr sz="1100" b="1">
                <a:solidFill>
                  <a:srgbClr val="241428"/>
                </a:solidFill>
                <a:latin typeface="Outfit"/>
                <a:ea typeface="Outfit"/>
                <a:cs typeface="Outfit"/>
              </a:rPr>
            </a:br>
            <a:r>
              <a:rPr sz="1100" b="1">
                <a:solidFill>
                  <a:srgbClr val="241428"/>
                </a:solidFill>
                <a:latin typeface="Outfit"/>
                <a:ea typeface="Outfit"/>
                <a:cs typeface="Outfit"/>
              </a:rPr>
              <a:t>see the agreements.</a:t>
            </a:r>
          </a:p>
        </p:txBody>
      </p:sp>
      <p:pic>
        <p:nvPicPr>
          <p:cNvPr id="9" name=""/>
          <p:cNvPicPr>
            <a:picLocks noChangeAspect="1"/>
          </p:cNvPicPr>
          <p:nvPr/>
        </p:nvPicPr>
        <p:blipFill>
          <a:blip r:embed="R1696c98e37314bb4"/>
          <a:stretch/>
        </p:blipFill>
        <p:spPr>
          <a:xfrm>
            <a:off x="523875" y="4810125"/>
            <a:ext cx="1619250" cy="1619250"/>
          </a:xfrm>
          <a:prstGeom prst="rect">
            <a:avLst/>
          </a:prstGeom>
        </p:spPr>
      </p:pic>
      <p:sp>
        <p:nvSpPr>
          <p:cNvPr id="5" name="">
            <a:extLst>
              <a:ext uri="{FF2B5EF4-FFF2-40B4-BE49-F238E27FC236}">
                <ns2:creationId id="{DA271F6D-0B67-41F8-A71F-08E76D9C58EF}"/>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76218557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2026-09-15T07:43:06.6100000Z</dcterms:created>
  <dcterms:modified xsi:type="dcterms:W3CDTF">2026-09-15T07:43:06.6100000Z</dcterms:modified>
</coreProperties>
</file>