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7aa20d516f44cde" /><Relationship Type="http://schemas.openxmlformats.org/officeDocument/2006/relationships/extended-properties" Target="/docProps/app.xml" Id="R7d4bcd8e400a4093" /><Relationship Type="http://schemas.openxmlformats.org/officeDocument/2006/relationships/officeDocument" Target="/ppt/presentation.xml" Id="R5bf519fa211148c9" /></Relationships>
</file>

<file path=ppt/presentation.xml><?xml version="1.0" encoding="utf-8"?>
<p:presentation xmlns:p="http://schemas.openxmlformats.org/presentationml/2006/main">
  <p:sldMasterIdLst>
    <p:sldMasterId xmlns:r="http://schemas.openxmlformats.org/officeDocument/2006/relationships" id="2147483648" r:id="R1afba8d61d13445c"/>
  </p:sldMasterIdLst>
  <p:notesMasterIdLst>
    <p:notesMasterId xmlns:r="http://schemas.openxmlformats.org/officeDocument/2006/relationships" r:id="R680770e9dd644782"/>
  </p:notesMasterIdLst>
  <p:sldIdLst>
    <p:sldId xmlns:r="http://schemas.openxmlformats.org/officeDocument/2006/relationships" id="256" r:id="R6e7e518b2bc24928"/>
    <p:sldId xmlns:r="http://schemas.openxmlformats.org/officeDocument/2006/relationships" id="257" r:id="R855666b01c4549b8"/>
    <p:sldId xmlns:r="http://schemas.openxmlformats.org/officeDocument/2006/relationships" id="258" r:id="R88c1ef1346f54a3a"/>
    <p:sldId xmlns:r="http://schemas.openxmlformats.org/officeDocument/2006/relationships" id="259" r:id="R7b93fa6a09354768"/>
    <p:sldId xmlns:r="http://schemas.openxmlformats.org/officeDocument/2006/relationships" id="260" r:id="Rcdb03710765a4d60"/>
    <p:sldId xmlns:r="http://schemas.openxmlformats.org/officeDocument/2006/relationships" id="261" r:id="Rfe4f21f0195e48fa"/>
    <p:sldId xmlns:r="http://schemas.openxmlformats.org/officeDocument/2006/relationships" id="262" r:id="R2f30a2ef7be448ce"/>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20d2c76c2eb4ed4" /><Relationship Type="http://schemas.openxmlformats.org/officeDocument/2006/relationships/slideMaster" Target="/ppt/slideMasters/slideMaster1.xml" Id="R1afba8d61d13445c" /><Relationship Type="http://schemas.openxmlformats.org/officeDocument/2006/relationships/notesMaster" Target="/ppt/notesMasters/notesMaster1.xml" Id="R680770e9dd644782" /><Relationship Type="http://schemas.openxmlformats.org/officeDocument/2006/relationships/presProps" Target="/ppt/presProps.xml" Id="R51937cd38580438a" /><Relationship Type="http://schemas.openxmlformats.org/officeDocument/2006/relationships/tableStyles" Target="/ppt/tableStyles.xml" Id="Ra765705223f145ce" /><Relationship Type="http://schemas.openxmlformats.org/officeDocument/2006/relationships/slide" Target="/ppt/slides/slide1.xml" Id="R6e7e518b2bc24928" /><Relationship Type="http://schemas.openxmlformats.org/officeDocument/2006/relationships/slide" Target="/ppt/slides/slide2.xml" Id="R855666b01c4549b8" /><Relationship Type="http://schemas.openxmlformats.org/officeDocument/2006/relationships/slide" Target="/ppt/slides/slide3.xml" Id="R88c1ef1346f54a3a" /><Relationship Type="http://schemas.openxmlformats.org/officeDocument/2006/relationships/slide" Target="/ppt/slides/slide4.xml" Id="R7b93fa6a09354768" /><Relationship Type="http://schemas.openxmlformats.org/officeDocument/2006/relationships/slide" Target="/ppt/slides/slide5.xml" Id="Rcdb03710765a4d60" /><Relationship Type="http://schemas.openxmlformats.org/officeDocument/2006/relationships/slide" Target="/ppt/slides/slide6.xml" Id="Rfe4f21f0195e48fa" /><Relationship Type="http://schemas.openxmlformats.org/officeDocument/2006/relationships/slide" Target="/ppt/slides/slide7.xml" Id="R2f30a2ef7be448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c634e5f91464be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287703cadab4f37" /><Relationship Type="http://schemas.openxmlformats.org/officeDocument/2006/relationships/notesMaster" Target="/ppt/notesMasters/notesMaster1.xml" Id="Rd6b33399dc8341a7" /></Relationships>
</file>

<file path=ppt/notesSlides/_rels/notesSlide2.xml.rels>&#65279;<?xml version="1.0" encoding="utf-8"?><Relationships xmlns="http://schemas.openxmlformats.org/package/2006/relationships"><Relationship Type="http://schemas.openxmlformats.org/officeDocument/2006/relationships/slide" Target="/ppt/slides/slide2.xml" Id="R23fdad80b6644903" /><Relationship Type="http://schemas.openxmlformats.org/officeDocument/2006/relationships/notesMaster" Target="/ppt/notesMasters/notesMaster1.xml" Id="R89b30b5c9f3d406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3dcf62d886c47eb" /><Relationship Type="http://schemas.openxmlformats.org/officeDocument/2006/relationships/notesMaster" Target="/ppt/notesMasters/notesMaster1.xml" Id="R99f844a7a55845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7b91ba68a54005" /><Relationship Type="http://schemas.openxmlformats.org/officeDocument/2006/relationships/notesMaster" Target="/ppt/notesMasters/notesMaster1.xml" Id="Ra9b226b09b2846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1b45855b00a4cac" /><Relationship Type="http://schemas.openxmlformats.org/officeDocument/2006/relationships/notesMaster" Target="/ppt/notesMasters/notesMaster1.xml" Id="R794d8c2c58c94f20" /></Relationships>
</file>

<file path=ppt/notesSlides/_rels/notesSlide6.xml.rels>&#65279;<?xml version="1.0" encoding="utf-8"?><Relationships xmlns="http://schemas.openxmlformats.org/package/2006/relationships"><Relationship Type="http://schemas.openxmlformats.org/officeDocument/2006/relationships/slide" Target="/ppt/slides/slide6.xml" Id="R705e4a9390c34769" /><Relationship Type="http://schemas.openxmlformats.org/officeDocument/2006/relationships/notesMaster" Target="/ppt/notesMasters/notesMaster1.xml" Id="R69f7e82ef03040c9" /></Relationships>
</file>

<file path=ppt/notesSlides/_rels/notesSlide7.xml.rels>&#65279;<?xml version="1.0" encoding="utf-8"?><Relationships xmlns="http://schemas.openxmlformats.org/package/2006/relationships"><Relationship Type="http://schemas.openxmlformats.org/officeDocument/2006/relationships/slide" Target="/ppt/slides/slide7.xml" Id="R27e16844234948da" /><Relationship Type="http://schemas.openxmlformats.org/officeDocument/2006/relationships/notesMaster" Target="/ppt/notesMasters/notesMaster1.xml" Id="R0d73fad2b4c6455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My schedule, your problem.</a:t>
            </a:r>
          </a:p>
          <a:p xmlns:a="http://schemas.openxmlformats.org/drawingml/2006/main">
            <a:r>
              <a:t>Olek changes his schedule flexibly, but Jonas only finds out when it blocks his work. Personal autonomy can create a cost for someone else.</a:t>
            </a:r>
          </a:p>
          <a:p xmlns:a="http://schemas.openxmlformats.org/drawingml/2006/main">
            <a:r>
              <a:t>Temat: Autonomia a zależności operacyjne. Bohaterowie: Olek, Jonas, Karim.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My schedule, your problem.</a:t>
            </a:r>
          </a:p>
          <a:p xmlns:a="http://schemas.openxmlformats.org/drawingml/2006/main">
            <a:r>
              <a:t>Kadr 1 z 6. Olek sam przesuwa zadanie, żeby obsłużyć pilny temat klienta.</a:t>
            </a:r>
          </a:p>
          <a:p xmlns:a="http://schemas.openxmlformats.org/drawingml/2006/main">
            <a:r>
              <a:t>Olek: I’ll move this to tomorrow. Today I’ll save the client issue.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My schedule, your problem.</a:t>
            </a:r>
          </a:p>
          <a:p xmlns:a="http://schemas.openxmlformats.org/drawingml/2006/main">
            <a:r>
              <a:t>Kadr 2 z 6. Jonas odkrywa zmianę dopiero, gdy jego praca nie może ruszyć.</a:t>
            </a:r>
          </a:p>
          <a:p xmlns:a="http://schemas.openxmlformats.org/drawingml/2006/main">
            <a:r>
              <a:t>Jonas: Who changed the sequence? | Olek: I did. It made more sense.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My schedule, your problem.</a:t>
            </a:r>
          </a:p>
          <a:p xmlns:a="http://schemas.openxmlformats.org/drawingml/2006/main">
            <a:r>
              <a:t>Kadr 3 z 6. Obaj bronią innego znaczenia autonomii.</a:t>
            </a:r>
          </a:p>
          <a:p xmlns:a="http://schemas.openxmlformats.org/drawingml/2006/main">
            <a:r>
              <a:t>Jonas: You can’t move things my work depends on without telling me. | Olek: Am I supposed to ask permission for every obvious adjustment?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My schedule, your problem.</a:t>
            </a:r>
          </a:p>
          <a:p xmlns:a="http://schemas.openxmlformats.org/drawingml/2006/main">
            <a:r>
              <a:t>Kadr 4 z 6. Karim rozdziela prawo do decyzji od obowiązku poinformowania.</a:t>
            </a:r>
          </a:p>
          <a:p xmlns:a="http://schemas.openxmlformats.org/drawingml/2006/main">
            <a:r>
              <a:t>Karim: Olek, autonomy doesn’t mean invisible changes. Jonas, being informed doesn’t mean approving everything.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My schedule, your problem.</a:t>
            </a:r>
          </a:p>
          <a:p xmlns:a="http://schemas.openxmlformats.org/drawingml/2006/main">
            <a:r>
              <a:t>Kadr 5 z 6. Ustalają prostą regułę zmiany zależności.</a:t>
            </a:r>
          </a:p>
          <a:p xmlns:a="http://schemas.openxmlformats.org/drawingml/2006/main">
            <a:r>
              <a:t>Olek: So I can change it without asking, but not without signalling it? | Jonas: Exactly.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My schedule, your problem.</a:t>
            </a:r>
          </a:p>
          <a:p xmlns:a="http://schemas.openxmlformats.org/drawingml/2006/main">
            <a:r>
              <a:t>Podsumowanie Em: Olek understands autonomy as the right to optimise his own work. Jonas sees dependencies that make the same decision change his plan too. The problem is not the change itself, but its invisible cost to another person. Set a simple boundary: people may decide independently within their area, but any change affecting someone else’s work must be signalled clearly and immediately.</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05da2eeba744d9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1d6a8f96ed42b7" /><Relationship Type="http://schemas.openxmlformats.org/officeDocument/2006/relationships/slideLayout" Target="/ppt/slideLayouts/slideLayout1.xml" Id="Re248ff3cc02c4cb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48ff3cc02c4cb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f8c243924464d70" /><Relationship Type="http://schemas.openxmlformats.org/officeDocument/2006/relationships/notesSlide" Target="/ppt/notesSlides/notesSlide1.xml" Id="R876c909b3a0149b3"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788463ef60074ccb"/><Relationship Type="http://schemas.openxmlformats.org/officeDocument/2006/relationships/image" Target="../media/image.png" Id="R59a2bef17f544875"/><Relationship Type="http://schemas.openxmlformats.org/officeDocument/2006/relationships/notesSlide" Target="/ppt/notesSlides/notesSlide2.xml" Id="R0839e3864a68427a"/></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86c3d06356ac43fa"/><Relationship Type="http://schemas.openxmlformats.org/officeDocument/2006/relationships/image" Target="../media/image2.png" Id="R3b801c8b64714171"/><Relationship Type="http://schemas.openxmlformats.org/officeDocument/2006/relationships/notesSlide" Target="/ppt/notesSlides/notesSlide3.xml" Id="R091cdf8f7cc24ea6"/></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27ba4c43c13e494b"/><Relationship Type="http://schemas.openxmlformats.org/officeDocument/2006/relationships/image" Target="../media/image3.png" Id="Re01c80f7115d4f05"/><Relationship Type="http://schemas.openxmlformats.org/officeDocument/2006/relationships/notesSlide" Target="/ppt/notesSlides/notesSlide4.xml" Id="R67c93101aabe466a"/></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006af36f7eef44d6"/><Relationship Type="http://schemas.openxmlformats.org/officeDocument/2006/relationships/image" Target="../media/image4.png" Id="Rf07ab4d3c8f84034"/><Relationship Type="http://schemas.openxmlformats.org/officeDocument/2006/relationships/notesSlide" Target="/ppt/notesSlides/notesSlide5.xml" Id="R93a7c9b5937d44cf"/></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2d9fe877a63a4a68"/><Relationship Type="http://schemas.openxmlformats.org/officeDocument/2006/relationships/image" Target="../media/image5.png" Id="Rf5a1201377bf41b4"/><Relationship Type="http://schemas.openxmlformats.org/officeDocument/2006/relationships/notesSlide" Target="/ppt/notesSlides/notesSlide6.xml" Id="R341f68d4867f47bd"/></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3a074a47599c4c15"/><Relationship Type="http://schemas.openxmlformats.org/officeDocument/2006/relationships/image" Target="../media/image6.png" Id="R44401d21073042f3"/><Relationship Type="http://schemas.openxmlformats.org/officeDocument/2006/relationships/notesSlide" Target="/ppt/notesSlides/notesSlide7.xml" Id="Rb1d53d23150a4366"/></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62624F9-99DB-4801-BA82-FD9741DB1C5F}"/>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1539F189-4C82-491A-9539-EFDC969DFE1E}"/>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My schedule, your problem</a:t>
            </a:r>
          </a:p>
        </p:txBody>
      </p:sp>
      <p:sp>
        <p:nvSpPr>
          <p:cNvPr id="3" name="">
            <a:extLst xmlns:a="http://schemas.openxmlformats.org/drawingml/2006/main">
              <a:ext uri="{FF2B5EF4-FFF2-40B4-BE49-F238E27FC236}">
                <a16:creationId xmlns:a16="http://schemas.microsoft.com/office/drawing/2014/main" id="{177139B0-9651-43CA-B888-A8DB96E5A5A8}"/>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Autonomia a zależności operacyjne</a:t>
            </a:r>
          </a:p>
        </p:txBody>
      </p:sp>
      <p:sp>
        <p:nvSpPr>
          <p:cNvPr id="4" name="">
            <a:extLst xmlns:a="http://schemas.openxmlformats.org/drawingml/2006/main">
              <a:ext uri="{FF2B5EF4-FFF2-40B4-BE49-F238E27FC236}">
                <a16:creationId xmlns:a16="http://schemas.microsoft.com/office/drawing/2014/main" id="{BDCDE0EF-C7BC-45D6-97BB-497D302DF83B}"/>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Olek changes his schedule flexibly, but Jonas only finds out when it blocks his work. Personal autonomy can create a cost for someone else.</a:t>
            </a:r>
          </a:p>
        </p:txBody>
      </p:sp>
    </p:spTree>
    <p:extLst>
      <p:ext uri="{BB962C8B-B14F-4D97-AF65-F5344CB8AC3E}">
        <p14:creationId xmlns:p14="http://schemas.microsoft.com/office/powerpoint/2010/main" val="1969845686"/>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59a2bef17f54487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0E835B6-B66A-4730-B9D4-065F9C572A30}"/>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4AECB7DC-98E7-4468-A372-3CF0BF5D177D}"/>
              </a:ext>
            </a:extLst>
          </p:cNvPr>
          <p:cNvSpPr>
            <a:spLocks xmlns:a="http://schemas.openxmlformats.org/drawingml/2006/main" noGrp="1"/>
          </p:cNvSpPr>
          <p:nvPr/>
        </p:nvSpPr>
        <p:spPr>
          <a:xfrm xmlns:a="http://schemas.openxmlformats.org/drawingml/2006/main">
            <a:off x="1876425" y="3362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E6C5954-52E6-4FB9-8E0F-B219B9C284A8}"/>
              </a:ext>
            </a:extLst>
          </p:cNvPr>
          <p:cNvSpPr>
            <a:spLocks xmlns:a="http://schemas.openxmlformats.org/drawingml/2006/main" noGrp="1"/>
          </p:cNvSpPr>
          <p:nvPr/>
        </p:nvSpPr>
        <p:spPr>
          <a:xfrm xmlns:a="http://schemas.openxmlformats.org/drawingml/2006/main">
            <a:off x="228600" y="4238625"/>
            <a:ext cx="447675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I’ll move this to tomorrow. Today I’ll save the client issue.</a:t>
            </a:r>
          </a:p>
        </p:txBody>
      </p:sp>
    </p:spTree>
    <p:extLst>
      <p:ext uri="{BB962C8B-B14F-4D97-AF65-F5344CB8AC3E}">
        <p14:creationId xmlns:p14="http://schemas.microsoft.com/office/powerpoint/2010/main" val="1312394837"/>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b801c8b6471417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CC8ADFA-A936-4289-8353-DDD22ADA96D3}"/>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B70FB7B8-75CD-42E0-8024-A3F87FAD6FCC}"/>
              </a:ext>
            </a:extLst>
          </p:cNvPr>
          <p:cNvSpPr>
            <a:spLocks xmlns:a="http://schemas.openxmlformats.org/drawingml/2006/main" noGrp="1"/>
          </p:cNvSpPr>
          <p:nvPr/>
        </p:nvSpPr>
        <p:spPr>
          <a:xfrm xmlns:a="http://schemas.openxmlformats.org/drawingml/2006/main">
            <a:off x="1543050" y="3124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A3A93160-6540-47E1-9660-0F1F6A1224E6}"/>
              </a:ext>
            </a:extLst>
          </p:cNvPr>
          <p:cNvSpPr>
            <a:spLocks xmlns:a="http://schemas.openxmlformats.org/drawingml/2006/main" noGrp="1"/>
          </p:cNvSpPr>
          <p:nvPr/>
        </p:nvSpPr>
        <p:spPr>
          <a:xfrm xmlns:a="http://schemas.openxmlformats.org/drawingml/2006/main">
            <a:off x="228600" y="4000500"/>
            <a:ext cx="31432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Who changed the sequence?</a:t>
            </a:r>
          </a:p>
        </p:txBody>
      </p:sp>
      <p:sp>
        <p:nvSpPr>
          <p:cNvPr id="5" name="">
            <a:extLst xmlns:a="http://schemas.openxmlformats.org/drawingml/2006/main">
              <a:ext uri="{FF2B5EF4-FFF2-40B4-BE49-F238E27FC236}">
                <a16:creationId xmlns:a16="http://schemas.microsoft.com/office/drawing/2014/main" id="{C1F0BD38-3CF8-46FE-8840-11A159F6213D}"/>
              </a:ext>
            </a:extLst>
          </p:cNvPr>
          <p:cNvSpPr>
            <a:spLocks xmlns:a="http://schemas.openxmlformats.org/drawingml/2006/main" noGrp="1"/>
          </p:cNvSpPr>
          <p:nvPr/>
        </p:nvSpPr>
        <p:spPr>
          <a:xfrm xmlns:a="http://schemas.openxmlformats.org/drawingml/2006/main">
            <a:off x="5734050" y="3600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FC07BDA3-1258-47EE-AA90-51F55E5A0ECA}"/>
              </a:ext>
            </a:extLst>
          </p:cNvPr>
          <p:cNvSpPr>
            <a:spLocks xmlns:a="http://schemas.openxmlformats.org/drawingml/2006/main" noGrp="1"/>
          </p:cNvSpPr>
          <p:nvPr/>
        </p:nvSpPr>
        <p:spPr>
          <a:xfrm xmlns:a="http://schemas.openxmlformats.org/drawingml/2006/main">
            <a:off x="4095750" y="4476750"/>
            <a:ext cx="323850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I did. It made more sense.</a:t>
            </a:r>
          </a:p>
        </p:txBody>
      </p:sp>
    </p:spTree>
    <p:extLst>
      <p:ext uri="{BB962C8B-B14F-4D97-AF65-F5344CB8AC3E}">
        <p14:creationId xmlns:p14="http://schemas.microsoft.com/office/powerpoint/2010/main" val="889527618"/>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01c80f7115d4f0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7FF54C6-532C-4084-933C-38D1C30ED949}"/>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3A4B7861-4B93-4D80-ACA5-A68993A1A3FA}"/>
              </a:ext>
            </a:extLst>
          </p:cNvPr>
          <p:cNvSpPr>
            <a:spLocks xmlns:a="http://schemas.openxmlformats.org/drawingml/2006/main" noGrp="1"/>
          </p:cNvSpPr>
          <p:nvPr/>
        </p:nvSpPr>
        <p:spPr>
          <a:xfrm xmlns:a="http://schemas.openxmlformats.org/drawingml/2006/main">
            <a:off x="154305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9B700354-604D-481D-9376-5F697F4B054F}"/>
              </a:ext>
            </a:extLst>
          </p:cNvPr>
          <p:cNvSpPr>
            <a:spLocks xmlns:a="http://schemas.openxmlformats.org/drawingml/2006/main" noGrp="1"/>
          </p:cNvSpPr>
          <p:nvPr/>
        </p:nvSpPr>
        <p:spPr>
          <a:xfrm xmlns:a="http://schemas.openxmlformats.org/drawingml/2006/main">
            <a:off x="228600" y="3857625"/>
            <a:ext cx="361950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You can’t move things my work depends on without telling me.</a:t>
            </a:r>
          </a:p>
        </p:txBody>
      </p:sp>
      <p:sp>
        <p:nvSpPr>
          <p:cNvPr id="5" name="">
            <a:extLst xmlns:a="http://schemas.openxmlformats.org/drawingml/2006/main">
              <a:ext uri="{FF2B5EF4-FFF2-40B4-BE49-F238E27FC236}">
                <a16:creationId xmlns:a16="http://schemas.microsoft.com/office/drawing/2014/main" id="{0CA17768-C02F-4EEB-A8A4-CBA23CE88CD8}"/>
              </a:ext>
            </a:extLst>
          </p:cNvPr>
          <p:cNvSpPr>
            <a:spLocks xmlns:a="http://schemas.openxmlformats.org/drawingml/2006/main" noGrp="1"/>
          </p:cNvSpPr>
          <p:nvPr/>
        </p:nvSpPr>
        <p:spPr>
          <a:xfrm xmlns:a="http://schemas.openxmlformats.org/drawingml/2006/main">
            <a:off x="601980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ADAC6782-8E37-4914-80AF-76500BB48989}"/>
              </a:ext>
            </a:extLst>
          </p:cNvPr>
          <p:cNvSpPr>
            <a:spLocks xmlns:a="http://schemas.openxmlformats.org/drawingml/2006/main" noGrp="1"/>
          </p:cNvSpPr>
          <p:nvPr/>
        </p:nvSpPr>
        <p:spPr>
          <a:xfrm xmlns:a="http://schemas.openxmlformats.org/drawingml/2006/main">
            <a:off x="4000500" y="3857625"/>
            <a:ext cx="352425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Am I supposed to ask permission for every obvious adjustment?</a:t>
            </a:r>
          </a:p>
        </p:txBody>
      </p:sp>
    </p:spTree>
    <p:extLst>
      <p:ext uri="{BB962C8B-B14F-4D97-AF65-F5344CB8AC3E}">
        <p14:creationId xmlns:p14="http://schemas.microsoft.com/office/powerpoint/2010/main" val="1137638291"/>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f07ab4d3c8f8403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2AFC438-8DBB-42EC-A940-3AA9C9953D38}"/>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70979C46-3008-45BE-AE13-5CCBA0CBBD7E}"/>
              </a:ext>
            </a:extLst>
          </p:cNvPr>
          <p:cNvSpPr>
            <a:spLocks xmlns:a="http://schemas.openxmlformats.org/drawingml/2006/main" noGrp="1"/>
          </p:cNvSpPr>
          <p:nvPr/>
        </p:nvSpPr>
        <p:spPr>
          <a:xfrm xmlns:a="http://schemas.openxmlformats.org/drawingml/2006/main">
            <a:off x="3686175"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7F0C31F-669C-4A9B-9276-49E6A434255C}"/>
              </a:ext>
            </a:extLst>
          </p:cNvPr>
          <p:cNvSpPr>
            <a:spLocks xmlns:a="http://schemas.openxmlformats.org/drawingml/2006/main" noGrp="1"/>
          </p:cNvSpPr>
          <p:nvPr/>
        </p:nvSpPr>
        <p:spPr>
          <a:xfrm xmlns:a="http://schemas.openxmlformats.org/drawingml/2006/main">
            <a:off x="1381125" y="3857625"/>
            <a:ext cx="5143500" cy="1857375"/>
          </a:xfrm>
          <a:prstGeom xmlns:a="http://schemas.openxmlformats.org/drawingml/2006/main" prst="roundRect">
            <a:avLst>
              <a:gd name="adj" fmla="val 13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Olek, autonomy doesn’t mean invisible changes. Jonas, being informed doesn’t mean approving everything.</a:t>
            </a:r>
          </a:p>
        </p:txBody>
      </p:sp>
    </p:spTree>
    <p:extLst>
      <p:ext uri="{BB962C8B-B14F-4D97-AF65-F5344CB8AC3E}">
        <p14:creationId xmlns:p14="http://schemas.microsoft.com/office/powerpoint/2010/main" val="948769180"/>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5a1201377bf41b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6E7E8FC-BD1F-46A1-B5FB-D79E069A1044}"/>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A0664CDD-C08E-4F5D-992E-A59781D18B8E}"/>
              </a:ext>
            </a:extLst>
          </p:cNvPr>
          <p:cNvSpPr>
            <a:spLocks xmlns:a="http://schemas.openxmlformats.org/drawingml/2006/main" noGrp="1"/>
          </p:cNvSpPr>
          <p:nvPr/>
        </p:nvSpPr>
        <p:spPr>
          <a:xfrm xmlns:a="http://schemas.openxmlformats.org/drawingml/2006/main">
            <a:off x="2971800" y="3028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754C207-9C8A-48AC-A5D6-E24D3D7F979E}"/>
              </a:ext>
            </a:extLst>
          </p:cNvPr>
          <p:cNvSpPr>
            <a:spLocks xmlns:a="http://schemas.openxmlformats.org/drawingml/2006/main" noGrp="1"/>
          </p:cNvSpPr>
          <p:nvPr/>
        </p:nvSpPr>
        <p:spPr>
          <a:xfrm xmlns:a="http://schemas.openxmlformats.org/drawingml/2006/main">
            <a:off x="228600" y="3905250"/>
            <a:ext cx="447675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So I can change it without asking, but not without signalling it?</a:t>
            </a:r>
          </a:p>
        </p:txBody>
      </p:sp>
      <p:sp>
        <p:nvSpPr>
          <p:cNvPr id="5" name="">
            <a:extLst xmlns:a="http://schemas.openxmlformats.org/drawingml/2006/main">
              <a:ext uri="{FF2B5EF4-FFF2-40B4-BE49-F238E27FC236}">
                <a16:creationId xmlns:a16="http://schemas.microsoft.com/office/drawing/2014/main" id="{F572F8C8-3CD0-46AD-91AC-834977E03E36}"/>
              </a:ext>
            </a:extLst>
          </p:cNvPr>
          <p:cNvSpPr>
            <a:spLocks xmlns:a="http://schemas.openxmlformats.org/drawingml/2006/main" noGrp="1"/>
          </p:cNvSpPr>
          <p:nvPr/>
        </p:nvSpPr>
        <p:spPr>
          <a:xfrm xmlns:a="http://schemas.openxmlformats.org/drawingml/2006/main">
            <a:off x="5210175" y="3743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B24C1C22-9F44-46E5-BB75-CCE1FB6CF7E3}"/>
              </a:ext>
            </a:extLst>
          </p:cNvPr>
          <p:cNvSpPr>
            <a:spLocks xmlns:a="http://schemas.openxmlformats.org/drawingml/2006/main" noGrp="1"/>
          </p:cNvSpPr>
          <p:nvPr/>
        </p:nvSpPr>
        <p:spPr>
          <a:xfrm xmlns:a="http://schemas.openxmlformats.org/drawingml/2006/main">
            <a:off x="4953000" y="4619625"/>
            <a:ext cx="1905000" cy="1095375"/>
          </a:xfrm>
          <a:prstGeom xmlns:a="http://schemas.openxmlformats.org/drawingml/2006/main" prst="roundRect">
            <a:avLst>
              <a:gd name="adj" fmla="val 2260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500" b="1">
                <a:solidFill>
                  <a:srgbClr val="241428"/>
                </a:solidFill>
                <a:latin typeface="Outfit"/>
                <a:ea typeface="Outfit"/>
                <a:cs typeface="Outfit"/>
              </a:defRPr>
            </a:pPr>
            <a:r>
              <a:rPr sz="1500" b="1">
                <a:solidFill>
                  <a:srgbClr val="241428"/>
                </a:solidFill>
                <a:latin typeface="Outfit"/>
                <a:ea typeface="Outfit"/>
                <a:cs typeface="Outfit"/>
              </a:rPr>
              <a:t>Exactly.</a:t>
            </a:r>
          </a:p>
        </p:txBody>
      </p:sp>
    </p:spTree>
    <p:extLst>
      <p:ext uri="{BB962C8B-B14F-4D97-AF65-F5344CB8AC3E}">
        <p14:creationId xmlns:p14="http://schemas.microsoft.com/office/powerpoint/2010/main" val="1719051321"/>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DFFC884D-1751-432A-8342-5D65BA7ADA39}"/>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54C70559-9DFF-4E35-97B9-BC5D9B6FF947}"/>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39957ACD-7ADF-4BBC-B64D-EE95F253526B}"/>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1E2E4244-A585-4DF9-B986-AEF07763CD58}"/>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Olek understands autonomy as the right to optimise</a:t>
            </a:r>
            <a:br>
              <a:rPr sz="1100" b="1">
                <a:solidFill>
                  <a:srgbClr val="241428"/>
                </a:solidFill>
                <a:latin typeface="Outfit"/>
                <a:ea typeface="Outfit"/>
                <a:cs typeface="Outfit"/>
              </a:rPr>
            </a:br>
            <a:r>
              <a:rPr sz="1100" b="1">
                <a:solidFill>
                  <a:srgbClr val="241428"/>
                </a:solidFill>
                <a:latin typeface="Outfit"/>
                <a:ea typeface="Outfit"/>
                <a:cs typeface="Outfit"/>
              </a:rPr>
              <a:t>his own work. Jonas sees dependencies that make the</a:t>
            </a:r>
            <a:br>
              <a:rPr sz="1100" b="1">
                <a:solidFill>
                  <a:srgbClr val="241428"/>
                </a:solidFill>
                <a:latin typeface="Outfit"/>
                <a:ea typeface="Outfit"/>
                <a:cs typeface="Outfit"/>
              </a:rPr>
            </a:br>
            <a:r>
              <a:rPr sz="1100" b="1">
                <a:solidFill>
                  <a:srgbClr val="241428"/>
                </a:solidFill>
                <a:latin typeface="Outfit"/>
                <a:ea typeface="Outfit"/>
                <a:cs typeface="Outfit"/>
              </a:rPr>
              <a:t>same decision change his plan too. The problem is</a:t>
            </a:r>
            <a:br>
              <a:rPr sz="1100" b="1">
                <a:solidFill>
                  <a:srgbClr val="241428"/>
                </a:solidFill>
                <a:latin typeface="Outfit"/>
                <a:ea typeface="Outfit"/>
                <a:cs typeface="Outfit"/>
              </a:rPr>
            </a:br>
            <a:r>
              <a:rPr sz="1100" b="1">
                <a:solidFill>
                  <a:srgbClr val="241428"/>
                </a:solidFill>
                <a:latin typeface="Outfit"/>
                <a:ea typeface="Outfit"/>
                <a:cs typeface="Outfit"/>
              </a:rPr>
              <a:t>not the change itself, but its invisible cost to</a:t>
            </a:r>
            <a:br>
              <a:rPr sz="1100" b="1">
                <a:solidFill>
                  <a:srgbClr val="241428"/>
                </a:solidFill>
                <a:latin typeface="Outfit"/>
                <a:ea typeface="Outfit"/>
                <a:cs typeface="Outfit"/>
              </a:rPr>
            </a:br>
            <a:r>
              <a:rPr sz="1100" b="1">
                <a:solidFill>
                  <a:srgbClr val="241428"/>
                </a:solidFill>
                <a:latin typeface="Outfit"/>
                <a:ea typeface="Outfit"/>
                <a:cs typeface="Outfit"/>
              </a:rPr>
              <a:t>another person. Set a simple boundary: people may</a:t>
            </a:r>
            <a:br>
              <a:rPr sz="1100" b="1">
                <a:solidFill>
                  <a:srgbClr val="241428"/>
                </a:solidFill>
                <a:latin typeface="Outfit"/>
                <a:ea typeface="Outfit"/>
                <a:cs typeface="Outfit"/>
              </a:rPr>
            </a:br>
            <a:r>
              <a:rPr sz="1100" b="1">
                <a:solidFill>
                  <a:srgbClr val="241428"/>
                </a:solidFill>
                <a:latin typeface="Outfit"/>
                <a:ea typeface="Outfit"/>
                <a:cs typeface="Outfit"/>
              </a:rPr>
              <a:t>decide independently within their area, but any</a:t>
            </a:r>
            <a:br>
              <a:rPr sz="1100" b="1">
                <a:solidFill>
                  <a:srgbClr val="241428"/>
                </a:solidFill>
                <a:latin typeface="Outfit"/>
                <a:ea typeface="Outfit"/>
                <a:cs typeface="Outfit"/>
              </a:rPr>
            </a:br>
            <a:r>
              <a:rPr sz="1100" b="1">
                <a:solidFill>
                  <a:srgbClr val="241428"/>
                </a:solidFill>
                <a:latin typeface="Outfit"/>
                <a:ea typeface="Outfit"/>
                <a:cs typeface="Outfit"/>
              </a:rPr>
              <a:t>change affecting someone else’s work must be</a:t>
            </a:r>
            <a:br>
              <a:rPr sz="1100" b="1">
                <a:solidFill>
                  <a:srgbClr val="241428"/>
                </a:solidFill>
                <a:latin typeface="Outfit"/>
                <a:ea typeface="Outfit"/>
                <a:cs typeface="Outfit"/>
              </a:rPr>
            </a:br>
            <a:r>
              <a:rPr sz="1100" b="1">
                <a:solidFill>
                  <a:srgbClr val="241428"/>
                </a:solidFill>
                <a:latin typeface="Outfit"/>
                <a:ea typeface="Outfit"/>
                <a:cs typeface="Outfit"/>
              </a:rPr>
              <a:t>signalled clearly and immediately.</a:t>
            </a:r>
          </a:p>
        </p:txBody>
      </p:sp>
      <p:pic>
        <p:nvPicPr>
          <p:cNvPr id="9" name=""/>
          <p:cNvPicPr>
            <a:picLocks noChangeAspect="1"/>
          </p:cNvPicPr>
          <p:nvPr/>
        </p:nvPicPr>
        <p:blipFill>
          <a:blip r:embed="R44401d21073042f3"/>
          <a:stretch/>
        </p:blipFill>
        <p:spPr>
          <a:xfrm>
            <a:off x="523875" y="4810125"/>
            <a:ext cx="1619250" cy="1619250"/>
          </a:xfrm>
          <a:prstGeom prst="rect">
            <a:avLst/>
          </a:prstGeom>
        </p:spPr>
      </p:pic>
      <p:sp>
        <p:nvSpPr>
          <p:cNvPr id="5" name="">
            <a:extLst>
              <a:ext uri="{FF2B5EF4-FFF2-40B4-BE49-F238E27FC236}">
                <ns2:creationId id="{1E2E4244-A585-4DF9-B986-AEF07763CD58}"/>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207881863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2026-09-15T07:42:51.6490000Z</dcterms:created>
  <dcterms:modified xsi:type="dcterms:W3CDTF">2026-09-15T07:42:51.6500000Z</dcterms:modified>
</coreProperties>
</file>