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3a1b1238cef4050" /><Relationship Type="http://schemas.openxmlformats.org/officeDocument/2006/relationships/extended-properties" Target="/docProps/app.xml" Id="R269dbb31dd554534" /><Relationship Type="http://schemas.openxmlformats.org/officeDocument/2006/relationships/officeDocument" Target="/ppt/presentation.xml" Id="Rc8d454c6a096460d" /></Relationships>
</file>

<file path=ppt/presentation.xml><?xml version="1.0" encoding="utf-8"?>
<p:presentation xmlns:p="http://schemas.openxmlformats.org/presentationml/2006/main">
  <p:sldMasterIdLst>
    <p:sldMasterId xmlns:r="http://schemas.openxmlformats.org/officeDocument/2006/relationships" id="2147483648" r:id="Ra944bd6a920d493b"/>
  </p:sldMasterIdLst>
  <p:notesMasterIdLst>
    <p:notesMasterId xmlns:r="http://schemas.openxmlformats.org/officeDocument/2006/relationships" r:id="Rdf0e8a50f8b940ef"/>
  </p:notesMasterIdLst>
  <p:sldIdLst>
    <p:sldId xmlns:r="http://schemas.openxmlformats.org/officeDocument/2006/relationships" id="256" r:id="Rc0a97e5cfb5e41f4"/>
    <p:sldId xmlns:r="http://schemas.openxmlformats.org/officeDocument/2006/relationships" id="257" r:id="R7cd5cbf4e941469c"/>
    <p:sldId xmlns:r="http://schemas.openxmlformats.org/officeDocument/2006/relationships" id="258" r:id="R7083de6a7ed54ba2"/>
    <p:sldId xmlns:r="http://schemas.openxmlformats.org/officeDocument/2006/relationships" id="259" r:id="Rcf2273fc8bf04efe"/>
    <p:sldId xmlns:r="http://schemas.openxmlformats.org/officeDocument/2006/relationships" id="260" r:id="R12a1077b4fad4e08"/>
    <p:sldId xmlns:r="http://schemas.openxmlformats.org/officeDocument/2006/relationships" id="261" r:id="R18c03e85c8404fb5"/>
    <p:sldId xmlns:r="http://schemas.openxmlformats.org/officeDocument/2006/relationships" id="262" r:id="Rd769a8183e4b42d7"/>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fdc1396a5d4423" /><Relationship Type="http://schemas.openxmlformats.org/officeDocument/2006/relationships/slideMaster" Target="/ppt/slideMasters/slideMaster1.xml" Id="Ra944bd6a920d493b" /><Relationship Type="http://schemas.openxmlformats.org/officeDocument/2006/relationships/notesMaster" Target="/ppt/notesMasters/notesMaster1.xml" Id="Rdf0e8a50f8b940ef" /><Relationship Type="http://schemas.openxmlformats.org/officeDocument/2006/relationships/presProps" Target="/ppt/presProps.xml" Id="R8fbdbd7ba75840b9" /><Relationship Type="http://schemas.openxmlformats.org/officeDocument/2006/relationships/tableStyles" Target="/ppt/tableStyles.xml" Id="Rdb790565ecac4a57" /><Relationship Type="http://schemas.openxmlformats.org/officeDocument/2006/relationships/slide" Target="/ppt/slides/slide1.xml" Id="Rc0a97e5cfb5e41f4" /><Relationship Type="http://schemas.openxmlformats.org/officeDocument/2006/relationships/slide" Target="/ppt/slides/slide2.xml" Id="R7cd5cbf4e941469c" /><Relationship Type="http://schemas.openxmlformats.org/officeDocument/2006/relationships/slide" Target="/ppt/slides/slide3.xml" Id="R7083de6a7ed54ba2" /><Relationship Type="http://schemas.openxmlformats.org/officeDocument/2006/relationships/slide" Target="/ppt/slides/slide4.xml" Id="Rcf2273fc8bf04efe" /><Relationship Type="http://schemas.openxmlformats.org/officeDocument/2006/relationships/slide" Target="/ppt/slides/slide5.xml" Id="R12a1077b4fad4e08" /><Relationship Type="http://schemas.openxmlformats.org/officeDocument/2006/relationships/slide" Target="/ppt/slides/slide6.xml" Id="R18c03e85c8404fb5" /><Relationship Type="http://schemas.openxmlformats.org/officeDocument/2006/relationships/slide" Target="/ppt/slides/slide7.xml" Id="Rd769a8183e4b42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dbc85ab2694b9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7745b0eb19245f3" /><Relationship Type="http://schemas.openxmlformats.org/officeDocument/2006/relationships/notesMaster" Target="/ppt/notesMasters/notesMaster1.xml" Id="R17c16810708c4e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902e39d83e4caf" /><Relationship Type="http://schemas.openxmlformats.org/officeDocument/2006/relationships/notesMaster" Target="/ppt/notesMasters/notesMaster1.xml" Id="Rd1e97954b5cd4a8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55e8d8d0f064433" /><Relationship Type="http://schemas.openxmlformats.org/officeDocument/2006/relationships/notesMaster" Target="/ppt/notesMasters/notesMaster1.xml" Id="R2f8d40b4594c48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7ac3a8b60c842c4" /><Relationship Type="http://schemas.openxmlformats.org/officeDocument/2006/relationships/notesMaster" Target="/ppt/notesMasters/notesMaster1.xml" Id="R64091a23b5c844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ba90d89cb9450f" /><Relationship Type="http://schemas.openxmlformats.org/officeDocument/2006/relationships/notesMaster" Target="/ppt/notesMasters/notesMaster1.xml" Id="Rc800960a6d284b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9248181ca64906" /><Relationship Type="http://schemas.openxmlformats.org/officeDocument/2006/relationships/notesMaster" Target="/ppt/notesMasters/notesMaster1.xml" Id="Rbcac2f7a0ba94f0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b5ea61bfd54eb1" /><Relationship Type="http://schemas.openxmlformats.org/officeDocument/2006/relationships/notesMaster" Target="/ppt/notesMasters/notesMaster1.xml" Id="Rfa58cc46c6bc48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After a mistake, Anna adds another approval while Olek still owns the deadline. The extra control removes some authority without reducing accountability for the result.</a:t>
            </a:r>
          </a:p>
          <a:p xmlns:a="http://schemas.openxmlformats.org/drawingml/2006/main">
            <a:r>
              <a:t>Temat: Odpowiedzialność a prawo do decyzji. Bohaterowie: Olek, Anna, Karim.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Kadr 1 z 6. Wcześniej Olek sam planuje i realizuje swój fragment projektu.</a:t>
            </a:r>
          </a:p>
          <a:p xmlns:a="http://schemas.openxmlformats.org/drawingml/2006/main">
            <a:r>
              <a:t>Olek: I know the goal. The rest is mine.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Kadr 2 z 6. Po wcześniejszym problemie Anna wprowadza dodatkowe akceptacje.</a:t>
            </a:r>
          </a:p>
          <a:p xmlns:a="http://schemas.openxmlformats.org/drawingml/2006/main">
            <a:r>
              <a:t>Anna: Approve the plan before you start. Approve the result before it goes out too.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Kadr 3 z 6. Olek czeka w kolejce na zgody.</a:t>
            </a:r>
          </a:p>
          <a:p xmlns:a="http://schemas.openxmlformats.org/drawingml/2006/main">
            <a:r>
              <a:t>Olek: I’m accountable for the deadline, but I can’t make the decisions.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Kadr 4 z 6. Anna widzi opóźnienie.</a:t>
            </a:r>
          </a:p>
          <a:p xmlns:a="http://schemas.openxmlformats.org/drawingml/2006/main">
            <a:r>
              <a:t>Anna: Why is this taking longer? | Olek: Because every decision now has a queue.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Kadr 5 z 6. Karim pyta, jakie ryzyko naprawdę miały zatrzymywać akceptacje.</a:t>
            </a:r>
          </a:p>
          <a:p xmlns:a="http://schemas.openxmlformats.org/drawingml/2006/main">
            <a:r>
              <a:t>Karim: What exactly are these approvals supposed to protect us from? | Anna: Client risk. Not every detail.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One more approval.</a:t>
            </a:r>
          </a:p>
          <a:p xmlns:a="http://schemas.openxmlformats.org/drawingml/2006/main">
            <a:r>
              <a:t>Podsumowanie Em: Anna adds approvals because she wants to reduce a real risk. Olek still owns the deadline, even though he now has less authority to decide. As a result, control intended to increase safety removes the agency he needs to deliver. Before adding another approval stage, name the specific risk it is meant to stop. Leave the remaining decisions with the person accountable for the result.</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d26681e72e54a8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8cdd822ee343a7" /><Relationship Type="http://schemas.openxmlformats.org/officeDocument/2006/relationships/slideLayout" Target="/ppt/slideLayouts/slideLayout1.xml" Id="R11ec6d84f61f43d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ec6d84f61f43d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89342095fa94bae" /><Relationship Type="http://schemas.openxmlformats.org/officeDocument/2006/relationships/notesSlide" Target="/ppt/notesSlides/notesSlide1.xml" Id="R8475f54bee7c471d"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7b30d473538e4257"/><Relationship Type="http://schemas.openxmlformats.org/officeDocument/2006/relationships/image" Target="../media/image.png" Id="Ree61bb6735cd4794"/><Relationship Type="http://schemas.openxmlformats.org/officeDocument/2006/relationships/notesSlide" Target="/ppt/notesSlides/notesSlide2.xml" Id="Rba75d0dc2efd496d"/></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3817b0875b384648"/><Relationship Type="http://schemas.openxmlformats.org/officeDocument/2006/relationships/image" Target="../media/image2.png" Id="R3f06fc65a6324837"/><Relationship Type="http://schemas.openxmlformats.org/officeDocument/2006/relationships/notesSlide" Target="/ppt/notesSlides/notesSlide3.xml" Id="R8c0dafd468334fbf"/></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b446df509d254dc2"/><Relationship Type="http://schemas.openxmlformats.org/officeDocument/2006/relationships/image" Target="../media/image3.png" Id="R6ade35d050a249e3"/><Relationship Type="http://schemas.openxmlformats.org/officeDocument/2006/relationships/notesSlide" Target="/ppt/notesSlides/notesSlide4.xml" Id="Rf97db58663c44624"/></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748887f71dab4987"/><Relationship Type="http://schemas.openxmlformats.org/officeDocument/2006/relationships/image" Target="../media/image4.png" Id="R79fc4b96163344d9"/><Relationship Type="http://schemas.openxmlformats.org/officeDocument/2006/relationships/notesSlide" Target="/ppt/notesSlides/notesSlide5.xml" Id="R2ca93f2eeb3f44e5"/></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d28d369e32434d08"/><Relationship Type="http://schemas.openxmlformats.org/officeDocument/2006/relationships/image" Target="../media/image5.png" Id="Ra709ff730e284a8a"/><Relationship Type="http://schemas.openxmlformats.org/officeDocument/2006/relationships/notesSlide" Target="/ppt/notesSlides/notesSlide6.xml" Id="R2cbee6a385eb4a07"/></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d449f208e0454b60"/><Relationship Type="http://schemas.openxmlformats.org/officeDocument/2006/relationships/image" Target="../media/image6.png" Id="Re59d3d3e85bb4e89"/><Relationship Type="http://schemas.openxmlformats.org/officeDocument/2006/relationships/notesSlide" Target="/ppt/notesSlides/notesSlide7.xml" Id="R362f3a645a5148bd"/></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0B268BD-22AF-4008-8FA8-AFE815E9D659}"/>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47BE8CEF-C33B-4EA0-971D-AAA7512D1132}"/>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One more approval</a:t>
            </a:r>
          </a:p>
        </p:txBody>
      </p:sp>
      <p:sp>
        <p:nvSpPr>
          <p:cNvPr id="3" name="">
            <a:extLst xmlns:a="http://schemas.openxmlformats.org/drawingml/2006/main">
              <a:ext uri="{FF2B5EF4-FFF2-40B4-BE49-F238E27FC236}">
                <a16:creationId xmlns:a16="http://schemas.microsoft.com/office/drawing/2014/main" id="{9A98AEDF-D05D-4170-8A27-5EFEF4CA0D10}"/>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Odpowiedzialność a prawo do decyzji</a:t>
            </a:r>
          </a:p>
        </p:txBody>
      </p:sp>
      <p:sp>
        <p:nvSpPr>
          <p:cNvPr id="4" name="">
            <a:extLst xmlns:a="http://schemas.openxmlformats.org/drawingml/2006/main">
              <a:ext uri="{FF2B5EF4-FFF2-40B4-BE49-F238E27FC236}">
                <a16:creationId xmlns:a16="http://schemas.microsoft.com/office/drawing/2014/main" id="{D57B42F4-868A-4C04-BB62-D80C87E822A8}"/>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After a mistake, Anna adds another approval while Olek still owns the deadline. The extra control removes some authority without reducing accountability for the result.</a:t>
            </a:r>
          </a:p>
        </p:txBody>
      </p:sp>
    </p:spTree>
    <p:extLst>
      <p:ext uri="{BB962C8B-B14F-4D97-AF65-F5344CB8AC3E}">
        <p14:creationId xmlns:p14="http://schemas.microsoft.com/office/powerpoint/2010/main" val="536906462"/>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ee61bb6735cd479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75F0F11-246A-47FB-B613-A6541BDBD0B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F37A32CA-0204-4CAF-A06F-10D3EDE80043}"/>
              </a:ext>
            </a:extLst>
          </p:cNvPr>
          <p:cNvSpPr>
            <a:spLocks xmlns:a="http://schemas.openxmlformats.org/drawingml/2006/main" noGrp="1"/>
          </p:cNvSpPr>
          <p:nvPr/>
        </p:nvSpPr>
        <p:spPr>
          <a:xfrm xmlns:a="http://schemas.openxmlformats.org/drawingml/2006/main">
            <a:off x="447675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148275E-5201-4FDF-814B-CB08E04330C5}"/>
              </a:ext>
            </a:extLst>
          </p:cNvPr>
          <p:cNvSpPr>
            <a:spLocks xmlns:a="http://schemas.openxmlformats.org/drawingml/2006/main" noGrp="1"/>
          </p:cNvSpPr>
          <p:nvPr/>
        </p:nvSpPr>
        <p:spPr>
          <a:xfrm xmlns:a="http://schemas.openxmlformats.org/drawingml/2006/main">
            <a:off x="466725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EDBF2A9D-20CE-401D-B53B-7455546D9904}"/>
              </a:ext>
            </a:extLst>
          </p:cNvPr>
          <p:cNvSpPr>
            <a:spLocks xmlns:a="http://schemas.openxmlformats.org/drawingml/2006/main" noGrp="1"/>
          </p:cNvSpPr>
          <p:nvPr/>
        </p:nvSpPr>
        <p:spPr>
          <a:xfrm xmlns:a="http://schemas.openxmlformats.org/drawingml/2006/main">
            <a:off x="2667000" y="4333875"/>
            <a:ext cx="3810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I know the goal. The rest is mine.</a:t>
            </a:r>
          </a:p>
        </p:txBody>
      </p:sp>
    </p:spTree>
    <p:extLst>
      <p:ext uri="{BB962C8B-B14F-4D97-AF65-F5344CB8AC3E}">
        <p14:creationId xmlns:p14="http://schemas.microsoft.com/office/powerpoint/2010/main" val="1102085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3f06fc65a632483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62B681D-1EA5-4947-8ED0-03687443FFB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6D3274C4-1751-4F75-933D-3964BD2FDB05}"/>
              </a:ext>
            </a:extLst>
          </p:cNvPr>
          <p:cNvSpPr>
            <a:spLocks xmlns:a="http://schemas.openxmlformats.org/drawingml/2006/main" noGrp="1"/>
          </p:cNvSpPr>
          <p:nvPr/>
        </p:nvSpPr>
        <p:spPr>
          <a:xfrm xmlns:a="http://schemas.openxmlformats.org/drawingml/2006/main">
            <a:off x="154305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9C06477B-92CD-4CDD-8325-6213AC978A1B}"/>
              </a:ext>
            </a:extLst>
          </p:cNvPr>
          <p:cNvSpPr>
            <a:spLocks xmlns:a="http://schemas.openxmlformats.org/drawingml/2006/main" noGrp="1"/>
          </p:cNvSpPr>
          <p:nvPr/>
        </p:nvSpPr>
        <p:spPr>
          <a:xfrm xmlns:a="http://schemas.openxmlformats.org/drawingml/2006/main">
            <a:off x="228600" y="4095750"/>
            <a:ext cx="45720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Approve the plan before you start. Approve the result before it goes out too.</a:t>
            </a:r>
          </a:p>
        </p:txBody>
      </p:sp>
    </p:spTree>
    <p:extLst>
      <p:ext uri="{BB962C8B-B14F-4D97-AF65-F5344CB8AC3E}">
        <p14:creationId xmlns:p14="http://schemas.microsoft.com/office/powerpoint/2010/main" val="1917044644"/>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6ade35d050a249e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AA2A1D4-204F-43BD-BF21-74C376FA80A9}"/>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D1C1ACFD-3635-490D-95D5-640D98BBC747}"/>
              </a:ext>
            </a:extLst>
          </p:cNvPr>
          <p:cNvSpPr>
            <a:spLocks xmlns:a="http://schemas.openxmlformats.org/drawingml/2006/main" noGrp="1"/>
          </p:cNvSpPr>
          <p:nvPr/>
        </p:nvSpPr>
        <p:spPr>
          <a:xfrm xmlns:a="http://schemas.openxmlformats.org/drawingml/2006/main">
            <a:off x="5524500" y="397192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A310ED30-B4C2-4B22-88C1-B37C274D10C5}"/>
              </a:ext>
            </a:extLst>
          </p:cNvPr>
          <p:cNvSpPr>
            <a:spLocks xmlns:a="http://schemas.openxmlformats.org/drawingml/2006/main" noGrp="1"/>
          </p:cNvSpPr>
          <p:nvPr/>
        </p:nvSpPr>
        <p:spPr>
          <a:xfrm xmlns:a="http://schemas.openxmlformats.org/drawingml/2006/main">
            <a:off x="5715000" y="376237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A5EFE547-3796-4FC1-99FA-81EC8FD3C647}"/>
              </a:ext>
            </a:extLst>
          </p:cNvPr>
          <p:cNvSpPr>
            <a:spLocks xmlns:a="http://schemas.openxmlformats.org/drawingml/2006/main" noGrp="1"/>
          </p:cNvSpPr>
          <p:nvPr/>
        </p:nvSpPr>
        <p:spPr>
          <a:xfrm xmlns:a="http://schemas.openxmlformats.org/drawingml/2006/main">
            <a:off x="2857500" y="4191000"/>
            <a:ext cx="4476750" cy="1524000"/>
          </a:xfrm>
          <a:prstGeom xmlns:a="http://schemas.openxmlformats.org/drawingml/2006/main" prst="roundRect">
            <a:avLst>
              <a:gd name="adj" fmla="val 1625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I’m accountable for the deadline, but I can’t make the decisions.</a:t>
            </a:r>
          </a:p>
        </p:txBody>
      </p:sp>
    </p:spTree>
    <p:extLst>
      <p:ext uri="{BB962C8B-B14F-4D97-AF65-F5344CB8AC3E}">
        <p14:creationId xmlns:p14="http://schemas.microsoft.com/office/powerpoint/2010/main" val="61916130"/>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9fc4b96163344d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971803-F522-495B-AA54-2694F12C774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33FA8DA9-6EFF-46A3-A1B2-E73994FA5FD1}"/>
              </a:ext>
            </a:extLst>
          </p:cNvPr>
          <p:cNvSpPr>
            <a:spLocks xmlns:a="http://schemas.openxmlformats.org/drawingml/2006/main" noGrp="1"/>
          </p:cNvSpPr>
          <p:nvPr/>
        </p:nvSpPr>
        <p:spPr>
          <a:xfrm xmlns:a="http://schemas.openxmlformats.org/drawingml/2006/main">
            <a:off x="144780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0358F601-8E2F-4F35-A949-3FA1F2961308}"/>
              </a:ext>
            </a:extLst>
          </p:cNvPr>
          <p:cNvSpPr>
            <a:spLocks xmlns:a="http://schemas.openxmlformats.org/drawingml/2006/main" noGrp="1"/>
          </p:cNvSpPr>
          <p:nvPr/>
        </p:nvSpPr>
        <p:spPr>
          <a:xfrm xmlns:a="http://schemas.openxmlformats.org/drawingml/2006/main">
            <a:off x="228600" y="4095750"/>
            <a:ext cx="323850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Why is this taking longer?</a:t>
            </a:r>
          </a:p>
        </p:txBody>
      </p:sp>
      <p:sp>
        <p:nvSpPr>
          <p:cNvPr id="5" name="">
            <a:extLst xmlns:a="http://schemas.openxmlformats.org/drawingml/2006/main">
              <a:ext uri="{FF2B5EF4-FFF2-40B4-BE49-F238E27FC236}">
                <a16:creationId xmlns:a16="http://schemas.microsoft.com/office/drawing/2014/main" id="{8F707D1D-9B7B-4349-ACE9-F8CED7440E66}"/>
              </a:ext>
            </a:extLst>
          </p:cNvPr>
          <p:cNvSpPr>
            <a:spLocks xmlns:a="http://schemas.openxmlformats.org/drawingml/2006/main" noGrp="1"/>
          </p:cNvSpPr>
          <p:nvPr/>
        </p:nvSpPr>
        <p:spPr>
          <a:xfrm xmlns:a="http://schemas.openxmlformats.org/drawingml/2006/main">
            <a:off x="5734050" y="35528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A9907E68-EB7D-4FA3-A12E-0227EE1F7132}"/>
              </a:ext>
            </a:extLst>
          </p:cNvPr>
          <p:cNvSpPr>
            <a:spLocks xmlns:a="http://schemas.openxmlformats.org/drawingml/2006/main" noGrp="1"/>
          </p:cNvSpPr>
          <p:nvPr/>
        </p:nvSpPr>
        <p:spPr>
          <a:xfrm xmlns:a="http://schemas.openxmlformats.org/drawingml/2006/main">
            <a:off x="3905250" y="4429125"/>
            <a:ext cx="3619500" cy="1285875"/>
          </a:xfrm>
          <a:prstGeom xmlns:a="http://schemas.openxmlformats.org/drawingml/2006/main" prst="roundRect">
            <a:avLst>
              <a:gd name="adj" fmla="val 1925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Because every decision now has a queue.</a:t>
            </a:r>
          </a:p>
        </p:txBody>
      </p:sp>
    </p:spTree>
    <p:extLst>
      <p:ext uri="{BB962C8B-B14F-4D97-AF65-F5344CB8AC3E}">
        <p14:creationId xmlns:p14="http://schemas.microsoft.com/office/powerpoint/2010/main" val="1382476614"/>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709ff730e284a8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37DE89E-73D9-4160-8AE8-03E5CA2A095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D03E9D4C-AE07-47AD-9CD0-E19113282DAC}"/>
              </a:ext>
            </a:extLst>
          </p:cNvPr>
          <p:cNvSpPr>
            <a:spLocks xmlns:a="http://schemas.openxmlformats.org/drawingml/2006/main" noGrp="1"/>
          </p:cNvSpPr>
          <p:nvPr/>
        </p:nvSpPr>
        <p:spPr>
          <a:xfrm xmlns:a="http://schemas.openxmlformats.org/drawingml/2006/main">
            <a:off x="397192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5162D3B-C315-4A54-B185-C538BB153740}"/>
              </a:ext>
            </a:extLst>
          </p:cNvPr>
          <p:cNvSpPr>
            <a:spLocks xmlns:a="http://schemas.openxmlformats.org/drawingml/2006/main" noGrp="1"/>
          </p:cNvSpPr>
          <p:nvPr/>
        </p:nvSpPr>
        <p:spPr>
          <a:xfrm xmlns:a="http://schemas.openxmlformats.org/drawingml/2006/main">
            <a:off x="2476500" y="3857625"/>
            <a:ext cx="476250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What exactly are these approvals supposed to protect us from?</a:t>
            </a:r>
          </a:p>
        </p:txBody>
      </p:sp>
      <p:sp>
        <p:nvSpPr>
          <p:cNvPr id="5" name="">
            <a:extLst xmlns:a="http://schemas.openxmlformats.org/drawingml/2006/main">
              <a:ext uri="{FF2B5EF4-FFF2-40B4-BE49-F238E27FC236}">
                <a16:creationId xmlns:a16="http://schemas.microsoft.com/office/drawing/2014/main" id="{1EA2C9A0-BC06-447A-AB51-4E91200C99BD}"/>
              </a:ext>
            </a:extLst>
          </p:cNvPr>
          <p:cNvSpPr>
            <a:spLocks xmlns:a="http://schemas.openxmlformats.org/drawingml/2006/main" noGrp="1"/>
          </p:cNvSpPr>
          <p:nvPr/>
        </p:nvSpPr>
        <p:spPr>
          <a:xfrm xmlns:a="http://schemas.openxmlformats.org/drawingml/2006/main">
            <a:off x="1400175"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1FAF5152-A760-413A-A210-43B09DC92A49}"/>
              </a:ext>
            </a:extLst>
          </p:cNvPr>
          <p:cNvSpPr>
            <a:spLocks xmlns:a="http://schemas.openxmlformats.org/drawingml/2006/main" noGrp="1"/>
          </p:cNvSpPr>
          <p:nvPr/>
        </p:nvSpPr>
        <p:spPr>
          <a:xfrm xmlns:a="http://schemas.openxmlformats.org/drawingml/2006/main">
            <a:off x="228600" y="4476750"/>
            <a:ext cx="25717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Client risk. Not every detail.</a:t>
            </a:r>
          </a:p>
        </p:txBody>
      </p:sp>
    </p:spTree>
    <p:extLst>
      <p:ext uri="{BB962C8B-B14F-4D97-AF65-F5344CB8AC3E}">
        <p14:creationId xmlns:p14="http://schemas.microsoft.com/office/powerpoint/2010/main" val="2135034716"/>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D5A8497B-53DE-46A0-AC59-BAE6125B2C4C}"/>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5B4CBBDA-D0D4-4486-82B8-0C72FC9BE5CB}"/>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18F1B9C0-A8BF-4E0D-B2A1-CCF581FF4D6F}"/>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7DF6856C-6C18-495B-A330-E1983B079E7C}"/>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Anna adds approvals because she wants to reduce a</a:t>
            </a:r>
            <a:br>
              <a:rPr sz="1100" b="1">
                <a:solidFill>
                  <a:srgbClr val="241428"/>
                </a:solidFill>
                <a:latin typeface="Outfit"/>
                <a:ea typeface="Outfit"/>
                <a:cs typeface="Outfit"/>
              </a:rPr>
            </a:br>
            <a:r>
              <a:rPr sz="1100" b="1">
                <a:solidFill>
                  <a:srgbClr val="241428"/>
                </a:solidFill>
                <a:latin typeface="Outfit"/>
                <a:ea typeface="Outfit"/>
                <a:cs typeface="Outfit"/>
              </a:rPr>
              <a:t>real risk. Olek still owns the deadline, even though</a:t>
            </a:r>
            <a:br>
              <a:rPr sz="1100" b="1">
                <a:solidFill>
                  <a:srgbClr val="241428"/>
                </a:solidFill>
                <a:latin typeface="Outfit"/>
                <a:ea typeface="Outfit"/>
                <a:cs typeface="Outfit"/>
              </a:rPr>
            </a:br>
            <a:r>
              <a:rPr sz="1100" b="1">
                <a:solidFill>
                  <a:srgbClr val="241428"/>
                </a:solidFill>
                <a:latin typeface="Outfit"/>
                <a:ea typeface="Outfit"/>
                <a:cs typeface="Outfit"/>
              </a:rPr>
              <a:t>he now has less authority to decide. As a result,</a:t>
            </a:r>
            <a:br>
              <a:rPr sz="1100" b="1">
                <a:solidFill>
                  <a:srgbClr val="241428"/>
                </a:solidFill>
                <a:latin typeface="Outfit"/>
                <a:ea typeface="Outfit"/>
                <a:cs typeface="Outfit"/>
              </a:rPr>
            </a:br>
            <a:r>
              <a:rPr sz="1100" b="1">
                <a:solidFill>
                  <a:srgbClr val="241428"/>
                </a:solidFill>
                <a:latin typeface="Outfit"/>
                <a:ea typeface="Outfit"/>
                <a:cs typeface="Outfit"/>
              </a:rPr>
              <a:t>control intended to increase safety removes the</a:t>
            </a:r>
            <a:br>
              <a:rPr sz="1100" b="1">
                <a:solidFill>
                  <a:srgbClr val="241428"/>
                </a:solidFill>
                <a:latin typeface="Outfit"/>
                <a:ea typeface="Outfit"/>
                <a:cs typeface="Outfit"/>
              </a:rPr>
            </a:br>
            <a:r>
              <a:rPr sz="1100" b="1">
                <a:solidFill>
                  <a:srgbClr val="241428"/>
                </a:solidFill>
                <a:latin typeface="Outfit"/>
                <a:ea typeface="Outfit"/>
                <a:cs typeface="Outfit"/>
              </a:rPr>
              <a:t>agency he needs to deliver. Before adding another</a:t>
            </a:r>
            <a:br>
              <a:rPr sz="1100" b="1">
                <a:solidFill>
                  <a:srgbClr val="241428"/>
                </a:solidFill>
                <a:latin typeface="Outfit"/>
                <a:ea typeface="Outfit"/>
                <a:cs typeface="Outfit"/>
              </a:rPr>
            </a:br>
            <a:r>
              <a:rPr sz="1100" b="1">
                <a:solidFill>
                  <a:srgbClr val="241428"/>
                </a:solidFill>
                <a:latin typeface="Outfit"/>
                <a:ea typeface="Outfit"/>
                <a:cs typeface="Outfit"/>
              </a:rPr>
              <a:t>approval stage, name the specific risk it is meant</a:t>
            </a:r>
            <a:br>
              <a:rPr sz="1100" b="1">
                <a:solidFill>
                  <a:srgbClr val="241428"/>
                </a:solidFill>
                <a:latin typeface="Outfit"/>
                <a:ea typeface="Outfit"/>
                <a:cs typeface="Outfit"/>
              </a:rPr>
            </a:br>
            <a:r>
              <a:rPr sz="1100" b="1">
                <a:solidFill>
                  <a:srgbClr val="241428"/>
                </a:solidFill>
                <a:latin typeface="Outfit"/>
                <a:ea typeface="Outfit"/>
                <a:cs typeface="Outfit"/>
              </a:rPr>
              <a:t>to stop. Leave the remaining decisions with the</a:t>
            </a:r>
            <a:br>
              <a:rPr sz="1100" b="1">
                <a:solidFill>
                  <a:srgbClr val="241428"/>
                </a:solidFill>
                <a:latin typeface="Outfit"/>
                <a:ea typeface="Outfit"/>
                <a:cs typeface="Outfit"/>
              </a:rPr>
            </a:br>
            <a:r>
              <a:rPr sz="1100" b="1">
                <a:solidFill>
                  <a:srgbClr val="241428"/>
                </a:solidFill>
                <a:latin typeface="Outfit"/>
                <a:ea typeface="Outfit"/>
                <a:cs typeface="Outfit"/>
              </a:rPr>
              <a:t>person accountable for the result.</a:t>
            </a:r>
          </a:p>
        </p:txBody>
      </p:sp>
      <p:pic>
        <p:nvPicPr>
          <p:cNvPr id="9" name=""/>
          <p:cNvPicPr>
            <a:picLocks noChangeAspect="1"/>
          </p:cNvPicPr>
          <p:nvPr/>
        </p:nvPicPr>
        <p:blipFill>
          <a:blip r:embed="Re59d3d3e85bb4e89"/>
          <a:stretch/>
        </p:blipFill>
        <p:spPr>
          <a:xfrm>
            <a:off x="523875" y="4810125"/>
            <a:ext cx="1619250" cy="1619250"/>
          </a:xfrm>
          <a:prstGeom prst="rect">
            <a:avLst/>
          </a:prstGeom>
        </p:spPr>
      </p:pic>
      <p:sp>
        <p:nvSpPr>
          <p:cNvPr id="5" name="">
            <a:extLst>
              <a:ext uri="{FF2B5EF4-FFF2-40B4-BE49-F238E27FC236}">
                <ns2:creationId id="{7DF6856C-6C18-495B-A330-E1983B079E7C}"/>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4957155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2026-09-15T07:42:45.0290000Z</dcterms:created>
  <dcterms:modified xsi:type="dcterms:W3CDTF">2026-09-15T07:42:45.0290000Z</dcterms:modified>
</coreProperties>
</file>