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1ba76a128d64bee" /><Relationship Type="http://schemas.openxmlformats.org/officeDocument/2006/relationships/extended-properties" Target="/docProps/app.xml" Id="R945173bf11124374" /><Relationship Type="http://schemas.openxmlformats.org/officeDocument/2006/relationships/officeDocument" Target="/ppt/presentation.xml" Id="Rbfd15a72a2b54b8f" /></Relationships>
</file>

<file path=ppt/presentation.xml><?xml version="1.0" encoding="utf-8"?>
<p:presentation xmlns:p="http://schemas.openxmlformats.org/presentationml/2006/main">
  <p:sldMasterIdLst>
    <p:sldMasterId xmlns:r="http://schemas.openxmlformats.org/officeDocument/2006/relationships" id="2147483648" r:id="Re7cf4059443d470a"/>
  </p:sldMasterIdLst>
  <p:notesMasterIdLst>
    <p:notesMasterId xmlns:r="http://schemas.openxmlformats.org/officeDocument/2006/relationships" r:id="R22b1ec1e2cd447a8"/>
  </p:notesMasterIdLst>
  <p:sldIdLst>
    <p:sldId xmlns:r="http://schemas.openxmlformats.org/officeDocument/2006/relationships" id="256" r:id="Rcad83e3cb00b4f32"/>
    <p:sldId xmlns:r="http://schemas.openxmlformats.org/officeDocument/2006/relationships" id="257" r:id="Rf46a346f3f464a7e"/>
    <p:sldId xmlns:r="http://schemas.openxmlformats.org/officeDocument/2006/relationships" id="258" r:id="R46ffc7693f564861"/>
    <p:sldId xmlns:r="http://schemas.openxmlformats.org/officeDocument/2006/relationships" id="259" r:id="R5e4c02bd1e924d5b"/>
    <p:sldId xmlns:r="http://schemas.openxmlformats.org/officeDocument/2006/relationships" id="260" r:id="R875d639f2c694b2c"/>
    <p:sldId xmlns:r="http://schemas.openxmlformats.org/officeDocument/2006/relationships" id="261" r:id="R9c6f8e7ff5944e67"/>
    <p:sldId xmlns:r="http://schemas.openxmlformats.org/officeDocument/2006/relationships" id="262" r:id="R49ef15dfd3464210"/>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eae033b7b7b4848" /><Relationship Type="http://schemas.openxmlformats.org/officeDocument/2006/relationships/slideMaster" Target="/ppt/slideMasters/slideMaster1.xml" Id="Re7cf4059443d470a" /><Relationship Type="http://schemas.openxmlformats.org/officeDocument/2006/relationships/notesMaster" Target="/ppt/notesMasters/notesMaster1.xml" Id="R22b1ec1e2cd447a8" /><Relationship Type="http://schemas.openxmlformats.org/officeDocument/2006/relationships/presProps" Target="/ppt/presProps.xml" Id="Rfcbe604e27ed4a31" /><Relationship Type="http://schemas.openxmlformats.org/officeDocument/2006/relationships/tableStyles" Target="/ppt/tableStyles.xml" Id="R26dff0e2d0d54243" /><Relationship Type="http://schemas.openxmlformats.org/officeDocument/2006/relationships/slide" Target="/ppt/slides/slide1.xml" Id="Rcad83e3cb00b4f32" /><Relationship Type="http://schemas.openxmlformats.org/officeDocument/2006/relationships/slide" Target="/ppt/slides/slide2.xml" Id="Rf46a346f3f464a7e" /><Relationship Type="http://schemas.openxmlformats.org/officeDocument/2006/relationships/slide" Target="/ppt/slides/slide3.xml" Id="R46ffc7693f564861" /><Relationship Type="http://schemas.openxmlformats.org/officeDocument/2006/relationships/slide" Target="/ppt/slides/slide4.xml" Id="R5e4c02bd1e924d5b" /><Relationship Type="http://schemas.openxmlformats.org/officeDocument/2006/relationships/slide" Target="/ppt/slides/slide5.xml" Id="R875d639f2c694b2c" /><Relationship Type="http://schemas.openxmlformats.org/officeDocument/2006/relationships/slide" Target="/ppt/slides/slide6.xml" Id="R9c6f8e7ff5944e67" /><Relationship Type="http://schemas.openxmlformats.org/officeDocument/2006/relationships/slide" Target="/ppt/slides/slide7.xml" Id="R49ef15dfd346421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437c4b119b5474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3f8e84205f1426b" /><Relationship Type="http://schemas.openxmlformats.org/officeDocument/2006/relationships/notesMaster" Target="/ppt/notesMasters/notesMaster1.xml" Id="Rdf3be7df902842e0" /></Relationships>
</file>

<file path=ppt/notesSlides/_rels/notesSlide2.xml.rels>&#65279;<?xml version="1.0" encoding="utf-8"?><Relationships xmlns="http://schemas.openxmlformats.org/package/2006/relationships"><Relationship Type="http://schemas.openxmlformats.org/officeDocument/2006/relationships/slide" Target="/ppt/slides/slide2.xml" Id="R7ec2290353d24395" /><Relationship Type="http://schemas.openxmlformats.org/officeDocument/2006/relationships/notesMaster" Target="/ppt/notesMasters/notesMaster1.xml" Id="R1557196a05644cb5" /></Relationships>
</file>

<file path=ppt/notesSlides/_rels/notesSlide3.xml.rels>&#65279;<?xml version="1.0" encoding="utf-8"?><Relationships xmlns="http://schemas.openxmlformats.org/package/2006/relationships"><Relationship Type="http://schemas.openxmlformats.org/officeDocument/2006/relationships/slide" Target="/ppt/slides/slide3.xml" Id="Rd3b4e4f76eac4ad4" /><Relationship Type="http://schemas.openxmlformats.org/officeDocument/2006/relationships/notesMaster" Target="/ppt/notesMasters/notesMaster1.xml" Id="Rc6517c22e8be434c" /></Relationships>
</file>

<file path=ppt/notesSlides/_rels/notesSlide4.xml.rels>&#65279;<?xml version="1.0" encoding="utf-8"?><Relationships xmlns="http://schemas.openxmlformats.org/package/2006/relationships"><Relationship Type="http://schemas.openxmlformats.org/officeDocument/2006/relationships/slide" Target="/ppt/slides/slide4.xml" Id="Reb8c86807a074b56" /><Relationship Type="http://schemas.openxmlformats.org/officeDocument/2006/relationships/notesMaster" Target="/ppt/notesMasters/notesMaster1.xml" Id="R80a4beea0ccd4931" /></Relationships>
</file>

<file path=ppt/notesSlides/_rels/notesSlide5.xml.rels>&#65279;<?xml version="1.0" encoding="utf-8"?><Relationships xmlns="http://schemas.openxmlformats.org/package/2006/relationships"><Relationship Type="http://schemas.openxmlformats.org/officeDocument/2006/relationships/slide" Target="/ppt/slides/slide5.xml" Id="Rf8fd9096eaad4fec" /><Relationship Type="http://schemas.openxmlformats.org/officeDocument/2006/relationships/notesMaster" Target="/ppt/notesMasters/notesMaster1.xml" Id="R3c1902047ab845d8" /></Relationships>
</file>

<file path=ppt/notesSlides/_rels/notesSlide6.xml.rels>&#65279;<?xml version="1.0" encoding="utf-8"?><Relationships xmlns="http://schemas.openxmlformats.org/package/2006/relationships"><Relationship Type="http://schemas.openxmlformats.org/officeDocument/2006/relationships/slide" Target="/ppt/slides/slide6.xml" Id="Rd5de9d349cb84a00" /><Relationship Type="http://schemas.openxmlformats.org/officeDocument/2006/relationships/notesMaster" Target="/ppt/notesMasters/notesMaster1.xml" Id="Rcb34bb1fa2134f7b" /></Relationships>
</file>

<file path=ppt/notesSlides/_rels/notesSlide7.xml.rels>&#65279;<?xml version="1.0" encoding="utf-8"?><Relationships xmlns="http://schemas.openxmlformats.org/package/2006/relationships"><Relationship Type="http://schemas.openxmlformats.org/officeDocument/2006/relationships/slide" Target="/ppt/slides/slide7.xml" Id="Rffe3c553fa414de4" /><Relationship Type="http://schemas.openxmlformats.org/officeDocument/2006/relationships/notesMaster" Target="/ppt/notesMasters/notesMaster1.xml" Id="R4e08dd99988740c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Stay out of my area.</a:t>
            </a:r>
          </a:p>
          <a:p xmlns:a="http://schemas.openxmlformats.org/drawingml/2006/main">
            <a:r>
              <a:t>Olek simplifies a process owned by Marek. He sees an improvement, while Marek sees interference in an area of expertise for which he is responsible.</a:t>
            </a:r>
          </a:p>
          <a:p xmlns:a="http://schemas.openxmlformats.org/drawingml/2006/main">
            <a:r>
              <a:t>Temat: Usprawnienie a zawodowe terytorium. Bohaterowie: Olek, Marek.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Stay out of my area.</a:t>
            </a:r>
          </a:p>
          <a:p xmlns:a="http://schemas.openxmlformats.org/drawingml/2006/main">
            <a:r>
              <a:t>Kadr 1 z 6. Olek widzi sześć zbędnych kroków w narzędziu sprzedaży.</a:t>
            </a:r>
          </a:p>
          <a:p xmlns:a="http://schemas.openxmlformats.org/drawingml/2006/main">
            <a:r>
              <a:t>Olek: We can cut this from six steps to two.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Stay out of my area.</a:t>
            </a:r>
          </a:p>
          <a:p xmlns:a="http://schemas.openxmlformats.org/drawingml/2006/main">
            <a:r>
              <a:t>Kadr 2 z 6. Olek robi prototyp po rozmowach z użytkownikami.</a:t>
            </a:r>
          </a:p>
          <a:p xmlns:a="http://schemas.openxmlformats.org/drawingml/2006/main">
            <a:r>
              <a:t>Olek: Everyone complains about this. I’ll make a simpler version.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Stay out of my area.</a:t>
            </a:r>
          </a:p>
          <a:p xmlns:a="http://schemas.openxmlformats.org/drawingml/2006/main">
            <a:r>
              <a:t>Kadr 3 z 6. Marek widzi nową wersję i reaguje mocno.</a:t>
            </a:r>
          </a:p>
          <a:p xmlns:a="http://schemas.openxmlformats.org/drawingml/2006/main">
            <a:r>
              <a:t>Marek: Who told you to change this process? | Olek: No one. I wanted to simplify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Stay out of my area.</a:t>
            </a:r>
          </a:p>
          <a:p xmlns:a="http://schemas.openxmlformats.org/drawingml/2006/main">
            <a:r>
              <a:t>Kadr 4 z 6. Marek pokazuje stare materiały i historię decyzji.</a:t>
            </a:r>
          </a:p>
          <a:p xmlns:a="http://schemas.openxmlformats.org/drawingml/2006/main">
            <a:r>
              <a:t>Marek: I built this over years. Do you know why those steps exist? | Olek: I’m fixing a process. He hears a judgment of his work.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Stay out of my area.</a:t>
            </a:r>
          </a:p>
          <a:p xmlns:a="http://schemas.openxmlformats.org/drawingml/2006/main">
            <a:r>
              <a:t>Kadr 5 z 6. Wspólnie oddzielają wymagania od elementów, które można uprościć.</a:t>
            </a:r>
          </a:p>
          <a:p xmlns:a="http://schemas.openxmlformats.org/drawingml/2006/main">
            <a:r>
              <a:t>Olek: Show me what we absolutely cannot lose. | Marek: And you show me what really can be simplified.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Empatyzer. Story from work: Stay out of my area.</a:t>
            </a:r>
          </a:p>
          <a:p xmlns:a="http://schemas.openxmlformats.org/drawingml/2006/main">
            <a:r>
              <a:t>Podsumowanie Em: Olek sees a process that can be improved. Marek also sees years of his knowledge, decisions and responsibility inside it. That is why a proposed change may sound like a judgment of his past work. Before simplifying someone else’s area, ask what requirements and experience shaped the current solution. Then separate together what must be preserved from what can genuinely be changed.</a:t>
            </a:r>
          </a:p>
          <a:p xmlns:a="http://schemas.openxmlformats.org/drawingml/2006/main">
            <a:r>
              <a:t>Empatyzer pomaga przygotować sposób komunikacji przed ważną rozmową.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dd886ad07f74d3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e9332d556a24aae" /><Relationship Type="http://schemas.openxmlformats.org/officeDocument/2006/relationships/slideLayout" Target="/ppt/slideLayouts/slideLayout1.xml" Id="R7ef2b1fc5869426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ef2b1fc5869426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3f36cfdba1f4221" /><Relationship Type="http://schemas.openxmlformats.org/officeDocument/2006/relationships/notesSlide" Target="/ppt/notesSlides/notesSlide1.xml" Id="Rc48819a1f4114da2"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4870daed35ad432a"/><Relationship Type="http://schemas.openxmlformats.org/officeDocument/2006/relationships/image" Target="../media/image.png" Id="R6bb376d2c63b4539"/><Relationship Type="http://schemas.openxmlformats.org/officeDocument/2006/relationships/notesSlide" Target="/ppt/notesSlides/notesSlide2.xml" Id="R434ebc696bf542ef"/></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4c9fe38ee3664d50"/><Relationship Type="http://schemas.openxmlformats.org/officeDocument/2006/relationships/image" Target="../media/image2.png" Id="R4f1c710ede154bc7"/><Relationship Type="http://schemas.openxmlformats.org/officeDocument/2006/relationships/notesSlide" Target="/ppt/notesSlides/notesSlide3.xml" Id="R51d67b2cbb2a4909"/></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7971c0df61c6483a"/><Relationship Type="http://schemas.openxmlformats.org/officeDocument/2006/relationships/image" Target="../media/image3.png" Id="R13649c70ad5745c9"/><Relationship Type="http://schemas.openxmlformats.org/officeDocument/2006/relationships/notesSlide" Target="/ppt/notesSlides/notesSlide4.xml" Id="R49f9e0fa37cc4388"/></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f3303937855c4b76"/><Relationship Type="http://schemas.openxmlformats.org/officeDocument/2006/relationships/image" Target="../media/image4.png" Id="Rda81d7ed157446d6"/><Relationship Type="http://schemas.openxmlformats.org/officeDocument/2006/relationships/notesSlide" Target="/ppt/notesSlides/notesSlide5.xml" Id="Rfd5355fbc8af4fa1"/></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2778609f33da498a"/><Relationship Type="http://schemas.openxmlformats.org/officeDocument/2006/relationships/image" Target="../media/image5.png" Id="R0ce1773e9523488d"/><Relationship Type="http://schemas.openxmlformats.org/officeDocument/2006/relationships/notesSlide" Target="/ppt/notesSlides/notesSlide6.xml" Id="R3d5ee19b9c1e4469"/></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0b75efb135274f91"/><Relationship Type="http://schemas.openxmlformats.org/officeDocument/2006/relationships/image" Target="../media/image6.png" Id="R53305578fbf64326"/><Relationship Type="http://schemas.openxmlformats.org/officeDocument/2006/relationships/notesSlide" Target="/ppt/notesSlides/notesSlide7.xml" Id="R8ef9b7c54b964676"/></Relationships>
</file>

<file path=ppt/slides/slide1.xml><?xml version="1.0" encoding="utf-8"?>
<p:sld xmlns:p="http://schemas.openxmlformats.org/presentationml/2006/main">
  <p:cSld>
    <p:bg>
      <p:bgPr>
        <a:solidFill xmlns:a="http://schemas.openxmlformats.org/drawingml/2006/main">
          <a:srgbClr val="4F285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CC00A53-77DB-4588-970E-72AFF71A9DFC}"/>
              </a:ext>
            </a:extLst>
          </p:cNvPr>
          <p:cNvSpPr>
            <a:spLocks xmlns:a="http://schemas.openxmlformats.org/drawingml/2006/main" noGrp="1"/>
          </p:cNvSpPr>
          <p:nvPr/>
        </p:nvSpPr>
        <p:spPr>
          <a:xfrm xmlns:a="http://schemas.openxmlformats.org/drawingml/2006/main">
            <a:off x="495300" y="523875"/>
            <a:ext cx="685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ctr">
            <a:normAutofit fontScale="91667"/>
          </a:bodyPr>
          <a:lstStyle xmlns:a="http://schemas.openxmlformats.org/drawingml/2006/main"/>
          <a:p xmlns:a="http://schemas.openxmlformats.org/drawingml/2006/main">
            <a:pPr algn="l">
              <a:defRPr sz="1500" b="1">
                <a:solidFill>
                  <a:srgbClr val="42D7C4"/>
                </a:solidFill>
                <a:latin typeface="Outfit"/>
                <a:ea typeface="Outfit"/>
                <a:cs typeface="Outfit"/>
              </a:defRPr>
            </a:pPr>
            <a:r>
              <a:rPr sz="1500" b="1">
                <a:solidFill>
                  <a:srgbClr val="42D7C4"/>
                </a:solidFill>
                <a:latin typeface="Outfit"/>
                <a:ea typeface="Outfit"/>
                <a:cs typeface="Outfit"/>
              </a:rPr>
              <a:t>EMPATYZER · STORIES FROM WORK</a:t>
            </a:r>
          </a:p>
        </p:txBody>
      </p:sp>
      <p:sp>
        <p:nvSpPr>
          <p:cNvPr id="2" name="">
            <a:extLst xmlns:a="http://schemas.openxmlformats.org/drawingml/2006/main">
              <a:ext uri="{FF2B5EF4-FFF2-40B4-BE49-F238E27FC236}">
                <a16:creationId xmlns:a16="http://schemas.microsoft.com/office/drawing/2014/main" id="{8FE97DA1-CE10-4D30-963A-3220CFA7848E}"/>
              </a:ext>
            </a:extLst>
          </p:cNvPr>
          <p:cNvSpPr>
            <a:spLocks xmlns:a="http://schemas.openxmlformats.org/drawingml/2006/main" noGrp="1"/>
          </p:cNvSpPr>
          <p:nvPr/>
        </p:nvSpPr>
        <p:spPr>
          <a:xfrm xmlns:a="http://schemas.openxmlformats.org/drawingml/2006/main">
            <a:off x="495300" y="1428750"/>
            <a:ext cx="68580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3600" b="1">
                <a:solidFill>
                  <a:srgbClr val="FFFFFF"/>
                </a:solidFill>
                <a:latin typeface="Outfit"/>
                <a:ea typeface="Outfit"/>
                <a:cs typeface="Outfit"/>
              </a:defRPr>
            </a:pPr>
            <a:r>
              <a:rPr sz="3600" b="1">
                <a:solidFill>
                  <a:srgbClr val="FFFFFF"/>
                </a:solidFill>
                <a:latin typeface="Outfit"/>
                <a:ea typeface="Outfit"/>
                <a:cs typeface="Outfit"/>
              </a:rPr>
              <a:t>Stay out of my area</a:t>
            </a:r>
          </a:p>
        </p:txBody>
      </p:sp>
      <p:sp>
        <p:nvSpPr>
          <p:cNvPr id="3" name="">
            <a:extLst xmlns:a="http://schemas.openxmlformats.org/drawingml/2006/main">
              <a:ext uri="{FF2B5EF4-FFF2-40B4-BE49-F238E27FC236}">
                <a16:creationId xmlns:a16="http://schemas.microsoft.com/office/drawing/2014/main" id="{4D58C812-340A-4B93-89DF-EE577EE4A0BE}"/>
              </a:ext>
            </a:extLst>
          </p:cNvPr>
          <p:cNvSpPr>
            <a:spLocks xmlns:a="http://schemas.openxmlformats.org/drawingml/2006/main" noGrp="1"/>
          </p:cNvSpPr>
          <p:nvPr/>
        </p:nvSpPr>
        <p:spPr>
          <a:xfrm xmlns:a="http://schemas.openxmlformats.org/drawingml/2006/main">
            <a:off x="533400" y="3048000"/>
            <a:ext cx="6572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650" b="0">
                <a:solidFill>
                  <a:srgbClr val="D8CADC"/>
                </a:solidFill>
                <a:latin typeface="Outfit"/>
                <a:ea typeface="Outfit"/>
                <a:cs typeface="Outfit"/>
              </a:defRPr>
            </a:pPr>
            <a:r>
              <a:rPr sz="1650" b="0">
                <a:solidFill>
                  <a:srgbClr val="D8CADC"/>
                </a:solidFill>
                <a:latin typeface="Outfit"/>
                <a:ea typeface="Outfit"/>
                <a:cs typeface="Outfit"/>
              </a:rPr>
              <a:t>Usprawnienie a zawodowe terytorium</a:t>
            </a:r>
          </a:p>
        </p:txBody>
      </p:sp>
      <p:sp>
        <p:nvSpPr>
          <p:cNvPr id="4" name="">
            <a:extLst xmlns:a="http://schemas.openxmlformats.org/drawingml/2006/main">
              <a:ext uri="{FF2B5EF4-FFF2-40B4-BE49-F238E27FC236}">
                <a16:creationId xmlns:a16="http://schemas.microsoft.com/office/drawing/2014/main" id="{2B43CEE3-D2B9-4858-9690-341FC5330C6D}"/>
              </a:ext>
            </a:extLst>
          </p:cNvPr>
          <p:cNvSpPr>
            <a:spLocks xmlns:a="http://schemas.openxmlformats.org/drawingml/2006/main" noGrp="1"/>
          </p:cNvSpPr>
          <p:nvPr/>
        </p:nvSpPr>
        <p:spPr>
          <a:xfrm xmlns:a="http://schemas.openxmlformats.org/drawingml/2006/main">
            <a:off x="533400" y="3905250"/>
            <a:ext cx="65722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133350" tIns="95250" rIns="133350" bIns="95250" anchor="t">
            <a:normAutofit fontScale="100000"/>
          </a:bodyPr>
          <a:lstStyle xmlns:a="http://schemas.openxmlformats.org/drawingml/2006/main"/>
          <a:p xmlns:a="http://schemas.openxmlformats.org/drawingml/2006/main">
            <a:pPr algn="l">
              <a:defRPr sz="1875" b="0">
                <a:solidFill>
                  <a:srgbClr val="FFFFFF"/>
                </a:solidFill>
                <a:latin typeface="Outfit"/>
                <a:ea typeface="Outfit"/>
                <a:cs typeface="Outfit"/>
              </a:defRPr>
            </a:pPr>
            <a:r>
              <a:rPr sz="1875" b="0">
                <a:solidFill>
                  <a:srgbClr val="FFFFFF"/>
                </a:solidFill>
                <a:latin typeface="Outfit"/>
                <a:ea typeface="Outfit"/>
                <a:cs typeface="Outfit"/>
              </a:rPr>
              <a:t>Olek simplifies a process owned by Marek. He sees an improvement, while Marek sees interference in an area of expertise for which he is responsible.</a:t>
            </a:r>
          </a:p>
        </p:txBody>
      </p:sp>
    </p:spTree>
    <p:extLst>
      <p:ext uri="{BB962C8B-B14F-4D97-AF65-F5344CB8AC3E}">
        <p14:creationId xmlns:p14="http://schemas.microsoft.com/office/powerpoint/2010/main" val="1102409855"/>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5" name=""/>
          <p:cNvPicPr>
            <a:picLocks xmlns:a="http://schemas.openxmlformats.org/drawingml/2006/main" noChangeAspect="1"/>
          </p:cNvPicPr>
          <p:nvPr/>
        </p:nvPicPr>
        <p:blipFill>
          <a:blip xmlns:r="http://schemas.openxmlformats.org/officeDocument/2006/relationships" xmlns:a="http://schemas.openxmlformats.org/drawingml/2006/main" r:embed="R6bb376d2c63b4539"/>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1621F00-A9FE-4EB0-B93E-D1AEAE0AA07C}"/>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1</a:t>
            </a:r>
          </a:p>
        </p:txBody>
      </p:sp>
      <p:sp>
        <p:nvSpPr>
          <p:cNvPr id="3" name="">
            <a:extLst xmlns:a="http://schemas.openxmlformats.org/drawingml/2006/main">
              <a:ext uri="{FF2B5EF4-FFF2-40B4-BE49-F238E27FC236}">
                <a16:creationId xmlns:a16="http://schemas.microsoft.com/office/drawing/2014/main" id="{16CE3847-AD17-4889-8C57-D706AF05FAD6}"/>
              </a:ext>
            </a:extLst>
          </p:cNvPr>
          <p:cNvSpPr>
            <a:spLocks xmlns:a="http://schemas.openxmlformats.org/drawingml/2006/main" noGrp="1"/>
          </p:cNvSpPr>
          <p:nvPr/>
        </p:nvSpPr>
        <p:spPr>
          <a:xfrm xmlns:a="http://schemas.openxmlformats.org/drawingml/2006/main">
            <a:off x="1781175" y="345757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880FB192-7898-4C4E-9305-1C2D681505CF}"/>
              </a:ext>
            </a:extLst>
          </p:cNvPr>
          <p:cNvSpPr>
            <a:spLocks xmlns:a="http://schemas.openxmlformats.org/drawingml/2006/main" noGrp="1"/>
          </p:cNvSpPr>
          <p:nvPr/>
        </p:nvSpPr>
        <p:spPr>
          <a:xfrm xmlns:a="http://schemas.openxmlformats.org/drawingml/2006/main">
            <a:off x="228600" y="4333875"/>
            <a:ext cx="43815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We can cut this from six steps to two.</a:t>
            </a:r>
          </a:p>
        </p:txBody>
      </p:sp>
    </p:spTree>
    <p:extLst>
      <p:ext uri="{BB962C8B-B14F-4D97-AF65-F5344CB8AC3E}">
        <p14:creationId xmlns:p14="http://schemas.microsoft.com/office/powerpoint/2010/main" val="1131784314"/>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4f1c710ede154bc7"/>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16BCB0C-EF5B-495E-A993-82BA8E9BBB27}"/>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2</a:t>
            </a:r>
          </a:p>
        </p:txBody>
      </p:sp>
      <p:sp>
        <p:nvSpPr>
          <p:cNvPr id="3" name="">
            <a:extLst xmlns:a="http://schemas.openxmlformats.org/drawingml/2006/main">
              <a:ext uri="{FF2B5EF4-FFF2-40B4-BE49-F238E27FC236}">
                <a16:creationId xmlns:a16="http://schemas.microsoft.com/office/drawing/2014/main" id="{11CCAEC3-6B8B-4CB0-A76B-5B3FBBE7652E}"/>
              </a:ext>
            </a:extLst>
          </p:cNvPr>
          <p:cNvSpPr>
            <a:spLocks xmlns:a="http://schemas.openxmlformats.org/drawingml/2006/main" noGrp="1"/>
          </p:cNvSpPr>
          <p:nvPr/>
        </p:nvSpPr>
        <p:spPr>
          <a:xfrm xmlns:a="http://schemas.openxmlformats.org/drawingml/2006/main">
            <a:off x="3714750" y="401955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369676B1-2F58-4047-BAD9-558F6B10684C}"/>
              </a:ext>
            </a:extLst>
          </p:cNvPr>
          <p:cNvSpPr>
            <a:spLocks xmlns:a="http://schemas.openxmlformats.org/drawingml/2006/main" noGrp="1"/>
          </p:cNvSpPr>
          <p:nvPr/>
        </p:nvSpPr>
        <p:spPr>
          <a:xfrm xmlns:a="http://schemas.openxmlformats.org/drawingml/2006/main">
            <a:off x="3905250" y="381000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D92E130F-EBEF-4265-95FB-5DF28E7AB70F}"/>
              </a:ext>
            </a:extLst>
          </p:cNvPr>
          <p:cNvSpPr>
            <a:spLocks xmlns:a="http://schemas.openxmlformats.org/drawingml/2006/main" noGrp="1"/>
          </p:cNvSpPr>
          <p:nvPr/>
        </p:nvSpPr>
        <p:spPr>
          <a:xfrm xmlns:a="http://schemas.openxmlformats.org/drawingml/2006/main">
            <a:off x="228600" y="4238625"/>
            <a:ext cx="4572000" cy="1476375"/>
          </a:xfrm>
          <a:prstGeom xmlns:a="http://schemas.openxmlformats.org/drawingml/2006/main" prst="roundRect">
            <a:avLst>
              <a:gd name="adj" fmla="val 1677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425" b="1">
                <a:solidFill>
                  <a:srgbClr val="241428"/>
                </a:solidFill>
                <a:latin typeface="Outfit"/>
                <a:ea typeface="Outfit"/>
                <a:cs typeface="Outfit"/>
              </a:defRPr>
            </a:pPr>
            <a:r>
              <a:rPr sz="1425" b="1">
                <a:solidFill>
                  <a:srgbClr val="241428"/>
                </a:solidFill>
                <a:latin typeface="Outfit"/>
                <a:ea typeface="Outfit"/>
                <a:cs typeface="Outfit"/>
              </a:rPr>
              <a:t>Everyone complains about this. I’ll make a simpler version.</a:t>
            </a:r>
          </a:p>
        </p:txBody>
      </p:sp>
    </p:spTree>
    <p:extLst>
      <p:ext uri="{BB962C8B-B14F-4D97-AF65-F5344CB8AC3E}">
        <p14:creationId xmlns:p14="http://schemas.microsoft.com/office/powerpoint/2010/main" val="662344267"/>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13649c70ad5745c9"/>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52B3DDB-6EC9-4468-B663-D563610B881B}"/>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3</a:t>
            </a:r>
          </a:p>
        </p:txBody>
      </p:sp>
      <p:sp>
        <p:nvSpPr>
          <p:cNvPr id="3" name="">
            <a:extLst xmlns:a="http://schemas.openxmlformats.org/drawingml/2006/main">
              <a:ext uri="{FF2B5EF4-FFF2-40B4-BE49-F238E27FC236}">
                <a16:creationId xmlns:a16="http://schemas.microsoft.com/office/drawing/2014/main" id="{560267DA-1C1E-45D4-82FE-C4E5A4723473}"/>
              </a:ext>
            </a:extLst>
          </p:cNvPr>
          <p:cNvSpPr>
            <a:spLocks xmlns:a="http://schemas.openxmlformats.org/drawingml/2006/main" noGrp="1"/>
          </p:cNvSpPr>
          <p:nvPr/>
        </p:nvSpPr>
        <p:spPr>
          <a:xfrm xmlns:a="http://schemas.openxmlformats.org/drawingml/2006/main">
            <a:off x="6210300" y="3219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F5677E6A-515A-4D20-9A0D-DFC785B40A76}"/>
              </a:ext>
            </a:extLst>
          </p:cNvPr>
          <p:cNvSpPr>
            <a:spLocks xmlns:a="http://schemas.openxmlformats.org/drawingml/2006/main" noGrp="1"/>
          </p:cNvSpPr>
          <p:nvPr/>
        </p:nvSpPr>
        <p:spPr>
          <a:xfrm xmlns:a="http://schemas.openxmlformats.org/drawingml/2006/main">
            <a:off x="4000500" y="4095750"/>
            <a:ext cx="3524250" cy="1619250"/>
          </a:xfrm>
          <a:prstGeom xmlns:a="http://schemas.openxmlformats.org/drawingml/2006/main" prst="roundRect">
            <a:avLst>
              <a:gd name="adj" fmla="val 1529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Who told you to change this process?</a:t>
            </a:r>
          </a:p>
        </p:txBody>
      </p:sp>
      <p:sp>
        <p:nvSpPr>
          <p:cNvPr id="5" name="">
            <a:extLst xmlns:a="http://schemas.openxmlformats.org/drawingml/2006/main">
              <a:ext uri="{FF2B5EF4-FFF2-40B4-BE49-F238E27FC236}">
                <a16:creationId xmlns:a16="http://schemas.microsoft.com/office/drawing/2014/main" id="{560BBEDB-DC1E-4EF1-8587-69BCD6245729}"/>
              </a:ext>
            </a:extLst>
          </p:cNvPr>
          <p:cNvSpPr>
            <a:spLocks xmlns:a="http://schemas.openxmlformats.org/drawingml/2006/main" noGrp="1"/>
          </p:cNvSpPr>
          <p:nvPr/>
        </p:nvSpPr>
        <p:spPr>
          <a:xfrm xmlns:a="http://schemas.openxmlformats.org/drawingml/2006/main">
            <a:off x="2066925" y="3552825"/>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6801C55D-EEA4-403C-BA5B-556505B2A8CB}"/>
              </a:ext>
            </a:extLst>
          </p:cNvPr>
          <p:cNvSpPr>
            <a:spLocks xmlns:a="http://schemas.openxmlformats.org/drawingml/2006/main" noGrp="1"/>
          </p:cNvSpPr>
          <p:nvPr/>
        </p:nvSpPr>
        <p:spPr>
          <a:xfrm xmlns:a="http://schemas.openxmlformats.org/drawingml/2006/main">
            <a:off x="228600" y="4429125"/>
            <a:ext cx="3286125" cy="1285875"/>
          </a:xfrm>
          <a:prstGeom xmlns:a="http://schemas.openxmlformats.org/drawingml/2006/main" prst="roundRect">
            <a:avLst>
              <a:gd name="adj" fmla="val 19259"/>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No one. I wanted to simplify it.</a:t>
            </a:r>
          </a:p>
        </p:txBody>
      </p:sp>
    </p:spTree>
    <p:extLst>
      <p:ext uri="{BB962C8B-B14F-4D97-AF65-F5344CB8AC3E}">
        <p14:creationId xmlns:p14="http://schemas.microsoft.com/office/powerpoint/2010/main" val="1904559146"/>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da81d7ed157446d6"/>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7ACECF7-5F97-4F00-9896-155DAB41C376}"/>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4</a:t>
            </a:r>
          </a:p>
        </p:txBody>
      </p:sp>
      <p:sp>
        <p:nvSpPr>
          <p:cNvPr id="3" name="">
            <a:extLst xmlns:a="http://schemas.openxmlformats.org/drawingml/2006/main">
              <a:ext uri="{FF2B5EF4-FFF2-40B4-BE49-F238E27FC236}">
                <a16:creationId xmlns:a16="http://schemas.microsoft.com/office/drawing/2014/main" id="{FC2FE10E-A60D-4FCA-ABBB-58F8231616AA}"/>
              </a:ext>
            </a:extLst>
          </p:cNvPr>
          <p:cNvSpPr>
            <a:spLocks xmlns:a="http://schemas.openxmlformats.org/drawingml/2006/main" noGrp="1"/>
          </p:cNvSpPr>
          <p:nvPr/>
        </p:nvSpPr>
        <p:spPr>
          <a:xfrm xmlns:a="http://schemas.openxmlformats.org/drawingml/2006/main">
            <a:off x="1590675" y="31242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E437AC3E-5486-4EE3-8664-CE1DA79BBB15}"/>
              </a:ext>
            </a:extLst>
          </p:cNvPr>
          <p:cNvSpPr>
            <a:spLocks xmlns:a="http://schemas.openxmlformats.org/drawingml/2006/main" noGrp="1"/>
          </p:cNvSpPr>
          <p:nvPr/>
        </p:nvSpPr>
        <p:spPr>
          <a:xfrm xmlns:a="http://schemas.openxmlformats.org/drawingml/2006/main">
            <a:off x="228600" y="4000500"/>
            <a:ext cx="3714750" cy="1714500"/>
          </a:xfrm>
          <a:prstGeom xmlns:a="http://schemas.openxmlformats.org/drawingml/2006/main" prst="roundRect">
            <a:avLst>
              <a:gd name="adj" fmla="val 14444"/>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 built this over years. Do you know why those steps exist?</a:t>
            </a:r>
          </a:p>
        </p:txBody>
      </p:sp>
      <p:sp>
        <p:nvSpPr>
          <p:cNvPr id="5" name="">
            <a:extLst xmlns:a="http://schemas.openxmlformats.org/drawingml/2006/main">
              <a:ext uri="{FF2B5EF4-FFF2-40B4-BE49-F238E27FC236}">
                <a16:creationId xmlns:a16="http://schemas.microsoft.com/office/drawing/2014/main" id="{2B735AD5-81B0-413C-94E3-4903888AC0F7}"/>
              </a:ext>
            </a:extLst>
          </p:cNvPr>
          <p:cNvSpPr>
            <a:spLocks xmlns:a="http://schemas.openxmlformats.org/drawingml/2006/main" noGrp="1"/>
          </p:cNvSpPr>
          <p:nvPr/>
        </p:nvSpPr>
        <p:spPr>
          <a:xfrm xmlns:a="http://schemas.openxmlformats.org/drawingml/2006/main">
            <a:off x="5905500" y="4114800"/>
            <a:ext cx="190500" cy="1905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093FAE72-9283-4FFE-BCBC-6A7697E862B8}"/>
              </a:ext>
            </a:extLst>
          </p:cNvPr>
          <p:cNvSpPr>
            <a:spLocks xmlns:a="http://schemas.openxmlformats.org/drawingml/2006/main" noGrp="1"/>
          </p:cNvSpPr>
          <p:nvPr/>
        </p:nvSpPr>
        <p:spPr>
          <a:xfrm xmlns:a="http://schemas.openxmlformats.org/drawingml/2006/main">
            <a:off x="6096000" y="3905250"/>
            <a:ext cx="114300" cy="114300"/>
          </a:xfrm>
          <a:prstGeom xmlns:a="http://schemas.openxmlformats.org/drawingml/2006/main" prst="ellipse">
            <a:avLst/>
          </a:prstGeom>
          <a:solidFill xmlns:a="http://schemas.openxmlformats.org/drawingml/2006/main">
            <a:srgbClr val="FFFDFD"/>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21B8ECE4-7228-4FAD-92AC-D516455B672F}"/>
              </a:ext>
            </a:extLst>
          </p:cNvPr>
          <p:cNvSpPr>
            <a:spLocks xmlns:a="http://schemas.openxmlformats.org/drawingml/2006/main" noGrp="1"/>
          </p:cNvSpPr>
          <p:nvPr/>
        </p:nvSpPr>
        <p:spPr>
          <a:xfrm xmlns:a="http://schemas.openxmlformats.org/drawingml/2006/main">
            <a:off x="4095750" y="4333875"/>
            <a:ext cx="34290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I’m fixing a process. He hears a judgment of his work.</a:t>
            </a:r>
          </a:p>
        </p:txBody>
      </p:sp>
    </p:spTree>
    <p:extLst>
      <p:ext uri="{BB962C8B-B14F-4D97-AF65-F5344CB8AC3E}">
        <p14:creationId xmlns:p14="http://schemas.microsoft.com/office/powerpoint/2010/main" val="10089132"/>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ce1773e9523488d"/>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AEC7EAE-F926-4425-9634-667D7AB94D9C}"/>
              </a:ext>
            </a:extLst>
          </p:cNvPr>
          <p:cNvSpPr>
            <a:spLocks xmlns:a="http://schemas.openxmlformats.org/drawingml/2006/main" noGrp="1"/>
          </p:cNvSpPr>
          <p:nvPr/>
        </p:nvSpPr>
        <p:spPr>
          <a:xfrm xmlns:a="http://schemas.openxmlformats.org/drawingml/2006/main">
            <a:off x="190500" y="190500"/>
            <a:ext cx="666750" cy="666750"/>
          </a:xfrm>
          <a:prstGeom xmlns:a="http://schemas.openxmlformats.org/drawingml/2006/main" prst="ellipse">
            <a:avLst/>
          </a:prstGeom>
          <a:solidFill xmlns:a="http://schemas.openxmlformats.org/drawingml/2006/main">
            <a:srgbClr val="4F2854"/>
          </a:solidFill>
          <a:ln xmlns:a="http://schemas.openxmlformats.org/drawingml/2006/main" w="9525">
            <a:solidFill>
              <a:srgbClr val="4F2854"/>
            </a:solidFill>
          </a:ln>
        </p:spPr>
        <p:txBody>
          <a:bodyPr xmlns:a="http://schemas.openxmlformats.org/drawingml/2006/main" lIns="0" tIns="0" rIns="0" bIns="0" anchor="ctr">
            <a:noAutofit/>
          </a:bodyPr>
          <a:lstStyle xmlns:a="http://schemas.openxmlformats.org/drawingml/2006/main"/>
          <a:p xmlns:a="http://schemas.openxmlformats.org/drawingml/2006/main">
            <a:pPr algn="ctr">
              <a:defRPr sz="2100" b="1">
                <a:solidFill>
                  <a:srgbClr val="FFFFFF"/>
                </a:solidFill>
                <a:latin typeface="Outfit"/>
                <a:ea typeface="Outfit"/>
                <a:cs typeface="Outfit"/>
              </a:defRPr>
            </a:pPr>
            <a:r>
              <a:rPr sz="2100" b="1">
                <a:solidFill>
                  <a:srgbClr val="FFFFFF"/>
                </a:solidFill>
                <a:latin typeface="Outfit"/>
                <a:ea typeface="Outfit"/>
                <a:cs typeface="Outfit"/>
              </a:rPr>
              <a:t>5</a:t>
            </a:r>
          </a:p>
        </p:txBody>
      </p:sp>
      <p:sp>
        <p:nvSpPr>
          <p:cNvPr id="3" name="">
            <a:extLst xmlns:a="http://schemas.openxmlformats.org/drawingml/2006/main">
              <a:ext uri="{FF2B5EF4-FFF2-40B4-BE49-F238E27FC236}">
                <a16:creationId xmlns:a16="http://schemas.microsoft.com/office/drawing/2014/main" id="{3556B5E7-88CB-4AB3-92CE-EEF7726234CA}"/>
              </a:ext>
            </a:extLst>
          </p:cNvPr>
          <p:cNvSpPr>
            <a:spLocks xmlns:a="http://schemas.openxmlformats.org/drawingml/2006/main" noGrp="1"/>
          </p:cNvSpPr>
          <p:nvPr/>
        </p:nvSpPr>
        <p:spPr>
          <a:xfrm xmlns:a="http://schemas.openxmlformats.org/drawingml/2006/main">
            <a:off x="6019800" y="312420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DBE78F30-3F64-4CAB-9B2C-268E6568433E}"/>
              </a:ext>
            </a:extLst>
          </p:cNvPr>
          <p:cNvSpPr>
            <a:spLocks xmlns:a="http://schemas.openxmlformats.org/drawingml/2006/main" noGrp="1"/>
          </p:cNvSpPr>
          <p:nvPr/>
        </p:nvSpPr>
        <p:spPr>
          <a:xfrm xmlns:a="http://schemas.openxmlformats.org/drawingml/2006/main">
            <a:off x="4095750" y="4000500"/>
            <a:ext cx="3429000" cy="1381125"/>
          </a:xfrm>
          <a:prstGeom xmlns:a="http://schemas.openxmlformats.org/drawingml/2006/main" prst="roundRect">
            <a:avLst>
              <a:gd name="adj" fmla="val 17931"/>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Show me what we absolutely cannot lose.</a:t>
            </a:r>
          </a:p>
        </p:txBody>
      </p:sp>
      <p:sp>
        <p:nvSpPr>
          <p:cNvPr id="5" name="">
            <a:extLst xmlns:a="http://schemas.openxmlformats.org/drawingml/2006/main">
              <a:ext uri="{FF2B5EF4-FFF2-40B4-BE49-F238E27FC236}">
                <a16:creationId xmlns:a16="http://schemas.microsoft.com/office/drawing/2014/main" id="{6C6CFFBA-F58C-4641-B944-DAAA60618DDC}"/>
              </a:ext>
            </a:extLst>
          </p:cNvPr>
          <p:cNvSpPr>
            <a:spLocks xmlns:a="http://schemas.openxmlformats.org/drawingml/2006/main" noGrp="1"/>
          </p:cNvSpPr>
          <p:nvPr/>
        </p:nvSpPr>
        <p:spPr>
          <a:xfrm xmlns:a="http://schemas.openxmlformats.org/drawingml/2006/main">
            <a:off x="1876425" y="3600450"/>
            <a:ext cx="342900" cy="895350"/>
          </a:xfrm>
          <a:custGeom xmlns:a="http://schemas.openxmlformats.org/drawingml/2006/main">
            <a:pathLst>
              <a:path w="342900" h="895350">
                <a:moveTo>
                  <a:pt x="0" y="895350"/>
                </a:moveTo>
                <a:lnTo>
                  <a:pt x="171450" y="0"/>
                </a:lnTo>
                <a:lnTo>
                  <a:pt x="342900" y="895350"/>
                </a:lnTo>
                <a:close/>
              </a:path>
            </a:pathLst>
          </a:custGeom>
          <a:solidFill xmlns:a="http://schemas.openxmlformats.org/drawingml/2006/main">
            <a:srgbClr val="FFFDFD"/>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F56585A5-E27D-420E-80D3-BB26C46B47A5}"/>
              </a:ext>
            </a:extLst>
          </p:cNvPr>
          <p:cNvSpPr>
            <a:spLocks xmlns:a="http://schemas.openxmlformats.org/drawingml/2006/main" noGrp="1"/>
          </p:cNvSpPr>
          <p:nvPr/>
        </p:nvSpPr>
        <p:spPr>
          <a:xfrm xmlns:a="http://schemas.openxmlformats.org/drawingml/2006/main">
            <a:off x="228600" y="4476750"/>
            <a:ext cx="3524250" cy="1238250"/>
          </a:xfrm>
          <a:prstGeom xmlns:a="http://schemas.openxmlformats.org/drawingml/2006/main" prst="roundRect">
            <a:avLst>
              <a:gd name="adj" fmla="val 20000"/>
            </a:avLst>
          </a:prstGeom>
          <a:solidFill xmlns:a="http://schemas.openxmlformats.org/drawingml/2006/main">
            <a:srgbClr val="FFFDFD"/>
          </a:solidFill>
          <a:ln xmlns:a="http://schemas.openxmlformats.org/drawingml/2006/main" w="19050">
            <a:solidFill>
              <a:srgbClr val="4F2854"/>
            </a:solidFill>
          </a:ln>
        </p:spPr>
        <p:txBody>
          <a:bodyPr xmlns:a="http://schemas.openxmlformats.org/drawingml/2006/main" wrap="square" lIns="152400" tIns="114300" rIns="152400" bIns="114300" anchor="ctr">
            <a:normAutofit fontScale="100000"/>
          </a:bodyPr>
          <a:lstStyle xmlns:a="http://schemas.openxmlformats.org/drawingml/2006/main"/>
          <a:p xmlns:a="http://schemas.openxmlformats.org/drawingml/2006/main">
            <a:pPr algn="ctr">
              <a:defRPr sz="1350" b="1">
                <a:solidFill>
                  <a:srgbClr val="241428"/>
                </a:solidFill>
                <a:latin typeface="Outfit"/>
                <a:ea typeface="Outfit"/>
                <a:cs typeface="Outfit"/>
              </a:defRPr>
            </a:pPr>
            <a:r>
              <a:rPr sz="1350" b="1">
                <a:solidFill>
                  <a:srgbClr val="241428"/>
                </a:solidFill>
                <a:latin typeface="Outfit"/>
                <a:ea typeface="Outfit"/>
                <a:cs typeface="Outfit"/>
              </a:rPr>
              <a:t>And you show me what really can be simplified.</a:t>
            </a:r>
          </a:p>
        </p:txBody>
      </p:sp>
    </p:spTree>
    <p:extLst>
      <p:ext uri="{BB962C8B-B14F-4D97-AF65-F5344CB8AC3E}">
        <p14:creationId xmlns:p14="http://schemas.microsoft.com/office/powerpoint/2010/main" val="891294088"/>
      </p:ext>
    </p:extLst>
  </p:cSld>
</p:sld>
</file>

<file path=ppt/slides/slide7.xml><?xml version="1.0" encoding="utf-8"?>
<p:sld xmlns:a="http://schemas.openxmlformats.org/drawingml/2006/main" xmlns:ns2="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sp>
        <p:nvSpPr>
          <p:cNvPr id="6" name="">
            <a:extLst>
              <a:ext uri="{FF2B5EF4-FFF2-40B4-BE49-F238E27FC236}">
                <ns2:creationId id="{C56BBCE7-0935-43BE-922B-244457804F71}"/>
              </a:ext>
            </a:extLst>
          </p:cNvPr>
          <p:cNvSpPr>
            <a:spLocks noGrp="1"/>
          </p:cNvSpPr>
          <p:nvPr/>
        </p:nvSpPr>
        <p:spPr>
          <a:xfrm>
            <a:off x="190500" y="190500"/>
            <a:ext cx="666750" cy="666750"/>
          </a:xfrm>
          <a:prstGeom prst="ellipse">
            <a:avLst/>
          </a:prstGeom>
          <a:solidFill>
            <a:srgbClr val="4F2854"/>
          </a:solidFill>
          <a:ln w="9525">
            <a:solidFill>
              <a:srgbClr val="4F2854"/>
            </a:solidFill>
          </a:ln>
        </p:spPr>
        <p:txBody>
          <a:bodyPr lIns="0" tIns="0" rIns="0" bIns="0" anchor="ctr">
            <a:noAutofit/>
          </a:bodyPr>
          <a:lstStyle/>
          <a:p>
            <a:pPr algn="ctr">
              <a:defRPr sz="2100" b="1">
                <a:solidFill>
                  <a:srgbClr val="FFFFFF"/>
                </a:solidFill>
                <a:latin typeface="Outfit"/>
                <a:ea typeface="Outfit"/>
                <a:cs typeface="Outfit"/>
              </a:defRPr>
            </a:pPr>
            <a:r>
              <a:rPr sz="2100" b="1">
                <a:solidFill>
                  <a:srgbClr val="FFFFFF"/>
                </a:solidFill>
                <a:latin typeface="Outfit"/>
                <a:ea typeface="Outfit"/>
                <a:cs typeface="Outfit"/>
              </a:rPr>
              <a:t>6</a:t>
            </a:r>
          </a:p>
        </p:txBody>
      </p:sp>
      <p:sp>
        <p:nvSpPr>
          <p:cNvPr id="2" name="">
            <a:extLst>
              <a:ext uri="{FF2B5EF4-FFF2-40B4-BE49-F238E27FC236}">
                <ns2:creationId id="{48B47881-0D33-4607-83CD-A2DF5E73519A}"/>
              </a:ext>
            </a:extLst>
          </p:cNvPr>
          <p:cNvSpPr>
            <a:spLocks noGrp="1"/>
          </p:cNvSpPr>
          <p:nvPr/>
        </p:nvSpPr>
        <p:spPr>
          <a:xfrm>
            <a:off x="1952625" y="4762500"/>
            <a:ext cx="904875" cy="523875"/>
          </a:xfrm>
          <a:custGeom>
            <a:pathLst>
              <a:path w="904875" h="523875">
                <a:moveTo>
                  <a:pt x="523875" y="0"/>
                </a:moveTo>
                <a:lnTo>
                  <a:pt x="0" y="523875"/>
                </a:lnTo>
                <a:lnTo>
                  <a:pt x="904875" y="0"/>
                </a:lnTo>
                <a:close/>
              </a:path>
            </a:pathLst>
          </a:custGeom>
          <a:solidFill>
            <a:srgbClr val="FFFDFD"/>
          </a:solidFill>
          <a:ln w="19050">
            <a:solidFill>
              <a:srgbClr val="139C8B"/>
            </a:solidFill>
          </a:ln>
        </p:spPr>
      </p:sp>
      <p:sp>
        <p:nvSpPr>
          <p:cNvPr id="3" name="">
            <a:extLst>
              <a:ext uri="{FF2B5EF4-FFF2-40B4-BE49-F238E27FC236}">
                <ns2:creationId id="{A5ADAD88-0CAA-485D-80A9-218D9A5CBFCE}"/>
              </a:ext>
            </a:extLst>
          </p:cNvPr>
          <p:cNvSpPr>
            <a:spLocks noGrp="1"/>
          </p:cNvSpPr>
          <p:nvPr/>
        </p:nvSpPr>
        <p:spPr>
          <a:xfrm>
            <a:off x="1809750" y="666750"/>
            <a:ext cx="5810250" cy="4095750"/>
          </a:xfrm>
          <a:prstGeom prst="roundRect">
            <a:avLst>
              <a:gd name="adj" fmla="val 6977"/>
            </a:avLst>
          </a:prstGeom>
          <a:solidFill>
            <a:srgbClr val="FFFDFD"/>
          </a:solidFill>
          <a:ln w="28575">
            <a:solidFill>
              <a:srgbClr val="139C8B"/>
            </a:solidFill>
          </a:ln>
        </p:spPr>
        <p:txBody>
          <a:bodyPr wrap="square" lIns="285750" tIns="266700" rIns="285750" bIns="266700" anchor="ctr">
            <a:normAutofit fontScale="100000"/>
          </a:bodyPr>
          <a:lstStyle/>
          <a:p>
            <a:pPr algn="l">
              <a:defRPr sz="1725" b="1">
                <a:solidFill>
                  <a:srgbClr val="241428"/>
                </a:solidFill>
                <a:latin typeface="Outfit"/>
                <a:ea typeface="Outfit"/>
                <a:cs typeface="Outfit"/>
              </a:defRPr>
            </a:pPr>
            <a:r>
              <a:rPr sz="1725" b="1">
                <a:solidFill>
                  <a:srgbClr val="241428"/>
                </a:solidFill>
                <a:latin typeface="Outfit"/>
                <a:ea typeface="Outfit"/>
                <a:cs typeface="Outfit"/>
              </a:rPr>
              <a:t/>
            </a:r>
          </a:p>
        </p:txBody>
      </p:sp>
      <p:sp>
        <p:nvSpPr>
          <p:cNvPr id="901" name="Em summary text" descr="Editable Empatyzer summary">
            <a:extLst>
              <a:ext uri="{FF2B5EF4-FFF2-40B4-BE49-F238E27FC236}">
                <ns2:creationId id="{D493CEC5-BA25-4EA1-8F05-0981BA8A67EE}"/>
              </a:ext>
            </a:extLst>
          </p:cNvPr>
          <p:cNvSpPr>
            <a:spLocks noGrp="1"/>
          </p:cNvSpPr>
          <p:nvPr/>
        </p:nvSpPr>
        <p:spPr>
          <a:xfrm>
            <a:off x="2038350" y="1554480"/>
            <a:ext cx="5353050" cy="2476500"/>
          </a:xfrm>
          <a:prstGeom prst="rect">
            <a:avLst/>
          </a:prstGeom>
          <a:noFill/>
          <a:ln w="0">
            <a:noFill/>
          </a:ln>
        </p:spPr>
        <p:txBody>
          <a:bodyPr wrap="square" lIns="0" tIns="0" rIns="0" bIns="0" anchor="t">
            <a:noAutofit/>
          </a:bodyPr>
          <a:lstStyle/>
          <a:p>
            <a:pPr algn="l">
              <a:defRPr sz="1100" b="1">
                <a:solidFill>
                  <a:srgbClr val="241428"/>
                </a:solidFill>
                <a:latin typeface="Outfit"/>
                <a:ea typeface="Outfit"/>
                <a:cs typeface="Outfit"/>
              </a:defRPr>
            </a:pPr>
            <a:r>
              <a:rPr sz="1100" b="1">
                <a:solidFill>
                  <a:srgbClr val="241428"/>
                </a:solidFill>
                <a:latin typeface="Outfit"/>
                <a:ea typeface="Outfit"/>
                <a:cs typeface="Outfit"/>
              </a:rPr>
              <a:t>Olek sees a process that can be improved. Marek also</a:t>
            </a:r>
            <a:br>
              <a:rPr sz="1100" b="1">
                <a:solidFill>
                  <a:srgbClr val="241428"/>
                </a:solidFill>
                <a:latin typeface="Outfit"/>
                <a:ea typeface="Outfit"/>
                <a:cs typeface="Outfit"/>
              </a:rPr>
            </a:br>
            <a:r>
              <a:rPr sz="1100" b="1">
                <a:solidFill>
                  <a:srgbClr val="241428"/>
                </a:solidFill>
                <a:latin typeface="Outfit"/>
                <a:ea typeface="Outfit"/>
                <a:cs typeface="Outfit"/>
              </a:rPr>
              <a:t>sees years of his knowledge, decisions and</a:t>
            </a:r>
            <a:br>
              <a:rPr sz="1100" b="1">
                <a:solidFill>
                  <a:srgbClr val="241428"/>
                </a:solidFill>
                <a:latin typeface="Outfit"/>
                <a:ea typeface="Outfit"/>
                <a:cs typeface="Outfit"/>
              </a:rPr>
            </a:br>
            <a:r>
              <a:rPr sz="1100" b="1">
                <a:solidFill>
                  <a:srgbClr val="241428"/>
                </a:solidFill>
                <a:latin typeface="Outfit"/>
                <a:ea typeface="Outfit"/>
                <a:cs typeface="Outfit"/>
              </a:rPr>
              <a:t>responsibility inside it. That is why a proposed</a:t>
            </a:r>
            <a:br>
              <a:rPr sz="1100" b="1">
                <a:solidFill>
                  <a:srgbClr val="241428"/>
                </a:solidFill>
                <a:latin typeface="Outfit"/>
                <a:ea typeface="Outfit"/>
                <a:cs typeface="Outfit"/>
              </a:rPr>
            </a:br>
            <a:r>
              <a:rPr sz="1100" b="1">
                <a:solidFill>
                  <a:srgbClr val="241428"/>
                </a:solidFill>
                <a:latin typeface="Outfit"/>
                <a:ea typeface="Outfit"/>
                <a:cs typeface="Outfit"/>
              </a:rPr>
              <a:t>change may sound like a judgment of his past work.</a:t>
            </a:r>
            <a:br>
              <a:rPr sz="1100" b="1">
                <a:solidFill>
                  <a:srgbClr val="241428"/>
                </a:solidFill>
                <a:latin typeface="Outfit"/>
                <a:ea typeface="Outfit"/>
                <a:cs typeface="Outfit"/>
              </a:rPr>
            </a:br>
            <a:r>
              <a:rPr sz="1100" b="1">
                <a:solidFill>
                  <a:srgbClr val="241428"/>
                </a:solidFill>
                <a:latin typeface="Outfit"/>
                <a:ea typeface="Outfit"/>
                <a:cs typeface="Outfit"/>
              </a:rPr>
              <a:t>Before simplifying someone else’s area, ask what</a:t>
            </a:r>
            <a:br>
              <a:rPr sz="1100" b="1">
                <a:solidFill>
                  <a:srgbClr val="241428"/>
                </a:solidFill>
                <a:latin typeface="Outfit"/>
                <a:ea typeface="Outfit"/>
                <a:cs typeface="Outfit"/>
              </a:rPr>
            </a:br>
            <a:r>
              <a:rPr sz="1100" b="1">
                <a:solidFill>
                  <a:srgbClr val="241428"/>
                </a:solidFill>
                <a:latin typeface="Outfit"/>
                <a:ea typeface="Outfit"/>
                <a:cs typeface="Outfit"/>
              </a:rPr>
              <a:t>requirements and experience shaped the current</a:t>
            </a:r>
            <a:br>
              <a:rPr sz="1100" b="1">
                <a:solidFill>
                  <a:srgbClr val="241428"/>
                </a:solidFill>
                <a:latin typeface="Outfit"/>
                <a:ea typeface="Outfit"/>
                <a:cs typeface="Outfit"/>
              </a:rPr>
            </a:br>
            <a:r>
              <a:rPr sz="1100" b="1">
                <a:solidFill>
                  <a:srgbClr val="241428"/>
                </a:solidFill>
                <a:latin typeface="Outfit"/>
                <a:ea typeface="Outfit"/>
                <a:cs typeface="Outfit"/>
              </a:rPr>
              <a:t>solution. Then separate together what must be</a:t>
            </a:r>
            <a:br>
              <a:rPr sz="1100" b="1">
                <a:solidFill>
                  <a:srgbClr val="241428"/>
                </a:solidFill>
                <a:latin typeface="Outfit"/>
                <a:ea typeface="Outfit"/>
                <a:cs typeface="Outfit"/>
              </a:rPr>
            </a:br>
            <a:r>
              <a:rPr sz="1100" b="1">
                <a:solidFill>
                  <a:srgbClr val="241428"/>
                </a:solidFill>
                <a:latin typeface="Outfit"/>
                <a:ea typeface="Outfit"/>
                <a:cs typeface="Outfit"/>
              </a:rPr>
              <a:t>preserved from what can genuinely be changed.</a:t>
            </a:r>
          </a:p>
        </p:txBody>
      </p:sp>
      <p:pic>
        <p:nvPicPr>
          <p:cNvPr id="9" name=""/>
          <p:cNvPicPr>
            <a:picLocks noChangeAspect="1"/>
          </p:cNvPicPr>
          <p:nvPr/>
        </p:nvPicPr>
        <p:blipFill>
          <a:blip r:embed="R53305578fbf64326"/>
          <a:stretch/>
        </p:blipFill>
        <p:spPr>
          <a:xfrm>
            <a:off x="523875" y="4810125"/>
            <a:ext cx="1619250" cy="1619250"/>
          </a:xfrm>
          <a:prstGeom prst="rect">
            <a:avLst/>
          </a:prstGeom>
        </p:spPr>
      </p:pic>
      <p:sp>
        <p:nvSpPr>
          <p:cNvPr id="5" name="">
            <a:extLst>
              <a:ext uri="{FF2B5EF4-FFF2-40B4-BE49-F238E27FC236}">
                <ns2:creationId id="{D493CEC5-BA25-4EA1-8F05-0981BA8A67EE}"/>
              </a:ext>
            </a:extLst>
          </p:cNvPr>
          <p:cNvSpPr>
            <a:spLocks noGrp="1"/>
          </p:cNvSpPr>
          <p:nvPr/>
        </p:nvSpPr>
        <p:spPr>
          <a:xfrm>
            <a:off x="2857500" y="6238875"/>
            <a:ext cx="4476750" cy="323850"/>
          </a:xfrm>
          <a:prstGeom prst="rect">
            <a:avLst/>
          </a:prstGeom>
          <a:noFill/>
          <a:ln w="0">
            <a:noFill/>
          </a:ln>
        </p:spPr>
        <p:txBody>
          <a:bodyPr wrap="square" lIns="133350" tIns="95250" rIns="133350" bIns="95250" anchor="ctr">
            <a:normAutofit fontScale="72917"/>
          </a:bodyPr>
          <a:lstStyle/>
          <a:p>
            <a:pPr algn="r">
              <a:defRPr sz="1200" b="0">
                <a:solidFill>
                  <a:srgbClr val="9E91A5"/>
                </a:solidFill>
                <a:latin typeface="Outfit"/>
                <a:ea typeface="Outfit"/>
                <a:cs typeface="Outfit"/>
              </a:defRPr>
            </a:pPr>
            <a:r>
              <a:rPr sz="1200" b="0">
                <a:solidFill>
                  <a:srgbClr val="9E91A5"/>
                </a:solidFill>
                <a:latin typeface="Outfit"/>
                <a:ea typeface="Outfit"/>
                <a:cs typeface="Outfit"/>
              </a:rPr>
              <a:t>EMPATYZER · BEFORE AN IMPORTANT CONVERSATION</a:t>
            </a:r>
          </a:p>
        </p:txBody>
      </p:sp>
    </p:spTree>
    <p:extLst>
      <p:ext uri="{BB962C8B-B14F-4D97-AF65-F5344CB8AC3E}">
        <ns4:creationId val="162718276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2026-09-15T07:42:38.5790000Z</dcterms:created>
  <dcterms:modified xsi:type="dcterms:W3CDTF">2026-09-15T07:42:38.5790000Z</dcterms:modified>
</coreProperties>
</file>