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de556dd13af545f3" /><Relationship Type="http://schemas.openxmlformats.org/officeDocument/2006/relationships/extended-properties" Target="/docProps/app.xml" Id="Rc758f18320c24349" /><Relationship Type="http://schemas.openxmlformats.org/officeDocument/2006/relationships/officeDocument" Target="/ppt/presentation.xml" Id="R40061c78244a44ab" /></Relationships>
</file>

<file path=ppt/presentation.xml><?xml version="1.0" encoding="utf-8"?>
<p:presentation xmlns:p="http://schemas.openxmlformats.org/presentationml/2006/main">
  <p:sldMasterIdLst>
    <p:sldMasterId xmlns:r="http://schemas.openxmlformats.org/officeDocument/2006/relationships" id="2147483648" r:id="R2bc386901487488d"/>
  </p:sldMasterIdLst>
  <p:notesMasterIdLst>
    <p:notesMasterId xmlns:r="http://schemas.openxmlformats.org/officeDocument/2006/relationships" r:id="R4af757d6b0b24c8b"/>
  </p:notesMasterIdLst>
  <p:sldIdLst>
    <p:sldId xmlns:r="http://schemas.openxmlformats.org/officeDocument/2006/relationships" id="256" r:id="R24840ea930904bd0"/>
    <p:sldId xmlns:r="http://schemas.openxmlformats.org/officeDocument/2006/relationships" id="257" r:id="Reca19ca5c46c45ae"/>
    <p:sldId xmlns:r="http://schemas.openxmlformats.org/officeDocument/2006/relationships" id="258" r:id="R8e91eed0d84246e0"/>
    <p:sldId xmlns:r="http://schemas.openxmlformats.org/officeDocument/2006/relationships" id="259" r:id="R462604d765b449c0"/>
    <p:sldId xmlns:r="http://schemas.openxmlformats.org/officeDocument/2006/relationships" id="260" r:id="Rc314b51b7f664c48"/>
    <p:sldId xmlns:r="http://schemas.openxmlformats.org/officeDocument/2006/relationships" id="261" r:id="R02d1815ac1ec4afb"/>
    <p:sldId xmlns:r="http://schemas.openxmlformats.org/officeDocument/2006/relationships" id="262" r:id="Raff49030bfb14112"/>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50d6fcf2abb4feb" /><Relationship Type="http://schemas.openxmlformats.org/officeDocument/2006/relationships/slideMaster" Target="/ppt/slideMasters/slideMaster1.xml" Id="R2bc386901487488d" /><Relationship Type="http://schemas.openxmlformats.org/officeDocument/2006/relationships/notesMaster" Target="/ppt/notesMasters/notesMaster1.xml" Id="R4af757d6b0b24c8b" /><Relationship Type="http://schemas.openxmlformats.org/officeDocument/2006/relationships/presProps" Target="/ppt/presProps.xml" Id="Rdd6e8c5afb5540ff" /><Relationship Type="http://schemas.openxmlformats.org/officeDocument/2006/relationships/tableStyles" Target="/ppt/tableStyles.xml" Id="R471c9b74c38a4de7" /><Relationship Type="http://schemas.openxmlformats.org/officeDocument/2006/relationships/slide" Target="/ppt/slides/slide1.xml" Id="R24840ea930904bd0" /><Relationship Type="http://schemas.openxmlformats.org/officeDocument/2006/relationships/slide" Target="/ppt/slides/slide2.xml" Id="Reca19ca5c46c45ae" /><Relationship Type="http://schemas.openxmlformats.org/officeDocument/2006/relationships/slide" Target="/ppt/slides/slide3.xml" Id="R8e91eed0d84246e0" /><Relationship Type="http://schemas.openxmlformats.org/officeDocument/2006/relationships/slide" Target="/ppt/slides/slide4.xml" Id="R462604d765b449c0" /><Relationship Type="http://schemas.openxmlformats.org/officeDocument/2006/relationships/slide" Target="/ppt/slides/slide5.xml" Id="Rc314b51b7f664c48" /><Relationship Type="http://schemas.openxmlformats.org/officeDocument/2006/relationships/slide" Target="/ppt/slides/slide6.xml" Id="R02d1815ac1ec4afb" /><Relationship Type="http://schemas.openxmlformats.org/officeDocument/2006/relationships/slide" Target="/ppt/slides/slide7.xml" Id="Raff49030bfb141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c0aa2e22e964c0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93c398c55064d69" /><Relationship Type="http://schemas.openxmlformats.org/officeDocument/2006/relationships/notesMaster" Target="/ppt/notesMasters/notesMaster1.xml" Id="R10e5f8dc97c44d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ab5e4b7253234df4" /><Relationship Type="http://schemas.openxmlformats.org/officeDocument/2006/relationships/notesMaster" Target="/ppt/notesMasters/notesMaster1.xml" Id="Rffb6d6d4364e439b"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147ac1f7e943f1" /><Relationship Type="http://schemas.openxmlformats.org/officeDocument/2006/relationships/notesMaster" Target="/ppt/notesMasters/notesMaster1.xml" Id="Rceb78079eb9d41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3dcee4a5d34f8f" /><Relationship Type="http://schemas.openxmlformats.org/officeDocument/2006/relationships/notesMaster" Target="/ppt/notesMasters/notesMaster1.xml" Id="R7e9e7aa835724e5e" /></Relationships>
</file>

<file path=ppt/notesSlides/_rels/notesSlide5.xml.rels>&#65279;<?xml version="1.0" encoding="utf-8"?><Relationships xmlns="http://schemas.openxmlformats.org/package/2006/relationships"><Relationship Type="http://schemas.openxmlformats.org/officeDocument/2006/relationships/slide" Target="/ppt/slides/slide5.xml" Id="R4b5d1c44686549b9" /><Relationship Type="http://schemas.openxmlformats.org/officeDocument/2006/relationships/notesMaster" Target="/ppt/notesMasters/notesMaster1.xml" Id="Rddd47ea955f14099"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5d73c324e342b9" /><Relationship Type="http://schemas.openxmlformats.org/officeDocument/2006/relationships/notesMaster" Target="/ppt/notesMasters/notesMaster1.xml" Id="R5869bda71c5646a6" /></Relationships>
</file>

<file path=ppt/notesSlides/_rels/notesSlide7.xml.rels>&#65279;<?xml version="1.0" encoding="utf-8"?><Relationships xmlns="http://schemas.openxmlformats.org/package/2006/relationships"><Relationship Type="http://schemas.openxmlformats.org/officeDocument/2006/relationships/slide" Target="/ppt/slides/slide7.xml" Id="Rc03ecf4244204cf9" /><Relationship Type="http://schemas.openxmlformats.org/officeDocument/2006/relationships/notesMaster" Target="/ppt/notesMasters/notesMaster1.xml" Id="Ra429d7b46ce54e0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checklist. Structure and autonomy.</a:t>
            </a:r>
          </a:p>
          <a:p xmlns:a="http://schemas.openxmlformats.org/drawingml/2006/main">
            <a:r>
              <a:t/>
            </a:r>
          </a:p>
          <a:p xmlns:a="http://schemas.openxmlformats.org/drawingml/2006/main">
            <a:r>
              <a:t>Anna gives Tomasz and Olek the same detailed checklist. It helps one of them move forward while taking ownership away from the other.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checklist. Structure and autonomy.</a:t>
            </a:r>
          </a:p>
          <a:p xmlns:a="http://schemas.openxmlformats.org/drawingml/2006/main">
            <a:r>
              <a:t/>
            </a:r>
          </a:p>
          <a:p xmlns:a="http://schemas.openxmlformats.org/drawingml/2006/main">
            <a:r>
              <a:t>Anna gives Tomasz and Olek the same detailed checklist. It helps one of them move forward while taking ownership away from the other.</a:t>
            </a:r>
          </a:p>
          <a:p xmlns:a="http://schemas.openxmlformats.org/drawingml/2006/main">
            <a:r>
              <a:t/>
            </a:r>
          </a:p>
          <a:p xmlns:a="http://schemas.openxmlformats.org/drawingml/2006/main">
            <a:r>
              <a:t>Anna gives Tomasz a detailed checklist, which he welcomes.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checklist. Structure and autonomy.</a:t>
            </a:r>
          </a:p>
          <a:p xmlns:a="http://schemas.openxmlformats.org/drawingml/2006/main">
            <a:r>
              <a:t/>
            </a:r>
          </a:p>
          <a:p xmlns:a="http://schemas.openxmlformats.org/drawingml/2006/main">
            <a:r>
              <a:t>Anna gives Tomasz and Olek the same detailed checklist. It helps one of them move forward while taking ownership away from the other.</a:t>
            </a:r>
          </a:p>
          <a:p xmlns:a="http://schemas.openxmlformats.org/drawingml/2006/main">
            <a:r>
              <a:t/>
            </a:r>
          </a:p>
          <a:p xmlns:a="http://schemas.openxmlformats.org/drawingml/2006/main">
            <a:r>
              <a:t>Tomasz works calmly with the checklist and knows exactly when the task will be complete.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checklist. Structure and autonomy.</a:t>
            </a:r>
          </a:p>
          <a:p xmlns:a="http://schemas.openxmlformats.org/drawingml/2006/main">
            <a:r>
              <a:t/>
            </a:r>
          </a:p>
          <a:p xmlns:a="http://schemas.openxmlformats.org/drawingml/2006/main">
            <a:r>
              <a:t>Anna gives Tomasz and Olek the same detailed checklist. It helps one of them move forward while taking ownership away from the other.</a:t>
            </a:r>
          </a:p>
          <a:p xmlns:a="http://schemas.openxmlformats.org/drawingml/2006/main">
            <a:r>
              <a:t/>
            </a:r>
          </a:p>
          <a:p xmlns:a="http://schemas.openxmlformats.org/drawingml/2006/main">
            <a:r>
              <a:t>Anna gives the same checklist to Olek, seated in his wheelchair, who reacts uncertainly.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checklist. Structure and autonomy.</a:t>
            </a:r>
          </a:p>
          <a:p xmlns:a="http://schemas.openxmlformats.org/drawingml/2006/main">
            <a:r>
              <a:t/>
            </a:r>
          </a:p>
          <a:p xmlns:a="http://schemas.openxmlformats.org/drawingml/2006/main">
            <a:r>
              <a:t>Anna gives Tomasz and Olek the same detailed checklist. It helps one of them move forward while taking ownership away from the other.</a:t>
            </a:r>
          </a:p>
          <a:p xmlns:a="http://schemas.openxmlformats.org/drawingml/2006/main">
            <a:r>
              <a:t/>
            </a:r>
          </a:p>
          <a:p xmlns:a="http://schemas.openxmlformats.org/drawingml/2006/main">
            <a:r>
              <a:t>Olek tensely follows the checklist and loses his sense of autonomy.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checklist. Structure and autonomy.</a:t>
            </a:r>
          </a:p>
          <a:p xmlns:a="http://schemas.openxmlformats.org/drawingml/2006/main">
            <a:r>
              <a:t/>
            </a:r>
          </a:p>
          <a:p xmlns:a="http://schemas.openxmlformats.org/drawingml/2006/main">
            <a:r>
              <a:t>Anna gives Tomasz and Olek the same detailed checklist. It helps one of them move forward while taking ownership away from the other.</a:t>
            </a:r>
          </a:p>
          <a:p xmlns:a="http://schemas.openxmlformats.org/drawingml/2006/main">
            <a:r>
              <a:t/>
            </a:r>
          </a:p>
          <a:p xmlns:a="http://schemas.openxmlformats.org/drawingml/2006/main">
            <a:r>
              <a:t>Anna sees that the same checklist gave Tomasz structure but took away Olek's room to act.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checklist. Structure and autonomy.</a:t>
            </a:r>
          </a:p>
          <a:p xmlns:a="http://schemas.openxmlformats.org/drawingml/2006/main">
            <a:r>
              <a:t/>
            </a:r>
          </a:p>
          <a:p xmlns:a="http://schemas.openxmlformats.org/drawingml/2006/main">
            <a:r>
              <a:t>Anna gives Tomasz and Olek the same detailed checklist. It helps one of them move forward while taking ownership away from the other.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Tomasz experiences a detailed checklist as support and clarity, while Olek experiences it as a restriction on his judgment. As a result, the same management style makes one person more confident and signals distrust to the other. Do not give everyone identical structure. Agree on the needed level of support and the room for independent choice.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18b6a4c53b640f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2590317750b4420" /><Relationship Type="http://schemas.openxmlformats.org/officeDocument/2006/relationships/slideLayout" Target="/ppt/slideLayouts/slideLayout1.xml" Id="R3256701ab47f475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256701ab47f475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837cebbeed84d7a" /><Relationship Type="http://schemas.openxmlformats.org/officeDocument/2006/relationships/notesSlide" Target="/ppt/notesSlides/notesSlide1.xml" Id="R4c2cda6f66414a3c"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3ef0321ee5414169"/><Relationship Type="http://schemas.openxmlformats.org/officeDocument/2006/relationships/image" Target="../media/image.jpeg" Id="Rfd650bcf964e4a03"/><Relationship Type="http://schemas.openxmlformats.org/officeDocument/2006/relationships/notesSlide" Target="/ppt/notesSlides/notesSlide2.xml" Id="R8c6983f350084836"/></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a9f21242409d440f"/><Relationship Type="http://schemas.openxmlformats.org/officeDocument/2006/relationships/image" Target="../media/image2.jpeg" Id="R73d8d2b5873c4173"/><Relationship Type="http://schemas.openxmlformats.org/officeDocument/2006/relationships/notesSlide" Target="/ppt/notesSlides/notesSlide3.xml" Id="R8084ad3ea48241d9"/></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8acd1fd5161a4928"/><Relationship Type="http://schemas.openxmlformats.org/officeDocument/2006/relationships/image" Target="../media/image3.jpeg" Id="R674caf2ffdeb4b6d"/><Relationship Type="http://schemas.openxmlformats.org/officeDocument/2006/relationships/notesSlide" Target="/ppt/notesSlides/notesSlide4.xml" Id="R7dc927d5f8084316"/></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6942398d44144781"/><Relationship Type="http://schemas.openxmlformats.org/officeDocument/2006/relationships/image" Target="../media/image4.jpeg" Id="R7d8cd974202e4b40"/><Relationship Type="http://schemas.openxmlformats.org/officeDocument/2006/relationships/notesSlide" Target="/ppt/notesSlides/notesSlide5.xml" Id="R89403462370c469a"/></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7ad5817de7514991"/><Relationship Type="http://schemas.openxmlformats.org/officeDocument/2006/relationships/image" Target="../media/image5.jpeg" Id="R99e8728ff1c14458"/><Relationship Type="http://schemas.openxmlformats.org/officeDocument/2006/relationships/notesSlide" Target="/ppt/notesSlides/notesSlide6.xml" Id="Rcf9edea0a8bc4e1d"/></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ff140e2a505d4a00"/><Relationship Type="http://schemas.openxmlformats.org/officeDocument/2006/relationships/notesSlide" Target="/ppt/notesSlides/notesSlide7.xml" Id="R9ef9a963ce2e4ac0"/><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B8D5E16-B5E9-46BB-9C3A-9D3197C5683E}"/>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30</a:t>
            </a:r>
          </a:p>
        </p:txBody>
      </p:sp>
      <p:sp>
        <p:nvSpPr>
          <p:cNvPr id="2" name="">
            <a:extLst xmlns:a="http://schemas.openxmlformats.org/drawingml/2006/main">
              <a:ext uri="{FF2B5EF4-FFF2-40B4-BE49-F238E27FC236}">
                <a16:creationId xmlns:a16="http://schemas.microsoft.com/office/drawing/2014/main" id="{833AB99B-E279-40D0-9860-0669A7B1DA17}"/>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The same checklist</a:t>
            </a:r>
          </a:p>
        </p:txBody>
      </p:sp>
      <p:sp>
        <p:nvSpPr>
          <p:cNvPr id="3" name="">
            <a:extLst xmlns:a="http://schemas.openxmlformats.org/drawingml/2006/main">
              <a:ext uri="{FF2B5EF4-FFF2-40B4-BE49-F238E27FC236}">
                <a16:creationId xmlns:a16="http://schemas.microsoft.com/office/drawing/2014/main" id="{F5A4F51B-745A-46A7-80D4-EC2C2AE02724}"/>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Structure and autonomy</a:t>
            </a:r>
          </a:p>
        </p:txBody>
      </p:sp>
      <p:sp>
        <p:nvSpPr>
          <p:cNvPr id="4" name="">
            <a:extLst xmlns:a="http://schemas.openxmlformats.org/drawingml/2006/main">
              <a:ext uri="{FF2B5EF4-FFF2-40B4-BE49-F238E27FC236}">
                <a16:creationId xmlns:a16="http://schemas.microsoft.com/office/drawing/2014/main" id="{D8C465DF-1320-4BF0-8859-A5A1226061F4}"/>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Anna gives Tomasz and Olek the same detailed checklist. It helps one of them move forward while taking ownership away from the other.</a:t>
            </a:r>
          </a:p>
        </p:txBody>
      </p:sp>
      <p:sp>
        <p:nvSpPr>
          <p:cNvPr id="5" name="">
            <a:extLst xmlns:a="http://schemas.openxmlformats.org/drawingml/2006/main">
              <a:ext uri="{FF2B5EF4-FFF2-40B4-BE49-F238E27FC236}">
                <a16:creationId xmlns:a16="http://schemas.microsoft.com/office/drawing/2014/main" id="{A5A86FC4-412E-4E4E-988C-16031693BFF4}"/>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933310126"/>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d650bcf964e4a0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9A0C470-4EE7-4356-B43D-2ACAE8ADEC3D}"/>
              </a:ext>
            </a:extLst>
          </p:cNvPr>
          <p:cNvSpPr>
            <a:spLocks xmlns:a="http://schemas.openxmlformats.org/drawingml/2006/main" noGrp="1"/>
          </p:cNvSpPr>
          <p:nvPr/>
        </p:nvSpPr>
        <p:spPr>
          <a:xfrm xmlns:a="http://schemas.openxmlformats.org/drawingml/2006/main">
            <a:off x="1000125" y="46101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50CB8264-584F-4791-8B21-52F4806A2EE5}"/>
              </a:ext>
            </a:extLst>
          </p:cNvPr>
          <p:cNvSpPr>
            <a:spLocks xmlns:a="http://schemas.openxmlformats.org/drawingml/2006/main" noGrp="1"/>
          </p:cNvSpPr>
          <p:nvPr/>
        </p:nvSpPr>
        <p:spPr>
          <a:xfrm xmlns:a="http://schemas.openxmlformats.org/drawingml/2006/main">
            <a:off x="361950" y="4762500"/>
            <a:ext cx="3333750" cy="952500"/>
          </a:xfrm>
          <a:prstGeom xmlns:a="http://schemas.openxmlformats.org/drawingml/2006/main" prst="roundRect">
            <a:avLst>
              <a:gd name="adj" fmla="val 2600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Here are the steps and the acceptance criteria.</a:t>
            </a:r>
          </a:p>
        </p:txBody>
      </p:sp>
      <p:sp>
        <p:nvSpPr>
          <p:cNvPr id="4" name="">
            <a:extLst xmlns:a="http://schemas.openxmlformats.org/drawingml/2006/main">
              <a:ext uri="{FF2B5EF4-FFF2-40B4-BE49-F238E27FC236}">
                <a16:creationId xmlns:a16="http://schemas.microsoft.com/office/drawing/2014/main" id="{8A939C90-6122-4E14-985C-0F7CC054C346}"/>
              </a:ext>
            </a:extLst>
          </p:cNvPr>
          <p:cNvSpPr>
            <a:spLocks xmlns:a="http://schemas.openxmlformats.org/drawingml/2006/main" noGrp="1"/>
          </p:cNvSpPr>
          <p:nvPr/>
        </p:nvSpPr>
        <p:spPr>
          <a:xfrm xmlns:a="http://schemas.openxmlformats.org/drawingml/2006/main">
            <a:off x="6853238" y="48006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E73D2407-1131-4DA7-A99F-078536B671DE}"/>
              </a:ext>
            </a:extLst>
          </p:cNvPr>
          <p:cNvSpPr>
            <a:spLocks xmlns:a="http://schemas.openxmlformats.org/drawingml/2006/main" noGrp="1"/>
          </p:cNvSpPr>
          <p:nvPr/>
        </p:nvSpPr>
        <p:spPr>
          <a:xfrm xmlns:a="http://schemas.openxmlformats.org/drawingml/2006/main">
            <a:off x="5905500" y="4953000"/>
            <a:ext cx="1428750" cy="666750"/>
          </a:xfrm>
          <a:prstGeom xmlns:a="http://schemas.openxmlformats.org/drawingml/2006/main" prst="roundRect">
            <a:avLst>
              <a:gd name="adj" fmla="val 37143"/>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75" b="1">
                <a:solidFill>
                  <a:srgbClr val="251B34"/>
                </a:solidFill>
                <a:latin typeface="Outfit"/>
                <a:ea typeface="Outfit"/>
                <a:cs typeface="Outfit"/>
              </a:defRPr>
            </a:pPr>
            <a:r>
              <a:rPr sz="1875" b="1">
                <a:solidFill>
                  <a:srgbClr val="251B34"/>
                </a:solidFill>
                <a:latin typeface="Outfit"/>
                <a:ea typeface="Outfit"/>
                <a:cs typeface="Outfit"/>
              </a:rPr>
              <a:t>Perfect.</a:t>
            </a:r>
          </a:p>
        </p:txBody>
      </p:sp>
      <p:sp>
        <p:nvSpPr>
          <p:cNvPr id="6" name="">
            <a:extLst xmlns:a="http://schemas.openxmlformats.org/drawingml/2006/main">
              <a:ext uri="{FF2B5EF4-FFF2-40B4-BE49-F238E27FC236}">
                <a16:creationId xmlns:a16="http://schemas.microsoft.com/office/drawing/2014/main" id="{63428D39-4465-402A-9849-C5EE29DAF781}"/>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94B65002-6923-42CF-9EE0-39C64254BC0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1511413316"/>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3d8d2b5873c417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484B9A-F921-40BB-9ED8-311BEBE15766}"/>
              </a:ext>
            </a:extLst>
          </p:cNvPr>
          <p:cNvSpPr>
            <a:spLocks xmlns:a="http://schemas.openxmlformats.org/drawingml/2006/main" noGrp="1"/>
          </p:cNvSpPr>
          <p:nvPr/>
        </p:nvSpPr>
        <p:spPr>
          <a:xfrm xmlns:a="http://schemas.openxmlformats.org/drawingml/2006/main">
            <a:off x="6657975" y="450532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DC1E5E65-6594-48B5-9899-9BB74BD46718}"/>
              </a:ext>
            </a:extLst>
          </p:cNvPr>
          <p:cNvSpPr>
            <a:spLocks xmlns:a="http://schemas.openxmlformats.org/drawingml/2006/main" noGrp="1"/>
          </p:cNvSpPr>
          <p:nvPr/>
        </p:nvSpPr>
        <p:spPr>
          <a:xfrm xmlns:a="http://schemas.openxmlformats.org/drawingml/2006/main">
            <a:off x="6838950" y="431482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471E3642-B486-4317-BADE-E440C9B0B162}"/>
              </a:ext>
            </a:extLst>
          </p:cNvPr>
          <p:cNvSpPr>
            <a:spLocks xmlns:a="http://schemas.openxmlformats.org/drawingml/2006/main" noGrp="1"/>
          </p:cNvSpPr>
          <p:nvPr/>
        </p:nvSpPr>
        <p:spPr>
          <a:xfrm xmlns:a="http://schemas.openxmlformats.org/drawingml/2006/main">
            <a:off x="4095750" y="4667250"/>
            <a:ext cx="3409950" cy="10287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I know exactly when this is complete.</a:t>
            </a:r>
          </a:p>
        </p:txBody>
      </p:sp>
      <p:sp>
        <p:nvSpPr>
          <p:cNvPr id="5" name="">
            <a:extLst xmlns:a="http://schemas.openxmlformats.org/drawingml/2006/main">
              <a:ext uri="{FF2B5EF4-FFF2-40B4-BE49-F238E27FC236}">
                <a16:creationId xmlns:a16="http://schemas.microsoft.com/office/drawing/2014/main" id="{5F0D6E9B-9139-4019-AE8C-74F8A4C2973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8F210F20-F8F5-4653-9851-BC3371D1CC17}"/>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493205352"/>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74caf2ffdeb4b6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F2A4FB-7F6B-46A3-B893-20C8D3DA4DF1}"/>
              </a:ext>
            </a:extLst>
          </p:cNvPr>
          <p:cNvSpPr>
            <a:spLocks xmlns:a="http://schemas.openxmlformats.org/drawingml/2006/main" noGrp="1"/>
          </p:cNvSpPr>
          <p:nvPr/>
        </p:nvSpPr>
        <p:spPr>
          <a:xfrm xmlns:a="http://schemas.openxmlformats.org/drawingml/2006/main">
            <a:off x="1000125" y="46101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5C1B9ED0-0C14-4318-A896-794A2CBA2B4E}"/>
              </a:ext>
            </a:extLst>
          </p:cNvPr>
          <p:cNvSpPr>
            <a:spLocks xmlns:a="http://schemas.openxmlformats.org/drawingml/2006/main" noGrp="1"/>
          </p:cNvSpPr>
          <p:nvPr/>
        </p:nvSpPr>
        <p:spPr>
          <a:xfrm xmlns:a="http://schemas.openxmlformats.org/drawingml/2006/main">
            <a:off x="361950" y="4762500"/>
            <a:ext cx="3333750" cy="952500"/>
          </a:xfrm>
          <a:prstGeom xmlns:a="http://schemas.openxmlformats.org/drawingml/2006/main" prst="roundRect">
            <a:avLst>
              <a:gd name="adj" fmla="val 2600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Here are the steps and the acceptance criteria.</a:t>
            </a:r>
          </a:p>
        </p:txBody>
      </p:sp>
      <p:sp>
        <p:nvSpPr>
          <p:cNvPr id="4" name="">
            <a:extLst xmlns:a="http://schemas.openxmlformats.org/drawingml/2006/main">
              <a:ext uri="{FF2B5EF4-FFF2-40B4-BE49-F238E27FC236}">
                <a16:creationId xmlns:a16="http://schemas.microsoft.com/office/drawing/2014/main" id="{9E135AE0-9FCF-4193-90DC-FD3B3B8C9A72}"/>
              </a:ext>
            </a:extLst>
          </p:cNvPr>
          <p:cNvSpPr>
            <a:spLocks xmlns:a="http://schemas.openxmlformats.org/drawingml/2006/main" noGrp="1"/>
          </p:cNvSpPr>
          <p:nvPr/>
        </p:nvSpPr>
        <p:spPr>
          <a:xfrm xmlns:a="http://schemas.openxmlformats.org/drawingml/2006/main">
            <a:off x="6829425" y="48006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DDAAAA20-7A89-441A-B6FE-2CF5A31A16CC}"/>
              </a:ext>
            </a:extLst>
          </p:cNvPr>
          <p:cNvSpPr>
            <a:spLocks xmlns:a="http://schemas.openxmlformats.org/drawingml/2006/main" noGrp="1"/>
          </p:cNvSpPr>
          <p:nvPr/>
        </p:nvSpPr>
        <p:spPr>
          <a:xfrm xmlns:a="http://schemas.openxmlformats.org/drawingml/2006/main">
            <a:off x="5810250" y="4953000"/>
            <a:ext cx="1524000" cy="666750"/>
          </a:xfrm>
          <a:prstGeom xmlns:a="http://schemas.openxmlformats.org/drawingml/2006/main" prst="roundRect">
            <a:avLst>
              <a:gd name="adj" fmla="val 37143"/>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Okay…</a:t>
            </a:r>
          </a:p>
        </p:txBody>
      </p:sp>
      <p:sp>
        <p:nvSpPr>
          <p:cNvPr id="6" name="">
            <a:extLst xmlns:a="http://schemas.openxmlformats.org/drawingml/2006/main">
              <a:ext uri="{FF2B5EF4-FFF2-40B4-BE49-F238E27FC236}">
                <a16:creationId xmlns:a16="http://schemas.microsoft.com/office/drawing/2014/main" id="{C521E150-D8BE-4EE0-BFDA-163BF3FDA58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1760DB2E-D2D0-46A1-AC25-156C27152147}"/>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637088333"/>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d8cd974202e4b4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1D8BCDB-797B-4460-83D2-D781EBD65A67}"/>
              </a:ext>
            </a:extLst>
          </p:cNvPr>
          <p:cNvSpPr>
            <a:spLocks xmlns:a="http://schemas.openxmlformats.org/drawingml/2006/main" noGrp="1"/>
          </p:cNvSpPr>
          <p:nvPr/>
        </p:nvSpPr>
        <p:spPr>
          <a:xfrm xmlns:a="http://schemas.openxmlformats.org/drawingml/2006/main">
            <a:off x="4391025" y="44100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744FF0CE-5D79-4680-8288-3A2A434B6E20}"/>
              </a:ext>
            </a:extLst>
          </p:cNvPr>
          <p:cNvSpPr>
            <a:spLocks xmlns:a="http://schemas.openxmlformats.org/drawingml/2006/main" noGrp="1"/>
          </p:cNvSpPr>
          <p:nvPr/>
        </p:nvSpPr>
        <p:spPr>
          <a:xfrm xmlns:a="http://schemas.openxmlformats.org/drawingml/2006/main">
            <a:off x="4295775" y="42195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987D5A8B-5D20-4FD9-9501-54884D986F7E}"/>
              </a:ext>
            </a:extLst>
          </p:cNvPr>
          <p:cNvSpPr>
            <a:spLocks xmlns:a="http://schemas.openxmlformats.org/drawingml/2006/main" noGrp="1"/>
          </p:cNvSpPr>
          <p:nvPr/>
        </p:nvSpPr>
        <p:spPr>
          <a:xfrm xmlns:a="http://schemas.openxmlformats.org/drawingml/2006/main">
            <a:off x="3714750" y="4572000"/>
            <a:ext cx="3790950" cy="11811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100000"/>
          </a:bodyPr>
          <a:lstStyle xmlns:a="http://schemas.openxmlformats.org/drawingml/2006/main"/>
          <a:p xmlns:a="http://schemas.openxmlformats.org/drawingml/2006/main">
            <a:pPr>
              <a:defRPr sz="1575" b="1">
                <a:solidFill>
                  <a:srgbClr val="251B34"/>
                </a:solidFill>
                <a:latin typeface="Outfit"/>
                <a:ea typeface="Outfit"/>
                <a:cs typeface="Outfit"/>
              </a:defRPr>
            </a:pPr>
            <a:r>
              <a:rPr sz="1575" b="1">
                <a:solidFill>
                  <a:srgbClr val="251B34"/>
                </a:solidFill>
                <a:latin typeface="Outfit"/>
                <a:ea typeface="Outfit"/>
                <a:cs typeface="Outfit"/>
              </a:rPr>
              <a:t>Why did they hire me if all I’m supposed to do is tick boxes?</a:t>
            </a:r>
          </a:p>
        </p:txBody>
      </p:sp>
      <p:sp>
        <p:nvSpPr>
          <p:cNvPr id="5" name="">
            <a:extLst xmlns:a="http://schemas.openxmlformats.org/drawingml/2006/main">
              <a:ext uri="{FF2B5EF4-FFF2-40B4-BE49-F238E27FC236}">
                <a16:creationId xmlns:a16="http://schemas.microsoft.com/office/drawing/2014/main" id="{FF2A8605-F293-40F2-8084-D373675E9DB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07878AAC-1D3A-4A92-8C6E-2D7E48A151D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36787177"/>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99e8728ff1c14458"/>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2060E98-5ACD-4EF9-9A29-1CF37DF16D13}"/>
              </a:ext>
            </a:extLst>
          </p:cNvPr>
          <p:cNvSpPr>
            <a:spLocks xmlns:a="http://schemas.openxmlformats.org/drawingml/2006/main" noGrp="1"/>
          </p:cNvSpPr>
          <p:nvPr/>
        </p:nvSpPr>
        <p:spPr>
          <a:xfrm xmlns:a="http://schemas.openxmlformats.org/drawingml/2006/main">
            <a:off x="4495800" y="421005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293988E3-9AD8-4789-959F-47A15A150231}"/>
              </a:ext>
            </a:extLst>
          </p:cNvPr>
          <p:cNvSpPr>
            <a:spLocks xmlns:a="http://schemas.openxmlformats.org/drawingml/2006/main" noGrp="1"/>
          </p:cNvSpPr>
          <p:nvPr/>
        </p:nvSpPr>
        <p:spPr>
          <a:xfrm xmlns:a="http://schemas.openxmlformats.org/drawingml/2006/main">
            <a:off x="2762250" y="4362450"/>
            <a:ext cx="2476500" cy="952500"/>
          </a:xfrm>
          <a:prstGeom xmlns:a="http://schemas.openxmlformats.org/drawingml/2006/main" prst="roundRect">
            <a:avLst>
              <a:gd name="adj" fmla="val 2600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575" b="1">
                <a:solidFill>
                  <a:srgbClr val="251B34"/>
                </a:solidFill>
                <a:latin typeface="Outfit"/>
                <a:ea typeface="Outfit"/>
                <a:cs typeface="Outfit"/>
              </a:defRPr>
            </a:pPr>
            <a:r>
              <a:rPr sz="1575" b="1">
                <a:solidFill>
                  <a:srgbClr val="251B34"/>
                </a:solidFill>
                <a:latin typeface="Outfit"/>
                <a:ea typeface="Outfit"/>
                <a:cs typeface="Outfit"/>
              </a:rPr>
              <a:t>I gave you exactly the same thing.</a:t>
            </a:r>
          </a:p>
        </p:txBody>
      </p:sp>
      <p:sp>
        <p:nvSpPr>
          <p:cNvPr id="4" name="">
            <a:extLst xmlns:a="http://schemas.openxmlformats.org/drawingml/2006/main">
              <a:ext uri="{FF2B5EF4-FFF2-40B4-BE49-F238E27FC236}">
                <a16:creationId xmlns:a16="http://schemas.microsoft.com/office/drawing/2014/main" id="{32F780CF-4F1B-4D55-8987-7EAB02AE33D7}"/>
              </a:ext>
            </a:extLst>
          </p:cNvPr>
          <p:cNvSpPr>
            <a:spLocks xmlns:a="http://schemas.openxmlformats.org/drawingml/2006/main" noGrp="1"/>
          </p:cNvSpPr>
          <p:nvPr/>
        </p:nvSpPr>
        <p:spPr>
          <a:xfrm xmlns:a="http://schemas.openxmlformats.org/drawingml/2006/main">
            <a:off x="809625" y="49530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838161CC-E454-4975-A29D-0187314415B1}"/>
              </a:ext>
            </a:extLst>
          </p:cNvPr>
          <p:cNvSpPr>
            <a:spLocks xmlns:a="http://schemas.openxmlformats.org/drawingml/2006/main" noGrp="1"/>
          </p:cNvSpPr>
          <p:nvPr/>
        </p:nvSpPr>
        <p:spPr>
          <a:xfrm xmlns:a="http://schemas.openxmlformats.org/drawingml/2006/main">
            <a:off x="361950" y="5105400"/>
            <a:ext cx="2286000" cy="792861"/>
          </a:xfrm>
          <a:prstGeom xmlns:a="http://schemas.openxmlformats.org/drawingml/2006/main" prst="roundRect">
            <a:avLst>
              <a:gd name="adj" fmla="val 31235"/>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575" b="1">
                <a:solidFill>
                  <a:srgbClr val="251B34"/>
                </a:solidFill>
                <a:latin typeface="Outfit"/>
                <a:ea typeface="Outfit"/>
                <a:cs typeface="Outfit"/>
              </a:defRPr>
            </a:pPr>
            <a:r>
              <a:rPr sz="1575" b="1">
                <a:solidFill>
                  <a:srgbClr val="251B34"/>
                </a:solidFill>
                <a:latin typeface="Outfit"/>
                <a:ea typeface="Outfit"/>
                <a:cs typeface="Outfit"/>
              </a:rPr>
              <a:t>You gave me structure.</a:t>
            </a:r>
          </a:p>
        </p:txBody>
      </p:sp>
      <p:sp>
        <p:nvSpPr>
          <p:cNvPr id="6" name="">
            <a:extLst xmlns:a="http://schemas.openxmlformats.org/drawingml/2006/main">
              <a:ext uri="{FF2B5EF4-FFF2-40B4-BE49-F238E27FC236}">
                <a16:creationId xmlns:a16="http://schemas.microsoft.com/office/drawing/2014/main" id="{79BA8677-D094-4E05-9612-8910DDF040B8}"/>
              </a:ext>
            </a:extLst>
          </p:cNvPr>
          <p:cNvSpPr>
            <a:spLocks xmlns:a="http://schemas.openxmlformats.org/drawingml/2006/main" noGrp="1"/>
          </p:cNvSpPr>
          <p:nvPr/>
        </p:nvSpPr>
        <p:spPr>
          <a:xfrm xmlns:a="http://schemas.openxmlformats.org/drawingml/2006/main">
            <a:off x="6838950" y="481965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78549A32-03C0-4AE5-B411-B6A600DD8C93}"/>
              </a:ext>
            </a:extLst>
          </p:cNvPr>
          <p:cNvSpPr>
            <a:spLocks xmlns:a="http://schemas.openxmlformats.org/drawingml/2006/main" noGrp="1"/>
          </p:cNvSpPr>
          <p:nvPr/>
        </p:nvSpPr>
        <p:spPr>
          <a:xfrm xmlns:a="http://schemas.openxmlformats.org/drawingml/2006/main">
            <a:off x="5334000" y="4972050"/>
            <a:ext cx="2171700" cy="914400"/>
          </a:xfrm>
          <a:prstGeom xmlns:a="http://schemas.openxmlformats.org/drawingml/2006/main" prst="roundRect">
            <a:avLst>
              <a:gd name="adj" fmla="val 27083"/>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500" b="1">
                <a:solidFill>
                  <a:srgbClr val="251B34"/>
                </a:solidFill>
                <a:latin typeface="Outfit"/>
                <a:ea typeface="Outfit"/>
                <a:cs typeface="Outfit"/>
              </a:defRPr>
            </a:pPr>
            <a:r>
              <a:rPr sz="1500" b="1">
                <a:solidFill>
                  <a:srgbClr val="251B34"/>
                </a:solidFill>
                <a:latin typeface="Outfit"/>
                <a:ea typeface="Outfit"/>
                <a:cs typeface="Outfit"/>
              </a:rPr>
              <a:t>And you took away my room to move.</a:t>
            </a:r>
          </a:p>
        </p:txBody>
      </p:sp>
      <p:sp>
        <p:nvSpPr>
          <p:cNvPr id="8" name="">
            <a:extLst xmlns:a="http://schemas.openxmlformats.org/drawingml/2006/main">
              <a:ext uri="{FF2B5EF4-FFF2-40B4-BE49-F238E27FC236}">
                <a16:creationId xmlns:a16="http://schemas.microsoft.com/office/drawing/2014/main" id="{5B9ED523-D6BD-43F4-8270-34F85C21BBC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9" name="">
            <a:extLst xmlns:a="http://schemas.openxmlformats.org/drawingml/2006/main">
              <a:ext uri="{FF2B5EF4-FFF2-40B4-BE49-F238E27FC236}">
                <a16:creationId xmlns:a16="http://schemas.microsoft.com/office/drawing/2014/main" id="{2BCAAFD7-FFCD-4316-8B86-BF0EAF2A0F6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238366663"/>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8F796E12-7762-4229-A4FA-98950E20DA6F}"/>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6CC62EBB-9BB6-49DF-AFA0-623D32E97D5A}"/>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DE8A058A-9216-4865-AE80-723A6B0AEA65}"/>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Tomasz experiences a detailed checklist as support</a:t>
            </a:r>
            <a:br>
              <a:rPr sz="1100" b="1">
                <a:solidFill>
                  <a:srgbClr val="251B34"/>
                </a:solidFill>
                <a:latin typeface="Outfit"/>
                <a:ea typeface="Outfit"/>
                <a:cs typeface="Outfit"/>
              </a:rPr>
            </a:br>
            <a:r>
              <a:rPr sz="1100" b="1">
                <a:solidFill>
                  <a:srgbClr val="251B34"/>
                </a:solidFill>
                <a:latin typeface="Outfit"/>
                <a:ea typeface="Outfit"/>
                <a:cs typeface="Outfit"/>
              </a:rPr>
              <a:t>and clarity, while Olek experiences it as a</a:t>
            </a:r>
            <a:br>
              <a:rPr sz="1100" b="1">
                <a:solidFill>
                  <a:srgbClr val="251B34"/>
                </a:solidFill>
                <a:latin typeface="Outfit"/>
                <a:ea typeface="Outfit"/>
                <a:cs typeface="Outfit"/>
              </a:rPr>
            </a:br>
            <a:r>
              <a:rPr sz="1100" b="1">
                <a:solidFill>
                  <a:srgbClr val="251B34"/>
                </a:solidFill>
                <a:latin typeface="Outfit"/>
                <a:ea typeface="Outfit"/>
                <a:cs typeface="Outfit"/>
              </a:rPr>
              <a:t>restriction on his judgment. As a result, the same</a:t>
            </a:r>
            <a:br>
              <a:rPr sz="1100" b="1">
                <a:solidFill>
                  <a:srgbClr val="251B34"/>
                </a:solidFill>
                <a:latin typeface="Outfit"/>
                <a:ea typeface="Outfit"/>
                <a:cs typeface="Outfit"/>
              </a:rPr>
            </a:br>
            <a:r>
              <a:rPr sz="1100" b="1">
                <a:solidFill>
                  <a:srgbClr val="251B34"/>
                </a:solidFill>
                <a:latin typeface="Outfit"/>
                <a:ea typeface="Outfit"/>
                <a:cs typeface="Outfit"/>
              </a:rPr>
              <a:t>management style makes one person more confident and</a:t>
            </a:r>
            <a:br>
              <a:rPr sz="1100" b="1">
                <a:solidFill>
                  <a:srgbClr val="251B34"/>
                </a:solidFill>
                <a:latin typeface="Outfit"/>
                <a:ea typeface="Outfit"/>
                <a:cs typeface="Outfit"/>
              </a:rPr>
            </a:br>
            <a:r>
              <a:rPr sz="1100" b="1">
                <a:solidFill>
                  <a:srgbClr val="251B34"/>
                </a:solidFill>
                <a:latin typeface="Outfit"/>
                <a:ea typeface="Outfit"/>
                <a:cs typeface="Outfit"/>
              </a:rPr>
              <a:t>signals distrust to the other. Do not give everyone</a:t>
            </a:r>
            <a:br>
              <a:rPr sz="1100" b="1">
                <a:solidFill>
                  <a:srgbClr val="251B34"/>
                </a:solidFill>
                <a:latin typeface="Outfit"/>
                <a:ea typeface="Outfit"/>
                <a:cs typeface="Outfit"/>
              </a:rPr>
            </a:br>
            <a:r>
              <a:rPr sz="1100" b="1">
                <a:solidFill>
                  <a:srgbClr val="251B34"/>
                </a:solidFill>
                <a:latin typeface="Outfit"/>
                <a:ea typeface="Outfit"/>
                <a:cs typeface="Outfit"/>
              </a:rPr>
              <a:t>identical structure. Agree on the needed level of</a:t>
            </a:r>
            <a:br>
              <a:rPr sz="1100" b="1">
                <a:solidFill>
                  <a:srgbClr val="251B34"/>
                </a:solidFill>
                <a:latin typeface="Outfit"/>
                <a:ea typeface="Outfit"/>
                <a:cs typeface="Outfit"/>
              </a:rPr>
            </a:br>
            <a:r>
              <a:rPr sz="1100" b="1">
                <a:solidFill>
                  <a:srgbClr val="251B34"/>
                </a:solidFill>
                <a:latin typeface="Outfit"/>
                <a:ea typeface="Outfit"/>
                <a:cs typeface="Outfit"/>
              </a:rPr>
              <a:t>support and the room for independent choice.</a:t>
            </a:r>
          </a:p>
        </p:txBody>
      </p:sp>
      <p:sp>
        <p:nvSpPr>
          <p:cNvPr id="5" name="">
            <a:extLst>
              <a:ext uri="{FF2B5EF4-FFF2-40B4-BE49-F238E27FC236}">
                <ns3:creationId id="{3A46FCAC-4F79-47FC-B296-E301E586AB28}"/>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8ED2BB69-FC3B-4A2C-BBFA-E136D0374A1B}"/>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DE8A058A-9216-4865-AE80-723A6B0AEA65}"/>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13617119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2026-09-11T04:45:04.4930000Z</dcterms:created>
  <dcterms:modified xsi:type="dcterms:W3CDTF">2026-09-11T04:45:04.4930000Z</dcterms:modified>
</coreProperties>
</file>