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Default Extension="png" ContentType="image/png"/>
</Types>
</file>

<file path=_rels/.rels>&#65279;<?xml version="1.0" encoding="utf-8"?><Relationships xmlns="http://schemas.openxmlformats.org/package/2006/relationships"><Relationship Type="http://schemas.openxmlformats.org/package/2006/relationships/metadata/core-properties" Target="/docProps/core.xml" Id="Rae9b121a0e014ac9" /><Relationship Type="http://schemas.openxmlformats.org/officeDocument/2006/relationships/extended-properties" Target="/docProps/app.xml" Id="R3f2e3e75f9cc4b41" /><Relationship Type="http://schemas.openxmlformats.org/officeDocument/2006/relationships/officeDocument" Target="/ppt/presentation.xml" Id="Rb6aa56cff9f44ffa" /></Relationships>
</file>

<file path=ppt/presentation.xml><?xml version="1.0" encoding="utf-8"?>
<p:presentation xmlns:p="http://schemas.openxmlformats.org/presentationml/2006/main">
  <p:sldMasterIdLst>
    <p:sldMasterId xmlns:r="http://schemas.openxmlformats.org/officeDocument/2006/relationships" id="2147483648" r:id="R80d0fff98dfe43c8"/>
  </p:sldMasterIdLst>
  <p:notesMasterIdLst>
    <p:notesMasterId xmlns:r="http://schemas.openxmlformats.org/officeDocument/2006/relationships" r:id="Rd6310d61b2bc4e35"/>
  </p:notesMasterIdLst>
  <p:sldIdLst>
    <p:sldId xmlns:r="http://schemas.openxmlformats.org/officeDocument/2006/relationships" id="256" r:id="R22b2bb1767e34b7c"/>
    <p:sldId xmlns:r="http://schemas.openxmlformats.org/officeDocument/2006/relationships" id="257" r:id="R753cbbeff0cb4863"/>
    <p:sldId xmlns:r="http://schemas.openxmlformats.org/officeDocument/2006/relationships" id="258" r:id="R0c41dcfd15954d8b"/>
    <p:sldId xmlns:r="http://schemas.openxmlformats.org/officeDocument/2006/relationships" id="259" r:id="Reaf21a1b6a054d3d"/>
    <p:sldId xmlns:r="http://schemas.openxmlformats.org/officeDocument/2006/relationships" id="260" r:id="R228760a225464cd6"/>
    <p:sldId xmlns:r="http://schemas.openxmlformats.org/officeDocument/2006/relationships" id="261" r:id="Rfd09b94f2e514347"/>
    <p:sldId xmlns:r="http://schemas.openxmlformats.org/officeDocument/2006/relationships" id="262" r:id="R3e3daa8d1a6a4065"/>
  </p:sldIdLst>
  <p:sldSz cx="78867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a4e6fe838934f29" /><Relationship Type="http://schemas.openxmlformats.org/officeDocument/2006/relationships/slideMaster" Target="/ppt/slideMasters/slideMaster1.xml" Id="R80d0fff98dfe43c8" /><Relationship Type="http://schemas.openxmlformats.org/officeDocument/2006/relationships/notesMaster" Target="/ppt/notesMasters/notesMaster1.xml" Id="Rd6310d61b2bc4e35" /><Relationship Type="http://schemas.openxmlformats.org/officeDocument/2006/relationships/presProps" Target="/ppt/presProps.xml" Id="R83d0305f995c45d2" /><Relationship Type="http://schemas.openxmlformats.org/officeDocument/2006/relationships/tableStyles" Target="/ppt/tableStyles.xml" Id="R02204187018b4085" /><Relationship Type="http://schemas.openxmlformats.org/officeDocument/2006/relationships/slide" Target="/ppt/slides/slide1.xml" Id="R22b2bb1767e34b7c" /><Relationship Type="http://schemas.openxmlformats.org/officeDocument/2006/relationships/slide" Target="/ppt/slides/slide2.xml" Id="R753cbbeff0cb4863" /><Relationship Type="http://schemas.openxmlformats.org/officeDocument/2006/relationships/slide" Target="/ppt/slides/slide3.xml" Id="R0c41dcfd15954d8b" /><Relationship Type="http://schemas.openxmlformats.org/officeDocument/2006/relationships/slide" Target="/ppt/slides/slide4.xml" Id="Reaf21a1b6a054d3d" /><Relationship Type="http://schemas.openxmlformats.org/officeDocument/2006/relationships/slide" Target="/ppt/slides/slide5.xml" Id="R228760a225464cd6" /><Relationship Type="http://schemas.openxmlformats.org/officeDocument/2006/relationships/slide" Target="/ppt/slides/slide6.xml" Id="Rfd09b94f2e514347" /><Relationship Type="http://schemas.openxmlformats.org/officeDocument/2006/relationships/slide" Target="/ppt/slides/slide7.xml" Id="R3e3daa8d1a6a406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f38ba38d14e4a7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8d5b64749884010" /><Relationship Type="http://schemas.openxmlformats.org/officeDocument/2006/relationships/notesMaster" Target="/ppt/notesMasters/notesMaster1.xml" Id="Rd28cf3f213b14d1b" /></Relationships>
</file>

<file path=ppt/notesSlides/_rels/notesSlide2.xml.rels>&#65279;<?xml version="1.0" encoding="utf-8"?><Relationships xmlns="http://schemas.openxmlformats.org/package/2006/relationships"><Relationship Type="http://schemas.openxmlformats.org/officeDocument/2006/relationships/slide" Target="/ppt/slides/slide2.xml" Id="R459086dfe16d4b33" /><Relationship Type="http://schemas.openxmlformats.org/officeDocument/2006/relationships/notesMaster" Target="/ppt/notesMasters/notesMaster1.xml" Id="R130bc60c669f4d31" /></Relationships>
</file>

<file path=ppt/notesSlides/_rels/notesSlide3.xml.rels>&#65279;<?xml version="1.0" encoding="utf-8"?><Relationships xmlns="http://schemas.openxmlformats.org/package/2006/relationships"><Relationship Type="http://schemas.openxmlformats.org/officeDocument/2006/relationships/slide" Target="/ppt/slides/slide3.xml" Id="R2dc6086f58644608" /><Relationship Type="http://schemas.openxmlformats.org/officeDocument/2006/relationships/notesMaster" Target="/ppt/notesMasters/notesMaster1.xml" Id="Rd92d7a419ab9492f" /></Relationships>
</file>

<file path=ppt/notesSlides/_rels/notesSlide4.xml.rels>&#65279;<?xml version="1.0" encoding="utf-8"?><Relationships xmlns="http://schemas.openxmlformats.org/package/2006/relationships"><Relationship Type="http://schemas.openxmlformats.org/officeDocument/2006/relationships/slide" Target="/ppt/slides/slide4.xml" Id="R147e1c5094d6431f" /><Relationship Type="http://schemas.openxmlformats.org/officeDocument/2006/relationships/notesMaster" Target="/ppt/notesMasters/notesMaster1.xml" Id="Rf6043a10b61b4c72" /></Relationships>
</file>

<file path=ppt/notesSlides/_rels/notesSlide5.xml.rels>&#65279;<?xml version="1.0" encoding="utf-8"?><Relationships xmlns="http://schemas.openxmlformats.org/package/2006/relationships"><Relationship Type="http://schemas.openxmlformats.org/officeDocument/2006/relationships/slide" Target="/ppt/slides/slide5.xml" Id="R2df7c18c1ca24b4d" /><Relationship Type="http://schemas.openxmlformats.org/officeDocument/2006/relationships/notesMaster" Target="/ppt/notesMasters/notesMaster1.xml" Id="R9b46f12a40384615" /></Relationships>
</file>

<file path=ppt/notesSlides/_rels/notesSlide6.xml.rels>&#65279;<?xml version="1.0" encoding="utf-8"?><Relationships xmlns="http://schemas.openxmlformats.org/package/2006/relationships"><Relationship Type="http://schemas.openxmlformats.org/officeDocument/2006/relationships/slide" Target="/ppt/slides/slide6.xml" Id="R63f0acd9c7ab456f" /><Relationship Type="http://schemas.openxmlformats.org/officeDocument/2006/relationships/notesMaster" Target="/ppt/notesMasters/notesMaster1.xml" Id="R7c0d03d8d8214b53" /></Relationships>
</file>

<file path=ppt/notesSlides/_rels/notesSlide7.xml.rels>&#65279;<?xml version="1.0" encoding="utf-8"?><Relationships xmlns="http://schemas.openxmlformats.org/package/2006/relationships"><Relationship Type="http://schemas.openxmlformats.org/officeDocument/2006/relationships/slide" Target="/ppt/slides/slide7.xml" Id="R68f4e1af137f4799" /><Relationship Type="http://schemas.openxmlformats.org/officeDocument/2006/relationships/notesMaster" Target="/ppt/notesMasters/notesMaster1.xml" Id="R538d1344aa5d417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CC: boss, boss, and another boss. Documentation and public blame.</a:t>
            </a:r>
          </a:p>
          <a:p xmlns:a="http://schemas.openxmlformats.org/drawingml/2006/main">
            <a:r>
              <a:t/>
            </a:r>
          </a:p>
          <a:p xmlns:a="http://schemas.openxmlformats.org/drawingml/2006/main">
            <a:r>
              <a:t>Amira copies managers to preserve a record of the agreement. Olek experiences the same action as a public display of his mistake.</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CC: boss, boss, and another boss. Documentation and public blame.</a:t>
            </a:r>
          </a:p>
          <a:p xmlns:a="http://schemas.openxmlformats.org/drawingml/2006/main">
            <a:r>
              <a:t/>
            </a:r>
          </a:p>
          <a:p xmlns:a="http://schemas.openxmlformats.org/drawingml/2006/main">
            <a:r>
              <a:t>Amira copies managers to preserve a record of the agreement. Olek experiences the same action as a public display of his mistake.</a:t>
            </a:r>
          </a:p>
          <a:p xmlns:a="http://schemas.openxmlformats.org/drawingml/2006/main">
            <a:r>
              <a:t/>
            </a:r>
          </a:p>
          <a:p xmlns:a="http://schemas.openxmlformats.org/drawingml/2006/main">
            <a:r>
              <a:t>Amira notices that the implementation does not match the specification and prepares a message to Olek.</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CC: boss, boss, and another boss. Documentation and public blame.</a:t>
            </a:r>
          </a:p>
          <a:p xmlns:a="http://schemas.openxmlformats.org/drawingml/2006/main">
            <a:r>
              <a:t/>
            </a:r>
          </a:p>
          <a:p xmlns:a="http://schemas.openxmlformats.org/drawingml/2006/main">
            <a:r>
              <a:t>Amira copies managers to preserve a record of the agreement. Olek experiences the same action as a public display of his mistake.</a:t>
            </a:r>
          </a:p>
          <a:p xmlns:a="http://schemas.openxmlformats.org/drawingml/2006/main">
            <a:r>
              <a:t/>
            </a:r>
          </a:p>
          <a:p xmlns:a="http://schemas.openxmlformats.org/drawingml/2006/main">
            <a:r>
              <a:t>Olek, seated in his wheelchair, sees that managers Karim and Helena were copied on the message.</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CC: boss, boss, and another boss. Documentation and public blame.</a:t>
            </a:r>
          </a:p>
          <a:p xmlns:a="http://schemas.openxmlformats.org/drawingml/2006/main">
            <a:r>
              <a:t/>
            </a:r>
          </a:p>
          <a:p xmlns:a="http://schemas.openxmlformats.org/drawingml/2006/main">
            <a:r>
              <a:t>Amira copies managers to preserve a record of the agreement. Olek experiences the same action as a public display of his mistake.</a:t>
            </a:r>
          </a:p>
          <a:p xmlns:a="http://schemas.openxmlformats.org/drawingml/2006/main">
            <a:r>
              <a:t/>
            </a:r>
          </a:p>
          <a:p xmlns:a="http://schemas.openxmlformats.org/drawingml/2006/main">
            <a:r>
              <a:t>Amira calmly returns to work, believing that everyone responsible now has the same information.</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CC: boss, boss, and another boss. Documentation and public blame.</a:t>
            </a:r>
          </a:p>
          <a:p xmlns:a="http://schemas.openxmlformats.org/drawingml/2006/main">
            <a:r>
              <a:t/>
            </a:r>
          </a:p>
          <a:p xmlns:a="http://schemas.openxmlformats.org/drawingml/2006/main">
            <a:r>
              <a:t>Amira copies managers to preserve a record of the agreement. Olek experiences the same action as a public display of his mistake.</a:t>
            </a:r>
          </a:p>
          <a:p xmlns:a="http://schemas.openxmlformats.org/drawingml/2006/main">
            <a:r>
              <a:t/>
            </a:r>
          </a:p>
          <a:p xmlns:a="http://schemas.openxmlformats.org/drawingml/2006/main">
            <a:r>
              <a:t>Olek explains to Amira why copying managers feels like public blame to him.</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CC: boss, boss, and another boss. Documentation and public blame.</a:t>
            </a:r>
          </a:p>
          <a:p xmlns:a="http://schemas.openxmlformats.org/drawingml/2006/main">
            <a:r>
              <a:t/>
            </a:r>
          </a:p>
          <a:p xmlns:a="http://schemas.openxmlformats.org/drawingml/2006/main">
            <a:r>
              <a:t>Amira copies managers to preserve a record of the agreement. Olek experiences the same action as a public display of his mistake.</a:t>
            </a:r>
          </a:p>
          <a:p xmlns:a="http://schemas.openxmlformats.org/drawingml/2006/main">
            <a:r>
              <a:t/>
            </a:r>
          </a:p>
          <a:p xmlns:a="http://schemas.openxmlformats.org/drawingml/2006/main">
            <a:r>
              <a:t>Amira and Olek agree to discuss small corrections directly and escalate genuine risks more widely.</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CC: boss, boss, and another boss. Documentation and public blame.</a:t>
            </a:r>
          </a:p>
          <a:p xmlns:a="http://schemas.openxmlformats.org/drawingml/2006/main">
            <a:r>
              <a:t/>
            </a:r>
          </a:p>
          <a:p xmlns:a="http://schemas.openxmlformats.org/drawingml/2006/main">
            <a:r>
              <a:t>Amira copies managers to preserve a record of the agreement. Olek experiences the same action as a public display of his mistake.</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a:p xmlns:a="http://schemas.openxmlformats.org/drawingml/2006/main">
            <a:r>
              <a:t/>
            </a:r>
          </a:p>
          <a:p xmlns:a="http://schemas.openxmlformats.org/drawingml/2006/main">
            <a:r>
              <a:t>Amira uses CC as a shared record of accountability, while Olek sees it as exposing his mistake to people above him. As a result, the same two email addresses mean documentation to one person and reputational escalation to the other. Before copying managers, state why they are included and what you expect from them. The recipient list alone does not explain the message’s purpose.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d34819a59e9493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ab1ccb1e4ea4dfd" /><Relationship Type="http://schemas.openxmlformats.org/officeDocument/2006/relationships/slideLayout" Target="/ppt/slideLayouts/slideLayout1.xml" Id="Re88074fac3e7493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88074fac3e7493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606181a82fcb4dd1" /><Relationship Type="http://schemas.openxmlformats.org/officeDocument/2006/relationships/notesSlide" Target="/ppt/notesSlides/notesSlide1.xml" Id="R809e57a64f3d4a5b" /></Relationships>
</file>

<file path=ppt/slides/_rels/slide2.xml.rels><?xml version='1.0' encoding='utf-8'?>
<Relationships xmlns="http://schemas.openxmlformats.org/package/2006/relationships"><Relationship Type="http://schemas.openxmlformats.org/officeDocument/2006/relationships/slideLayout" Target="/ppt/slideLayouts/slideLayout1.xml" Id="R76ade0d293164419"/><Relationship Type="http://schemas.openxmlformats.org/officeDocument/2006/relationships/image" Target="../media/image.jpeg" Id="Rd4c8bd5c69644a92"/><Relationship Type="http://schemas.openxmlformats.org/officeDocument/2006/relationships/notesSlide" Target="/ppt/notesSlides/notesSlide2.xml" Id="R4e4b79ba06ff42ce"/></Relationships>
</file>

<file path=ppt/slides/_rels/slide3.xml.rels><?xml version='1.0' encoding='utf-8'?>
<Relationships xmlns="http://schemas.openxmlformats.org/package/2006/relationships"><Relationship Type="http://schemas.openxmlformats.org/officeDocument/2006/relationships/slideLayout" Target="/ppt/slideLayouts/slideLayout1.xml" Id="Rd01e993dd759430d"/><Relationship Type="http://schemas.openxmlformats.org/officeDocument/2006/relationships/image" Target="../media/image2.jpeg" Id="R5f182f7517da436e"/><Relationship Type="http://schemas.openxmlformats.org/officeDocument/2006/relationships/notesSlide" Target="/ppt/notesSlides/notesSlide3.xml" Id="R2853765b632f4321"/></Relationships>
</file>

<file path=ppt/slides/_rels/slide4.xml.rels><?xml version='1.0' encoding='utf-8'?>
<Relationships xmlns="http://schemas.openxmlformats.org/package/2006/relationships"><Relationship Type="http://schemas.openxmlformats.org/officeDocument/2006/relationships/slideLayout" Target="/ppt/slideLayouts/slideLayout1.xml" Id="Re8b0e12e6190430b"/><Relationship Type="http://schemas.openxmlformats.org/officeDocument/2006/relationships/image" Target="../media/image3.jpeg" Id="R47f992e1f2f64869"/><Relationship Type="http://schemas.openxmlformats.org/officeDocument/2006/relationships/notesSlide" Target="/ppt/notesSlides/notesSlide4.xml" Id="R8cc946a85e6f4937"/></Relationships>
</file>

<file path=ppt/slides/_rels/slide5.xml.rels><?xml version='1.0' encoding='utf-8'?>
<Relationships xmlns="http://schemas.openxmlformats.org/package/2006/relationships"><Relationship Type="http://schemas.openxmlformats.org/officeDocument/2006/relationships/slideLayout" Target="/ppt/slideLayouts/slideLayout1.xml" Id="Raaff4042267c4108"/><Relationship Type="http://schemas.openxmlformats.org/officeDocument/2006/relationships/image" Target="../media/image4.jpeg" Id="R2897eac0d9df4572"/><Relationship Type="http://schemas.openxmlformats.org/officeDocument/2006/relationships/notesSlide" Target="/ppt/notesSlides/notesSlide5.xml" Id="Rc7bcf34f62e841f6"/></Relationships>
</file>

<file path=ppt/slides/_rels/slide6.xml.rels><?xml version='1.0' encoding='utf-8'?>
<Relationships xmlns="http://schemas.openxmlformats.org/package/2006/relationships"><Relationship Type="http://schemas.openxmlformats.org/officeDocument/2006/relationships/slideLayout" Target="/ppt/slideLayouts/slideLayout1.xml" Id="Rdd48535abc8f455c"/><Relationship Type="http://schemas.openxmlformats.org/officeDocument/2006/relationships/image" Target="../media/image5.jpeg" Id="R8357856259f64bdc"/><Relationship Type="http://schemas.openxmlformats.org/officeDocument/2006/relationships/notesSlide" Target="/ppt/notesSlides/notesSlide6.xml" Id="R45dca0178fdc48ec"/></Relationships>
</file>

<file path=ppt/slides/_rels/slide7.xml.rels><?xml version='1.0' encoding='utf-8'?>
<Relationships xmlns="http://schemas.openxmlformats.org/package/2006/relationships"><Relationship Type="http://schemas.openxmlformats.org/officeDocument/2006/relationships/slideLayout" Target="/ppt/slideLayouts/slideLayout1.xml" Id="R3b882dda3c144d0b"/><Relationship Type="http://schemas.openxmlformats.org/officeDocument/2006/relationships/notesSlide" Target="/ppt/notesSlides/notesSlide7.xml" Id="Rd9d29787ad7f436b"/><Relationship Id="rIdEmpatyzerAvatar" Type="http://schemas.openxmlformats.org/officeDocument/2006/relationships/image" Target="../media/empatyzer-avatar.png"/></Relationships>
</file>

<file path=ppt/slides/slide1.xml><?xml version="1.0" encoding="utf-8"?>
<p:sld xmlns:p="http://schemas.openxmlformats.org/presentationml/2006/main">
  <p:cSld>
    <p:bg>
      <p:bgPr>
        <a:solidFill xmlns:a="http://schemas.openxmlformats.org/drawingml/2006/main">
          <a:srgbClr val="251B34"/>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D3851F48-7F9A-44B1-A1C3-170DA8A01C5F}"/>
              </a:ext>
            </a:extLst>
          </p:cNvPr>
          <p:cNvSpPr>
            <a:spLocks xmlns:a="http://schemas.openxmlformats.org/drawingml/2006/main" noGrp="1"/>
          </p:cNvSpPr>
          <p:nvPr/>
        </p:nvSpPr>
        <p:spPr>
          <a:xfrm xmlns:a="http://schemas.openxmlformats.org/drawingml/2006/main">
            <a:off x="457200" y="438150"/>
            <a:ext cx="857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39886"/>
                </a:solidFill>
                <a:latin typeface="Outfit"/>
                <a:ea typeface="Outfit"/>
                <a:cs typeface="Outfit"/>
              </a:defRPr>
            </a:pPr>
            <a:r>
              <a:rPr sz="1800" b="1">
                <a:solidFill>
                  <a:srgbClr val="239886"/>
                </a:solidFill>
                <a:latin typeface="Outfit"/>
                <a:ea typeface="Outfit"/>
                <a:cs typeface="Outfit"/>
              </a:rPr>
              <a:t>28</a:t>
            </a:r>
          </a:p>
        </p:txBody>
      </p:sp>
      <p:sp>
        <p:nvSpPr>
          <p:cNvPr id="2" name="">
            <a:extLst xmlns:a="http://schemas.openxmlformats.org/drawingml/2006/main">
              <a:ext uri="{FF2B5EF4-FFF2-40B4-BE49-F238E27FC236}">
                <a16:creationId xmlns:a16="http://schemas.microsoft.com/office/drawing/2014/main" id="{873137DA-BA00-4020-AC95-8A9A1DE4C4B9}"/>
              </a:ext>
            </a:extLst>
          </p:cNvPr>
          <p:cNvSpPr>
            <a:spLocks xmlns:a="http://schemas.openxmlformats.org/drawingml/2006/main" noGrp="1"/>
          </p:cNvSpPr>
          <p:nvPr/>
        </p:nvSpPr>
        <p:spPr>
          <a:xfrm xmlns:a="http://schemas.openxmlformats.org/drawingml/2006/main">
            <a:off x="514350" y="1381125"/>
            <a:ext cx="685800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3750" b="1">
                <a:solidFill>
                  <a:srgbClr val="FEF8FF"/>
                </a:solidFill>
                <a:latin typeface="Outfit"/>
                <a:ea typeface="Outfit"/>
                <a:cs typeface="Outfit"/>
              </a:defRPr>
            </a:pPr>
            <a:r>
              <a:rPr sz="3750" b="1">
                <a:solidFill>
                  <a:srgbClr val="FEF8FF"/>
                </a:solidFill>
                <a:latin typeface="Outfit"/>
                <a:ea typeface="Outfit"/>
                <a:cs typeface="Outfit"/>
              </a:rPr>
              <a:t>CC: boss, boss, and another boss</a:t>
            </a:r>
          </a:p>
        </p:txBody>
      </p:sp>
      <p:sp>
        <p:nvSpPr>
          <p:cNvPr id="3" name="">
            <a:extLst xmlns:a="http://schemas.openxmlformats.org/drawingml/2006/main">
              <a:ext uri="{FF2B5EF4-FFF2-40B4-BE49-F238E27FC236}">
                <a16:creationId xmlns:a16="http://schemas.microsoft.com/office/drawing/2014/main" id="{B4705986-26B2-4CE4-9EAD-F69D43E90DB5}"/>
              </a:ext>
            </a:extLst>
          </p:cNvPr>
          <p:cNvSpPr>
            <a:spLocks xmlns:a="http://schemas.openxmlformats.org/drawingml/2006/main" noGrp="1"/>
          </p:cNvSpPr>
          <p:nvPr/>
        </p:nvSpPr>
        <p:spPr>
          <a:xfrm xmlns:a="http://schemas.openxmlformats.org/drawingml/2006/main">
            <a:off x="533400" y="3333750"/>
            <a:ext cx="6762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950" b="0">
                <a:solidFill>
                  <a:srgbClr val="239886"/>
                </a:solidFill>
                <a:latin typeface="Outfit"/>
                <a:ea typeface="Outfit"/>
                <a:cs typeface="Outfit"/>
              </a:defRPr>
            </a:pPr>
            <a:r>
              <a:rPr sz="1950" b="0">
                <a:solidFill>
                  <a:srgbClr val="239886"/>
                </a:solidFill>
                <a:latin typeface="Outfit"/>
                <a:ea typeface="Outfit"/>
                <a:cs typeface="Outfit"/>
              </a:rPr>
              <a:t>Documentation and public blame</a:t>
            </a:r>
          </a:p>
        </p:txBody>
      </p:sp>
      <p:sp>
        <p:nvSpPr>
          <p:cNvPr id="4" name="">
            <a:extLst xmlns:a="http://schemas.openxmlformats.org/drawingml/2006/main">
              <a:ext uri="{FF2B5EF4-FFF2-40B4-BE49-F238E27FC236}">
                <a16:creationId xmlns:a16="http://schemas.microsoft.com/office/drawing/2014/main" id="{27E1E17A-525B-4648-A692-C396DA0A4B5B}"/>
              </a:ext>
            </a:extLst>
          </p:cNvPr>
          <p:cNvSpPr>
            <a:spLocks xmlns:a="http://schemas.openxmlformats.org/drawingml/2006/main" noGrp="1"/>
          </p:cNvSpPr>
          <p:nvPr/>
        </p:nvSpPr>
        <p:spPr>
          <a:xfrm xmlns:a="http://schemas.openxmlformats.org/drawingml/2006/main">
            <a:off x="533400" y="4267200"/>
            <a:ext cx="66675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725" b="0">
                <a:solidFill>
                  <a:srgbClr val="FEF8FF"/>
                </a:solidFill>
                <a:latin typeface="Outfit"/>
                <a:ea typeface="Outfit"/>
                <a:cs typeface="Outfit"/>
              </a:defRPr>
            </a:pPr>
            <a:r>
              <a:rPr sz="1725" b="0">
                <a:solidFill>
                  <a:srgbClr val="FEF8FF"/>
                </a:solidFill>
                <a:latin typeface="Outfit"/>
                <a:ea typeface="Outfit"/>
                <a:cs typeface="Outfit"/>
              </a:rPr>
              <a:t>Amira copies managers to preserve a record of the agreement. Olek experiences the same action as a public display of his mistake.</a:t>
            </a:r>
          </a:p>
        </p:txBody>
      </p:sp>
      <p:sp>
        <p:nvSpPr>
          <p:cNvPr id="5" name="">
            <a:extLst xmlns:a="http://schemas.openxmlformats.org/drawingml/2006/main">
              <a:ext uri="{FF2B5EF4-FFF2-40B4-BE49-F238E27FC236}">
                <a16:creationId xmlns:a16="http://schemas.microsoft.com/office/drawing/2014/main" id="{DCCE4F0A-7884-4146-9914-9CC837831FD6}"/>
              </a:ext>
            </a:extLst>
          </p:cNvPr>
          <p:cNvSpPr>
            <a:spLocks xmlns:a="http://schemas.openxmlformats.org/drawingml/2006/main" noGrp="1"/>
          </p:cNvSpPr>
          <p:nvPr/>
        </p:nvSpPr>
        <p:spPr>
          <a:xfrm xmlns:a="http://schemas.openxmlformats.org/drawingml/2006/main">
            <a:off x="533400" y="6229350"/>
            <a:ext cx="676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975" b="0">
                <a:solidFill>
                  <a:srgbClr val="CFC5D4"/>
                </a:solidFill>
                <a:latin typeface="Outfit"/>
                <a:ea typeface="Outfit"/>
                <a:cs typeface="Outfit"/>
              </a:defRPr>
            </a:pPr>
            <a:r>
              <a:rPr sz="975" b="0">
                <a:solidFill>
                  <a:srgbClr val="CFC5D4"/>
                </a:solidFill>
                <a:latin typeface="Outfit"/>
                <a:ea typeface="Outfit"/>
                <a:cs typeface="Outfit"/>
              </a:rPr>
              <a:t>EMPATYZER · BEFORE AN IMPORTANT CONVERSATION</a:t>
            </a:r>
          </a:p>
        </p:txBody>
      </p:sp>
    </p:spTree>
    <p:extLst>
      <p:ext uri="{BB962C8B-B14F-4D97-AF65-F5344CB8AC3E}">
        <p14:creationId xmlns:p14="http://schemas.microsoft.com/office/powerpoint/2010/main" val="1374778195"/>
      </p:ext>
    </p:extLst>
  </p:cSld>
</p:sld>
</file>

<file path=ppt/slides/slide2.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d4c8bd5c69644a92"/>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AEC1CB0-CE45-42B2-84D8-EB5002F84A6E}"/>
              </a:ext>
            </a:extLst>
          </p:cNvPr>
          <p:cNvSpPr>
            <a:spLocks xmlns:a="http://schemas.openxmlformats.org/drawingml/2006/main" noGrp="1"/>
          </p:cNvSpPr>
          <p:nvPr/>
        </p:nvSpPr>
        <p:spPr>
          <a:xfrm xmlns:a="http://schemas.openxmlformats.org/drawingml/2006/main">
            <a:off x="3238500" y="4762500"/>
            <a:ext cx="4267200" cy="1047750"/>
          </a:xfrm>
          <a:prstGeom xmlns:a="http://schemas.openxmlformats.org/drawingml/2006/main" prst="roundRect">
            <a:avLst>
              <a:gd name="adj" fmla="val 12727"/>
            </a:avLst>
          </a:prstGeom>
          <a:solidFill xmlns:a="http://schemas.openxmlformats.org/drawingml/2006/main">
            <a:srgbClr val="FEF8FF"/>
          </a:solidFill>
          <a:ln xmlns:a="http://schemas.openxmlformats.org/drawingml/2006/main" w="19050">
            <a:solidFill>
              <a:srgbClr val="239886"/>
            </a:solid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251B34"/>
                </a:solidFill>
                <a:latin typeface="Outfit"/>
                <a:ea typeface="Outfit"/>
                <a:cs typeface="Outfit"/>
              </a:defRPr>
            </a:pPr>
            <a:r>
              <a:rPr sz="1650" b="1">
                <a:solidFill>
                  <a:srgbClr val="251B34"/>
                </a:solidFill>
                <a:latin typeface="Outfit"/>
                <a:ea typeface="Outfit"/>
                <a:cs typeface="Outfit"/>
              </a:rPr>
              <a:t>Olek, screen 3 doesn’t match the specification.</a:t>
            </a:r>
          </a:p>
        </p:txBody>
      </p:sp>
      <p:sp>
        <p:nvSpPr>
          <p:cNvPr id="3" name="">
            <a:extLst xmlns:a="http://schemas.openxmlformats.org/drawingml/2006/main">
              <a:ext uri="{FF2B5EF4-FFF2-40B4-BE49-F238E27FC236}">
                <a16:creationId xmlns:a16="http://schemas.microsoft.com/office/drawing/2014/main" id="{016EFA14-1B94-4251-ADC6-E483DA4C7318}"/>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CCA25EF9-2BAB-4FFE-A98F-C16F990A987E}"/>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1</a:t>
            </a:r>
          </a:p>
        </p:txBody>
      </p:sp>
    </p:spTree>
    <p:extLst>
      <p:ext uri="{BB962C8B-B14F-4D97-AF65-F5344CB8AC3E}">
        <p14:creationId xmlns:p14="http://schemas.microsoft.com/office/powerpoint/2010/main" val="477129377"/>
      </p:ext>
    </p:extLst>
  </p:cSld>
</p:sld>
</file>

<file path=ppt/slides/slide3.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5f182f7517da436e"/>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2EB6264-1151-43D9-A7A9-0933D8663EE8}"/>
              </a:ext>
            </a:extLst>
          </p:cNvPr>
          <p:cNvSpPr>
            <a:spLocks xmlns:a="http://schemas.openxmlformats.org/drawingml/2006/main" noGrp="1"/>
          </p:cNvSpPr>
          <p:nvPr/>
        </p:nvSpPr>
        <p:spPr>
          <a:xfrm xmlns:a="http://schemas.openxmlformats.org/drawingml/2006/main">
            <a:off x="2886075" y="1352550"/>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3" name="">
            <a:extLst xmlns:a="http://schemas.openxmlformats.org/drawingml/2006/main">
              <a:ext uri="{FF2B5EF4-FFF2-40B4-BE49-F238E27FC236}">
                <a16:creationId xmlns:a16="http://schemas.microsoft.com/office/drawing/2014/main" id="{B959AF67-207D-4723-8F81-02D084662023}"/>
              </a:ext>
            </a:extLst>
          </p:cNvPr>
          <p:cNvSpPr>
            <a:spLocks xmlns:a="http://schemas.openxmlformats.org/drawingml/2006/main" noGrp="1"/>
          </p:cNvSpPr>
          <p:nvPr/>
        </p:nvSpPr>
        <p:spPr>
          <a:xfrm xmlns:a="http://schemas.openxmlformats.org/drawingml/2006/main">
            <a:off x="3067050" y="1543050"/>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4" name="">
            <a:extLst xmlns:a="http://schemas.openxmlformats.org/drawingml/2006/main">
              <a:ext uri="{FF2B5EF4-FFF2-40B4-BE49-F238E27FC236}">
                <a16:creationId xmlns:a16="http://schemas.microsoft.com/office/drawing/2014/main" id="{59C4346A-CE01-4854-A3C5-0A89ACE5C2C3}"/>
              </a:ext>
            </a:extLst>
          </p:cNvPr>
          <p:cNvSpPr>
            <a:spLocks xmlns:a="http://schemas.openxmlformats.org/drawingml/2006/main" noGrp="1"/>
          </p:cNvSpPr>
          <p:nvPr/>
        </p:nvSpPr>
        <p:spPr>
          <a:xfrm xmlns:a="http://schemas.openxmlformats.org/drawingml/2006/main">
            <a:off x="400050" y="323850"/>
            <a:ext cx="3333750" cy="95250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82472"/>
          </a:bodyPr>
          <a:lstStyle xmlns:a="http://schemas.openxmlformats.org/drawingml/2006/main"/>
          <a:p xmlns:a="http://schemas.openxmlformats.org/drawingml/2006/main">
            <a:pPr>
              <a:defRPr sz="1725" b="1">
                <a:solidFill>
                  <a:srgbClr val="251B34"/>
                </a:solidFill>
                <a:latin typeface="Outfit"/>
                <a:ea typeface="Outfit"/>
                <a:cs typeface="Outfit"/>
              </a:defRPr>
            </a:pPr>
            <a:r>
              <a:rPr sz="1725" b="1">
                <a:solidFill>
                  <a:srgbClr val="251B34"/>
                </a:solidFill>
                <a:latin typeface="Outfit"/>
                <a:ea typeface="Outfit"/>
                <a:cs typeface="Outfit"/>
              </a:rPr>
              <a:t>Why are all the managers copied immediately?</a:t>
            </a:r>
          </a:p>
        </p:txBody>
      </p:sp>
      <p:sp>
        <p:nvSpPr>
          <p:cNvPr id="5" name="">
            <a:extLst xmlns:a="http://schemas.openxmlformats.org/drawingml/2006/main">
              <a:ext uri="{FF2B5EF4-FFF2-40B4-BE49-F238E27FC236}">
                <a16:creationId xmlns:a16="http://schemas.microsoft.com/office/drawing/2014/main" id="{55F4B067-D113-4968-A297-8C101C5E0BBE}"/>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162F40A1-68DD-4552-82BA-F0ABAD58135A}"/>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2</a:t>
            </a:r>
          </a:p>
        </p:txBody>
      </p:sp>
    </p:spTree>
    <p:extLst>
      <p:ext uri="{BB962C8B-B14F-4D97-AF65-F5344CB8AC3E}">
        <p14:creationId xmlns:p14="http://schemas.microsoft.com/office/powerpoint/2010/main" val="1746680906"/>
      </p:ext>
    </p:extLst>
  </p:cSld>
</p:sld>
</file>

<file path=ppt/slides/slide4.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47f992e1f2f64869"/>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D4D0727-E372-4DED-A4BE-D0BF94946FB9}"/>
              </a:ext>
            </a:extLst>
          </p:cNvPr>
          <p:cNvSpPr>
            <a:spLocks xmlns:a="http://schemas.openxmlformats.org/drawingml/2006/main" noGrp="1"/>
          </p:cNvSpPr>
          <p:nvPr/>
        </p:nvSpPr>
        <p:spPr>
          <a:xfrm xmlns:a="http://schemas.openxmlformats.org/drawingml/2006/main">
            <a:off x="4676775" y="4600575"/>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3" name="">
            <a:extLst xmlns:a="http://schemas.openxmlformats.org/drawingml/2006/main">
              <a:ext uri="{FF2B5EF4-FFF2-40B4-BE49-F238E27FC236}">
                <a16:creationId xmlns:a16="http://schemas.microsoft.com/office/drawing/2014/main" id="{97BA2527-3450-4266-8533-1FB17C5E6FB8}"/>
              </a:ext>
            </a:extLst>
          </p:cNvPr>
          <p:cNvSpPr>
            <a:spLocks xmlns:a="http://schemas.openxmlformats.org/drawingml/2006/main" noGrp="1"/>
          </p:cNvSpPr>
          <p:nvPr/>
        </p:nvSpPr>
        <p:spPr>
          <a:xfrm xmlns:a="http://schemas.openxmlformats.org/drawingml/2006/main">
            <a:off x="4581525" y="4410075"/>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4" name="">
            <a:extLst xmlns:a="http://schemas.openxmlformats.org/drawingml/2006/main">
              <a:ext uri="{FF2B5EF4-FFF2-40B4-BE49-F238E27FC236}">
                <a16:creationId xmlns:a16="http://schemas.microsoft.com/office/drawing/2014/main" id="{4EAD7D04-9DEB-4692-AB1F-2A60FDE588AA}"/>
              </a:ext>
            </a:extLst>
          </p:cNvPr>
          <p:cNvSpPr>
            <a:spLocks xmlns:a="http://schemas.openxmlformats.org/drawingml/2006/main" noGrp="1"/>
          </p:cNvSpPr>
          <p:nvPr/>
        </p:nvSpPr>
        <p:spPr>
          <a:xfrm xmlns:a="http://schemas.openxmlformats.org/drawingml/2006/main">
            <a:off x="4000500" y="4762500"/>
            <a:ext cx="3505200" cy="102870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88566"/>
          </a:bodyPr>
          <a:lstStyle xmlns:a="http://schemas.openxmlformats.org/drawingml/2006/main"/>
          <a:p xmlns:a="http://schemas.openxmlformats.org/drawingml/2006/main">
            <a:pPr>
              <a:defRPr sz="1650" b="1">
                <a:solidFill>
                  <a:srgbClr val="251B34"/>
                </a:solidFill>
                <a:latin typeface="Outfit"/>
                <a:ea typeface="Outfit"/>
                <a:cs typeface="Outfit"/>
              </a:defRPr>
            </a:pPr>
            <a:r>
              <a:rPr sz="1650" b="1">
                <a:solidFill>
                  <a:srgbClr val="251B34"/>
                </a:solidFill>
                <a:latin typeface="Outfit"/>
                <a:ea typeface="Outfit"/>
                <a:cs typeface="Outfit"/>
              </a:rPr>
              <a:t>Everyone responsible has the same information.</a:t>
            </a:r>
          </a:p>
        </p:txBody>
      </p:sp>
      <p:sp>
        <p:nvSpPr>
          <p:cNvPr id="5" name="">
            <a:extLst xmlns:a="http://schemas.openxmlformats.org/drawingml/2006/main">
              <a:ext uri="{FF2B5EF4-FFF2-40B4-BE49-F238E27FC236}">
                <a16:creationId xmlns:a16="http://schemas.microsoft.com/office/drawing/2014/main" id="{A645D8C5-F13D-44BE-851A-EAB10CD71EED}"/>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F4E62BC1-6B96-416D-91F5-9C04200AC83B}"/>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3</a:t>
            </a:r>
          </a:p>
        </p:txBody>
      </p:sp>
    </p:spTree>
    <p:extLst>
      <p:ext uri="{BB962C8B-B14F-4D97-AF65-F5344CB8AC3E}">
        <p14:creationId xmlns:p14="http://schemas.microsoft.com/office/powerpoint/2010/main" val="2123273492"/>
      </p:ext>
    </p:extLst>
  </p:cSld>
</p:sld>
</file>

<file path=ppt/slides/slide5.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2897eac0d9df4572"/>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36185BB-6F94-4F75-BC3A-C8DCBD849740}"/>
              </a:ext>
            </a:extLst>
          </p:cNvPr>
          <p:cNvSpPr>
            <a:spLocks xmlns:a="http://schemas.openxmlformats.org/drawingml/2006/main" noGrp="1"/>
          </p:cNvSpPr>
          <p:nvPr/>
        </p:nvSpPr>
        <p:spPr>
          <a:xfrm xmlns:a="http://schemas.openxmlformats.org/drawingml/2006/main">
            <a:off x="1000125" y="4343400"/>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3" name="">
            <a:extLst xmlns:a="http://schemas.openxmlformats.org/drawingml/2006/main">
              <a:ext uri="{FF2B5EF4-FFF2-40B4-BE49-F238E27FC236}">
                <a16:creationId xmlns:a16="http://schemas.microsoft.com/office/drawing/2014/main" id="{9277E035-C9DA-44B0-AA51-7ACA36841F9B}"/>
              </a:ext>
            </a:extLst>
          </p:cNvPr>
          <p:cNvSpPr>
            <a:spLocks xmlns:a="http://schemas.openxmlformats.org/drawingml/2006/main" noGrp="1"/>
          </p:cNvSpPr>
          <p:nvPr/>
        </p:nvSpPr>
        <p:spPr>
          <a:xfrm xmlns:a="http://schemas.openxmlformats.org/drawingml/2006/main">
            <a:off x="361950" y="4495800"/>
            <a:ext cx="4095750" cy="1428750"/>
          </a:xfrm>
          <a:prstGeom xmlns:a="http://schemas.openxmlformats.org/drawingml/2006/main" prst="roundRect">
            <a:avLst>
              <a:gd name="adj" fmla="val 17333"/>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425" b="1">
                <a:solidFill>
                  <a:srgbClr val="251B34"/>
                </a:solidFill>
                <a:latin typeface="Outfit"/>
                <a:ea typeface="Outfit"/>
                <a:cs typeface="Outfit"/>
              </a:defRPr>
            </a:pPr>
            <a:r>
              <a:rPr sz="1425" b="1">
                <a:solidFill>
                  <a:srgbClr val="251B34"/>
                </a:solidFill>
                <a:latin typeface="Outfit"/>
                <a:ea typeface="Outfit"/>
                <a:cs typeface="Outfit"/>
              </a:rPr>
              <a:t>If you have an issue with my work, tell me. Copying the managers looks like protecting yourself at my expense.</a:t>
            </a:r>
          </a:p>
        </p:txBody>
      </p:sp>
      <p:sp>
        <p:nvSpPr>
          <p:cNvPr id="4" name="">
            <a:extLst xmlns:a="http://schemas.openxmlformats.org/drawingml/2006/main">
              <a:ext uri="{FF2B5EF4-FFF2-40B4-BE49-F238E27FC236}">
                <a16:creationId xmlns:a16="http://schemas.microsoft.com/office/drawing/2014/main" id="{51D10842-B7BA-42F7-B2B0-862EE73669F8}"/>
              </a:ext>
            </a:extLst>
          </p:cNvPr>
          <p:cNvSpPr>
            <a:spLocks xmlns:a="http://schemas.openxmlformats.org/drawingml/2006/main" noGrp="1"/>
          </p:cNvSpPr>
          <p:nvPr/>
        </p:nvSpPr>
        <p:spPr>
          <a:xfrm xmlns:a="http://schemas.openxmlformats.org/drawingml/2006/main">
            <a:off x="6662738" y="4533900"/>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C68CA319-1585-40F6-B225-BD9A7608F009}"/>
              </a:ext>
            </a:extLst>
          </p:cNvPr>
          <p:cNvSpPr>
            <a:spLocks xmlns:a="http://schemas.openxmlformats.org/drawingml/2006/main" noGrp="1"/>
          </p:cNvSpPr>
          <p:nvPr/>
        </p:nvSpPr>
        <p:spPr>
          <a:xfrm xmlns:a="http://schemas.openxmlformats.org/drawingml/2006/main">
            <a:off x="4629150" y="4686300"/>
            <a:ext cx="2876550" cy="1009650"/>
          </a:xfrm>
          <a:prstGeom xmlns:a="http://schemas.openxmlformats.org/drawingml/2006/main" prst="roundRect">
            <a:avLst>
              <a:gd name="adj" fmla="val 24528"/>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575" b="1">
                <a:solidFill>
                  <a:srgbClr val="251B34"/>
                </a:solidFill>
                <a:latin typeface="Outfit"/>
                <a:ea typeface="Outfit"/>
                <a:cs typeface="Outfit"/>
              </a:defRPr>
            </a:pPr>
            <a:r>
              <a:rPr sz="1575" b="1">
                <a:solidFill>
                  <a:srgbClr val="251B34"/>
                </a:solidFill>
                <a:latin typeface="Outfit"/>
                <a:ea typeface="Outfit"/>
                <a:cs typeface="Outfit"/>
              </a:rPr>
              <a:t>To me it’s documentation, not punishment.</a:t>
            </a:r>
          </a:p>
        </p:txBody>
      </p:sp>
      <p:sp>
        <p:nvSpPr>
          <p:cNvPr id="6" name="">
            <a:extLst xmlns:a="http://schemas.openxmlformats.org/drawingml/2006/main">
              <a:ext uri="{FF2B5EF4-FFF2-40B4-BE49-F238E27FC236}">
                <a16:creationId xmlns:a16="http://schemas.microsoft.com/office/drawing/2014/main" id="{12FB2A8C-F39A-44F4-A01D-01517385C6CF}"/>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7" name="">
            <a:extLst xmlns:a="http://schemas.openxmlformats.org/drawingml/2006/main">
              <a:ext uri="{FF2B5EF4-FFF2-40B4-BE49-F238E27FC236}">
                <a16:creationId xmlns:a16="http://schemas.microsoft.com/office/drawing/2014/main" id="{187CE7A5-B0DA-4096-81EB-49C8BC6B3109}"/>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4</a:t>
            </a:r>
          </a:p>
        </p:txBody>
      </p:sp>
    </p:spTree>
    <p:extLst>
      <p:ext uri="{BB962C8B-B14F-4D97-AF65-F5344CB8AC3E}">
        <p14:creationId xmlns:p14="http://schemas.microsoft.com/office/powerpoint/2010/main" val="386959362"/>
      </p:ext>
    </p:extLst>
  </p:cSld>
</p:sld>
</file>

<file path=ppt/slides/slide6.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8357856259f64bdc"/>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22E0822-E0FA-4928-8232-2E34F60DAC00}"/>
              </a:ext>
            </a:extLst>
          </p:cNvPr>
          <p:cNvSpPr>
            <a:spLocks xmlns:a="http://schemas.openxmlformats.org/drawingml/2006/main" noGrp="1"/>
          </p:cNvSpPr>
          <p:nvPr/>
        </p:nvSpPr>
        <p:spPr>
          <a:xfrm xmlns:a="http://schemas.openxmlformats.org/drawingml/2006/main">
            <a:off x="1000125" y="4610100"/>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3" name="">
            <a:extLst xmlns:a="http://schemas.openxmlformats.org/drawingml/2006/main">
              <a:ext uri="{FF2B5EF4-FFF2-40B4-BE49-F238E27FC236}">
                <a16:creationId xmlns:a16="http://schemas.microsoft.com/office/drawing/2014/main" id="{D3EFF63E-490E-4500-BE4C-F5890C1BC357}"/>
              </a:ext>
            </a:extLst>
          </p:cNvPr>
          <p:cNvSpPr>
            <a:spLocks xmlns:a="http://schemas.openxmlformats.org/drawingml/2006/main" noGrp="1"/>
          </p:cNvSpPr>
          <p:nvPr/>
        </p:nvSpPr>
        <p:spPr>
          <a:xfrm xmlns:a="http://schemas.openxmlformats.org/drawingml/2006/main">
            <a:off x="361950" y="4762500"/>
            <a:ext cx="3143250" cy="952500"/>
          </a:xfrm>
          <a:prstGeom xmlns:a="http://schemas.openxmlformats.org/drawingml/2006/main" prst="roundRect">
            <a:avLst>
              <a:gd name="adj" fmla="val 26000"/>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251B34"/>
                </a:solidFill>
                <a:latin typeface="Outfit"/>
                <a:ea typeface="Outfit"/>
                <a:cs typeface="Outfit"/>
              </a:defRPr>
            </a:pPr>
            <a:r>
              <a:rPr sz="1650" b="1">
                <a:solidFill>
                  <a:srgbClr val="251B34"/>
                </a:solidFill>
                <a:latin typeface="Outfit"/>
                <a:ea typeface="Outfit"/>
                <a:cs typeface="Outfit"/>
              </a:rPr>
              <a:t>Small mistakes go directly first.</a:t>
            </a:r>
          </a:p>
        </p:txBody>
      </p:sp>
      <p:sp>
        <p:nvSpPr>
          <p:cNvPr id="4" name="">
            <a:extLst xmlns:a="http://schemas.openxmlformats.org/drawingml/2006/main">
              <a:ext uri="{FF2B5EF4-FFF2-40B4-BE49-F238E27FC236}">
                <a16:creationId xmlns:a16="http://schemas.microsoft.com/office/drawing/2014/main" id="{593AE581-1000-4586-8B0A-BE91657F6CF5}"/>
              </a:ext>
            </a:extLst>
          </p:cNvPr>
          <p:cNvSpPr>
            <a:spLocks xmlns:a="http://schemas.openxmlformats.org/drawingml/2006/main" noGrp="1"/>
          </p:cNvSpPr>
          <p:nvPr/>
        </p:nvSpPr>
        <p:spPr>
          <a:xfrm xmlns:a="http://schemas.openxmlformats.org/drawingml/2006/main">
            <a:off x="6619875" y="4438650"/>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65571DEA-F651-435B-A2AC-314D6BDE6B0F}"/>
              </a:ext>
            </a:extLst>
          </p:cNvPr>
          <p:cNvSpPr>
            <a:spLocks xmlns:a="http://schemas.openxmlformats.org/drawingml/2006/main" noGrp="1"/>
          </p:cNvSpPr>
          <p:nvPr/>
        </p:nvSpPr>
        <p:spPr>
          <a:xfrm xmlns:a="http://schemas.openxmlformats.org/drawingml/2006/main">
            <a:off x="3714750" y="4591050"/>
            <a:ext cx="3790950" cy="1181100"/>
          </a:xfrm>
          <a:prstGeom xmlns:a="http://schemas.openxmlformats.org/drawingml/2006/main" prst="roundRect">
            <a:avLst>
              <a:gd name="adj" fmla="val 20968"/>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575" b="1">
                <a:solidFill>
                  <a:srgbClr val="251B34"/>
                </a:solidFill>
                <a:latin typeface="Outfit"/>
                <a:ea typeface="Outfit"/>
                <a:cs typeface="Outfit"/>
              </a:defRPr>
            </a:pPr>
            <a:r>
              <a:rPr sz="1575" b="1">
                <a:solidFill>
                  <a:srgbClr val="251B34"/>
                </a:solidFill>
                <a:latin typeface="Outfit"/>
                <a:ea typeface="Outfit"/>
                <a:cs typeface="Outfit"/>
              </a:rPr>
              <a:t>And wider visibility only when there’s actually something to escalate.</a:t>
            </a:r>
          </a:p>
        </p:txBody>
      </p:sp>
      <p:sp>
        <p:nvSpPr>
          <p:cNvPr id="6" name="">
            <a:extLst xmlns:a="http://schemas.openxmlformats.org/drawingml/2006/main">
              <a:ext uri="{FF2B5EF4-FFF2-40B4-BE49-F238E27FC236}">
                <a16:creationId xmlns:a16="http://schemas.microsoft.com/office/drawing/2014/main" id="{4D23A40E-79B4-4E52-9507-A385B654E2DE}"/>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7" name="">
            <a:extLst xmlns:a="http://schemas.openxmlformats.org/drawingml/2006/main">
              <a:ext uri="{FF2B5EF4-FFF2-40B4-BE49-F238E27FC236}">
                <a16:creationId xmlns:a16="http://schemas.microsoft.com/office/drawing/2014/main" id="{A59296ED-0454-4806-9618-653A542B520F}"/>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5</a:t>
            </a:r>
          </a:p>
        </p:txBody>
      </p:sp>
    </p:spTree>
    <p:extLst>
      <p:ext uri="{BB962C8B-B14F-4D97-AF65-F5344CB8AC3E}">
        <p14:creationId xmlns:p14="http://schemas.microsoft.com/office/powerpoint/2010/main" val="1776212991"/>
      </p:ext>
    </p:extLst>
  </p:cSld>
</p:sld>
</file>

<file path=ppt/slides/slide7.xml><?xml version="1.0" encoding="utf-8"?>
<p:sld xmlns:a="http://schemas.openxmlformats.org/drawingml/2006/main" xmlns:ns3="http://schemas.microsoft.com/office/drawing/2014/main" xmlns:ns4="http://schemas.microsoft.com/office/powerpoint/2010/main" xmlns:p="http://schemas.openxmlformats.org/presentationml/2006/main" xmlns:r="http://schemas.openxmlformats.org/officeDocument/2006/relationships">
  <p:cSld>
    <p:bg>
      <p:bgPr>
        <a:solidFill>
          <a:srgbClr val="EEE8F3"/>
        </a:solidFill>
      </p:bgPr>
    </p:bg>
    <p:spTree>
      <p:nvGrpSpPr>
        <p:cNvPr id="1" name=""/>
        <p:cNvGrpSpPr/>
        <p:nvPr/>
      </p:nvGrpSpPr>
      <p:grpSpPr>
        <a:xfrm/>
      </p:grpSpPr>
      <p:pic>
        <p:nvPicPr>
          <p:cNvPr id="900" name="Em avatar" descr="Em, trenerka Empatyzera"/>
          <p:cNvPicPr>
            <a:picLocks noChangeAspect="1"/>
          </p:cNvPicPr>
          <p:nvPr/>
        </p:nvPicPr>
        <p:blipFill>
          <a:blip r:embed="rIdEmpatyzerAvatar"/>
          <a:stretch>
            <a:fillRect/>
          </a:stretch>
        </p:blipFill>
        <p:spPr>
          <a:xfrm>
            <a:off x="419100" y="4629150"/>
            <a:ext cx="1600200" cy="1600200"/>
          </a:xfrm>
          <a:prstGeom prst="rect">
            <a:avLst/>
          </a:prstGeom>
        </p:spPr>
      </p:pic>
      <p:sp>
        <p:nvSpPr>
          <p:cNvPr id="3" name="">
            <a:extLst>
              <a:ext uri="{FF2B5EF4-FFF2-40B4-BE49-F238E27FC236}">
                <ns3:creationId id="{E476F7BA-D5AC-443D-9B0E-712407269354}"/>
              </a:ext>
            </a:extLst>
          </p:cNvPr>
          <p:cNvSpPr>
            <a:spLocks noGrp="1"/>
          </p:cNvSpPr>
          <p:nvPr/>
        </p:nvSpPr>
        <p:spPr>
          <a:xfrm>
            <a:off x="1905000" y="4695825"/>
            <a:ext cx="419100" cy="381000"/>
          </a:xfrm>
          <a:prstGeom prst="triangle">
            <a:avLst/>
          </a:prstGeom>
          <a:solidFill>
            <a:srgbClr val="FEF8FF"/>
          </a:solidFill>
          <a:ln w="19050">
            <a:solidFill>
              <a:srgbClr val="239886"/>
            </a:solidFill>
          </a:ln>
        </p:spPr>
      </p:sp>
      <p:sp>
        <p:nvSpPr>
          <p:cNvPr id="4" name="">
            <a:extLst>
              <a:ext uri="{FF2B5EF4-FFF2-40B4-BE49-F238E27FC236}">
                <ns3:creationId id="{5769EA7B-CA06-40E6-9336-2970564EE556}"/>
              </a:ext>
            </a:extLst>
          </p:cNvPr>
          <p:cNvSpPr>
            <a:spLocks noGrp="1"/>
          </p:cNvSpPr>
          <p:nvPr/>
        </p:nvSpPr>
        <p:spPr>
          <a:xfrm>
            <a:off x="1828800" y="647700"/>
            <a:ext cx="5619750" cy="4095750"/>
          </a:xfrm>
          <a:prstGeom prst="roundRect">
            <a:avLst>
              <a:gd name="adj" fmla="val 6977"/>
            </a:avLst>
          </a:prstGeom>
          <a:solidFill>
            <a:srgbClr val="FEF8FF"/>
          </a:solidFill>
          <a:ln w="19050">
            <a:solidFill>
              <a:srgbClr val="239886"/>
            </a:solidFill>
          </a:ln>
        </p:spPr>
        <p:txBody>
          <a:bodyPr anchor="ctr">
            <a:normAutofit fontScale="100000"/>
          </a:bodyPr>
          <a:lstStyle/>
          <a:p>
            <a:pPr>
              <a:defRPr sz="1575" b="1">
                <a:solidFill>
                  <a:srgbClr val="251B34"/>
                </a:solidFill>
                <a:latin typeface="Outfit"/>
                <a:ea typeface="Outfit"/>
                <a:cs typeface="Outfit"/>
              </a:defRPr>
            </a:pPr>
            <a:r>
              <a:rPr sz="1575" b="1">
                <a:solidFill>
                  <a:srgbClr val="251B34"/>
                </a:solidFill>
                <a:latin typeface="Outfit"/>
                <a:ea typeface="Outfit"/>
                <a:cs typeface="Outfit"/>
              </a:rPr>
              <a:t/>
            </a:r>
          </a:p>
        </p:txBody>
      </p:sp>
      <p:sp>
        <p:nvSpPr>
          <p:cNvPr id="901" name="Em summary text" descr="Editable Empatyzer summary">
            <a:extLst>
              <a:ext uri="{FF2B5EF4-FFF2-40B4-BE49-F238E27FC236}">
                <ns3:creationId id="{2858B499-F01E-4770-933F-7326322DF800}"/>
              </a:ext>
            </a:extLst>
          </p:cNvPr>
          <p:cNvSpPr>
            <a:spLocks noGrp="1"/>
          </p:cNvSpPr>
          <p:nvPr/>
        </p:nvSpPr>
        <p:spPr>
          <a:xfrm>
            <a:off x="2038350" y="1554480"/>
            <a:ext cx="5353050" cy="2476500"/>
          </a:xfrm>
          <a:prstGeom prst="rect">
            <a:avLst/>
          </a:prstGeom>
          <a:noFill/>
          <a:ln w="0">
            <a:noFill/>
          </a:ln>
        </p:spPr>
        <p:txBody>
          <a:bodyPr anchor="t" lIns="0" tIns="0" rIns="0" bIns="0" wrap="square">
            <a:noAutofit/>
          </a:bodyPr>
          <a:lstStyle/>
          <a:p>
            <a:pPr algn="l">
              <a:defRPr sz="1100" b="1">
                <a:solidFill>
                  <a:srgbClr val="251B34"/>
                </a:solidFill>
                <a:latin typeface="Outfit"/>
                <a:ea typeface="Outfit"/>
                <a:cs typeface="Outfit"/>
              </a:defRPr>
            </a:pPr>
            <a:r>
              <a:rPr sz="1100" b="1">
                <a:solidFill>
                  <a:srgbClr val="251B34"/>
                </a:solidFill>
                <a:latin typeface="Outfit"/>
                <a:ea typeface="Outfit"/>
                <a:cs typeface="Outfit"/>
              </a:rPr>
              <a:t>Amira uses CC as a shared record of accountability,</a:t>
            </a:r>
            <a:br>
              <a:rPr sz="1100" b="1">
                <a:solidFill>
                  <a:srgbClr val="251B34"/>
                </a:solidFill>
                <a:latin typeface="Outfit"/>
                <a:ea typeface="Outfit"/>
                <a:cs typeface="Outfit"/>
              </a:rPr>
            </a:br>
            <a:r>
              <a:rPr sz="1100" b="1">
                <a:solidFill>
                  <a:srgbClr val="251B34"/>
                </a:solidFill>
                <a:latin typeface="Outfit"/>
                <a:ea typeface="Outfit"/>
                <a:cs typeface="Outfit"/>
              </a:rPr>
              <a:t>while Olek sees it as exposing his mistake to people</a:t>
            </a:r>
            <a:br>
              <a:rPr sz="1100" b="1">
                <a:solidFill>
                  <a:srgbClr val="251B34"/>
                </a:solidFill>
                <a:latin typeface="Outfit"/>
                <a:ea typeface="Outfit"/>
                <a:cs typeface="Outfit"/>
              </a:rPr>
            </a:br>
            <a:r>
              <a:rPr sz="1100" b="1">
                <a:solidFill>
                  <a:srgbClr val="251B34"/>
                </a:solidFill>
                <a:latin typeface="Outfit"/>
                <a:ea typeface="Outfit"/>
                <a:cs typeface="Outfit"/>
              </a:rPr>
              <a:t>above him. As a result, the same two email addresses</a:t>
            </a:r>
            <a:br>
              <a:rPr sz="1100" b="1">
                <a:solidFill>
                  <a:srgbClr val="251B34"/>
                </a:solidFill>
                <a:latin typeface="Outfit"/>
                <a:ea typeface="Outfit"/>
                <a:cs typeface="Outfit"/>
              </a:rPr>
            </a:br>
            <a:r>
              <a:rPr sz="1100" b="1">
                <a:solidFill>
                  <a:srgbClr val="251B34"/>
                </a:solidFill>
                <a:latin typeface="Outfit"/>
                <a:ea typeface="Outfit"/>
                <a:cs typeface="Outfit"/>
              </a:rPr>
              <a:t>mean documentation to one person and reputational</a:t>
            </a:r>
            <a:br>
              <a:rPr sz="1100" b="1">
                <a:solidFill>
                  <a:srgbClr val="251B34"/>
                </a:solidFill>
                <a:latin typeface="Outfit"/>
                <a:ea typeface="Outfit"/>
                <a:cs typeface="Outfit"/>
              </a:rPr>
            </a:br>
            <a:r>
              <a:rPr sz="1100" b="1">
                <a:solidFill>
                  <a:srgbClr val="251B34"/>
                </a:solidFill>
                <a:latin typeface="Outfit"/>
                <a:ea typeface="Outfit"/>
                <a:cs typeface="Outfit"/>
              </a:rPr>
              <a:t>escalation to the other. Before copying managers,</a:t>
            </a:r>
            <a:br>
              <a:rPr sz="1100" b="1">
                <a:solidFill>
                  <a:srgbClr val="251B34"/>
                </a:solidFill>
                <a:latin typeface="Outfit"/>
                <a:ea typeface="Outfit"/>
                <a:cs typeface="Outfit"/>
              </a:rPr>
            </a:br>
            <a:r>
              <a:rPr sz="1100" b="1">
                <a:solidFill>
                  <a:srgbClr val="251B34"/>
                </a:solidFill>
                <a:latin typeface="Outfit"/>
                <a:ea typeface="Outfit"/>
                <a:cs typeface="Outfit"/>
              </a:rPr>
              <a:t>state why they are included and what you expect from</a:t>
            </a:r>
            <a:br>
              <a:rPr sz="1100" b="1">
                <a:solidFill>
                  <a:srgbClr val="251B34"/>
                </a:solidFill>
                <a:latin typeface="Outfit"/>
                <a:ea typeface="Outfit"/>
                <a:cs typeface="Outfit"/>
              </a:rPr>
            </a:br>
            <a:r>
              <a:rPr sz="1100" b="1">
                <a:solidFill>
                  <a:srgbClr val="251B34"/>
                </a:solidFill>
                <a:latin typeface="Outfit"/>
                <a:ea typeface="Outfit"/>
                <a:cs typeface="Outfit"/>
              </a:rPr>
              <a:t>them. The recipient list alone does not explain the</a:t>
            </a:r>
            <a:br>
              <a:rPr sz="1100" b="1">
                <a:solidFill>
                  <a:srgbClr val="251B34"/>
                </a:solidFill>
                <a:latin typeface="Outfit"/>
                <a:ea typeface="Outfit"/>
                <a:cs typeface="Outfit"/>
              </a:rPr>
            </a:br>
            <a:r>
              <a:rPr sz="1100" b="1">
                <a:solidFill>
                  <a:srgbClr val="251B34"/>
                </a:solidFill>
                <a:latin typeface="Outfit"/>
                <a:ea typeface="Outfit"/>
                <a:cs typeface="Outfit"/>
              </a:rPr>
              <a:t>message’s purpose.</a:t>
            </a:r>
          </a:p>
        </p:txBody>
      </p:sp>
      <p:sp>
        <p:nvSpPr>
          <p:cNvPr id="5" name="">
            <a:extLst>
              <a:ext uri="{FF2B5EF4-FFF2-40B4-BE49-F238E27FC236}">
                <ns3:creationId id="{6FB0D64D-9556-40F7-B4AF-EACE2870F19B}"/>
              </a:ext>
            </a:extLst>
          </p:cNvPr>
          <p:cNvSpPr>
            <a:spLocks noGrp="1"/>
          </p:cNvSpPr>
          <p:nvPr/>
        </p:nvSpPr>
        <p:spPr>
          <a:xfrm>
            <a:off x="171450" y="171450"/>
            <a:ext cx="514350" cy="514350"/>
          </a:xfrm>
          <a:prstGeom prst="ellipse">
            <a:avLst/>
          </a:prstGeom>
          <a:solidFill>
            <a:srgbClr val="4F2854"/>
          </a:solidFill>
          <a:ln w="19050">
            <a:solidFill>
              <a:srgbClr val="4F2854"/>
            </a:solidFill>
          </a:ln>
        </p:spPr>
      </p:sp>
      <p:sp>
        <p:nvSpPr>
          <p:cNvPr id="6" name="">
            <a:extLst>
              <a:ext uri="{FF2B5EF4-FFF2-40B4-BE49-F238E27FC236}">
                <ns3:creationId id="{102EFA65-8DF3-4AC9-B1AE-A04B9718872D}"/>
              </a:ext>
            </a:extLst>
          </p:cNvPr>
          <p:cNvSpPr>
            <a:spLocks noGrp="1"/>
          </p:cNvSpPr>
          <p:nvPr/>
        </p:nvSpPr>
        <p:spPr>
          <a:xfrm>
            <a:off x="171450" y="171450"/>
            <a:ext cx="514350" cy="514350"/>
          </a:xfrm>
          <a:prstGeom prst="rect">
            <a:avLst/>
          </a:prstGeom>
          <a:noFill/>
          <a:ln w="0">
            <a:noFill/>
          </a:ln>
        </p:spPr>
        <p:txBody>
          <a:bodyPr anchor="ctr">
            <a:normAutofit fontScale="100000"/>
          </a:bodyPr>
          <a:lstStyle/>
          <a:p>
            <a:pPr>
              <a:defRPr sz="1650" b="1">
                <a:solidFill>
                  <a:srgbClr val="FEF8FF"/>
                </a:solidFill>
                <a:latin typeface="Outfit"/>
                <a:ea typeface="Outfit"/>
                <a:cs typeface="Outfit"/>
              </a:defRPr>
            </a:pPr>
            <a:r>
              <a:rPr sz="1650" b="1">
                <a:solidFill>
                  <a:srgbClr val="FEF8FF"/>
                </a:solidFill>
                <a:latin typeface="Outfit"/>
                <a:ea typeface="Outfit"/>
                <a:cs typeface="Outfit"/>
              </a:rPr>
              <a:t>6</a:t>
            </a:r>
          </a:p>
        </p:txBody>
      </p:sp>
      <p:sp>
        <p:nvSpPr>
          <p:cNvPr id="7" name="">
            <a:extLst>
              <a:ext uri="{FF2B5EF4-FFF2-40B4-BE49-F238E27FC236}">
                <ns3:creationId id="{2858B499-F01E-4770-933F-7326322DF800}"/>
              </a:ext>
            </a:extLst>
          </p:cNvPr>
          <p:cNvSpPr>
            <a:spLocks noGrp="1"/>
          </p:cNvSpPr>
          <p:nvPr/>
        </p:nvSpPr>
        <p:spPr>
          <a:xfrm>
            <a:off x="2381250" y="6324600"/>
            <a:ext cx="5048250" cy="247650"/>
          </a:xfrm>
          <a:prstGeom prst="rect">
            <a:avLst/>
          </a:prstGeom>
          <a:noFill/>
          <a:ln w="0">
            <a:noFill/>
          </a:ln>
        </p:spPr>
        <p:txBody>
          <a:bodyPr anchor="ctr">
            <a:normAutofit fontScale="100000"/>
          </a:bodyPr>
          <a:lstStyle/>
          <a:p>
            <a:pPr>
              <a:defRPr sz="975" b="0">
                <a:solidFill>
                  <a:srgbClr val="8E8195"/>
                </a:solidFill>
                <a:latin typeface="Outfit"/>
                <a:ea typeface="Outfit"/>
                <a:cs typeface="Outfit"/>
              </a:defRPr>
            </a:pPr>
            <a:r>
              <a:rPr sz="975" b="0">
                <a:solidFill>
                  <a:srgbClr val="8E8195"/>
                </a:solidFill>
                <a:latin typeface="Outfit"/>
                <a:ea typeface="Outfit"/>
                <a:cs typeface="Outfit"/>
              </a:rPr>
              <a:t>EMPATYZER · BEFORE AN IMPORTANT CONVERSATION</a:t>
            </a:r>
          </a:p>
        </p:txBody>
      </p:sp>
    </p:spTree>
    <p:extLst>
      <p:ext uri="{BB962C8B-B14F-4D97-AF65-F5344CB8AC3E}">
        <ns4:creationId val="84931804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2026-09-11T04:45:03.0900000Z</dcterms:created>
  <dcterms:modified xsi:type="dcterms:W3CDTF">2026-09-11T04:45:03.0900000Z</dcterms:modified>
</coreProperties>
</file>