
<file path=[Content_Types].xml><?xml version="1.0" encoding="utf-8"?>
<Types xmlns="http://schemas.openxmlformats.org/package/2006/content-types">
  <Default Extension="xml" ContentType="application/vnd.openxmlformats-package.core-properties+xml"/>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Default Extension="png" ContentType="image/png"/>
</Types>
</file>

<file path=_rels/.rels>&#65279;<?xml version="1.0" encoding="utf-8"?><Relationships xmlns="http://schemas.openxmlformats.org/package/2006/relationships"><Relationship Type="http://schemas.openxmlformats.org/package/2006/relationships/metadata/core-properties" Target="/docProps/core.xml" Id="Ra02807d5adac485b" /><Relationship Type="http://schemas.openxmlformats.org/officeDocument/2006/relationships/extended-properties" Target="/docProps/app.xml" Id="R3855833350654878" /><Relationship Type="http://schemas.openxmlformats.org/officeDocument/2006/relationships/officeDocument" Target="/ppt/presentation.xml" Id="Rdd924a286f13485c" /></Relationships>
</file>

<file path=ppt/presentation.xml><?xml version="1.0" encoding="utf-8"?>
<p:presentation xmlns:p="http://schemas.openxmlformats.org/presentationml/2006/main">
  <p:sldMasterIdLst>
    <p:sldMasterId xmlns:r="http://schemas.openxmlformats.org/officeDocument/2006/relationships" id="2147483648" r:id="R1be7f63eb94741d0"/>
  </p:sldMasterIdLst>
  <p:notesMasterIdLst>
    <p:notesMasterId xmlns:r="http://schemas.openxmlformats.org/officeDocument/2006/relationships" r:id="R8e0998fb0d954635"/>
  </p:notesMasterIdLst>
  <p:sldIdLst>
    <p:sldId xmlns:r="http://schemas.openxmlformats.org/officeDocument/2006/relationships" id="256" r:id="Rb1304c57ff764a80"/>
    <p:sldId xmlns:r="http://schemas.openxmlformats.org/officeDocument/2006/relationships" id="257" r:id="R17bbbf07e44048c0"/>
    <p:sldId xmlns:r="http://schemas.openxmlformats.org/officeDocument/2006/relationships" id="258" r:id="Rfe6d460e749a4fec"/>
    <p:sldId xmlns:r="http://schemas.openxmlformats.org/officeDocument/2006/relationships" id="259" r:id="R7182c0c5d59645d3"/>
    <p:sldId xmlns:r="http://schemas.openxmlformats.org/officeDocument/2006/relationships" id="260" r:id="R394cd7ff62214db2"/>
    <p:sldId xmlns:r="http://schemas.openxmlformats.org/officeDocument/2006/relationships" id="261" r:id="R49be1fdeb40f47ab"/>
    <p:sldId xmlns:r="http://schemas.openxmlformats.org/officeDocument/2006/relationships" id="262" r:id="R349ce50622ab4a0d"/>
  </p:sldIdLst>
  <p:sldSz cx="78867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1d5044ef54504022" /><Relationship Type="http://schemas.openxmlformats.org/officeDocument/2006/relationships/slideMaster" Target="/ppt/slideMasters/slideMaster1.xml" Id="R1be7f63eb94741d0" /><Relationship Type="http://schemas.openxmlformats.org/officeDocument/2006/relationships/notesMaster" Target="/ppt/notesMasters/notesMaster1.xml" Id="R8e0998fb0d954635" /><Relationship Type="http://schemas.openxmlformats.org/officeDocument/2006/relationships/presProps" Target="/ppt/presProps.xml" Id="R2f6b83d5d3084a2b" /><Relationship Type="http://schemas.openxmlformats.org/officeDocument/2006/relationships/tableStyles" Target="/ppt/tableStyles.xml" Id="R74da1a4836de4048" /><Relationship Type="http://schemas.openxmlformats.org/officeDocument/2006/relationships/slide" Target="/ppt/slides/slide1.xml" Id="Rb1304c57ff764a80" /><Relationship Type="http://schemas.openxmlformats.org/officeDocument/2006/relationships/slide" Target="/ppt/slides/slide2.xml" Id="R17bbbf07e44048c0" /><Relationship Type="http://schemas.openxmlformats.org/officeDocument/2006/relationships/slide" Target="/ppt/slides/slide3.xml" Id="Rfe6d460e749a4fec" /><Relationship Type="http://schemas.openxmlformats.org/officeDocument/2006/relationships/slide" Target="/ppt/slides/slide4.xml" Id="R7182c0c5d59645d3" /><Relationship Type="http://schemas.openxmlformats.org/officeDocument/2006/relationships/slide" Target="/ppt/slides/slide5.xml" Id="R394cd7ff62214db2" /><Relationship Type="http://schemas.openxmlformats.org/officeDocument/2006/relationships/slide" Target="/ppt/slides/slide6.xml" Id="R49be1fdeb40f47ab" /><Relationship Type="http://schemas.openxmlformats.org/officeDocument/2006/relationships/slide" Target="/ppt/slides/slide7.xml" Id="R349ce50622ab4a0d"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b55b0aab168b471a"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6987710ffbfd4139" /><Relationship Type="http://schemas.openxmlformats.org/officeDocument/2006/relationships/notesMaster" Target="/ppt/notesMasters/notesMaster1.xml" Id="Rc6537057b6af425d" /></Relationships>
</file>

<file path=ppt/notesSlides/_rels/notesSlide2.xml.rels>&#65279;<?xml version="1.0" encoding="utf-8"?><Relationships xmlns="http://schemas.openxmlformats.org/package/2006/relationships"><Relationship Type="http://schemas.openxmlformats.org/officeDocument/2006/relationships/slide" Target="/ppt/slides/slide2.xml" Id="Re3d3e4357a1d4fa7" /><Relationship Type="http://schemas.openxmlformats.org/officeDocument/2006/relationships/notesMaster" Target="/ppt/notesMasters/notesMaster1.xml" Id="Re8efa6871a544675" /></Relationships>
</file>

<file path=ppt/notesSlides/_rels/notesSlide3.xml.rels>&#65279;<?xml version="1.0" encoding="utf-8"?><Relationships xmlns="http://schemas.openxmlformats.org/package/2006/relationships"><Relationship Type="http://schemas.openxmlformats.org/officeDocument/2006/relationships/slide" Target="/ppt/slides/slide3.xml" Id="R8449f529805c4f1b" /><Relationship Type="http://schemas.openxmlformats.org/officeDocument/2006/relationships/notesMaster" Target="/ppt/notesMasters/notesMaster1.xml" Id="Raefbcdb92e804da5" /></Relationships>
</file>

<file path=ppt/notesSlides/_rels/notesSlide4.xml.rels>&#65279;<?xml version="1.0" encoding="utf-8"?><Relationships xmlns="http://schemas.openxmlformats.org/package/2006/relationships"><Relationship Type="http://schemas.openxmlformats.org/officeDocument/2006/relationships/slide" Target="/ppt/slides/slide4.xml" Id="R217f802fde8a4820" /><Relationship Type="http://schemas.openxmlformats.org/officeDocument/2006/relationships/notesMaster" Target="/ppt/notesMasters/notesMaster1.xml" Id="R7d8d9dbd84764198" /></Relationships>
</file>

<file path=ppt/notesSlides/_rels/notesSlide5.xml.rels>&#65279;<?xml version="1.0" encoding="utf-8"?><Relationships xmlns="http://schemas.openxmlformats.org/package/2006/relationships"><Relationship Type="http://schemas.openxmlformats.org/officeDocument/2006/relationships/slide" Target="/ppt/slides/slide5.xml" Id="Rd324358752994b07" /><Relationship Type="http://schemas.openxmlformats.org/officeDocument/2006/relationships/notesMaster" Target="/ppt/notesMasters/notesMaster1.xml" Id="R099269b4b5d14a2e" /></Relationships>
</file>

<file path=ppt/notesSlides/_rels/notesSlide6.xml.rels>&#65279;<?xml version="1.0" encoding="utf-8"?><Relationships xmlns="http://schemas.openxmlformats.org/package/2006/relationships"><Relationship Type="http://schemas.openxmlformats.org/officeDocument/2006/relationships/slide" Target="/ppt/slides/slide6.xml" Id="R7c81c5a5b3f84802" /><Relationship Type="http://schemas.openxmlformats.org/officeDocument/2006/relationships/notesMaster" Target="/ppt/notesMasters/notesMaster1.xml" Id="R83b273485e9645ac" /></Relationships>
</file>

<file path=ppt/notesSlides/_rels/notesSlide7.xml.rels>&#65279;<?xml version="1.0" encoding="utf-8"?><Relationships xmlns="http://schemas.openxmlformats.org/package/2006/relationships"><Relationship Type="http://schemas.openxmlformats.org/officeDocument/2006/relationships/slide" Target="/ppt/slides/slide7.xml" Id="Rddbe3f872bdb4d83" /><Relationship Type="http://schemas.openxmlformats.org/officeDocument/2006/relationships/notesMaster" Target="/ppt/notesMasters/notesMaster1.xml" Id="R62ee4518e5b04afb"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She does not say hello. Fact, interpretation and boundaries.</a:t>
            </a:r>
          </a:p>
          <a:p xmlns:a="http://schemas.openxmlformats.org/drawingml/2006/main">
            <a:r>
              <a:t/>
            </a:r>
          </a:p>
          <a:p xmlns:a="http://schemas.openxmlformats.org/drawingml/2006/main">
            <a:r>
              <a:t>Anna interprets Maja’s lack of response as personal dislike. Helena helps her separate observable behaviour from the intention she has assigned to it.</a:t>
            </a:r>
          </a:p>
          <a:p xmlns:a="http://schemas.openxmlformats.org/drawingml/2006/main">
            <a:r>
              <a:t/>
            </a:r>
          </a:p>
          <a:p xmlns:a="http://schemas.openxmlformats.org/drawingml/2006/main">
            <a:r>
              <a:t>Empatyzer helps people prepare for important conversations at work by considering the specific person and situation.</a:t>
            </a:r>
          </a:p>
          <a:p xmlns:a="http://schemas.openxmlformats.org/drawingml/2006/main">
            <a:r>
              <a:t/>
            </a:r>
          </a:p>
          <a:p xmlns:a="http://schemas.openxmlformats.org/drawingml/2006/main">
            <a:r>
              <a:t>Keywords: Empatyzer, Em, workplace communication, people management, important conversation, human differences.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She does not say hello. Fact, interpretation and boundaries.</a:t>
            </a:r>
          </a:p>
          <a:p xmlns:a="http://schemas.openxmlformats.org/drawingml/2006/main">
            <a:r>
              <a:t/>
            </a:r>
          </a:p>
          <a:p xmlns:a="http://schemas.openxmlformats.org/drawingml/2006/main">
            <a:r>
              <a:t>Anna interprets Maja’s lack of response as personal dislike. Helena helps her separate observable behaviour from the intention she has assigned to it.</a:t>
            </a:r>
          </a:p>
          <a:p xmlns:a="http://schemas.openxmlformats.org/drawingml/2006/main">
            <a:r>
              <a:t/>
            </a:r>
          </a:p>
          <a:p xmlns:a="http://schemas.openxmlformats.org/drawingml/2006/main">
            <a:r>
              <a:t>Anna greets Maja in an office corridor, but Maja walks past without eye contact or a reply.</a:t>
            </a:r>
          </a:p>
          <a:p xmlns:a="http://schemas.openxmlformats.org/drawingml/2006/main">
            <a:r>
              <a:t/>
            </a:r>
          </a:p>
          <a:p xmlns:a="http://schemas.openxmlformats.org/drawingml/2006/main">
            <a:r>
              <a:t>Empatyzer helps people prepare for important conversations at work by considering the specific person and situation.</a:t>
            </a:r>
          </a:p>
          <a:p xmlns:a="http://schemas.openxmlformats.org/drawingml/2006/main">
            <a:r>
              <a:t/>
            </a:r>
          </a:p>
          <a:p xmlns:a="http://schemas.openxmlformats.org/drawingml/2006/main">
            <a:r>
              <a:t>Keywords: Empatyzer, Em, workplace communication, people management, important conversation, human differences.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She does not say hello. Fact, interpretation and boundaries.</a:t>
            </a:r>
          </a:p>
          <a:p xmlns:a="http://schemas.openxmlformats.org/drawingml/2006/main">
            <a:r>
              <a:t/>
            </a:r>
          </a:p>
          <a:p xmlns:a="http://schemas.openxmlformats.org/drawingml/2006/main">
            <a:r>
              <a:t>Anna interprets Maja’s lack of response as personal dislike. Helena helps her separate observable behaviour from the intention she has assigned to it.</a:t>
            </a:r>
          </a:p>
          <a:p xmlns:a="http://schemas.openxmlformats.org/drawingml/2006/main">
            <a:r>
              <a:t/>
            </a:r>
          </a:p>
          <a:p xmlns:a="http://schemas.openxmlformats.org/drawingml/2006/main">
            <a:r>
              <a:t>During another brief exchange, Maja adopts a guarded posture while Anna tries to understand her behaviour.</a:t>
            </a:r>
          </a:p>
          <a:p xmlns:a="http://schemas.openxmlformats.org/drawingml/2006/main">
            <a:r>
              <a:t/>
            </a:r>
          </a:p>
          <a:p xmlns:a="http://schemas.openxmlformats.org/drawingml/2006/main">
            <a:r>
              <a:t>Empatyzer helps people prepare for important conversations at work by considering the specific person and situation.</a:t>
            </a:r>
          </a:p>
          <a:p xmlns:a="http://schemas.openxmlformats.org/drawingml/2006/main">
            <a:r>
              <a:t/>
            </a:r>
          </a:p>
          <a:p xmlns:a="http://schemas.openxmlformats.org/drawingml/2006/main">
            <a:r>
              <a:t>Keywords: Empatyzer, Em, workplace communication, people management, important conversation, human differences.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She does not say hello. Fact, interpretation and boundaries.</a:t>
            </a:r>
          </a:p>
          <a:p xmlns:a="http://schemas.openxmlformats.org/drawingml/2006/main">
            <a:r>
              <a:t/>
            </a:r>
          </a:p>
          <a:p xmlns:a="http://schemas.openxmlformats.org/drawingml/2006/main">
            <a:r>
              <a:t>Anna interprets Maja’s lack of response as personal dislike. Helena helps her separate observable behaviour from the intention she has assigned to it.</a:t>
            </a:r>
          </a:p>
          <a:p xmlns:a="http://schemas.openxmlformats.org/drawingml/2006/main">
            <a:r>
              <a:t/>
            </a:r>
          </a:p>
          <a:p xmlns:a="http://schemas.openxmlformats.org/drawingml/2006/main">
            <a:r>
              <a:t>Helena facilitates a conversation between Anna and Maja at a round table, helping them name their different interpretations.</a:t>
            </a:r>
          </a:p>
          <a:p xmlns:a="http://schemas.openxmlformats.org/drawingml/2006/main">
            <a:r>
              <a:t/>
            </a:r>
          </a:p>
          <a:p xmlns:a="http://schemas.openxmlformats.org/drawingml/2006/main">
            <a:r>
              <a:t>Empatyzer helps people prepare for important conversations at work by considering the specific person and situation.</a:t>
            </a:r>
          </a:p>
          <a:p xmlns:a="http://schemas.openxmlformats.org/drawingml/2006/main">
            <a:r>
              <a:t/>
            </a:r>
          </a:p>
          <a:p xmlns:a="http://schemas.openxmlformats.org/drawingml/2006/main">
            <a:r>
              <a:t>Keywords: Empatyzer, Em, workplace communication, people management, important conversation, human differences.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She does not say hello. Fact, interpretation and boundaries.</a:t>
            </a:r>
          </a:p>
          <a:p xmlns:a="http://schemas.openxmlformats.org/drawingml/2006/main">
            <a:r>
              <a:t/>
            </a:r>
          </a:p>
          <a:p xmlns:a="http://schemas.openxmlformats.org/drawingml/2006/main">
            <a:r>
              <a:t>Anna interprets Maja’s lack of response as personal dislike. Helena helps her separate observable behaviour from the intention she has assigned to it.</a:t>
            </a:r>
          </a:p>
          <a:p xmlns:a="http://schemas.openxmlformats.org/drawingml/2006/main">
            <a:r>
              <a:t/>
            </a:r>
          </a:p>
          <a:p xmlns:a="http://schemas.openxmlformats.org/drawingml/2006/main">
            <a:r>
              <a:t>Helena explains that understanding the situation better does not yet mean the relationship is repaired.</a:t>
            </a:r>
          </a:p>
          <a:p xmlns:a="http://schemas.openxmlformats.org/drawingml/2006/main">
            <a:r>
              <a:t/>
            </a:r>
          </a:p>
          <a:p xmlns:a="http://schemas.openxmlformats.org/drawingml/2006/main">
            <a:r>
              <a:t>Empatyzer helps people prepare for important conversations at work by considering the specific person and situation.</a:t>
            </a:r>
          </a:p>
          <a:p xmlns:a="http://schemas.openxmlformats.org/drawingml/2006/main">
            <a:r>
              <a:t/>
            </a:r>
          </a:p>
          <a:p xmlns:a="http://schemas.openxmlformats.org/drawingml/2006/main">
            <a:r>
              <a:t>Keywords: Empatyzer, Em, workplace communication, people management, important conversation, human differences.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She does not say hello. Fact, interpretation and boundaries.</a:t>
            </a:r>
          </a:p>
          <a:p xmlns:a="http://schemas.openxmlformats.org/drawingml/2006/main">
            <a:r>
              <a:t/>
            </a:r>
          </a:p>
          <a:p xmlns:a="http://schemas.openxmlformats.org/drawingml/2006/main">
            <a:r>
              <a:t>Anna interprets Maja’s lack of response as personal dislike. Helena helps her separate observable behaviour from the intention she has assigned to it.</a:t>
            </a:r>
          </a:p>
          <a:p xmlns:a="http://schemas.openxmlformats.org/drawingml/2006/main">
            <a:r>
              <a:t/>
            </a:r>
          </a:p>
          <a:p xmlns:a="http://schemas.openxmlformats.org/drawingml/2006/main">
            <a:r>
              <a:t>Anna and Maja calmly agree on boundaries for working together, although tension between them remains visible.</a:t>
            </a:r>
          </a:p>
          <a:p xmlns:a="http://schemas.openxmlformats.org/drawingml/2006/main">
            <a:r>
              <a:t/>
            </a:r>
          </a:p>
          <a:p xmlns:a="http://schemas.openxmlformats.org/drawingml/2006/main">
            <a:r>
              <a:t>Empatyzer helps people prepare for important conversations at work by considering the specific person and situation.</a:t>
            </a:r>
          </a:p>
          <a:p xmlns:a="http://schemas.openxmlformats.org/drawingml/2006/main">
            <a:r>
              <a:t/>
            </a:r>
          </a:p>
          <a:p xmlns:a="http://schemas.openxmlformats.org/drawingml/2006/main">
            <a:r>
              <a:t>Keywords: Empatyzer, Em, workplace communication, people management, important conversation, human differences.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She does not say hello. Fact, interpretation and boundaries.</a:t>
            </a:r>
          </a:p>
          <a:p xmlns:a="http://schemas.openxmlformats.org/drawingml/2006/main">
            <a:r>
              <a:t/>
            </a:r>
          </a:p>
          <a:p xmlns:a="http://schemas.openxmlformats.org/drawingml/2006/main">
            <a:r>
              <a:t>Anna interprets Maja’s lack of response as personal dislike. Helena helps her separate observable behaviour from the intention she has assigned to it.</a:t>
            </a:r>
          </a:p>
          <a:p xmlns:a="http://schemas.openxmlformats.org/drawingml/2006/main">
            <a:r>
              <a:t/>
            </a:r>
          </a:p>
          <a:p xmlns:a="http://schemas.openxmlformats.org/drawingml/2006/main">
            <a:r>
              <a:t>Empatyzer helps people prepare for important conversations at work by considering the specific person and situation.</a:t>
            </a:r>
          </a:p>
          <a:p xmlns:a="http://schemas.openxmlformats.org/drawingml/2006/main">
            <a:r>
              <a:t/>
            </a:r>
          </a:p>
          <a:p xmlns:a="http://schemas.openxmlformats.org/drawingml/2006/main">
            <a:r>
              <a:t>Keywords: Empatyzer, Em, workplace communication, people management, important conversation, human differences.</a:t>
            </a:r>
          </a:p>
          <a:p xmlns:a="http://schemas.openxmlformats.org/drawingml/2006/main">
            <a:r>
              <a:t/>
            </a:r>
          </a:p>
          <a:p xmlns:a="http://schemas.openxmlformats.org/drawingml/2006/main">
            <a:r>
              <a:t>Anna can separate the fact that Maja did not answer from the hypothesis that Maja does not respect her. Better understanding does not have to remove a real conflict. Sometimes empathy leads to a more accurate boundary rather than reconciliation. Name the observation first, then your interpretation, and test it in conversation. If the relationship still fails, set boundaries without pretending to know the other person’s motives.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e729df7c5bf84fd7"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8c07de8471d2482d" /><Relationship Type="http://schemas.openxmlformats.org/officeDocument/2006/relationships/slideLayout" Target="/ppt/slideLayouts/slideLayout1.xml" Id="Rbc1e10e3fba840ce"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bc1e10e3fba840ce"/>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8768f9879ef9489d" /><Relationship Type="http://schemas.openxmlformats.org/officeDocument/2006/relationships/notesSlide" Target="/ppt/notesSlides/notesSlide1.xml" Id="Rd9ca85463a9c4fc3" /></Relationships>
</file>

<file path=ppt/slides/_rels/slide2.xml.rels><?xml version='1.0' encoding='utf-8'?>
<Relationships xmlns="http://schemas.openxmlformats.org/package/2006/relationships"><Relationship Type="http://schemas.openxmlformats.org/officeDocument/2006/relationships/slideLayout" Target="/ppt/slideLayouts/slideLayout1.xml" Id="Rd8f55d37fc274382"/><Relationship Type="http://schemas.openxmlformats.org/officeDocument/2006/relationships/image" Target="../media/image.jpeg" Id="R3453da37eaac4466"/><Relationship Type="http://schemas.openxmlformats.org/officeDocument/2006/relationships/notesSlide" Target="/ppt/notesSlides/notesSlide2.xml" Id="Rec4b22c2d0cc443c"/></Relationships>
</file>

<file path=ppt/slides/_rels/slide3.xml.rels><?xml version='1.0' encoding='utf-8'?>
<Relationships xmlns="http://schemas.openxmlformats.org/package/2006/relationships"><Relationship Type="http://schemas.openxmlformats.org/officeDocument/2006/relationships/slideLayout" Target="/ppt/slideLayouts/slideLayout1.xml" Id="R810d284184d044a1"/><Relationship Type="http://schemas.openxmlformats.org/officeDocument/2006/relationships/image" Target="../media/image2.jpeg" Id="R95fb060b6dfd4390"/><Relationship Type="http://schemas.openxmlformats.org/officeDocument/2006/relationships/notesSlide" Target="/ppt/notesSlides/notesSlide3.xml" Id="Rfabf624680e64c9a"/></Relationships>
</file>

<file path=ppt/slides/_rels/slide4.xml.rels><?xml version='1.0' encoding='utf-8'?>
<Relationships xmlns="http://schemas.openxmlformats.org/package/2006/relationships"><Relationship Type="http://schemas.openxmlformats.org/officeDocument/2006/relationships/slideLayout" Target="/ppt/slideLayouts/slideLayout1.xml" Id="R40e56ffdbe60460a"/><Relationship Type="http://schemas.openxmlformats.org/officeDocument/2006/relationships/image" Target="../media/image3.jpeg" Id="R978948581f964576"/><Relationship Type="http://schemas.openxmlformats.org/officeDocument/2006/relationships/notesSlide" Target="/ppt/notesSlides/notesSlide4.xml" Id="R3eed5ab491db4b88"/></Relationships>
</file>

<file path=ppt/slides/_rels/slide5.xml.rels><?xml version='1.0' encoding='utf-8'?>
<Relationships xmlns="http://schemas.openxmlformats.org/package/2006/relationships"><Relationship Type="http://schemas.openxmlformats.org/officeDocument/2006/relationships/slideLayout" Target="/ppt/slideLayouts/slideLayout1.xml" Id="R4e526180c07e4835"/><Relationship Type="http://schemas.openxmlformats.org/officeDocument/2006/relationships/image" Target="../media/image4.jpeg" Id="R48e3bc2c162f431a"/><Relationship Type="http://schemas.openxmlformats.org/officeDocument/2006/relationships/notesSlide" Target="/ppt/notesSlides/notesSlide5.xml" Id="Rddb6c4abe4064871"/></Relationships>
</file>

<file path=ppt/slides/_rels/slide6.xml.rels><?xml version='1.0' encoding='utf-8'?>
<Relationships xmlns="http://schemas.openxmlformats.org/package/2006/relationships"><Relationship Type="http://schemas.openxmlformats.org/officeDocument/2006/relationships/slideLayout" Target="/ppt/slideLayouts/slideLayout1.xml" Id="Racc0aa1e9f6d492f"/><Relationship Type="http://schemas.openxmlformats.org/officeDocument/2006/relationships/image" Target="../media/image5.jpeg" Id="R18b598fea79641c9"/><Relationship Type="http://schemas.openxmlformats.org/officeDocument/2006/relationships/notesSlide" Target="/ppt/notesSlides/notesSlide6.xml" Id="Rfc1bb392306c445e"/></Relationships>
</file>

<file path=ppt/slides/_rels/slide7.xml.rels><?xml version='1.0' encoding='utf-8'?>
<Relationships xmlns="http://schemas.openxmlformats.org/package/2006/relationships"><Relationship Type="http://schemas.openxmlformats.org/officeDocument/2006/relationships/slideLayout" Target="/ppt/slideLayouts/slideLayout1.xml" Id="Rd802ec8be12c4aaf"/><Relationship Type="http://schemas.openxmlformats.org/officeDocument/2006/relationships/notesSlide" Target="/ppt/notesSlides/notesSlide7.xml" Id="R92d43870ca394612"/><Relationship Id="rIdEmpatyzerAvatar" Type="http://schemas.openxmlformats.org/officeDocument/2006/relationships/image" Target="../media/empatyzer-avatar.png"/></Relationships>
</file>

<file path=ppt/slides/slide1.xml><?xml version="1.0" encoding="utf-8"?>
<p:sld xmlns:p="http://schemas.openxmlformats.org/presentationml/2006/main">
  <p:cSld>
    <p:bg>
      <p:bgPr>
        <a:solidFill xmlns:a="http://schemas.openxmlformats.org/drawingml/2006/main">
          <a:srgbClr val="251B34"/>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BB0FCE13-1B84-4104-92B6-6AC52DBEB40B}"/>
              </a:ext>
            </a:extLst>
          </p:cNvPr>
          <p:cNvSpPr>
            <a:spLocks xmlns:a="http://schemas.openxmlformats.org/drawingml/2006/main" noGrp="1"/>
          </p:cNvSpPr>
          <p:nvPr/>
        </p:nvSpPr>
        <p:spPr>
          <a:xfrm xmlns:a="http://schemas.openxmlformats.org/drawingml/2006/main">
            <a:off x="457200" y="438150"/>
            <a:ext cx="8572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800" b="1">
                <a:solidFill>
                  <a:srgbClr val="239886"/>
                </a:solidFill>
                <a:latin typeface="Outfit"/>
                <a:ea typeface="Outfit"/>
                <a:cs typeface="Outfit"/>
              </a:defRPr>
            </a:pPr>
            <a:r>
              <a:rPr sz="1800" b="1">
                <a:solidFill>
                  <a:srgbClr val="239886"/>
                </a:solidFill>
                <a:latin typeface="Outfit"/>
                <a:ea typeface="Outfit"/>
                <a:cs typeface="Outfit"/>
              </a:rPr>
              <a:t>23</a:t>
            </a:r>
          </a:p>
        </p:txBody>
      </p:sp>
      <p:sp>
        <p:nvSpPr>
          <p:cNvPr id="2" name="">
            <a:extLst xmlns:a="http://schemas.openxmlformats.org/drawingml/2006/main">
              <a:ext uri="{FF2B5EF4-FFF2-40B4-BE49-F238E27FC236}">
                <a16:creationId xmlns:a16="http://schemas.microsoft.com/office/drawing/2014/main" id="{74EEE99F-751E-49FF-8CA1-4FBABCD27D9B}"/>
              </a:ext>
            </a:extLst>
          </p:cNvPr>
          <p:cNvSpPr>
            <a:spLocks xmlns:a="http://schemas.openxmlformats.org/drawingml/2006/main" noGrp="1"/>
          </p:cNvSpPr>
          <p:nvPr/>
        </p:nvSpPr>
        <p:spPr>
          <a:xfrm xmlns:a="http://schemas.openxmlformats.org/drawingml/2006/main">
            <a:off x="514350" y="1381125"/>
            <a:ext cx="6858000" cy="1762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3750" b="1">
                <a:solidFill>
                  <a:srgbClr val="FEF8FF"/>
                </a:solidFill>
                <a:latin typeface="Outfit"/>
                <a:ea typeface="Outfit"/>
                <a:cs typeface="Outfit"/>
              </a:defRPr>
            </a:pPr>
            <a:r>
              <a:rPr sz="3750" b="1">
                <a:solidFill>
                  <a:srgbClr val="FEF8FF"/>
                </a:solidFill>
                <a:latin typeface="Outfit"/>
                <a:ea typeface="Outfit"/>
                <a:cs typeface="Outfit"/>
              </a:rPr>
              <a:t>She does not say hello</a:t>
            </a:r>
          </a:p>
        </p:txBody>
      </p:sp>
      <p:sp>
        <p:nvSpPr>
          <p:cNvPr id="3" name="">
            <a:extLst xmlns:a="http://schemas.openxmlformats.org/drawingml/2006/main">
              <a:ext uri="{FF2B5EF4-FFF2-40B4-BE49-F238E27FC236}">
                <a16:creationId xmlns:a16="http://schemas.microsoft.com/office/drawing/2014/main" id="{C64B6A4B-7766-4683-BE42-668ECD537878}"/>
              </a:ext>
            </a:extLst>
          </p:cNvPr>
          <p:cNvSpPr>
            <a:spLocks xmlns:a="http://schemas.openxmlformats.org/drawingml/2006/main" noGrp="1"/>
          </p:cNvSpPr>
          <p:nvPr/>
        </p:nvSpPr>
        <p:spPr>
          <a:xfrm xmlns:a="http://schemas.openxmlformats.org/drawingml/2006/main">
            <a:off x="533400" y="3333750"/>
            <a:ext cx="67627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950" b="0">
                <a:solidFill>
                  <a:srgbClr val="239886"/>
                </a:solidFill>
                <a:latin typeface="Outfit"/>
                <a:ea typeface="Outfit"/>
                <a:cs typeface="Outfit"/>
              </a:defRPr>
            </a:pPr>
            <a:r>
              <a:rPr sz="1950" b="0">
                <a:solidFill>
                  <a:srgbClr val="239886"/>
                </a:solidFill>
                <a:latin typeface="Outfit"/>
                <a:ea typeface="Outfit"/>
                <a:cs typeface="Outfit"/>
              </a:rPr>
              <a:t>Fact, interpretation and boundaries</a:t>
            </a:r>
          </a:p>
        </p:txBody>
      </p:sp>
      <p:sp>
        <p:nvSpPr>
          <p:cNvPr id="4" name="">
            <a:extLst xmlns:a="http://schemas.openxmlformats.org/drawingml/2006/main">
              <a:ext uri="{FF2B5EF4-FFF2-40B4-BE49-F238E27FC236}">
                <a16:creationId xmlns:a16="http://schemas.microsoft.com/office/drawing/2014/main" id="{81656B20-CFD8-4E1E-84F0-FE6D2512EB13}"/>
              </a:ext>
            </a:extLst>
          </p:cNvPr>
          <p:cNvSpPr>
            <a:spLocks xmlns:a="http://schemas.openxmlformats.org/drawingml/2006/main" noGrp="1"/>
          </p:cNvSpPr>
          <p:nvPr/>
        </p:nvSpPr>
        <p:spPr>
          <a:xfrm xmlns:a="http://schemas.openxmlformats.org/drawingml/2006/main">
            <a:off x="533400" y="4267200"/>
            <a:ext cx="666750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725" b="0">
                <a:solidFill>
                  <a:srgbClr val="FEF8FF"/>
                </a:solidFill>
                <a:latin typeface="Outfit"/>
                <a:ea typeface="Outfit"/>
                <a:cs typeface="Outfit"/>
              </a:defRPr>
            </a:pPr>
            <a:r>
              <a:rPr sz="1725" b="0">
                <a:solidFill>
                  <a:srgbClr val="FEF8FF"/>
                </a:solidFill>
                <a:latin typeface="Outfit"/>
                <a:ea typeface="Outfit"/>
                <a:cs typeface="Outfit"/>
              </a:rPr>
              <a:t>Anna interprets Maja’s lack of response as personal dislike. Helena helps her separate observable behaviour from the intention she has assigned to it.</a:t>
            </a:r>
          </a:p>
        </p:txBody>
      </p:sp>
      <p:sp>
        <p:nvSpPr>
          <p:cNvPr id="5" name="">
            <a:extLst xmlns:a="http://schemas.openxmlformats.org/drawingml/2006/main">
              <a:ext uri="{FF2B5EF4-FFF2-40B4-BE49-F238E27FC236}">
                <a16:creationId xmlns:a16="http://schemas.microsoft.com/office/drawing/2014/main" id="{24961C4B-D959-4473-BAEC-27129A99983F}"/>
              </a:ext>
            </a:extLst>
          </p:cNvPr>
          <p:cNvSpPr>
            <a:spLocks xmlns:a="http://schemas.openxmlformats.org/drawingml/2006/main" noGrp="1"/>
          </p:cNvSpPr>
          <p:nvPr/>
        </p:nvSpPr>
        <p:spPr>
          <a:xfrm xmlns:a="http://schemas.openxmlformats.org/drawingml/2006/main">
            <a:off x="533400" y="6229350"/>
            <a:ext cx="6762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975" b="0">
                <a:solidFill>
                  <a:srgbClr val="CFC5D4"/>
                </a:solidFill>
                <a:latin typeface="Outfit"/>
                <a:ea typeface="Outfit"/>
                <a:cs typeface="Outfit"/>
              </a:defRPr>
            </a:pPr>
            <a:r>
              <a:rPr sz="975" b="0">
                <a:solidFill>
                  <a:srgbClr val="CFC5D4"/>
                </a:solidFill>
                <a:latin typeface="Outfit"/>
                <a:ea typeface="Outfit"/>
                <a:cs typeface="Outfit"/>
              </a:rPr>
              <a:t>EMPATYZER · BEFORE AN IMPORTANT CONVERSATION</a:t>
            </a:r>
          </a:p>
        </p:txBody>
      </p:sp>
    </p:spTree>
    <p:extLst>
      <p:ext uri="{BB962C8B-B14F-4D97-AF65-F5344CB8AC3E}">
        <p14:creationId xmlns:p14="http://schemas.microsoft.com/office/powerpoint/2010/main" val="1637487561"/>
      </p:ext>
    </p:extLst>
  </p:cSld>
</p:sld>
</file>

<file path=ppt/slides/slide2.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6" name=""/>
          <p:cNvPicPr>
            <a:picLocks xmlns:a="http://schemas.openxmlformats.org/drawingml/2006/main" noChangeAspect="1"/>
          </p:cNvPicPr>
          <p:nvPr/>
        </p:nvPicPr>
        <p:blipFill>
          <a:blip xmlns:r="http://schemas.openxmlformats.org/officeDocument/2006/relationships" xmlns:a="http://schemas.openxmlformats.org/drawingml/2006/main" r:embed="R3453da37eaac4466"/>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D87E8124-CC2F-4FDA-A8B6-9D1FE360817A}"/>
              </a:ext>
            </a:extLst>
          </p:cNvPr>
          <p:cNvSpPr>
            <a:spLocks xmlns:a="http://schemas.openxmlformats.org/drawingml/2006/main" noGrp="1"/>
          </p:cNvSpPr>
          <p:nvPr/>
        </p:nvSpPr>
        <p:spPr>
          <a:xfrm xmlns:a="http://schemas.openxmlformats.org/drawingml/2006/main">
            <a:off x="1038225" y="4533900"/>
            <a:ext cx="266700" cy="228600"/>
          </a:xfrm>
          <a:prstGeom xmlns:a="http://schemas.openxmlformats.org/drawingml/2006/main" prst="triangle">
            <a:avLst/>
          </a:prstGeom>
          <a:solidFill xmlns:a="http://schemas.openxmlformats.org/drawingml/2006/main">
            <a:srgbClr val="FEF8FF"/>
          </a:solidFill>
          <a:ln xmlns:a="http://schemas.openxmlformats.org/drawingml/2006/main" w="19050">
            <a:solidFill>
              <a:srgbClr val="4F2854"/>
            </a:solidFill>
          </a:ln>
        </p:spPr>
      </p:sp>
      <p:sp>
        <p:nvSpPr>
          <p:cNvPr id="3" name="">
            <a:extLst xmlns:a="http://schemas.openxmlformats.org/drawingml/2006/main">
              <a:ext uri="{FF2B5EF4-FFF2-40B4-BE49-F238E27FC236}">
                <a16:creationId xmlns:a16="http://schemas.microsoft.com/office/drawing/2014/main" id="{AECE4B37-84BA-4E46-A7E4-F2DC5559879E}"/>
              </a:ext>
            </a:extLst>
          </p:cNvPr>
          <p:cNvSpPr>
            <a:spLocks xmlns:a="http://schemas.openxmlformats.org/drawingml/2006/main" noGrp="1"/>
          </p:cNvSpPr>
          <p:nvPr/>
        </p:nvSpPr>
        <p:spPr>
          <a:xfrm xmlns:a="http://schemas.openxmlformats.org/drawingml/2006/main">
            <a:off x="400050" y="4686300"/>
            <a:ext cx="3143250" cy="838200"/>
          </a:xfrm>
          <a:prstGeom xmlns:a="http://schemas.openxmlformats.org/drawingml/2006/main" prst="roundRect">
            <a:avLst>
              <a:gd name="adj" fmla="val 29545"/>
            </a:avLst>
          </a:prstGeom>
          <a:solidFill xmlns:a="http://schemas.openxmlformats.org/drawingml/2006/main">
            <a:srgbClr val="FEF8FF"/>
          </a:solidFill>
          <a:ln xmlns:a="http://schemas.openxmlformats.org/drawingml/2006/main" w="19050">
            <a:solidFill>
              <a:srgbClr val="4F2854"/>
            </a:solidFill>
          </a:ln>
        </p:spPr>
        <p:txBody>
          <a:bodyPr xmlns:a="http://schemas.openxmlformats.org/drawingml/2006/main" anchor="ctr">
            <a:normAutofit fontScale="100000"/>
          </a:bodyPr>
          <a:lstStyle xmlns:a="http://schemas.openxmlformats.org/drawingml/2006/main"/>
          <a:p xmlns:a="http://schemas.openxmlformats.org/drawingml/2006/main">
            <a:pPr>
              <a:defRPr sz="2025" b="1">
                <a:solidFill>
                  <a:srgbClr val="251B34"/>
                </a:solidFill>
                <a:latin typeface="Outfit"/>
                <a:ea typeface="Outfit"/>
                <a:cs typeface="Outfit"/>
              </a:defRPr>
            </a:pPr>
            <a:r>
              <a:rPr sz="2025" b="1">
                <a:solidFill>
                  <a:srgbClr val="251B34"/>
                </a:solidFill>
                <a:latin typeface="Outfit"/>
                <a:ea typeface="Outfit"/>
                <a:cs typeface="Outfit"/>
              </a:rPr>
              <a:t>Good morning, Maja.</a:t>
            </a:r>
          </a:p>
        </p:txBody>
      </p:sp>
      <p:sp>
        <p:nvSpPr>
          <p:cNvPr id="4" name="">
            <a:extLst xmlns:a="http://schemas.openxmlformats.org/drawingml/2006/main">
              <a:ext uri="{FF2B5EF4-FFF2-40B4-BE49-F238E27FC236}">
                <a16:creationId xmlns:a16="http://schemas.microsoft.com/office/drawing/2014/main" id="{4B5DFBC8-16FB-47C0-8CF4-27CDF867F15E}"/>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ellipse">
            <a:avLst/>
          </a:prstGeom>
          <a:solidFill xmlns:a="http://schemas.openxmlformats.org/drawingml/2006/main">
            <a:srgbClr val="4F2854"/>
          </a:solidFill>
          <a:ln xmlns:a="http://schemas.openxmlformats.org/drawingml/2006/main" w="19050">
            <a:solidFill>
              <a:srgbClr val="4F2854"/>
            </a:solidFill>
          </a:ln>
        </p:spPr>
      </p:sp>
      <p:sp>
        <p:nvSpPr>
          <p:cNvPr id="5" name="">
            <a:extLst xmlns:a="http://schemas.openxmlformats.org/drawingml/2006/main">
              <a:ext uri="{FF2B5EF4-FFF2-40B4-BE49-F238E27FC236}">
                <a16:creationId xmlns:a16="http://schemas.microsoft.com/office/drawing/2014/main" id="{FE537E65-7A9B-4194-A310-B63736D6F566}"/>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650" b="1">
                <a:solidFill>
                  <a:srgbClr val="FEF8FF"/>
                </a:solidFill>
                <a:latin typeface="Outfit"/>
                <a:ea typeface="Outfit"/>
                <a:cs typeface="Outfit"/>
              </a:defRPr>
            </a:pPr>
            <a:r>
              <a:rPr sz="1650" b="1">
                <a:solidFill>
                  <a:srgbClr val="FEF8FF"/>
                </a:solidFill>
                <a:latin typeface="Outfit"/>
                <a:ea typeface="Outfit"/>
                <a:cs typeface="Outfit"/>
              </a:rPr>
              <a:t>1</a:t>
            </a:r>
          </a:p>
        </p:txBody>
      </p:sp>
    </p:spTree>
    <p:extLst>
      <p:ext uri="{BB962C8B-B14F-4D97-AF65-F5344CB8AC3E}">
        <p14:creationId xmlns:p14="http://schemas.microsoft.com/office/powerpoint/2010/main" val="1962449576"/>
      </p:ext>
    </p:extLst>
  </p:cSld>
</p:sld>
</file>

<file path=ppt/slides/slide3.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95fb060b6dfd4390"/>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FC161143-0B28-4023-8EE9-6F31E5AEB82A}"/>
              </a:ext>
            </a:extLst>
          </p:cNvPr>
          <p:cNvSpPr>
            <a:spLocks xmlns:a="http://schemas.openxmlformats.org/drawingml/2006/main" noGrp="1"/>
          </p:cNvSpPr>
          <p:nvPr/>
        </p:nvSpPr>
        <p:spPr>
          <a:xfrm xmlns:a="http://schemas.openxmlformats.org/drawingml/2006/main">
            <a:off x="1038225" y="1447800"/>
            <a:ext cx="171450" cy="171450"/>
          </a:xfrm>
          <a:prstGeom xmlns:a="http://schemas.openxmlformats.org/drawingml/2006/main" prst="ellipse">
            <a:avLst/>
          </a:prstGeom>
          <a:solidFill xmlns:a="http://schemas.openxmlformats.org/drawingml/2006/main">
            <a:srgbClr val="FEF8FF"/>
          </a:solidFill>
          <a:ln xmlns:a="http://schemas.openxmlformats.org/drawingml/2006/main" w="19050">
            <a:solidFill>
              <a:srgbClr val="6D68A8"/>
            </a:solidFill>
          </a:ln>
        </p:spPr>
      </p:sp>
      <p:sp>
        <p:nvSpPr>
          <p:cNvPr id="3" name="">
            <a:extLst xmlns:a="http://schemas.openxmlformats.org/drawingml/2006/main">
              <a:ext uri="{FF2B5EF4-FFF2-40B4-BE49-F238E27FC236}">
                <a16:creationId xmlns:a16="http://schemas.microsoft.com/office/drawing/2014/main" id="{881C4066-8E50-4D1F-A368-2854B95C730F}"/>
              </a:ext>
            </a:extLst>
          </p:cNvPr>
          <p:cNvSpPr>
            <a:spLocks xmlns:a="http://schemas.openxmlformats.org/drawingml/2006/main" noGrp="1"/>
          </p:cNvSpPr>
          <p:nvPr/>
        </p:nvSpPr>
        <p:spPr>
          <a:xfrm xmlns:a="http://schemas.openxmlformats.org/drawingml/2006/main">
            <a:off x="942975" y="1638300"/>
            <a:ext cx="95250" cy="95250"/>
          </a:xfrm>
          <a:prstGeom xmlns:a="http://schemas.openxmlformats.org/drawingml/2006/main" prst="ellipse">
            <a:avLst/>
          </a:prstGeom>
          <a:solidFill xmlns:a="http://schemas.openxmlformats.org/drawingml/2006/main">
            <a:srgbClr val="FEF8FF"/>
          </a:solidFill>
          <a:ln xmlns:a="http://schemas.openxmlformats.org/drawingml/2006/main" w="19050">
            <a:solidFill>
              <a:srgbClr val="6D68A8"/>
            </a:solidFill>
          </a:ln>
        </p:spPr>
      </p:sp>
      <p:sp>
        <p:nvSpPr>
          <p:cNvPr id="4" name="">
            <a:extLst xmlns:a="http://schemas.openxmlformats.org/drawingml/2006/main">
              <a:ext uri="{FF2B5EF4-FFF2-40B4-BE49-F238E27FC236}">
                <a16:creationId xmlns:a16="http://schemas.microsoft.com/office/drawing/2014/main" id="{294BD0E6-7648-48C6-8CAD-D66248B8CF6B}"/>
              </a:ext>
            </a:extLst>
          </p:cNvPr>
          <p:cNvSpPr>
            <a:spLocks xmlns:a="http://schemas.openxmlformats.org/drawingml/2006/main" noGrp="1"/>
          </p:cNvSpPr>
          <p:nvPr/>
        </p:nvSpPr>
        <p:spPr>
          <a:xfrm xmlns:a="http://schemas.openxmlformats.org/drawingml/2006/main">
            <a:off x="361950" y="323850"/>
            <a:ext cx="3714750" cy="1047750"/>
          </a:xfrm>
          <a:prstGeom xmlns:a="http://schemas.openxmlformats.org/drawingml/2006/main" prst="ellipse">
            <a:avLst/>
          </a:prstGeom>
          <a:solidFill xmlns:a="http://schemas.openxmlformats.org/drawingml/2006/main">
            <a:srgbClr val="FEF8FF"/>
          </a:solidFill>
          <a:ln xmlns:a="http://schemas.openxmlformats.org/drawingml/2006/main" w="19050">
            <a:solidFill>
              <a:srgbClr val="6D68A8"/>
            </a:solidFill>
          </a:ln>
        </p:spPr>
        <p:txBody>
          <a:bodyPr xmlns:a="http://schemas.openxmlformats.org/drawingml/2006/main" anchor="ctr">
            <a:normAutofit fontScale="100000"/>
          </a:bodyPr>
          <a:lstStyle xmlns:a="http://schemas.openxmlformats.org/drawingml/2006/main"/>
          <a:p xmlns:a="http://schemas.openxmlformats.org/drawingml/2006/main">
            <a:pPr>
              <a:defRPr sz="1875" b="1">
                <a:solidFill>
                  <a:srgbClr val="251B34"/>
                </a:solidFill>
                <a:latin typeface="Outfit"/>
                <a:ea typeface="Outfit"/>
                <a:cs typeface="Outfit"/>
              </a:defRPr>
            </a:pPr>
            <a:r>
              <a:rPr sz="1875" b="1">
                <a:solidFill>
                  <a:srgbClr val="251B34"/>
                </a:solidFill>
                <a:latin typeface="Outfit"/>
                <a:ea typeface="Outfit"/>
                <a:cs typeface="Outfit"/>
              </a:rPr>
              <a:t>She refuses to be managed by me.</a:t>
            </a:r>
          </a:p>
        </p:txBody>
      </p:sp>
      <p:sp>
        <p:nvSpPr>
          <p:cNvPr id="5" name="">
            <a:extLst xmlns:a="http://schemas.openxmlformats.org/drawingml/2006/main">
              <a:ext uri="{FF2B5EF4-FFF2-40B4-BE49-F238E27FC236}">
                <a16:creationId xmlns:a16="http://schemas.microsoft.com/office/drawing/2014/main" id="{1202407D-FFE5-43B9-9BB2-2483863F4C9C}"/>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ellipse">
            <a:avLst/>
          </a:prstGeom>
          <a:solidFill xmlns:a="http://schemas.openxmlformats.org/drawingml/2006/main">
            <a:srgbClr val="4F2854"/>
          </a:solidFill>
          <a:ln xmlns:a="http://schemas.openxmlformats.org/drawingml/2006/main" w="19050">
            <a:solidFill>
              <a:srgbClr val="4F2854"/>
            </a:solidFill>
          </a:ln>
        </p:spPr>
      </p:sp>
      <p:sp>
        <p:nvSpPr>
          <p:cNvPr id="6" name="">
            <a:extLst xmlns:a="http://schemas.openxmlformats.org/drawingml/2006/main">
              <a:ext uri="{FF2B5EF4-FFF2-40B4-BE49-F238E27FC236}">
                <a16:creationId xmlns:a16="http://schemas.microsoft.com/office/drawing/2014/main" id="{DAE98B74-BAFD-4865-ADE5-A1D070199738}"/>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650" b="1">
                <a:solidFill>
                  <a:srgbClr val="FEF8FF"/>
                </a:solidFill>
                <a:latin typeface="Outfit"/>
                <a:ea typeface="Outfit"/>
                <a:cs typeface="Outfit"/>
              </a:defRPr>
            </a:pPr>
            <a:r>
              <a:rPr sz="1650" b="1">
                <a:solidFill>
                  <a:srgbClr val="FEF8FF"/>
                </a:solidFill>
                <a:latin typeface="Outfit"/>
                <a:ea typeface="Outfit"/>
                <a:cs typeface="Outfit"/>
              </a:rPr>
              <a:t>2</a:t>
            </a:r>
          </a:p>
        </p:txBody>
      </p:sp>
    </p:spTree>
    <p:extLst>
      <p:ext uri="{BB962C8B-B14F-4D97-AF65-F5344CB8AC3E}">
        <p14:creationId xmlns:p14="http://schemas.microsoft.com/office/powerpoint/2010/main" val="1368754825"/>
      </p:ext>
    </p:extLst>
  </p:cSld>
</p:sld>
</file>

<file path=ppt/slides/slide4.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978948581f964576"/>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50C7570C-B524-4DDE-BA52-72457859A672}"/>
              </a:ext>
            </a:extLst>
          </p:cNvPr>
          <p:cNvSpPr>
            <a:spLocks xmlns:a="http://schemas.openxmlformats.org/drawingml/2006/main" noGrp="1"/>
          </p:cNvSpPr>
          <p:nvPr/>
        </p:nvSpPr>
        <p:spPr>
          <a:xfrm xmlns:a="http://schemas.openxmlformats.org/drawingml/2006/main">
            <a:off x="962025" y="4400550"/>
            <a:ext cx="266700" cy="228600"/>
          </a:xfrm>
          <a:prstGeom xmlns:a="http://schemas.openxmlformats.org/drawingml/2006/main" prst="triangle">
            <a:avLst/>
          </a:prstGeom>
          <a:solidFill xmlns:a="http://schemas.openxmlformats.org/drawingml/2006/main">
            <a:srgbClr val="FEF8FF"/>
          </a:solidFill>
          <a:ln xmlns:a="http://schemas.openxmlformats.org/drawingml/2006/main" w="19050">
            <a:solidFill>
              <a:srgbClr val="4F2854"/>
            </a:solidFill>
          </a:ln>
        </p:spPr>
      </p:sp>
      <p:sp>
        <p:nvSpPr>
          <p:cNvPr id="3" name="">
            <a:extLst xmlns:a="http://schemas.openxmlformats.org/drawingml/2006/main">
              <a:ext uri="{FF2B5EF4-FFF2-40B4-BE49-F238E27FC236}">
                <a16:creationId xmlns:a16="http://schemas.microsoft.com/office/drawing/2014/main" id="{ADE1DF74-6C06-47CE-B5CB-93A1EAFDC88A}"/>
              </a:ext>
            </a:extLst>
          </p:cNvPr>
          <p:cNvSpPr>
            <a:spLocks xmlns:a="http://schemas.openxmlformats.org/drawingml/2006/main" noGrp="1"/>
          </p:cNvSpPr>
          <p:nvPr/>
        </p:nvSpPr>
        <p:spPr>
          <a:xfrm xmlns:a="http://schemas.openxmlformats.org/drawingml/2006/main">
            <a:off x="323850" y="4552950"/>
            <a:ext cx="3857625" cy="1314450"/>
          </a:xfrm>
          <a:prstGeom xmlns:a="http://schemas.openxmlformats.org/drawingml/2006/main" prst="roundRect">
            <a:avLst>
              <a:gd name="adj" fmla="val 18841"/>
            </a:avLst>
          </a:prstGeom>
          <a:solidFill xmlns:a="http://schemas.openxmlformats.org/drawingml/2006/main">
            <a:srgbClr val="FEF8FF"/>
          </a:solidFill>
          <a:ln xmlns:a="http://schemas.openxmlformats.org/drawingml/2006/main" w="19050">
            <a:solidFill>
              <a:srgbClr val="4F2854"/>
            </a:solidFill>
          </a:ln>
        </p:spPr>
        <p:txBody>
          <a:bodyPr xmlns:a="http://schemas.openxmlformats.org/drawingml/2006/main" anchor="ctr">
            <a:normAutofit fontScale="100000"/>
          </a:bodyPr>
          <a:lstStyle xmlns:a="http://schemas.openxmlformats.org/drawingml/2006/main"/>
          <a:p xmlns:a="http://schemas.openxmlformats.org/drawingml/2006/main">
            <a:pPr>
              <a:defRPr sz="1575" b="1">
                <a:solidFill>
                  <a:srgbClr val="251B34"/>
                </a:solidFill>
                <a:latin typeface="Outfit"/>
                <a:ea typeface="Outfit"/>
                <a:cs typeface="Outfit"/>
              </a:defRPr>
            </a:pPr>
            <a:r>
              <a:rPr sz="1575" b="1">
                <a:solidFill>
                  <a:srgbClr val="251B34"/>
                </a:solidFill>
                <a:latin typeface="Outfit"/>
                <a:ea typeface="Outfit"/>
                <a:cs typeface="Outfit"/>
              </a:rPr>
              <a:t>When you don’t answer and cut conversations short, I experience it as resistance.</a:t>
            </a:r>
          </a:p>
        </p:txBody>
      </p:sp>
      <p:sp>
        <p:nvSpPr>
          <p:cNvPr id="4" name="">
            <a:extLst xmlns:a="http://schemas.openxmlformats.org/drawingml/2006/main">
              <a:ext uri="{FF2B5EF4-FFF2-40B4-BE49-F238E27FC236}">
                <a16:creationId xmlns:a16="http://schemas.microsoft.com/office/drawing/2014/main" id="{908ED210-4C4E-47BD-BCA9-FA1EF2BF01C0}"/>
              </a:ext>
            </a:extLst>
          </p:cNvPr>
          <p:cNvSpPr>
            <a:spLocks xmlns:a="http://schemas.openxmlformats.org/drawingml/2006/main" noGrp="1"/>
          </p:cNvSpPr>
          <p:nvPr/>
        </p:nvSpPr>
        <p:spPr>
          <a:xfrm xmlns:a="http://schemas.openxmlformats.org/drawingml/2006/main">
            <a:off x="6667500" y="4495800"/>
            <a:ext cx="266700" cy="228600"/>
          </a:xfrm>
          <a:prstGeom xmlns:a="http://schemas.openxmlformats.org/drawingml/2006/main" prst="triangle">
            <a:avLst/>
          </a:prstGeom>
          <a:solidFill xmlns:a="http://schemas.openxmlformats.org/drawingml/2006/main">
            <a:srgbClr val="FEF8FF"/>
          </a:solidFill>
          <a:ln xmlns:a="http://schemas.openxmlformats.org/drawingml/2006/main" w="19050">
            <a:solidFill>
              <a:srgbClr val="4F2854"/>
            </a:solidFill>
          </a:ln>
        </p:spPr>
      </p:sp>
      <p:sp>
        <p:nvSpPr>
          <p:cNvPr id="5" name="">
            <a:extLst xmlns:a="http://schemas.openxmlformats.org/drawingml/2006/main">
              <a:ext uri="{FF2B5EF4-FFF2-40B4-BE49-F238E27FC236}">
                <a16:creationId xmlns:a16="http://schemas.microsoft.com/office/drawing/2014/main" id="{E075192F-E49B-4734-A7E6-7113663FF99D}"/>
              </a:ext>
            </a:extLst>
          </p:cNvPr>
          <p:cNvSpPr>
            <a:spLocks xmlns:a="http://schemas.openxmlformats.org/drawingml/2006/main" noGrp="1"/>
          </p:cNvSpPr>
          <p:nvPr/>
        </p:nvSpPr>
        <p:spPr>
          <a:xfrm xmlns:a="http://schemas.openxmlformats.org/drawingml/2006/main">
            <a:off x="4410075" y="4648200"/>
            <a:ext cx="3143250" cy="1123950"/>
          </a:xfrm>
          <a:prstGeom xmlns:a="http://schemas.openxmlformats.org/drawingml/2006/main" prst="roundRect">
            <a:avLst>
              <a:gd name="adj" fmla="val 22034"/>
            </a:avLst>
          </a:prstGeom>
          <a:solidFill xmlns:a="http://schemas.openxmlformats.org/drawingml/2006/main">
            <a:srgbClr val="FEF8FF"/>
          </a:solidFill>
          <a:ln xmlns:a="http://schemas.openxmlformats.org/drawingml/2006/main" w="19050">
            <a:solidFill>
              <a:srgbClr val="4F2854"/>
            </a:solidFill>
          </a:ln>
        </p:spPr>
        <p:txBody>
          <a:bodyPr xmlns:a="http://schemas.openxmlformats.org/drawingml/2006/main" anchor="ctr">
            <a:normAutofit fontScale="100000"/>
          </a:bodyPr>
          <a:lstStyle xmlns:a="http://schemas.openxmlformats.org/drawingml/2006/main"/>
          <a:p xmlns:a="http://schemas.openxmlformats.org/drawingml/2006/main">
            <a:pPr>
              <a:defRPr sz="1650" b="1">
                <a:solidFill>
                  <a:srgbClr val="251B34"/>
                </a:solidFill>
                <a:latin typeface="Outfit"/>
                <a:ea typeface="Outfit"/>
                <a:cs typeface="Outfit"/>
              </a:defRPr>
            </a:pPr>
            <a:r>
              <a:rPr sz="1650" b="1">
                <a:solidFill>
                  <a:srgbClr val="251B34"/>
                </a:solidFill>
                <a:latin typeface="Outfit"/>
                <a:ea typeface="Outfit"/>
                <a:cs typeface="Outfit"/>
              </a:rPr>
              <a:t>I don’t see the situation the way you do.</a:t>
            </a:r>
          </a:p>
        </p:txBody>
      </p:sp>
      <p:sp>
        <p:nvSpPr>
          <p:cNvPr id="6" name="">
            <a:extLst xmlns:a="http://schemas.openxmlformats.org/drawingml/2006/main">
              <a:ext uri="{FF2B5EF4-FFF2-40B4-BE49-F238E27FC236}">
                <a16:creationId xmlns:a16="http://schemas.microsoft.com/office/drawing/2014/main" id="{D967FAE0-96EB-4E11-B7FD-72FFACBD4AE3}"/>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ellipse">
            <a:avLst/>
          </a:prstGeom>
          <a:solidFill xmlns:a="http://schemas.openxmlformats.org/drawingml/2006/main">
            <a:srgbClr val="4F2854"/>
          </a:solidFill>
          <a:ln xmlns:a="http://schemas.openxmlformats.org/drawingml/2006/main" w="19050">
            <a:solidFill>
              <a:srgbClr val="4F2854"/>
            </a:solidFill>
          </a:ln>
        </p:spPr>
      </p:sp>
      <p:sp>
        <p:nvSpPr>
          <p:cNvPr id="7" name="">
            <a:extLst xmlns:a="http://schemas.openxmlformats.org/drawingml/2006/main">
              <a:ext uri="{FF2B5EF4-FFF2-40B4-BE49-F238E27FC236}">
                <a16:creationId xmlns:a16="http://schemas.microsoft.com/office/drawing/2014/main" id="{9851FB0E-1F29-431A-8E15-304B934BD830}"/>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650" b="1">
                <a:solidFill>
                  <a:srgbClr val="FEF8FF"/>
                </a:solidFill>
                <a:latin typeface="Outfit"/>
                <a:ea typeface="Outfit"/>
                <a:cs typeface="Outfit"/>
              </a:defRPr>
            </a:pPr>
            <a:r>
              <a:rPr sz="1650" b="1">
                <a:solidFill>
                  <a:srgbClr val="FEF8FF"/>
                </a:solidFill>
                <a:latin typeface="Outfit"/>
                <a:ea typeface="Outfit"/>
                <a:cs typeface="Outfit"/>
              </a:rPr>
              <a:t>3</a:t>
            </a:r>
          </a:p>
        </p:txBody>
      </p:sp>
    </p:spTree>
    <p:extLst>
      <p:ext uri="{BB962C8B-B14F-4D97-AF65-F5344CB8AC3E}">
        <p14:creationId xmlns:p14="http://schemas.microsoft.com/office/powerpoint/2010/main" val="1965950367"/>
      </p:ext>
    </p:extLst>
  </p:cSld>
</p:sld>
</file>

<file path=ppt/slides/slide5.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6" name=""/>
          <p:cNvPicPr>
            <a:picLocks xmlns:a="http://schemas.openxmlformats.org/drawingml/2006/main" noChangeAspect="1"/>
          </p:cNvPicPr>
          <p:nvPr/>
        </p:nvPicPr>
        <p:blipFill>
          <a:blip xmlns:r="http://schemas.openxmlformats.org/officeDocument/2006/relationships" xmlns:a="http://schemas.openxmlformats.org/drawingml/2006/main" r:embed="R48e3bc2c162f431a"/>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D2151A7C-E31C-4FB2-BEEF-7A54253E7AC9}"/>
              </a:ext>
            </a:extLst>
          </p:cNvPr>
          <p:cNvSpPr>
            <a:spLocks xmlns:a="http://schemas.openxmlformats.org/drawingml/2006/main" noGrp="1"/>
          </p:cNvSpPr>
          <p:nvPr/>
        </p:nvSpPr>
        <p:spPr>
          <a:xfrm xmlns:a="http://schemas.openxmlformats.org/drawingml/2006/main">
            <a:off x="4638675" y="1533525"/>
            <a:ext cx="266700" cy="228600"/>
          </a:xfrm>
          <a:prstGeom xmlns:a="http://schemas.openxmlformats.org/drawingml/2006/main" prst="triangle">
            <a:avLst/>
          </a:prstGeom>
          <a:solidFill xmlns:a="http://schemas.openxmlformats.org/drawingml/2006/main">
            <a:srgbClr val="FEF8FF"/>
          </a:solidFill>
          <a:ln xmlns:a="http://schemas.openxmlformats.org/drawingml/2006/main" w="19050">
            <a:solidFill>
              <a:srgbClr val="4F2854"/>
            </a:solidFill>
          </a:ln>
        </p:spPr>
      </p:sp>
      <p:sp>
        <p:nvSpPr>
          <p:cNvPr id="3" name="">
            <a:extLst xmlns:a="http://schemas.openxmlformats.org/drawingml/2006/main">
              <a:ext uri="{FF2B5EF4-FFF2-40B4-BE49-F238E27FC236}">
                <a16:creationId xmlns:a16="http://schemas.microsoft.com/office/drawing/2014/main" id="{A2FF9A62-ABFF-4C0D-81DF-44F29D1E2CAA}"/>
              </a:ext>
            </a:extLst>
          </p:cNvPr>
          <p:cNvSpPr>
            <a:spLocks xmlns:a="http://schemas.openxmlformats.org/drawingml/2006/main" noGrp="1"/>
          </p:cNvSpPr>
          <p:nvPr/>
        </p:nvSpPr>
        <p:spPr>
          <a:xfrm xmlns:a="http://schemas.openxmlformats.org/drawingml/2006/main">
            <a:off x="4000500" y="361950"/>
            <a:ext cx="3476625" cy="1190625"/>
          </a:xfrm>
          <a:prstGeom xmlns:a="http://schemas.openxmlformats.org/drawingml/2006/main" prst="roundRect">
            <a:avLst>
              <a:gd name="adj" fmla="val 20800"/>
            </a:avLst>
          </a:prstGeom>
          <a:solidFill xmlns:a="http://schemas.openxmlformats.org/drawingml/2006/main">
            <a:srgbClr val="FEF8FF"/>
          </a:solidFill>
          <a:ln xmlns:a="http://schemas.openxmlformats.org/drawingml/2006/main" w="19050">
            <a:solidFill>
              <a:srgbClr val="4F2854"/>
            </a:solidFill>
          </a:ln>
        </p:spPr>
        <p:txBody>
          <a:bodyPr xmlns:a="http://schemas.openxmlformats.org/drawingml/2006/main" anchor="ctr">
            <a:normAutofit fontScale="100000"/>
          </a:bodyPr>
          <a:lstStyle xmlns:a="http://schemas.openxmlformats.org/drawingml/2006/main"/>
          <a:p xmlns:a="http://schemas.openxmlformats.org/drawingml/2006/main">
            <a:pPr>
              <a:defRPr sz="1650" b="1">
                <a:solidFill>
                  <a:srgbClr val="251B34"/>
                </a:solidFill>
                <a:latin typeface="Outfit"/>
                <a:ea typeface="Outfit"/>
                <a:cs typeface="Outfit"/>
              </a:defRPr>
            </a:pPr>
            <a:r>
              <a:rPr sz="1650" b="1">
                <a:solidFill>
                  <a:srgbClr val="251B34"/>
                </a:solidFill>
                <a:latin typeface="Outfit"/>
                <a:ea typeface="Outfit"/>
                <a:cs typeface="Outfit"/>
              </a:rPr>
              <a:t>We understand more. That doesn’t mean the relationship suddenly works.</a:t>
            </a:r>
          </a:p>
        </p:txBody>
      </p:sp>
      <p:sp>
        <p:nvSpPr>
          <p:cNvPr id="4" name="">
            <a:extLst xmlns:a="http://schemas.openxmlformats.org/drawingml/2006/main">
              <a:ext uri="{FF2B5EF4-FFF2-40B4-BE49-F238E27FC236}">
                <a16:creationId xmlns:a16="http://schemas.microsoft.com/office/drawing/2014/main" id="{641749DF-CF3E-44A7-955C-2646AC5AB224}"/>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ellipse">
            <a:avLst/>
          </a:prstGeom>
          <a:solidFill xmlns:a="http://schemas.openxmlformats.org/drawingml/2006/main">
            <a:srgbClr val="4F2854"/>
          </a:solidFill>
          <a:ln xmlns:a="http://schemas.openxmlformats.org/drawingml/2006/main" w="19050">
            <a:solidFill>
              <a:srgbClr val="4F2854"/>
            </a:solidFill>
          </a:ln>
        </p:spPr>
      </p:sp>
      <p:sp>
        <p:nvSpPr>
          <p:cNvPr id="5" name="">
            <a:extLst xmlns:a="http://schemas.openxmlformats.org/drawingml/2006/main">
              <a:ext uri="{FF2B5EF4-FFF2-40B4-BE49-F238E27FC236}">
                <a16:creationId xmlns:a16="http://schemas.microsoft.com/office/drawing/2014/main" id="{25BE4A97-86A0-43B8-A170-A1EBFDD3BA54}"/>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650" b="1">
                <a:solidFill>
                  <a:srgbClr val="FEF8FF"/>
                </a:solidFill>
                <a:latin typeface="Outfit"/>
                <a:ea typeface="Outfit"/>
                <a:cs typeface="Outfit"/>
              </a:defRPr>
            </a:pPr>
            <a:r>
              <a:rPr sz="1650" b="1">
                <a:solidFill>
                  <a:srgbClr val="FEF8FF"/>
                </a:solidFill>
                <a:latin typeface="Outfit"/>
                <a:ea typeface="Outfit"/>
                <a:cs typeface="Outfit"/>
              </a:rPr>
              <a:t>4</a:t>
            </a:r>
          </a:p>
        </p:txBody>
      </p:sp>
    </p:spTree>
    <p:extLst>
      <p:ext uri="{BB962C8B-B14F-4D97-AF65-F5344CB8AC3E}">
        <p14:creationId xmlns:p14="http://schemas.microsoft.com/office/powerpoint/2010/main" val="1169525185"/>
      </p:ext>
    </p:extLst>
  </p:cSld>
</p:sld>
</file>

<file path=ppt/slides/slide6.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18b598fea79641c9"/>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BC989E7E-88D2-4EA3-A24A-90FA5088E401}"/>
              </a:ext>
            </a:extLst>
          </p:cNvPr>
          <p:cNvSpPr>
            <a:spLocks xmlns:a="http://schemas.openxmlformats.org/drawingml/2006/main" noGrp="1"/>
          </p:cNvSpPr>
          <p:nvPr/>
        </p:nvSpPr>
        <p:spPr>
          <a:xfrm xmlns:a="http://schemas.openxmlformats.org/drawingml/2006/main">
            <a:off x="1019175" y="4467225"/>
            <a:ext cx="266700" cy="228600"/>
          </a:xfrm>
          <a:prstGeom xmlns:a="http://schemas.openxmlformats.org/drawingml/2006/main" prst="triangle">
            <a:avLst/>
          </a:prstGeom>
          <a:solidFill xmlns:a="http://schemas.openxmlformats.org/drawingml/2006/main">
            <a:srgbClr val="FEF8FF"/>
          </a:solidFill>
          <a:ln xmlns:a="http://schemas.openxmlformats.org/drawingml/2006/main" w="19050">
            <a:solidFill>
              <a:srgbClr val="4F2854"/>
            </a:solidFill>
          </a:ln>
        </p:spPr>
      </p:sp>
      <p:sp>
        <p:nvSpPr>
          <p:cNvPr id="3" name="">
            <a:extLst xmlns:a="http://schemas.openxmlformats.org/drawingml/2006/main">
              <a:ext uri="{FF2B5EF4-FFF2-40B4-BE49-F238E27FC236}">
                <a16:creationId xmlns:a16="http://schemas.microsoft.com/office/drawing/2014/main" id="{BE2BCDA3-8AE6-41B7-BBE6-8B1D2D4BDBDD}"/>
              </a:ext>
            </a:extLst>
          </p:cNvPr>
          <p:cNvSpPr>
            <a:spLocks xmlns:a="http://schemas.openxmlformats.org/drawingml/2006/main" noGrp="1"/>
          </p:cNvSpPr>
          <p:nvPr/>
        </p:nvSpPr>
        <p:spPr>
          <a:xfrm xmlns:a="http://schemas.openxmlformats.org/drawingml/2006/main">
            <a:off x="381000" y="4619625"/>
            <a:ext cx="3762375" cy="1162050"/>
          </a:xfrm>
          <a:prstGeom xmlns:a="http://schemas.openxmlformats.org/drawingml/2006/main" prst="roundRect">
            <a:avLst>
              <a:gd name="adj" fmla="val 21311"/>
            </a:avLst>
          </a:prstGeom>
          <a:solidFill xmlns:a="http://schemas.openxmlformats.org/drawingml/2006/main">
            <a:srgbClr val="FEF8FF"/>
          </a:solidFill>
          <a:ln xmlns:a="http://schemas.openxmlformats.org/drawingml/2006/main" w="19050">
            <a:solidFill>
              <a:srgbClr val="4F2854"/>
            </a:solidFill>
          </a:ln>
        </p:spPr>
        <p:txBody>
          <a:bodyPr xmlns:a="http://schemas.openxmlformats.org/drawingml/2006/main" anchor="ctr">
            <a:normAutofit fontScale="100000"/>
          </a:bodyPr>
          <a:lstStyle xmlns:a="http://schemas.openxmlformats.org/drawingml/2006/main"/>
          <a:p xmlns:a="http://schemas.openxmlformats.org/drawingml/2006/main">
            <a:pPr>
              <a:defRPr sz="1650" b="1">
                <a:solidFill>
                  <a:srgbClr val="251B34"/>
                </a:solidFill>
                <a:latin typeface="Outfit"/>
                <a:ea typeface="Outfit"/>
                <a:cs typeface="Outfit"/>
              </a:defRPr>
            </a:pPr>
            <a:r>
              <a:rPr sz="1650" b="1">
                <a:solidFill>
                  <a:srgbClr val="251B34"/>
                </a:solidFill>
                <a:latin typeface="Outfit"/>
                <a:ea typeface="Outfit"/>
                <a:cs typeface="Outfit"/>
              </a:rPr>
              <a:t>I don’t want to assign you motives I don’t actually know.</a:t>
            </a:r>
          </a:p>
        </p:txBody>
      </p:sp>
      <p:sp>
        <p:nvSpPr>
          <p:cNvPr id="4" name="">
            <a:extLst xmlns:a="http://schemas.openxmlformats.org/drawingml/2006/main">
              <a:ext uri="{FF2B5EF4-FFF2-40B4-BE49-F238E27FC236}">
                <a16:creationId xmlns:a16="http://schemas.microsoft.com/office/drawing/2014/main" id="{88CFD67B-3911-42D4-8A5C-E1E0D2223B45}"/>
              </a:ext>
            </a:extLst>
          </p:cNvPr>
          <p:cNvSpPr>
            <a:spLocks xmlns:a="http://schemas.openxmlformats.org/drawingml/2006/main" noGrp="1"/>
          </p:cNvSpPr>
          <p:nvPr/>
        </p:nvSpPr>
        <p:spPr>
          <a:xfrm xmlns:a="http://schemas.openxmlformats.org/drawingml/2006/main">
            <a:off x="6638925" y="4467225"/>
            <a:ext cx="266700" cy="228600"/>
          </a:xfrm>
          <a:prstGeom xmlns:a="http://schemas.openxmlformats.org/drawingml/2006/main" prst="triangle">
            <a:avLst/>
          </a:prstGeom>
          <a:solidFill xmlns:a="http://schemas.openxmlformats.org/drawingml/2006/main">
            <a:srgbClr val="FEF8FF"/>
          </a:solidFill>
          <a:ln xmlns:a="http://schemas.openxmlformats.org/drawingml/2006/main" w="19050">
            <a:solidFill>
              <a:srgbClr val="4F2854"/>
            </a:solidFill>
          </a:ln>
        </p:spPr>
      </p:sp>
      <p:sp>
        <p:nvSpPr>
          <p:cNvPr id="5" name="">
            <a:extLst xmlns:a="http://schemas.openxmlformats.org/drawingml/2006/main">
              <a:ext uri="{FF2B5EF4-FFF2-40B4-BE49-F238E27FC236}">
                <a16:creationId xmlns:a16="http://schemas.microsoft.com/office/drawing/2014/main" id="{9805E7AB-A3AF-4C23-BDF2-C3D0A04E180F}"/>
              </a:ext>
            </a:extLst>
          </p:cNvPr>
          <p:cNvSpPr>
            <a:spLocks xmlns:a="http://schemas.openxmlformats.org/drawingml/2006/main" noGrp="1"/>
          </p:cNvSpPr>
          <p:nvPr/>
        </p:nvSpPr>
        <p:spPr>
          <a:xfrm xmlns:a="http://schemas.openxmlformats.org/drawingml/2006/main">
            <a:off x="4305300" y="4619625"/>
            <a:ext cx="3219450" cy="1162050"/>
          </a:xfrm>
          <a:prstGeom xmlns:a="http://schemas.openxmlformats.org/drawingml/2006/main" prst="roundRect">
            <a:avLst>
              <a:gd name="adj" fmla="val 21311"/>
            </a:avLst>
          </a:prstGeom>
          <a:solidFill xmlns:a="http://schemas.openxmlformats.org/drawingml/2006/main">
            <a:srgbClr val="FEF8FF"/>
          </a:solidFill>
          <a:ln xmlns:a="http://schemas.openxmlformats.org/drawingml/2006/main" w="19050">
            <a:solidFill>
              <a:srgbClr val="4F2854"/>
            </a:solidFill>
          </a:ln>
        </p:spPr>
        <p:txBody>
          <a:bodyPr xmlns:a="http://schemas.openxmlformats.org/drawingml/2006/main" anchor="ctr">
            <a:normAutofit fontScale="100000"/>
          </a:bodyPr>
          <a:lstStyle xmlns:a="http://schemas.openxmlformats.org/drawingml/2006/main"/>
          <a:p xmlns:a="http://schemas.openxmlformats.org/drawingml/2006/main">
            <a:pPr>
              <a:defRPr sz="1650" b="1">
                <a:solidFill>
                  <a:srgbClr val="251B34"/>
                </a:solidFill>
                <a:latin typeface="Outfit"/>
                <a:ea typeface="Outfit"/>
                <a:cs typeface="Outfit"/>
              </a:defRPr>
            </a:pPr>
            <a:r>
              <a:rPr sz="1650" b="1">
                <a:solidFill>
                  <a:srgbClr val="251B34"/>
                </a:solidFill>
                <a:latin typeface="Outfit"/>
                <a:ea typeface="Outfit"/>
                <a:cs typeface="Outfit"/>
              </a:rPr>
              <a:t>And I don’t want to pretend this relationship works.</a:t>
            </a:r>
          </a:p>
        </p:txBody>
      </p:sp>
      <p:sp>
        <p:nvSpPr>
          <p:cNvPr id="6" name="">
            <a:extLst xmlns:a="http://schemas.openxmlformats.org/drawingml/2006/main">
              <a:ext uri="{FF2B5EF4-FFF2-40B4-BE49-F238E27FC236}">
                <a16:creationId xmlns:a16="http://schemas.microsoft.com/office/drawing/2014/main" id="{269E8543-0096-40C1-8195-805A06641BDD}"/>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ellipse">
            <a:avLst/>
          </a:prstGeom>
          <a:solidFill xmlns:a="http://schemas.openxmlformats.org/drawingml/2006/main">
            <a:srgbClr val="4F2854"/>
          </a:solidFill>
          <a:ln xmlns:a="http://schemas.openxmlformats.org/drawingml/2006/main" w="19050">
            <a:solidFill>
              <a:srgbClr val="4F2854"/>
            </a:solidFill>
          </a:ln>
        </p:spPr>
      </p:sp>
      <p:sp>
        <p:nvSpPr>
          <p:cNvPr id="7" name="">
            <a:extLst xmlns:a="http://schemas.openxmlformats.org/drawingml/2006/main">
              <a:ext uri="{FF2B5EF4-FFF2-40B4-BE49-F238E27FC236}">
                <a16:creationId xmlns:a16="http://schemas.microsoft.com/office/drawing/2014/main" id="{C25A7A36-900D-4420-B345-512C1C42DE84}"/>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650" b="1">
                <a:solidFill>
                  <a:srgbClr val="FEF8FF"/>
                </a:solidFill>
                <a:latin typeface="Outfit"/>
                <a:ea typeface="Outfit"/>
                <a:cs typeface="Outfit"/>
              </a:defRPr>
            </a:pPr>
            <a:r>
              <a:rPr sz="1650" b="1">
                <a:solidFill>
                  <a:srgbClr val="FEF8FF"/>
                </a:solidFill>
                <a:latin typeface="Outfit"/>
                <a:ea typeface="Outfit"/>
                <a:cs typeface="Outfit"/>
              </a:rPr>
              <a:t>5</a:t>
            </a:r>
          </a:p>
        </p:txBody>
      </p:sp>
    </p:spTree>
    <p:extLst>
      <p:ext uri="{BB962C8B-B14F-4D97-AF65-F5344CB8AC3E}">
        <p14:creationId xmlns:p14="http://schemas.microsoft.com/office/powerpoint/2010/main" val="820852992"/>
      </p:ext>
    </p:extLst>
  </p:cSld>
</p:sld>
</file>

<file path=ppt/slides/slide7.xml><?xml version="1.0" encoding="utf-8"?>
<p:sld xmlns:a="http://schemas.openxmlformats.org/drawingml/2006/main" xmlns:ns3="http://schemas.microsoft.com/office/drawing/2014/main" xmlns:ns4="http://schemas.microsoft.com/office/powerpoint/2010/main" xmlns:p="http://schemas.openxmlformats.org/presentationml/2006/main" xmlns:r="http://schemas.openxmlformats.org/officeDocument/2006/relationships">
  <p:cSld>
    <p:bg>
      <p:bgPr>
        <a:solidFill>
          <a:srgbClr val="EEE8F3"/>
        </a:solidFill>
      </p:bgPr>
    </p:bg>
    <p:spTree>
      <p:nvGrpSpPr>
        <p:cNvPr id="1" name=""/>
        <p:cNvGrpSpPr/>
        <p:nvPr/>
      </p:nvGrpSpPr>
      <p:grpSpPr>
        <a:xfrm/>
      </p:grpSpPr>
      <p:pic>
        <p:nvPicPr>
          <p:cNvPr id="900" name="Em avatar" descr="Em, trenerka Empatyzera"/>
          <p:cNvPicPr>
            <a:picLocks noChangeAspect="1"/>
          </p:cNvPicPr>
          <p:nvPr/>
        </p:nvPicPr>
        <p:blipFill>
          <a:blip r:embed="rIdEmpatyzerAvatar"/>
          <a:stretch>
            <a:fillRect/>
          </a:stretch>
        </p:blipFill>
        <p:spPr>
          <a:xfrm>
            <a:off x="419100" y="4629150"/>
            <a:ext cx="1600200" cy="1600200"/>
          </a:xfrm>
          <a:prstGeom prst="rect">
            <a:avLst/>
          </a:prstGeom>
        </p:spPr>
      </p:pic>
      <p:sp>
        <p:nvSpPr>
          <p:cNvPr id="3" name="">
            <a:extLst>
              <a:ext uri="{FF2B5EF4-FFF2-40B4-BE49-F238E27FC236}">
                <ns3:creationId id="{4F5E84E8-A3DF-40D4-946E-0EC6F8C0F4EB}"/>
              </a:ext>
            </a:extLst>
          </p:cNvPr>
          <p:cNvSpPr>
            <a:spLocks noGrp="1"/>
          </p:cNvSpPr>
          <p:nvPr/>
        </p:nvSpPr>
        <p:spPr>
          <a:xfrm>
            <a:off x="1905000" y="4695825"/>
            <a:ext cx="419100" cy="381000"/>
          </a:xfrm>
          <a:prstGeom prst="triangle">
            <a:avLst/>
          </a:prstGeom>
          <a:solidFill>
            <a:srgbClr val="FEF8FF"/>
          </a:solidFill>
          <a:ln w="19050">
            <a:solidFill>
              <a:srgbClr val="239886"/>
            </a:solidFill>
          </a:ln>
        </p:spPr>
      </p:sp>
      <p:sp>
        <p:nvSpPr>
          <p:cNvPr id="4" name="">
            <a:extLst>
              <a:ext uri="{FF2B5EF4-FFF2-40B4-BE49-F238E27FC236}">
                <ns3:creationId id="{1F66D3B2-2850-4C2A-9A5E-E56850D61192}"/>
              </a:ext>
            </a:extLst>
          </p:cNvPr>
          <p:cNvSpPr>
            <a:spLocks noGrp="1"/>
          </p:cNvSpPr>
          <p:nvPr/>
        </p:nvSpPr>
        <p:spPr>
          <a:xfrm>
            <a:off x="1828800" y="647700"/>
            <a:ext cx="5619750" cy="4095750"/>
          </a:xfrm>
          <a:prstGeom prst="roundRect">
            <a:avLst>
              <a:gd name="adj" fmla="val 6977"/>
            </a:avLst>
          </a:prstGeom>
          <a:solidFill>
            <a:srgbClr val="FEF8FF"/>
          </a:solidFill>
          <a:ln w="19050">
            <a:solidFill>
              <a:srgbClr val="239886"/>
            </a:solidFill>
          </a:ln>
        </p:spPr>
        <p:txBody>
          <a:bodyPr anchor="ctr">
            <a:normAutofit fontScale="100000"/>
          </a:bodyPr>
          <a:lstStyle/>
          <a:p>
            <a:pPr>
              <a:defRPr sz="1425" b="1">
                <a:solidFill>
                  <a:srgbClr val="251B34"/>
                </a:solidFill>
                <a:latin typeface="Outfit"/>
                <a:ea typeface="Outfit"/>
                <a:cs typeface="Outfit"/>
              </a:defRPr>
            </a:pPr>
            <a:r>
              <a:rPr sz="1425" b="1">
                <a:solidFill>
                  <a:srgbClr val="251B34"/>
                </a:solidFill>
                <a:latin typeface="Outfit"/>
                <a:ea typeface="Outfit"/>
                <a:cs typeface="Outfit"/>
              </a:rPr>
              <a:t/>
            </a:r>
          </a:p>
        </p:txBody>
      </p:sp>
      <p:sp>
        <p:nvSpPr>
          <p:cNvPr id="901" name="Em summary text" descr="Editable Empatyzer summary">
            <a:extLst>
              <a:ext uri="{FF2B5EF4-FFF2-40B4-BE49-F238E27FC236}">
                <ns3:creationId id="{124A676B-94FF-41EE-A84D-3A4C6F2C82B7}"/>
              </a:ext>
            </a:extLst>
          </p:cNvPr>
          <p:cNvSpPr>
            <a:spLocks noGrp="1"/>
          </p:cNvSpPr>
          <p:nvPr/>
        </p:nvSpPr>
        <p:spPr>
          <a:xfrm>
            <a:off x="2038350" y="1554480"/>
            <a:ext cx="5353050" cy="2476500"/>
          </a:xfrm>
          <a:prstGeom prst="rect">
            <a:avLst/>
          </a:prstGeom>
          <a:noFill/>
          <a:ln w="0">
            <a:noFill/>
          </a:ln>
        </p:spPr>
        <p:txBody>
          <a:bodyPr anchor="t" lIns="0" tIns="0" rIns="0" bIns="0" wrap="square">
            <a:noAutofit/>
          </a:bodyPr>
          <a:lstStyle/>
          <a:p>
            <a:pPr algn="l">
              <a:defRPr sz="1100" b="1">
                <a:solidFill>
                  <a:srgbClr val="251B34"/>
                </a:solidFill>
                <a:latin typeface="Outfit"/>
                <a:ea typeface="Outfit"/>
                <a:cs typeface="Outfit"/>
              </a:defRPr>
            </a:pPr>
            <a:r>
              <a:rPr sz="1100" b="1">
                <a:solidFill>
                  <a:srgbClr val="251B34"/>
                </a:solidFill>
                <a:latin typeface="Outfit"/>
                <a:ea typeface="Outfit"/>
                <a:cs typeface="Outfit"/>
              </a:rPr>
              <a:t>Anna can separate the fact that Maja did not answer</a:t>
            </a:r>
            <a:br>
              <a:rPr sz="1100" b="1">
                <a:solidFill>
                  <a:srgbClr val="251B34"/>
                </a:solidFill>
                <a:latin typeface="Outfit"/>
                <a:ea typeface="Outfit"/>
                <a:cs typeface="Outfit"/>
              </a:rPr>
            </a:br>
            <a:r>
              <a:rPr sz="1100" b="1">
                <a:solidFill>
                  <a:srgbClr val="251B34"/>
                </a:solidFill>
                <a:latin typeface="Outfit"/>
                <a:ea typeface="Outfit"/>
                <a:cs typeface="Outfit"/>
              </a:rPr>
              <a:t>from the hypothesis that Maja does not respect her.</a:t>
            </a:r>
            <a:br>
              <a:rPr sz="1100" b="1">
                <a:solidFill>
                  <a:srgbClr val="251B34"/>
                </a:solidFill>
                <a:latin typeface="Outfit"/>
                <a:ea typeface="Outfit"/>
                <a:cs typeface="Outfit"/>
              </a:rPr>
            </a:br>
            <a:r>
              <a:rPr sz="1100" b="1">
                <a:solidFill>
                  <a:srgbClr val="251B34"/>
                </a:solidFill>
                <a:latin typeface="Outfit"/>
                <a:ea typeface="Outfit"/>
                <a:cs typeface="Outfit"/>
              </a:rPr>
              <a:t>Better understanding does not have to remove a real</a:t>
            </a:r>
            <a:br>
              <a:rPr sz="1100" b="1">
                <a:solidFill>
                  <a:srgbClr val="251B34"/>
                </a:solidFill>
                <a:latin typeface="Outfit"/>
                <a:ea typeface="Outfit"/>
                <a:cs typeface="Outfit"/>
              </a:rPr>
            </a:br>
            <a:r>
              <a:rPr sz="1100" b="1">
                <a:solidFill>
                  <a:srgbClr val="251B34"/>
                </a:solidFill>
                <a:latin typeface="Outfit"/>
                <a:ea typeface="Outfit"/>
                <a:cs typeface="Outfit"/>
              </a:rPr>
              <a:t>conflict. Sometimes empathy leads to a more accurate</a:t>
            </a:r>
            <a:br>
              <a:rPr sz="1100" b="1">
                <a:solidFill>
                  <a:srgbClr val="251B34"/>
                </a:solidFill>
                <a:latin typeface="Outfit"/>
                <a:ea typeface="Outfit"/>
                <a:cs typeface="Outfit"/>
              </a:rPr>
            </a:br>
            <a:r>
              <a:rPr sz="1100" b="1">
                <a:solidFill>
                  <a:srgbClr val="251B34"/>
                </a:solidFill>
                <a:latin typeface="Outfit"/>
                <a:ea typeface="Outfit"/>
                <a:cs typeface="Outfit"/>
              </a:rPr>
              <a:t>boundary rather than reconciliation. Name the</a:t>
            </a:r>
            <a:br>
              <a:rPr sz="1100" b="1">
                <a:solidFill>
                  <a:srgbClr val="251B34"/>
                </a:solidFill>
                <a:latin typeface="Outfit"/>
                <a:ea typeface="Outfit"/>
                <a:cs typeface="Outfit"/>
              </a:rPr>
            </a:br>
            <a:r>
              <a:rPr sz="1100" b="1">
                <a:solidFill>
                  <a:srgbClr val="251B34"/>
                </a:solidFill>
                <a:latin typeface="Outfit"/>
                <a:ea typeface="Outfit"/>
                <a:cs typeface="Outfit"/>
              </a:rPr>
              <a:t>observation first, then your interpretation, and</a:t>
            </a:r>
            <a:br>
              <a:rPr sz="1100" b="1">
                <a:solidFill>
                  <a:srgbClr val="251B34"/>
                </a:solidFill>
                <a:latin typeface="Outfit"/>
                <a:ea typeface="Outfit"/>
                <a:cs typeface="Outfit"/>
              </a:rPr>
            </a:br>
            <a:r>
              <a:rPr sz="1100" b="1">
                <a:solidFill>
                  <a:srgbClr val="251B34"/>
                </a:solidFill>
                <a:latin typeface="Outfit"/>
                <a:ea typeface="Outfit"/>
                <a:cs typeface="Outfit"/>
              </a:rPr>
              <a:t>test it in conversation. If the relationship still</a:t>
            </a:r>
            <a:br>
              <a:rPr sz="1100" b="1">
                <a:solidFill>
                  <a:srgbClr val="251B34"/>
                </a:solidFill>
                <a:latin typeface="Outfit"/>
                <a:ea typeface="Outfit"/>
                <a:cs typeface="Outfit"/>
              </a:rPr>
            </a:br>
            <a:r>
              <a:rPr sz="1100" b="1">
                <a:solidFill>
                  <a:srgbClr val="251B34"/>
                </a:solidFill>
                <a:latin typeface="Outfit"/>
                <a:ea typeface="Outfit"/>
                <a:cs typeface="Outfit"/>
              </a:rPr>
              <a:t>fails, set boundaries without pretending to know the</a:t>
            </a:r>
            <a:br>
              <a:rPr sz="1100" b="1">
                <a:solidFill>
                  <a:srgbClr val="251B34"/>
                </a:solidFill>
                <a:latin typeface="Outfit"/>
                <a:ea typeface="Outfit"/>
                <a:cs typeface="Outfit"/>
              </a:rPr>
            </a:br>
            <a:r>
              <a:rPr sz="1100" b="1">
                <a:solidFill>
                  <a:srgbClr val="251B34"/>
                </a:solidFill>
                <a:latin typeface="Outfit"/>
                <a:ea typeface="Outfit"/>
                <a:cs typeface="Outfit"/>
              </a:rPr>
              <a:t>other person’s motives.</a:t>
            </a:r>
          </a:p>
        </p:txBody>
      </p:sp>
      <p:sp>
        <p:nvSpPr>
          <p:cNvPr id="5" name="">
            <a:extLst>
              <a:ext uri="{FF2B5EF4-FFF2-40B4-BE49-F238E27FC236}">
                <ns3:creationId id="{2AD12771-68B5-47C2-81C8-955BFE9CC676}"/>
              </a:ext>
            </a:extLst>
          </p:cNvPr>
          <p:cNvSpPr>
            <a:spLocks noGrp="1"/>
          </p:cNvSpPr>
          <p:nvPr/>
        </p:nvSpPr>
        <p:spPr>
          <a:xfrm>
            <a:off x="171450" y="171450"/>
            <a:ext cx="514350" cy="514350"/>
          </a:xfrm>
          <a:prstGeom prst="ellipse">
            <a:avLst/>
          </a:prstGeom>
          <a:solidFill>
            <a:srgbClr val="4F2854"/>
          </a:solidFill>
          <a:ln w="19050">
            <a:solidFill>
              <a:srgbClr val="4F2854"/>
            </a:solidFill>
          </a:ln>
        </p:spPr>
      </p:sp>
      <p:sp>
        <p:nvSpPr>
          <p:cNvPr id="6" name="">
            <a:extLst>
              <a:ext uri="{FF2B5EF4-FFF2-40B4-BE49-F238E27FC236}">
                <ns3:creationId id="{CD695444-882A-4B3B-9990-D809434374A0}"/>
              </a:ext>
            </a:extLst>
          </p:cNvPr>
          <p:cNvSpPr>
            <a:spLocks noGrp="1"/>
          </p:cNvSpPr>
          <p:nvPr/>
        </p:nvSpPr>
        <p:spPr>
          <a:xfrm>
            <a:off x="171450" y="171450"/>
            <a:ext cx="514350" cy="514350"/>
          </a:xfrm>
          <a:prstGeom prst="rect">
            <a:avLst/>
          </a:prstGeom>
          <a:noFill/>
          <a:ln w="0">
            <a:noFill/>
          </a:ln>
        </p:spPr>
        <p:txBody>
          <a:bodyPr anchor="ctr">
            <a:normAutofit fontScale="100000"/>
          </a:bodyPr>
          <a:lstStyle/>
          <a:p>
            <a:pPr>
              <a:defRPr sz="1650" b="1">
                <a:solidFill>
                  <a:srgbClr val="FEF8FF"/>
                </a:solidFill>
                <a:latin typeface="Outfit"/>
                <a:ea typeface="Outfit"/>
                <a:cs typeface="Outfit"/>
              </a:defRPr>
            </a:pPr>
            <a:r>
              <a:rPr sz="1650" b="1">
                <a:solidFill>
                  <a:srgbClr val="FEF8FF"/>
                </a:solidFill>
                <a:latin typeface="Outfit"/>
                <a:ea typeface="Outfit"/>
                <a:cs typeface="Outfit"/>
              </a:rPr>
              <a:t>6</a:t>
            </a:r>
          </a:p>
        </p:txBody>
      </p:sp>
      <p:sp>
        <p:nvSpPr>
          <p:cNvPr id="7" name="">
            <a:extLst>
              <a:ext uri="{FF2B5EF4-FFF2-40B4-BE49-F238E27FC236}">
                <ns3:creationId id="{124A676B-94FF-41EE-A84D-3A4C6F2C82B7}"/>
              </a:ext>
            </a:extLst>
          </p:cNvPr>
          <p:cNvSpPr>
            <a:spLocks noGrp="1"/>
          </p:cNvSpPr>
          <p:nvPr/>
        </p:nvSpPr>
        <p:spPr>
          <a:xfrm>
            <a:off x="2381250" y="6324600"/>
            <a:ext cx="5048250" cy="247650"/>
          </a:xfrm>
          <a:prstGeom prst="rect">
            <a:avLst/>
          </a:prstGeom>
          <a:noFill/>
          <a:ln w="0">
            <a:noFill/>
          </a:ln>
        </p:spPr>
        <p:txBody>
          <a:bodyPr anchor="ctr">
            <a:normAutofit fontScale="100000"/>
          </a:bodyPr>
          <a:lstStyle/>
          <a:p>
            <a:pPr>
              <a:defRPr sz="975" b="0">
                <a:solidFill>
                  <a:srgbClr val="8E8195"/>
                </a:solidFill>
                <a:latin typeface="Outfit"/>
                <a:ea typeface="Outfit"/>
                <a:cs typeface="Outfit"/>
              </a:defRPr>
            </a:pPr>
            <a:r>
              <a:rPr sz="975" b="0">
                <a:solidFill>
                  <a:srgbClr val="8E8195"/>
                </a:solidFill>
                <a:latin typeface="Outfit"/>
                <a:ea typeface="Outfit"/>
                <a:cs typeface="Outfit"/>
              </a:rPr>
              <a:t>EMPATYZER · BEFORE AN IMPORTANT CONVERSATION</a:t>
            </a:r>
          </a:p>
        </p:txBody>
      </p:sp>
    </p:spTree>
    <p:extLst>
      <p:ext uri="{BB962C8B-B14F-4D97-AF65-F5344CB8AC3E}">
        <ns4:creationId val="1331743859"/>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2026-09-11T04:44:58.9910000Z</dcterms:created>
  <dcterms:modified xsi:type="dcterms:W3CDTF">2026-09-11T04:44:58.9910000Z</dcterms:modified>
</coreProperties>
</file>