
<file path=[Content_Types].xml><?xml version="1.0" encoding="utf-8"?>
<Types xmlns="http://schemas.openxmlformats.org/package/2006/content-types">
  <Default Extension="xml" ContentType="application/vnd.openxmlformats-package.core-properties+xml"/>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Default Extension="png" ContentType="image/png"/>
</Types>
</file>

<file path=_rels/.rels>&#65279;<?xml version="1.0" encoding="utf-8"?><Relationships xmlns="http://schemas.openxmlformats.org/package/2006/relationships"><Relationship Type="http://schemas.openxmlformats.org/package/2006/relationships/metadata/core-properties" Target="/docProps/core.xml" Id="R7852c63d621e40d8" /><Relationship Type="http://schemas.openxmlformats.org/officeDocument/2006/relationships/extended-properties" Target="/docProps/app.xml" Id="R8edcda0f9b1d482c" /><Relationship Type="http://schemas.openxmlformats.org/officeDocument/2006/relationships/officeDocument" Target="/ppt/presentation.xml" Id="R405ef59b361e454d" /></Relationships>
</file>

<file path=ppt/presentation.xml><?xml version="1.0" encoding="utf-8"?>
<p:presentation xmlns:p="http://schemas.openxmlformats.org/presentationml/2006/main">
  <p:sldMasterIdLst>
    <p:sldMasterId xmlns:r="http://schemas.openxmlformats.org/officeDocument/2006/relationships" id="2147483648" r:id="R253b8ed1df054c24"/>
  </p:sldMasterIdLst>
  <p:notesMasterIdLst>
    <p:notesMasterId xmlns:r="http://schemas.openxmlformats.org/officeDocument/2006/relationships" r:id="R54a5e972e9a54e85"/>
  </p:notesMasterIdLst>
  <p:sldIdLst>
    <p:sldId xmlns:r="http://schemas.openxmlformats.org/officeDocument/2006/relationships" id="256" r:id="R8a98a28bd8814392"/>
    <p:sldId xmlns:r="http://schemas.openxmlformats.org/officeDocument/2006/relationships" id="257" r:id="Rb26e4d1fc9f048c9"/>
    <p:sldId xmlns:r="http://schemas.openxmlformats.org/officeDocument/2006/relationships" id="258" r:id="R02a4071996dc4ea3"/>
    <p:sldId xmlns:r="http://schemas.openxmlformats.org/officeDocument/2006/relationships" id="259" r:id="R3f00ed6e23854846"/>
    <p:sldId xmlns:r="http://schemas.openxmlformats.org/officeDocument/2006/relationships" id="260" r:id="Rf31646e1c04f45bf"/>
    <p:sldId xmlns:r="http://schemas.openxmlformats.org/officeDocument/2006/relationships" id="261" r:id="R52496fb9f82e43a8"/>
    <p:sldId xmlns:r="http://schemas.openxmlformats.org/officeDocument/2006/relationships" id="262" r:id="R70937d1868a24230"/>
  </p:sldIdLst>
  <p:sldSz cx="78867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9daf971f14b94c2c" /><Relationship Type="http://schemas.openxmlformats.org/officeDocument/2006/relationships/slideMaster" Target="/ppt/slideMasters/slideMaster1.xml" Id="R253b8ed1df054c24" /><Relationship Type="http://schemas.openxmlformats.org/officeDocument/2006/relationships/notesMaster" Target="/ppt/notesMasters/notesMaster1.xml" Id="R54a5e972e9a54e85" /><Relationship Type="http://schemas.openxmlformats.org/officeDocument/2006/relationships/presProps" Target="/ppt/presProps.xml" Id="Rc0030231dda74d3a" /><Relationship Type="http://schemas.openxmlformats.org/officeDocument/2006/relationships/tableStyles" Target="/ppt/tableStyles.xml" Id="Rd09866a0e8394b68" /><Relationship Type="http://schemas.openxmlformats.org/officeDocument/2006/relationships/slide" Target="/ppt/slides/slide1.xml" Id="R8a98a28bd8814392" /><Relationship Type="http://schemas.openxmlformats.org/officeDocument/2006/relationships/slide" Target="/ppt/slides/slide2.xml" Id="Rb26e4d1fc9f048c9" /><Relationship Type="http://schemas.openxmlformats.org/officeDocument/2006/relationships/slide" Target="/ppt/slides/slide3.xml" Id="R02a4071996dc4ea3" /><Relationship Type="http://schemas.openxmlformats.org/officeDocument/2006/relationships/slide" Target="/ppt/slides/slide4.xml" Id="R3f00ed6e23854846" /><Relationship Type="http://schemas.openxmlformats.org/officeDocument/2006/relationships/slide" Target="/ppt/slides/slide5.xml" Id="Rf31646e1c04f45bf" /><Relationship Type="http://schemas.openxmlformats.org/officeDocument/2006/relationships/slide" Target="/ppt/slides/slide6.xml" Id="R52496fb9f82e43a8" /><Relationship Type="http://schemas.openxmlformats.org/officeDocument/2006/relationships/slide" Target="/ppt/slides/slide7.xml" Id="R70937d1868a24230"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d928bc32e9ca4acc"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678571374f9b4279" /><Relationship Type="http://schemas.openxmlformats.org/officeDocument/2006/relationships/notesMaster" Target="/ppt/notesMasters/notesMaster1.xml" Id="Rce592a2c0a2443e3" /></Relationships>
</file>

<file path=ppt/notesSlides/_rels/notesSlide2.xml.rels>&#65279;<?xml version="1.0" encoding="utf-8"?><Relationships xmlns="http://schemas.openxmlformats.org/package/2006/relationships"><Relationship Type="http://schemas.openxmlformats.org/officeDocument/2006/relationships/slide" Target="/ppt/slides/slide2.xml" Id="R49905dd521284f71" /><Relationship Type="http://schemas.openxmlformats.org/officeDocument/2006/relationships/notesMaster" Target="/ppt/notesMasters/notesMaster1.xml" Id="Ra228c41338bf495b" /></Relationships>
</file>

<file path=ppt/notesSlides/_rels/notesSlide3.xml.rels>&#65279;<?xml version="1.0" encoding="utf-8"?><Relationships xmlns="http://schemas.openxmlformats.org/package/2006/relationships"><Relationship Type="http://schemas.openxmlformats.org/officeDocument/2006/relationships/slide" Target="/ppt/slides/slide3.xml" Id="Rc1663d11ba90428c" /><Relationship Type="http://schemas.openxmlformats.org/officeDocument/2006/relationships/notesMaster" Target="/ppt/notesMasters/notesMaster1.xml" Id="R550c052cd504496f" /></Relationships>
</file>

<file path=ppt/notesSlides/_rels/notesSlide4.xml.rels>&#65279;<?xml version="1.0" encoding="utf-8"?><Relationships xmlns="http://schemas.openxmlformats.org/package/2006/relationships"><Relationship Type="http://schemas.openxmlformats.org/officeDocument/2006/relationships/slide" Target="/ppt/slides/slide4.xml" Id="R71e1d845c5f748aa" /><Relationship Type="http://schemas.openxmlformats.org/officeDocument/2006/relationships/notesMaster" Target="/ppt/notesMasters/notesMaster1.xml" Id="R6e9376460cc34f32" /></Relationships>
</file>

<file path=ppt/notesSlides/_rels/notesSlide5.xml.rels>&#65279;<?xml version="1.0" encoding="utf-8"?><Relationships xmlns="http://schemas.openxmlformats.org/package/2006/relationships"><Relationship Type="http://schemas.openxmlformats.org/officeDocument/2006/relationships/slide" Target="/ppt/slides/slide5.xml" Id="R5c74db4fa4de4f0e" /><Relationship Type="http://schemas.openxmlformats.org/officeDocument/2006/relationships/notesMaster" Target="/ppt/notesMasters/notesMaster1.xml" Id="R60b8346890cf4bf8" /></Relationships>
</file>

<file path=ppt/notesSlides/_rels/notesSlide6.xml.rels>&#65279;<?xml version="1.0" encoding="utf-8"?><Relationships xmlns="http://schemas.openxmlformats.org/package/2006/relationships"><Relationship Type="http://schemas.openxmlformats.org/officeDocument/2006/relationships/slide" Target="/ppt/slides/slide6.xml" Id="Rf4b6ba116eae43e9" /><Relationship Type="http://schemas.openxmlformats.org/officeDocument/2006/relationships/notesMaster" Target="/ppt/notesMasters/notesMaster1.xml" Id="R8bbd79233aa84360" /></Relationships>
</file>

<file path=ppt/notesSlides/_rels/notesSlide7.xml.rels>&#65279;<?xml version="1.0" encoding="utf-8"?><Relationships xmlns="http://schemas.openxmlformats.org/package/2006/relationships"><Relationship Type="http://schemas.openxmlformats.org/officeDocument/2006/relationships/slide" Target="/ppt/slides/slide7.xml" Id="R9d8fc8cde42e491f" /><Relationship Type="http://schemas.openxmlformats.org/officeDocument/2006/relationships/notesMaster" Target="/ppt/notesMasters/notesMaster1.xml" Id="R3cd74d9104de4009"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Is everything clear?. No questions and shared understanding.</a:t>
            </a:r>
          </a:p>
          <a:p xmlns:a="http://schemas.openxmlformats.org/drawingml/2006/main">
            <a:r>
              <a:t/>
            </a:r>
          </a:p>
          <a:p xmlns:a="http://schemas.openxmlformats.org/drawingml/2006/main">
            <a:r>
              <a:t>Samuel takes silence as confirmation. Tom and Olek fill the gaps with two different assumptions.</a:t>
            </a:r>
          </a:p>
          <a:p xmlns:a="http://schemas.openxmlformats.org/drawingml/2006/main">
            <a:r>
              <a:t/>
            </a:r>
          </a:p>
          <a:p xmlns:a="http://schemas.openxmlformats.org/drawingml/2006/main">
            <a:r>
              <a:t>Empatyzer helps people prepare for important conversations at work by considering the specific person and situation.</a:t>
            </a:r>
          </a:p>
          <a:p xmlns:a="http://schemas.openxmlformats.org/drawingml/2006/main">
            <a:r>
              <a:t/>
            </a:r>
          </a:p>
          <a:p xmlns:a="http://schemas.openxmlformats.org/drawingml/2006/main">
            <a:r>
              <a:t>Keywords: Empatyzer, Em, workplace communication, people management, important conversation, human differences.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Is everything clear?. No questions and shared understanding.</a:t>
            </a:r>
          </a:p>
          <a:p xmlns:a="http://schemas.openxmlformats.org/drawingml/2006/main">
            <a:r>
              <a:t/>
            </a:r>
          </a:p>
          <a:p xmlns:a="http://schemas.openxmlformats.org/drawingml/2006/main">
            <a:r>
              <a:t>Samuel takes silence as confirmation. Tom and Olek fill the gaps with two different assumptions.</a:t>
            </a:r>
          </a:p>
          <a:p xmlns:a="http://schemas.openxmlformats.org/drawingml/2006/main">
            <a:r>
              <a:t/>
            </a:r>
          </a:p>
          <a:p xmlns:a="http://schemas.openxmlformats.org/drawingml/2006/main">
            <a:r>
              <a:t>Samuel quickly finishes explaining a new task.</a:t>
            </a:r>
          </a:p>
          <a:p xmlns:a="http://schemas.openxmlformats.org/drawingml/2006/main">
            <a:r>
              <a:t/>
            </a:r>
          </a:p>
          <a:p xmlns:a="http://schemas.openxmlformats.org/drawingml/2006/main">
            <a:r>
              <a:t>Empatyzer helps people prepare for important conversations at work by considering the specific person and situation.</a:t>
            </a:r>
          </a:p>
          <a:p xmlns:a="http://schemas.openxmlformats.org/drawingml/2006/main">
            <a:r>
              <a:t/>
            </a:r>
          </a:p>
          <a:p xmlns:a="http://schemas.openxmlformats.org/drawingml/2006/main">
            <a:r>
              <a:t>Keywords: Empatyzer, Em, workplace communication, people management, important conversation, human differences.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Is everything clear?. No questions and shared understanding.</a:t>
            </a:r>
          </a:p>
          <a:p xmlns:a="http://schemas.openxmlformats.org/drawingml/2006/main">
            <a:r>
              <a:t/>
            </a:r>
          </a:p>
          <a:p xmlns:a="http://schemas.openxmlformats.org/drawingml/2006/main">
            <a:r>
              <a:t>Samuel takes silence as confirmation. Tom and Olek fill the gaps with two different assumptions.</a:t>
            </a:r>
          </a:p>
          <a:p xmlns:a="http://schemas.openxmlformats.org/drawingml/2006/main">
            <a:r>
              <a:t/>
            </a:r>
          </a:p>
          <a:p xmlns:a="http://schemas.openxmlformats.org/drawingml/2006/main">
            <a:r>
              <a:t>Tom and Olek have different doubts but stay quiet.</a:t>
            </a:r>
          </a:p>
          <a:p xmlns:a="http://schemas.openxmlformats.org/drawingml/2006/main">
            <a:r>
              <a:t/>
            </a:r>
          </a:p>
          <a:p xmlns:a="http://schemas.openxmlformats.org/drawingml/2006/main">
            <a:r>
              <a:t>Empatyzer helps people prepare for important conversations at work by considering the specific person and situation.</a:t>
            </a:r>
          </a:p>
          <a:p xmlns:a="http://schemas.openxmlformats.org/drawingml/2006/main">
            <a:r>
              <a:t/>
            </a:r>
          </a:p>
          <a:p xmlns:a="http://schemas.openxmlformats.org/drawingml/2006/main">
            <a:r>
              <a:t>Keywords: Empatyzer, Em, workplace communication, people management, important conversation, human differences.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Is everything clear?. No questions and shared understanding.</a:t>
            </a:r>
          </a:p>
          <a:p xmlns:a="http://schemas.openxmlformats.org/drawingml/2006/main">
            <a:r>
              <a:t/>
            </a:r>
          </a:p>
          <a:p xmlns:a="http://schemas.openxmlformats.org/drawingml/2006/main">
            <a:r>
              <a:t>Samuel takes silence as confirmation. Tom and Olek fill the gaps with two different assumptions.</a:t>
            </a:r>
          </a:p>
          <a:p xmlns:a="http://schemas.openxmlformats.org/drawingml/2006/main">
            <a:r>
              <a:t/>
            </a:r>
          </a:p>
          <a:p xmlns:a="http://schemas.openxmlformats.org/drawingml/2006/main">
            <a:r>
              <a:t>Tom starts analysis while Olek builds a prototype.</a:t>
            </a:r>
          </a:p>
          <a:p xmlns:a="http://schemas.openxmlformats.org/drawingml/2006/main">
            <a:r>
              <a:t/>
            </a:r>
          </a:p>
          <a:p xmlns:a="http://schemas.openxmlformats.org/drawingml/2006/main">
            <a:r>
              <a:t>Empatyzer helps people prepare for important conversations at work by considering the specific person and situation.</a:t>
            </a:r>
          </a:p>
          <a:p xmlns:a="http://schemas.openxmlformats.org/drawingml/2006/main">
            <a:r>
              <a:t/>
            </a:r>
          </a:p>
          <a:p xmlns:a="http://schemas.openxmlformats.org/drawingml/2006/main">
            <a:r>
              <a:t>Keywords: Empatyzer, Em, workplace communication, people management, important conversation, human differences.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Is everything clear?. No questions and shared understanding.</a:t>
            </a:r>
          </a:p>
          <a:p xmlns:a="http://schemas.openxmlformats.org/drawingml/2006/main">
            <a:r>
              <a:t/>
            </a:r>
          </a:p>
          <a:p xmlns:a="http://schemas.openxmlformats.org/drawingml/2006/main">
            <a:r>
              <a:t>Samuel takes silence as confirmation. Tom and Olek fill the gaps with two different assumptions.</a:t>
            </a:r>
          </a:p>
          <a:p xmlns:a="http://schemas.openxmlformats.org/drawingml/2006/main">
            <a:r>
              <a:t/>
            </a:r>
          </a:p>
          <a:p xmlns:a="http://schemas.openxmlformats.org/drawingml/2006/main">
            <a:r>
              <a:t>Samuel sees two incompatible results.</a:t>
            </a:r>
          </a:p>
          <a:p xmlns:a="http://schemas.openxmlformats.org/drawingml/2006/main">
            <a:r>
              <a:t/>
            </a:r>
          </a:p>
          <a:p xmlns:a="http://schemas.openxmlformats.org/drawingml/2006/main">
            <a:r>
              <a:t>Empatyzer helps people prepare for important conversations at work by considering the specific person and situation.</a:t>
            </a:r>
          </a:p>
          <a:p xmlns:a="http://schemas.openxmlformats.org/drawingml/2006/main">
            <a:r>
              <a:t/>
            </a:r>
          </a:p>
          <a:p xmlns:a="http://schemas.openxmlformats.org/drawingml/2006/main">
            <a:r>
              <a:t>Keywords: Empatyzer, Em, workplace communication, people management, important conversation, human differences.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Is everything clear?. No questions and shared understanding.</a:t>
            </a:r>
          </a:p>
          <a:p xmlns:a="http://schemas.openxmlformats.org/drawingml/2006/main">
            <a:r>
              <a:t/>
            </a:r>
          </a:p>
          <a:p xmlns:a="http://schemas.openxmlformats.org/drawingml/2006/main">
            <a:r>
              <a:t>Samuel takes silence as confirmation. Tom and Olek fill the gaps with two different assumptions.</a:t>
            </a:r>
          </a:p>
          <a:p xmlns:a="http://schemas.openxmlformats.org/drawingml/2006/main">
            <a:r>
              <a:t/>
            </a:r>
          </a:p>
          <a:p xmlns:a="http://schemas.openxmlformats.org/drawingml/2006/main">
            <a:r>
              <a:t>Samuel asks Olek to describe the first step.</a:t>
            </a:r>
          </a:p>
          <a:p xmlns:a="http://schemas.openxmlformats.org/drawingml/2006/main">
            <a:r>
              <a:t/>
            </a:r>
          </a:p>
          <a:p xmlns:a="http://schemas.openxmlformats.org/drawingml/2006/main">
            <a:r>
              <a:t>Empatyzer helps people prepare for important conversations at work by considering the specific person and situation.</a:t>
            </a:r>
          </a:p>
          <a:p xmlns:a="http://schemas.openxmlformats.org/drawingml/2006/main">
            <a:r>
              <a:t/>
            </a:r>
          </a:p>
          <a:p xmlns:a="http://schemas.openxmlformats.org/drawingml/2006/main">
            <a:r>
              <a:t>Keywords: Empatyzer, Em, workplace communication, people management, important conversation, human differences.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Is everything clear?. No questions and shared understanding.</a:t>
            </a:r>
          </a:p>
          <a:p xmlns:a="http://schemas.openxmlformats.org/drawingml/2006/main">
            <a:r>
              <a:t/>
            </a:r>
          </a:p>
          <a:p xmlns:a="http://schemas.openxmlformats.org/drawingml/2006/main">
            <a:r>
              <a:t>Samuel takes silence as confirmation. Tom and Olek fill the gaps with two different assumptions.</a:t>
            </a:r>
          </a:p>
          <a:p xmlns:a="http://schemas.openxmlformats.org/drawingml/2006/main">
            <a:r>
              <a:t/>
            </a:r>
          </a:p>
          <a:p xmlns:a="http://schemas.openxmlformats.org/drawingml/2006/main">
            <a:r>
              <a:t>Empatyzer helps people prepare for important conversations at work by considering the specific person and situation.</a:t>
            </a:r>
          </a:p>
          <a:p xmlns:a="http://schemas.openxmlformats.org/drawingml/2006/main">
            <a:r>
              <a:t/>
            </a:r>
          </a:p>
          <a:p xmlns:a="http://schemas.openxmlformats.org/drawingml/2006/main">
            <a:r>
              <a:t>Keywords: Empatyzer, Em, workplace communication, people management, important conversation, human differences.</a:t>
            </a:r>
          </a:p>
          <a:p xmlns:a="http://schemas.openxmlformats.org/drawingml/2006/main">
            <a:r>
              <a:t/>
            </a:r>
          </a:p>
          <a:p xmlns:a="http://schemas.openxmlformats.org/drawingml/2006/main">
            <a:r>
              <a:t>Samuel treats the absence of questions as proof of shared understanding. Tom and Olek do not want to hold up the group, so they stay quiet and fill the missing details in their own ways. One confirmation can then hide two different tasks. Instead of asking whether everything is clear, ask each person for a brief summary of the first step.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24496ad14a8547bf"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4f6cb67745db4d3f" /><Relationship Type="http://schemas.openxmlformats.org/officeDocument/2006/relationships/slideLayout" Target="/ppt/slideLayouts/slideLayout1.xml" Id="R012ceed447674673"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012ceed447674673"/>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dbe251e948e748b2" /><Relationship Type="http://schemas.openxmlformats.org/officeDocument/2006/relationships/notesSlide" Target="/ppt/notesSlides/notesSlide1.xml" Id="R6cc020530fce4aef" /></Relationships>
</file>

<file path=ppt/slides/_rels/slide2.xml.rels><?xml version='1.0' encoding='utf-8'?>
<Relationships xmlns="http://schemas.openxmlformats.org/package/2006/relationships"><Relationship Type="http://schemas.openxmlformats.org/officeDocument/2006/relationships/slideLayout" Target="/ppt/slideLayouts/slideLayout1.xml" Id="Rca2c8022fc204ffe"/><Relationship Type="http://schemas.openxmlformats.org/officeDocument/2006/relationships/image" Target="../media/image.jpeg" Id="R975704fac281488a"/><Relationship Type="http://schemas.openxmlformats.org/officeDocument/2006/relationships/notesSlide" Target="/ppt/notesSlides/notesSlide2.xml" Id="Rcf0ef4adcfbd44cb"/></Relationships>
</file>

<file path=ppt/slides/_rels/slide3.xml.rels><?xml version='1.0' encoding='utf-8'?>
<Relationships xmlns="http://schemas.openxmlformats.org/package/2006/relationships"><Relationship Type="http://schemas.openxmlformats.org/officeDocument/2006/relationships/slideLayout" Target="/ppt/slideLayouts/slideLayout1.xml" Id="Re98059f49ad643ea"/><Relationship Type="http://schemas.openxmlformats.org/officeDocument/2006/relationships/image" Target="../media/image2.jpeg" Id="Rc54660dc94dc4191"/><Relationship Type="http://schemas.openxmlformats.org/officeDocument/2006/relationships/notesSlide" Target="/ppt/notesSlides/notesSlide3.xml" Id="R18ba105383504ca8"/></Relationships>
</file>

<file path=ppt/slides/_rels/slide4.xml.rels><?xml version='1.0' encoding='utf-8'?>
<Relationships xmlns="http://schemas.openxmlformats.org/package/2006/relationships"><Relationship Type="http://schemas.openxmlformats.org/officeDocument/2006/relationships/slideLayout" Target="/ppt/slideLayouts/slideLayout1.xml" Id="R8d2a8e5c728845b0"/><Relationship Type="http://schemas.openxmlformats.org/officeDocument/2006/relationships/image" Target="../media/image3.jpeg" Id="Rdd70cb6b6bcd496a"/><Relationship Type="http://schemas.openxmlformats.org/officeDocument/2006/relationships/notesSlide" Target="/ppt/notesSlides/notesSlide4.xml" Id="Re9519afab6d94fa8"/></Relationships>
</file>

<file path=ppt/slides/_rels/slide5.xml.rels><?xml version='1.0' encoding='utf-8'?>
<Relationships xmlns="http://schemas.openxmlformats.org/package/2006/relationships"><Relationship Type="http://schemas.openxmlformats.org/officeDocument/2006/relationships/slideLayout" Target="/ppt/slideLayouts/slideLayout1.xml" Id="R9054fb141e7b4058"/><Relationship Type="http://schemas.openxmlformats.org/officeDocument/2006/relationships/image" Target="../media/image4.jpeg" Id="R3c9a0f2d1363402d"/><Relationship Type="http://schemas.openxmlformats.org/officeDocument/2006/relationships/notesSlide" Target="/ppt/notesSlides/notesSlide5.xml" Id="R3f83547cde0a40a2"/></Relationships>
</file>

<file path=ppt/slides/_rels/slide6.xml.rels><?xml version='1.0' encoding='utf-8'?>
<Relationships xmlns="http://schemas.openxmlformats.org/package/2006/relationships"><Relationship Type="http://schemas.openxmlformats.org/officeDocument/2006/relationships/slideLayout" Target="/ppt/slideLayouts/slideLayout1.xml" Id="R01094883f55842f5"/><Relationship Type="http://schemas.openxmlformats.org/officeDocument/2006/relationships/image" Target="../media/image5.jpeg" Id="R8c5378e8cd2b411c"/><Relationship Type="http://schemas.openxmlformats.org/officeDocument/2006/relationships/notesSlide" Target="/ppt/notesSlides/notesSlide6.xml" Id="Ra821db33e6b44910"/></Relationships>
</file>

<file path=ppt/slides/_rels/slide7.xml.rels><?xml version='1.0' encoding='utf-8'?>
<Relationships xmlns="http://schemas.openxmlformats.org/package/2006/relationships"><Relationship Type="http://schemas.openxmlformats.org/officeDocument/2006/relationships/slideLayout" Target="/ppt/slideLayouts/slideLayout1.xml" Id="R1eeed1834db246cd"/><Relationship Type="http://schemas.openxmlformats.org/officeDocument/2006/relationships/notesSlide" Target="/ppt/notesSlides/notesSlide7.xml" Id="Rd85c47dc6d634d4b"/><Relationship Id="rIdEmpatyzerAvatar" Type="http://schemas.openxmlformats.org/officeDocument/2006/relationships/image" Target="../media/empatyzer-avatar.png"/></Relationships>
</file>

<file path=ppt/slides/slide1.xml><?xml version="1.0" encoding="utf-8"?>
<p:sld xmlns:p="http://schemas.openxmlformats.org/presentationml/2006/main">
  <p:cSld>
    <p:bg>
      <p:bgPr>
        <a:solidFill xmlns:a="http://schemas.openxmlformats.org/drawingml/2006/main">
          <a:srgbClr val="251B34"/>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3C6E8162-085B-4B1F-A595-53D535E1F7ED}"/>
              </a:ext>
            </a:extLst>
          </p:cNvPr>
          <p:cNvSpPr>
            <a:spLocks xmlns:a="http://schemas.openxmlformats.org/drawingml/2006/main" noGrp="1"/>
          </p:cNvSpPr>
          <p:nvPr/>
        </p:nvSpPr>
        <p:spPr>
          <a:xfrm xmlns:a="http://schemas.openxmlformats.org/drawingml/2006/main">
            <a:off x="457200" y="438150"/>
            <a:ext cx="85725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defRPr sz="1800" b="1">
                <a:solidFill>
                  <a:srgbClr val="239886"/>
                </a:solidFill>
                <a:latin typeface="Outfit"/>
                <a:ea typeface="Outfit"/>
                <a:cs typeface="Outfit"/>
              </a:defRPr>
            </a:pPr>
            <a:r>
              <a:rPr sz="1800" b="1">
                <a:solidFill>
                  <a:srgbClr val="239886"/>
                </a:solidFill>
                <a:latin typeface="Outfit"/>
                <a:ea typeface="Outfit"/>
                <a:cs typeface="Outfit"/>
              </a:rPr>
              <a:t>18</a:t>
            </a:r>
          </a:p>
        </p:txBody>
      </p:sp>
      <p:sp>
        <p:nvSpPr>
          <p:cNvPr id="2" name="">
            <a:extLst xmlns:a="http://schemas.openxmlformats.org/drawingml/2006/main">
              <a:ext uri="{FF2B5EF4-FFF2-40B4-BE49-F238E27FC236}">
                <a16:creationId xmlns:a16="http://schemas.microsoft.com/office/drawing/2014/main" id="{57388A0C-ACDB-46F3-AE99-7618C8863965}"/>
              </a:ext>
            </a:extLst>
          </p:cNvPr>
          <p:cNvSpPr>
            <a:spLocks xmlns:a="http://schemas.openxmlformats.org/drawingml/2006/main" noGrp="1"/>
          </p:cNvSpPr>
          <p:nvPr/>
        </p:nvSpPr>
        <p:spPr>
          <a:xfrm xmlns:a="http://schemas.openxmlformats.org/drawingml/2006/main">
            <a:off x="514350" y="1381125"/>
            <a:ext cx="6858000" cy="1762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defRPr sz="3750" b="1">
                <a:solidFill>
                  <a:srgbClr val="FEF8FF"/>
                </a:solidFill>
                <a:latin typeface="Outfit"/>
                <a:ea typeface="Outfit"/>
                <a:cs typeface="Outfit"/>
              </a:defRPr>
            </a:pPr>
            <a:r>
              <a:rPr sz="3750" b="1">
                <a:solidFill>
                  <a:srgbClr val="FEF8FF"/>
                </a:solidFill>
                <a:latin typeface="Outfit"/>
                <a:ea typeface="Outfit"/>
                <a:cs typeface="Outfit"/>
              </a:rPr>
              <a:t>Is everything clear?</a:t>
            </a:r>
          </a:p>
        </p:txBody>
      </p:sp>
      <p:sp>
        <p:nvSpPr>
          <p:cNvPr id="3" name="">
            <a:extLst xmlns:a="http://schemas.openxmlformats.org/drawingml/2006/main">
              <a:ext uri="{FF2B5EF4-FFF2-40B4-BE49-F238E27FC236}">
                <a16:creationId xmlns:a16="http://schemas.microsoft.com/office/drawing/2014/main" id="{E227757A-6393-4A1D-9862-6F8446C6E390}"/>
              </a:ext>
            </a:extLst>
          </p:cNvPr>
          <p:cNvSpPr>
            <a:spLocks xmlns:a="http://schemas.openxmlformats.org/drawingml/2006/main" noGrp="1"/>
          </p:cNvSpPr>
          <p:nvPr/>
        </p:nvSpPr>
        <p:spPr>
          <a:xfrm xmlns:a="http://schemas.openxmlformats.org/drawingml/2006/main">
            <a:off x="533400" y="3333750"/>
            <a:ext cx="676275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defRPr sz="1950" b="0">
                <a:solidFill>
                  <a:srgbClr val="239886"/>
                </a:solidFill>
                <a:latin typeface="Outfit"/>
                <a:ea typeface="Outfit"/>
                <a:cs typeface="Outfit"/>
              </a:defRPr>
            </a:pPr>
            <a:r>
              <a:rPr sz="1950" b="0">
                <a:solidFill>
                  <a:srgbClr val="239886"/>
                </a:solidFill>
                <a:latin typeface="Outfit"/>
                <a:ea typeface="Outfit"/>
                <a:cs typeface="Outfit"/>
              </a:rPr>
              <a:t>No questions and shared understanding</a:t>
            </a:r>
          </a:p>
        </p:txBody>
      </p:sp>
      <p:sp>
        <p:nvSpPr>
          <p:cNvPr id="4" name="">
            <a:extLst xmlns:a="http://schemas.openxmlformats.org/drawingml/2006/main">
              <a:ext uri="{FF2B5EF4-FFF2-40B4-BE49-F238E27FC236}">
                <a16:creationId xmlns:a16="http://schemas.microsoft.com/office/drawing/2014/main" id="{83DB092E-2919-4417-A720-9773FED24207}"/>
              </a:ext>
            </a:extLst>
          </p:cNvPr>
          <p:cNvSpPr>
            <a:spLocks xmlns:a="http://schemas.openxmlformats.org/drawingml/2006/main" noGrp="1"/>
          </p:cNvSpPr>
          <p:nvPr/>
        </p:nvSpPr>
        <p:spPr>
          <a:xfrm xmlns:a="http://schemas.openxmlformats.org/drawingml/2006/main">
            <a:off x="533400" y="4267200"/>
            <a:ext cx="6667500" cy="1428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defRPr sz="1725" b="0">
                <a:solidFill>
                  <a:srgbClr val="FEF8FF"/>
                </a:solidFill>
                <a:latin typeface="Outfit"/>
                <a:ea typeface="Outfit"/>
                <a:cs typeface="Outfit"/>
              </a:defRPr>
            </a:pPr>
            <a:r>
              <a:rPr sz="1725" b="0">
                <a:solidFill>
                  <a:srgbClr val="FEF8FF"/>
                </a:solidFill>
                <a:latin typeface="Outfit"/>
                <a:ea typeface="Outfit"/>
                <a:cs typeface="Outfit"/>
              </a:rPr>
              <a:t>Samuel takes silence as confirmation. Tom and Olek fill the gaps with two different assumptions.</a:t>
            </a:r>
          </a:p>
        </p:txBody>
      </p:sp>
      <p:sp>
        <p:nvSpPr>
          <p:cNvPr id="5" name="">
            <a:extLst xmlns:a="http://schemas.openxmlformats.org/drawingml/2006/main">
              <a:ext uri="{FF2B5EF4-FFF2-40B4-BE49-F238E27FC236}">
                <a16:creationId xmlns:a16="http://schemas.microsoft.com/office/drawing/2014/main" id="{C92E1A7D-7E4E-4782-9131-895773BEC010}"/>
              </a:ext>
            </a:extLst>
          </p:cNvPr>
          <p:cNvSpPr>
            <a:spLocks xmlns:a="http://schemas.openxmlformats.org/drawingml/2006/main" noGrp="1"/>
          </p:cNvSpPr>
          <p:nvPr/>
        </p:nvSpPr>
        <p:spPr>
          <a:xfrm xmlns:a="http://schemas.openxmlformats.org/drawingml/2006/main">
            <a:off x="533400" y="6229350"/>
            <a:ext cx="6762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defRPr sz="975" b="0">
                <a:solidFill>
                  <a:srgbClr val="CFC5D4"/>
                </a:solidFill>
                <a:latin typeface="Outfit"/>
                <a:ea typeface="Outfit"/>
                <a:cs typeface="Outfit"/>
              </a:defRPr>
            </a:pPr>
            <a:r>
              <a:rPr sz="975" b="0">
                <a:solidFill>
                  <a:srgbClr val="CFC5D4"/>
                </a:solidFill>
                <a:latin typeface="Outfit"/>
                <a:ea typeface="Outfit"/>
                <a:cs typeface="Outfit"/>
              </a:rPr>
              <a:t>EMPATYZER · BEFORE AN IMPORTANT CONVERSATION</a:t>
            </a:r>
          </a:p>
        </p:txBody>
      </p:sp>
    </p:spTree>
    <p:extLst>
      <p:ext uri="{BB962C8B-B14F-4D97-AF65-F5344CB8AC3E}">
        <p14:creationId xmlns:p14="http://schemas.microsoft.com/office/powerpoint/2010/main" val="1893122342"/>
      </p:ext>
    </p:extLst>
  </p:cSld>
</p:sld>
</file>

<file path=ppt/slides/slide2.xml><?xml version="1.0" encoding="utf-8"?>
<p:sld xmlns:p="http://schemas.openxmlformats.org/presentationml/2006/main">
  <p:cSld>
    <p:bg>
      <p:bgPr>
        <a:solidFill xmlns:a="http://schemas.openxmlformats.org/drawingml/2006/main">
          <a:srgbClr val="EEE8F3"/>
        </a:solidFill>
      </p:bgPr>
    </p:bg>
    <p:spTree>
      <p:nvGrpSpPr>
        <p:cNvPr id="1" name=""/>
        <p:cNvGrpSpPr/>
        <p:nvPr/>
      </p:nvGrpSpPr>
      <p:grpSpPr>
        <a:xfrm xmlns:a="http://schemas.openxmlformats.org/drawingml/2006/main"/>
      </p:grpSpPr>
      <p:pic>
        <p:nvPicPr>
          <p:cNvPr id="6" name=""/>
          <p:cNvPicPr>
            <a:picLocks xmlns:a="http://schemas.openxmlformats.org/drawingml/2006/main" noChangeAspect="1"/>
          </p:cNvPicPr>
          <p:nvPr/>
        </p:nvPicPr>
        <p:blipFill>
          <a:blip xmlns:r="http://schemas.openxmlformats.org/officeDocument/2006/relationships" xmlns:a="http://schemas.openxmlformats.org/drawingml/2006/main" r:embed="R975704fac281488a"/>
          <a:srcRect xmlns:a="http://schemas.openxmlformats.org/drawingml/2006/main" l="0" t="0" r="0" b="0"/>
          <a:stretch xmlns:a="http://schemas.openxmlformats.org/drawingml/2006/main">
            <a:fillRect l="0" t="0" r="0" b="0"/>
          </a:stretch>
        </p:blipFill>
        <p:spPr>
          <a:xfrm xmlns:a="http://schemas.openxmlformats.org/drawingml/2006/main">
            <a:off x="0" y="0"/>
            <a:ext cx="7886700" cy="68580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45392433-4AE5-4C56-9D8E-A6216611EABF}"/>
              </a:ext>
            </a:extLst>
          </p:cNvPr>
          <p:cNvSpPr>
            <a:spLocks xmlns:a="http://schemas.openxmlformats.org/drawingml/2006/main" noGrp="1"/>
          </p:cNvSpPr>
          <p:nvPr/>
        </p:nvSpPr>
        <p:spPr>
          <a:xfrm xmlns:a="http://schemas.openxmlformats.org/drawingml/2006/main">
            <a:off x="885825" y="5576316"/>
            <a:ext cx="266700" cy="228600"/>
          </a:xfrm>
          <a:prstGeom xmlns:a="http://schemas.openxmlformats.org/drawingml/2006/main" prst="triangle">
            <a:avLst/>
          </a:prstGeom>
          <a:solidFill xmlns:a="http://schemas.openxmlformats.org/drawingml/2006/main">
            <a:srgbClr val="FEF8FF"/>
          </a:solidFill>
          <a:ln xmlns:a="http://schemas.openxmlformats.org/drawingml/2006/main" w="19050">
            <a:solidFill>
              <a:srgbClr val="4F2854"/>
            </a:solidFill>
          </a:ln>
        </p:spPr>
      </p:sp>
      <p:sp>
        <p:nvSpPr>
          <p:cNvPr id="3" name="">
            <a:extLst xmlns:a="http://schemas.openxmlformats.org/drawingml/2006/main">
              <a:ext uri="{FF2B5EF4-FFF2-40B4-BE49-F238E27FC236}">
                <a16:creationId xmlns:a16="http://schemas.microsoft.com/office/drawing/2014/main" id="{78DD2FEB-C100-43AA-8C92-73E3717E3572}"/>
              </a:ext>
            </a:extLst>
          </p:cNvPr>
          <p:cNvSpPr>
            <a:spLocks xmlns:a="http://schemas.openxmlformats.org/drawingml/2006/main" noGrp="1"/>
          </p:cNvSpPr>
          <p:nvPr/>
        </p:nvSpPr>
        <p:spPr>
          <a:xfrm xmlns:a="http://schemas.openxmlformats.org/drawingml/2006/main">
            <a:off x="247650" y="5728716"/>
            <a:ext cx="4381500" cy="862584"/>
          </a:xfrm>
          <a:prstGeom xmlns:a="http://schemas.openxmlformats.org/drawingml/2006/main" prst="roundRect">
            <a:avLst>
              <a:gd name="adj" fmla="val 28710"/>
            </a:avLst>
          </a:prstGeom>
          <a:solidFill xmlns:a="http://schemas.openxmlformats.org/drawingml/2006/main">
            <a:srgbClr val="FEF8FF"/>
          </a:solidFill>
          <a:ln xmlns:a="http://schemas.openxmlformats.org/drawingml/2006/main" w="19050">
            <a:solidFill>
              <a:srgbClr val="4F2854"/>
            </a:solidFill>
          </a:ln>
        </p:spPr>
        <p:txBody>
          <a:bodyPr xmlns:a="http://schemas.openxmlformats.org/drawingml/2006/main" anchor="ctr">
            <a:normAutofit fontScale="100000"/>
          </a:bodyPr>
          <a:lstStyle xmlns:a="http://schemas.openxmlformats.org/drawingml/2006/main"/>
          <a:p xmlns:a="http://schemas.openxmlformats.org/drawingml/2006/main">
            <a:pPr>
              <a:defRPr sz="1800" b="1">
                <a:solidFill>
                  <a:srgbClr val="251B34"/>
                </a:solidFill>
                <a:latin typeface="Outfit"/>
                <a:ea typeface="Outfit"/>
                <a:cs typeface="Outfit"/>
              </a:defRPr>
            </a:pPr>
            <a:r>
              <a:rPr sz="1800" b="1">
                <a:solidFill>
                  <a:srgbClr val="251B34"/>
                </a:solidFill>
                <a:latin typeface="Outfit"/>
                <a:ea typeface="Outfit"/>
                <a:cs typeface="Outfit"/>
              </a:rPr>
              <a:t>I think that is everything. Is it all clear?</a:t>
            </a:r>
          </a:p>
        </p:txBody>
      </p:sp>
      <p:sp>
        <p:nvSpPr>
          <p:cNvPr id="4" name="">
            <a:extLst xmlns:a="http://schemas.openxmlformats.org/drawingml/2006/main">
              <a:ext uri="{FF2B5EF4-FFF2-40B4-BE49-F238E27FC236}">
                <a16:creationId xmlns:a16="http://schemas.microsoft.com/office/drawing/2014/main" id="{9075AAC2-B983-4762-9AF1-FEB8ED3243DD}"/>
              </a:ext>
            </a:extLst>
          </p:cNvPr>
          <p:cNvSpPr>
            <a:spLocks xmlns:a="http://schemas.openxmlformats.org/drawingml/2006/main" noGrp="1"/>
          </p:cNvSpPr>
          <p:nvPr/>
        </p:nvSpPr>
        <p:spPr>
          <a:xfrm xmlns:a="http://schemas.openxmlformats.org/drawingml/2006/main">
            <a:off x="171450" y="171450"/>
            <a:ext cx="514350" cy="514350"/>
          </a:xfrm>
          <a:prstGeom xmlns:a="http://schemas.openxmlformats.org/drawingml/2006/main" prst="ellipse">
            <a:avLst/>
          </a:prstGeom>
          <a:solidFill xmlns:a="http://schemas.openxmlformats.org/drawingml/2006/main">
            <a:srgbClr val="4F2854"/>
          </a:solidFill>
          <a:ln xmlns:a="http://schemas.openxmlformats.org/drawingml/2006/main" w="19050">
            <a:solidFill>
              <a:srgbClr val="4F2854"/>
            </a:solidFill>
          </a:ln>
        </p:spPr>
      </p:sp>
      <p:sp>
        <p:nvSpPr>
          <p:cNvPr id="5" name="">
            <a:extLst xmlns:a="http://schemas.openxmlformats.org/drawingml/2006/main">
              <a:ext uri="{FF2B5EF4-FFF2-40B4-BE49-F238E27FC236}">
                <a16:creationId xmlns:a16="http://schemas.microsoft.com/office/drawing/2014/main" id="{A78474C9-4D7D-47B6-8095-64E24EABAC86}"/>
              </a:ext>
            </a:extLst>
          </p:cNvPr>
          <p:cNvSpPr>
            <a:spLocks xmlns:a="http://schemas.openxmlformats.org/drawingml/2006/main" noGrp="1"/>
          </p:cNvSpPr>
          <p:nvPr/>
        </p:nvSpPr>
        <p:spPr>
          <a:xfrm xmlns:a="http://schemas.openxmlformats.org/drawingml/2006/main">
            <a:off x="171450" y="171450"/>
            <a:ext cx="51435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defRPr sz="1650" b="1">
                <a:solidFill>
                  <a:srgbClr val="FEF8FF"/>
                </a:solidFill>
                <a:latin typeface="Outfit"/>
                <a:ea typeface="Outfit"/>
                <a:cs typeface="Outfit"/>
              </a:defRPr>
            </a:pPr>
            <a:r>
              <a:rPr sz="1650" b="1">
                <a:solidFill>
                  <a:srgbClr val="FEF8FF"/>
                </a:solidFill>
                <a:latin typeface="Outfit"/>
                <a:ea typeface="Outfit"/>
                <a:cs typeface="Outfit"/>
              </a:rPr>
              <a:t>1</a:t>
            </a:r>
          </a:p>
        </p:txBody>
      </p:sp>
    </p:spTree>
    <p:extLst>
      <p:ext uri="{BB962C8B-B14F-4D97-AF65-F5344CB8AC3E}">
        <p14:creationId xmlns:p14="http://schemas.microsoft.com/office/powerpoint/2010/main" val="1277367187"/>
      </p:ext>
    </p:extLst>
  </p:cSld>
</p:sld>
</file>

<file path=ppt/slides/slide3.xml><?xml version="1.0" encoding="utf-8"?>
<p:sld xmlns:p="http://schemas.openxmlformats.org/presentationml/2006/main">
  <p:cSld>
    <p:bg>
      <p:bgPr>
        <a:solidFill xmlns:a="http://schemas.openxmlformats.org/drawingml/2006/main">
          <a:srgbClr val="EEE8F3"/>
        </a:solidFill>
      </p:bgPr>
    </p:bg>
    <p:spTree>
      <p:nvGrpSpPr>
        <p:cNvPr id="1" name=""/>
        <p:cNvGrpSpPr/>
        <p:nvPr/>
      </p:nvGrpSpPr>
      <p:grpSpPr>
        <a:xfrm xmlns:a="http://schemas.openxmlformats.org/drawingml/2006/main"/>
      </p:grpSpPr>
      <p:pic>
        <p:nvPicPr>
          <p:cNvPr id="6" name=""/>
          <p:cNvPicPr>
            <a:picLocks xmlns:a="http://schemas.openxmlformats.org/drawingml/2006/main" noChangeAspect="1"/>
          </p:cNvPicPr>
          <p:nvPr/>
        </p:nvPicPr>
        <p:blipFill>
          <a:blip xmlns:r="http://schemas.openxmlformats.org/officeDocument/2006/relationships" xmlns:a="http://schemas.openxmlformats.org/drawingml/2006/main" r:embed="Rc54660dc94dc4191"/>
          <a:srcRect xmlns:a="http://schemas.openxmlformats.org/drawingml/2006/main" l="0" t="0" r="0" b="0"/>
          <a:stretch xmlns:a="http://schemas.openxmlformats.org/drawingml/2006/main">
            <a:fillRect l="0" t="0" r="0" b="0"/>
          </a:stretch>
        </p:blipFill>
        <p:spPr>
          <a:xfrm xmlns:a="http://schemas.openxmlformats.org/drawingml/2006/main">
            <a:off x="0" y="0"/>
            <a:ext cx="7886700" cy="68580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2993D110-B841-473B-8B06-BBCE7B0E93BC}"/>
              </a:ext>
            </a:extLst>
          </p:cNvPr>
          <p:cNvSpPr>
            <a:spLocks xmlns:a="http://schemas.openxmlformats.org/drawingml/2006/main" noGrp="1"/>
          </p:cNvSpPr>
          <p:nvPr/>
        </p:nvSpPr>
        <p:spPr>
          <a:xfrm xmlns:a="http://schemas.openxmlformats.org/drawingml/2006/main">
            <a:off x="885825" y="5715000"/>
            <a:ext cx="266700" cy="228600"/>
          </a:xfrm>
          <a:prstGeom xmlns:a="http://schemas.openxmlformats.org/drawingml/2006/main" prst="triangle">
            <a:avLst/>
          </a:prstGeom>
          <a:solidFill xmlns:a="http://schemas.openxmlformats.org/drawingml/2006/main">
            <a:srgbClr val="FEF8FF"/>
          </a:solidFill>
          <a:ln xmlns:a="http://schemas.openxmlformats.org/drawingml/2006/main" w="19050">
            <a:solidFill>
              <a:srgbClr val="4F2854"/>
            </a:solidFill>
          </a:ln>
        </p:spPr>
      </p:sp>
      <p:sp>
        <p:nvSpPr>
          <p:cNvPr id="3" name="">
            <a:extLst xmlns:a="http://schemas.openxmlformats.org/drawingml/2006/main">
              <a:ext uri="{FF2B5EF4-FFF2-40B4-BE49-F238E27FC236}">
                <a16:creationId xmlns:a16="http://schemas.microsoft.com/office/drawing/2014/main" id="{A685F41C-EB0A-4047-86AC-468B2846AB8C}"/>
              </a:ext>
            </a:extLst>
          </p:cNvPr>
          <p:cNvSpPr>
            <a:spLocks xmlns:a="http://schemas.openxmlformats.org/drawingml/2006/main" noGrp="1"/>
          </p:cNvSpPr>
          <p:nvPr/>
        </p:nvSpPr>
        <p:spPr>
          <a:xfrm xmlns:a="http://schemas.openxmlformats.org/drawingml/2006/main">
            <a:off x="247650" y="5867400"/>
            <a:ext cx="3333750" cy="723900"/>
          </a:xfrm>
          <a:prstGeom xmlns:a="http://schemas.openxmlformats.org/drawingml/2006/main" prst="roundRect">
            <a:avLst>
              <a:gd name="adj" fmla="val 34211"/>
            </a:avLst>
          </a:prstGeom>
          <a:solidFill xmlns:a="http://schemas.openxmlformats.org/drawingml/2006/main">
            <a:srgbClr val="FEF8FF"/>
          </a:solidFill>
          <a:ln xmlns:a="http://schemas.openxmlformats.org/drawingml/2006/main" w="19050">
            <a:solidFill>
              <a:srgbClr val="4F2854"/>
            </a:solidFill>
          </a:ln>
        </p:spPr>
        <p:txBody>
          <a:bodyPr xmlns:a="http://schemas.openxmlformats.org/drawingml/2006/main" anchor="ctr">
            <a:normAutofit fontScale="100000"/>
          </a:bodyPr>
          <a:lstStyle xmlns:a="http://schemas.openxmlformats.org/drawingml/2006/main"/>
          <a:p xmlns:a="http://schemas.openxmlformats.org/drawingml/2006/main">
            <a:pPr>
              <a:defRPr sz="1800" b="1">
                <a:solidFill>
                  <a:srgbClr val="251B34"/>
                </a:solidFill>
                <a:latin typeface="Outfit"/>
                <a:ea typeface="Outfit"/>
                <a:cs typeface="Outfit"/>
              </a:defRPr>
            </a:pPr>
            <a:r>
              <a:rPr sz="1800" b="1">
                <a:solidFill>
                  <a:srgbClr val="251B34"/>
                </a:solidFill>
                <a:latin typeface="Outfit"/>
                <a:ea typeface="Outfit"/>
                <a:cs typeface="Outfit"/>
              </a:rPr>
              <a:t>Great. Let’s go.</a:t>
            </a:r>
          </a:p>
        </p:txBody>
      </p:sp>
      <p:sp>
        <p:nvSpPr>
          <p:cNvPr id="4" name="">
            <a:extLst xmlns:a="http://schemas.openxmlformats.org/drawingml/2006/main">
              <a:ext uri="{FF2B5EF4-FFF2-40B4-BE49-F238E27FC236}">
                <a16:creationId xmlns:a16="http://schemas.microsoft.com/office/drawing/2014/main" id="{9830CDCA-8F67-4EB9-A4B1-05520268FDD9}"/>
              </a:ext>
            </a:extLst>
          </p:cNvPr>
          <p:cNvSpPr>
            <a:spLocks xmlns:a="http://schemas.openxmlformats.org/drawingml/2006/main" noGrp="1"/>
          </p:cNvSpPr>
          <p:nvPr/>
        </p:nvSpPr>
        <p:spPr>
          <a:xfrm xmlns:a="http://schemas.openxmlformats.org/drawingml/2006/main">
            <a:off x="171450" y="171450"/>
            <a:ext cx="514350" cy="514350"/>
          </a:xfrm>
          <a:prstGeom xmlns:a="http://schemas.openxmlformats.org/drawingml/2006/main" prst="ellipse">
            <a:avLst/>
          </a:prstGeom>
          <a:solidFill xmlns:a="http://schemas.openxmlformats.org/drawingml/2006/main">
            <a:srgbClr val="4F2854"/>
          </a:solidFill>
          <a:ln xmlns:a="http://schemas.openxmlformats.org/drawingml/2006/main" w="19050">
            <a:solidFill>
              <a:srgbClr val="4F2854"/>
            </a:solidFill>
          </a:ln>
        </p:spPr>
      </p:sp>
      <p:sp>
        <p:nvSpPr>
          <p:cNvPr id="5" name="">
            <a:extLst xmlns:a="http://schemas.openxmlformats.org/drawingml/2006/main">
              <a:ext uri="{FF2B5EF4-FFF2-40B4-BE49-F238E27FC236}">
                <a16:creationId xmlns:a16="http://schemas.microsoft.com/office/drawing/2014/main" id="{EECB5F89-D42D-462C-87C7-DA6F1E611C1A}"/>
              </a:ext>
            </a:extLst>
          </p:cNvPr>
          <p:cNvSpPr>
            <a:spLocks xmlns:a="http://schemas.openxmlformats.org/drawingml/2006/main" noGrp="1"/>
          </p:cNvSpPr>
          <p:nvPr/>
        </p:nvSpPr>
        <p:spPr>
          <a:xfrm xmlns:a="http://schemas.openxmlformats.org/drawingml/2006/main">
            <a:off x="171450" y="171450"/>
            <a:ext cx="51435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defRPr sz="1650" b="1">
                <a:solidFill>
                  <a:srgbClr val="FEF8FF"/>
                </a:solidFill>
                <a:latin typeface="Outfit"/>
                <a:ea typeface="Outfit"/>
                <a:cs typeface="Outfit"/>
              </a:defRPr>
            </a:pPr>
            <a:r>
              <a:rPr sz="1650" b="1">
                <a:solidFill>
                  <a:srgbClr val="FEF8FF"/>
                </a:solidFill>
                <a:latin typeface="Outfit"/>
                <a:ea typeface="Outfit"/>
                <a:cs typeface="Outfit"/>
              </a:rPr>
              <a:t>2</a:t>
            </a:r>
          </a:p>
        </p:txBody>
      </p:sp>
    </p:spTree>
    <p:extLst>
      <p:ext uri="{BB962C8B-B14F-4D97-AF65-F5344CB8AC3E}">
        <p14:creationId xmlns:p14="http://schemas.microsoft.com/office/powerpoint/2010/main" val="1434046162"/>
      </p:ext>
    </p:extLst>
  </p:cSld>
</p:sld>
</file>

<file path=ppt/slides/slide4.xml><?xml version="1.0" encoding="utf-8"?>
<p:sld xmlns:p="http://schemas.openxmlformats.org/presentationml/2006/main">
  <p:cSld>
    <p:bg>
      <p:bgPr>
        <a:solidFill xmlns:a="http://schemas.openxmlformats.org/drawingml/2006/main">
          <a:srgbClr val="EEE8F3"/>
        </a:solidFill>
      </p:bgPr>
    </p:bg>
    <p:spTree>
      <p:nvGrpSpPr>
        <p:cNvPr id="1" name=""/>
        <p:cNvGrpSpPr/>
        <p:nvPr/>
      </p:nvGrpSpPr>
      <p:grpSpPr>
        <a:xfrm xmlns:a="http://schemas.openxmlformats.org/drawingml/2006/main"/>
      </p:grpSpPr>
      <p:pic>
        <p:nvPicPr>
          <p:cNvPr id="10" name=""/>
          <p:cNvPicPr>
            <a:picLocks xmlns:a="http://schemas.openxmlformats.org/drawingml/2006/main" noChangeAspect="1"/>
          </p:cNvPicPr>
          <p:nvPr/>
        </p:nvPicPr>
        <p:blipFill>
          <a:blip xmlns:r="http://schemas.openxmlformats.org/officeDocument/2006/relationships" xmlns:a="http://schemas.openxmlformats.org/drawingml/2006/main" r:embed="Rdd70cb6b6bcd496a"/>
          <a:srcRect xmlns:a="http://schemas.openxmlformats.org/drawingml/2006/main" l="0" t="0" r="0" b="0"/>
          <a:stretch xmlns:a="http://schemas.openxmlformats.org/drawingml/2006/main">
            <a:fillRect l="0" t="0" r="0" b="0"/>
          </a:stretch>
        </p:blipFill>
        <p:spPr>
          <a:xfrm xmlns:a="http://schemas.openxmlformats.org/drawingml/2006/main">
            <a:off x="0" y="0"/>
            <a:ext cx="7886700" cy="68580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796F9037-0AD0-4E36-BE32-F06C42653078}"/>
              </a:ext>
            </a:extLst>
          </p:cNvPr>
          <p:cNvSpPr>
            <a:spLocks xmlns:a="http://schemas.openxmlformats.org/drawingml/2006/main" noGrp="1"/>
          </p:cNvSpPr>
          <p:nvPr/>
        </p:nvSpPr>
        <p:spPr>
          <a:xfrm xmlns:a="http://schemas.openxmlformats.org/drawingml/2006/main">
            <a:off x="828675" y="5705475"/>
            <a:ext cx="171450" cy="171450"/>
          </a:xfrm>
          <a:prstGeom xmlns:a="http://schemas.openxmlformats.org/drawingml/2006/main" prst="ellipse">
            <a:avLst/>
          </a:prstGeom>
          <a:solidFill xmlns:a="http://schemas.openxmlformats.org/drawingml/2006/main">
            <a:srgbClr val="FEF8FF"/>
          </a:solidFill>
          <a:ln xmlns:a="http://schemas.openxmlformats.org/drawingml/2006/main" w="19050">
            <a:solidFill>
              <a:srgbClr val="6D68A8"/>
            </a:solidFill>
          </a:ln>
        </p:spPr>
      </p:sp>
      <p:sp>
        <p:nvSpPr>
          <p:cNvPr id="3" name="">
            <a:extLst xmlns:a="http://schemas.openxmlformats.org/drawingml/2006/main">
              <a:ext uri="{FF2B5EF4-FFF2-40B4-BE49-F238E27FC236}">
                <a16:creationId xmlns:a16="http://schemas.microsoft.com/office/drawing/2014/main" id="{8E4B30D4-5C56-4F19-A737-6FD3F39114A4}"/>
              </a:ext>
            </a:extLst>
          </p:cNvPr>
          <p:cNvSpPr>
            <a:spLocks xmlns:a="http://schemas.openxmlformats.org/drawingml/2006/main" noGrp="1"/>
          </p:cNvSpPr>
          <p:nvPr/>
        </p:nvSpPr>
        <p:spPr>
          <a:xfrm xmlns:a="http://schemas.openxmlformats.org/drawingml/2006/main">
            <a:off x="733425" y="5514975"/>
            <a:ext cx="95250" cy="95250"/>
          </a:xfrm>
          <a:prstGeom xmlns:a="http://schemas.openxmlformats.org/drawingml/2006/main" prst="ellipse">
            <a:avLst/>
          </a:prstGeom>
          <a:solidFill xmlns:a="http://schemas.openxmlformats.org/drawingml/2006/main">
            <a:srgbClr val="FEF8FF"/>
          </a:solidFill>
          <a:ln xmlns:a="http://schemas.openxmlformats.org/drawingml/2006/main" w="19050">
            <a:solidFill>
              <a:srgbClr val="6D68A8"/>
            </a:solidFill>
          </a:ln>
        </p:spPr>
      </p:sp>
      <p:sp>
        <p:nvSpPr>
          <p:cNvPr id="4" name="">
            <a:extLst xmlns:a="http://schemas.openxmlformats.org/drawingml/2006/main">
              <a:ext uri="{FF2B5EF4-FFF2-40B4-BE49-F238E27FC236}">
                <a16:creationId xmlns:a16="http://schemas.microsoft.com/office/drawing/2014/main" id="{8163490F-B2D5-4D40-98EE-9FF14A8CB741}"/>
              </a:ext>
            </a:extLst>
          </p:cNvPr>
          <p:cNvSpPr>
            <a:spLocks xmlns:a="http://schemas.openxmlformats.org/drawingml/2006/main" noGrp="1"/>
          </p:cNvSpPr>
          <p:nvPr/>
        </p:nvSpPr>
        <p:spPr>
          <a:xfrm xmlns:a="http://schemas.openxmlformats.org/drawingml/2006/main">
            <a:off x="247650" y="5867400"/>
            <a:ext cx="2667000" cy="723900"/>
          </a:xfrm>
          <a:prstGeom xmlns:a="http://schemas.openxmlformats.org/drawingml/2006/main" prst="ellipse">
            <a:avLst/>
          </a:prstGeom>
          <a:solidFill xmlns:a="http://schemas.openxmlformats.org/drawingml/2006/main">
            <a:srgbClr val="FEF8FF"/>
          </a:solidFill>
          <a:ln xmlns:a="http://schemas.openxmlformats.org/drawingml/2006/main" w="19050">
            <a:solidFill>
              <a:srgbClr val="6D68A8"/>
            </a:solidFill>
          </a:ln>
        </p:spPr>
        <p:txBody>
          <a:bodyPr xmlns:a="http://schemas.openxmlformats.org/drawingml/2006/main" anchor="ctr">
            <a:normAutofit fontScale="89323"/>
          </a:bodyPr>
          <a:lstStyle xmlns:a="http://schemas.openxmlformats.org/drawingml/2006/main"/>
          <a:p xmlns:a="http://schemas.openxmlformats.org/drawingml/2006/main">
            <a:pPr>
              <a:defRPr sz="1800" b="1">
                <a:solidFill>
                  <a:srgbClr val="251B34"/>
                </a:solidFill>
                <a:latin typeface="Outfit"/>
                <a:ea typeface="Outfit"/>
                <a:cs typeface="Outfit"/>
              </a:defRPr>
            </a:pPr>
            <a:r>
              <a:rPr sz="1800" b="1">
                <a:solidFill>
                  <a:srgbClr val="251B34"/>
                </a:solidFill>
                <a:latin typeface="Outfit"/>
                <a:ea typeface="Outfit"/>
                <a:cs typeface="Outfit"/>
              </a:rPr>
              <a:t>We measure first.</a:t>
            </a:r>
          </a:p>
        </p:txBody>
      </p:sp>
      <p:sp>
        <p:nvSpPr>
          <p:cNvPr id="5" name="">
            <a:extLst xmlns:a="http://schemas.openxmlformats.org/drawingml/2006/main">
              <a:ext uri="{FF2B5EF4-FFF2-40B4-BE49-F238E27FC236}">
                <a16:creationId xmlns:a16="http://schemas.microsoft.com/office/drawing/2014/main" id="{7F7A2B3C-2ACF-4F7D-A4ED-5B60B3C6DDFB}"/>
              </a:ext>
            </a:extLst>
          </p:cNvPr>
          <p:cNvSpPr>
            <a:spLocks xmlns:a="http://schemas.openxmlformats.org/drawingml/2006/main" noGrp="1"/>
          </p:cNvSpPr>
          <p:nvPr/>
        </p:nvSpPr>
        <p:spPr>
          <a:xfrm xmlns:a="http://schemas.openxmlformats.org/drawingml/2006/main">
            <a:off x="5553075" y="5705475"/>
            <a:ext cx="171450" cy="171450"/>
          </a:xfrm>
          <a:prstGeom xmlns:a="http://schemas.openxmlformats.org/drawingml/2006/main" prst="ellipse">
            <a:avLst/>
          </a:prstGeom>
          <a:solidFill xmlns:a="http://schemas.openxmlformats.org/drawingml/2006/main">
            <a:srgbClr val="FEF8FF"/>
          </a:solidFill>
          <a:ln xmlns:a="http://schemas.openxmlformats.org/drawingml/2006/main" w="19050">
            <a:solidFill>
              <a:srgbClr val="6D68A8"/>
            </a:solidFill>
          </a:ln>
        </p:spPr>
      </p:sp>
      <p:sp>
        <p:nvSpPr>
          <p:cNvPr id="6" name="">
            <a:extLst xmlns:a="http://schemas.openxmlformats.org/drawingml/2006/main">
              <a:ext uri="{FF2B5EF4-FFF2-40B4-BE49-F238E27FC236}">
                <a16:creationId xmlns:a16="http://schemas.microsoft.com/office/drawing/2014/main" id="{257706EA-68CA-4252-A3DD-80CE2689F3C0}"/>
              </a:ext>
            </a:extLst>
          </p:cNvPr>
          <p:cNvSpPr>
            <a:spLocks xmlns:a="http://schemas.openxmlformats.org/drawingml/2006/main" noGrp="1"/>
          </p:cNvSpPr>
          <p:nvPr/>
        </p:nvSpPr>
        <p:spPr>
          <a:xfrm xmlns:a="http://schemas.openxmlformats.org/drawingml/2006/main">
            <a:off x="5457825" y="5514975"/>
            <a:ext cx="95250" cy="95250"/>
          </a:xfrm>
          <a:prstGeom xmlns:a="http://schemas.openxmlformats.org/drawingml/2006/main" prst="ellipse">
            <a:avLst/>
          </a:prstGeom>
          <a:solidFill xmlns:a="http://schemas.openxmlformats.org/drawingml/2006/main">
            <a:srgbClr val="FEF8FF"/>
          </a:solidFill>
          <a:ln xmlns:a="http://schemas.openxmlformats.org/drawingml/2006/main" w="19050">
            <a:solidFill>
              <a:srgbClr val="6D68A8"/>
            </a:solidFill>
          </a:ln>
        </p:spPr>
      </p:sp>
      <p:sp>
        <p:nvSpPr>
          <p:cNvPr id="7" name="">
            <a:extLst xmlns:a="http://schemas.openxmlformats.org/drawingml/2006/main">
              <a:ext uri="{FF2B5EF4-FFF2-40B4-BE49-F238E27FC236}">
                <a16:creationId xmlns:a16="http://schemas.microsoft.com/office/drawing/2014/main" id="{AC7B15C5-1BCB-40EB-802D-1B8A8C0D179B}"/>
              </a:ext>
            </a:extLst>
          </p:cNvPr>
          <p:cNvSpPr>
            <a:spLocks xmlns:a="http://schemas.openxmlformats.org/drawingml/2006/main" noGrp="1"/>
          </p:cNvSpPr>
          <p:nvPr/>
        </p:nvSpPr>
        <p:spPr>
          <a:xfrm xmlns:a="http://schemas.openxmlformats.org/drawingml/2006/main">
            <a:off x="4972050" y="5867400"/>
            <a:ext cx="2667000" cy="723900"/>
          </a:xfrm>
          <a:prstGeom xmlns:a="http://schemas.openxmlformats.org/drawingml/2006/main" prst="ellipse">
            <a:avLst/>
          </a:prstGeom>
          <a:solidFill xmlns:a="http://schemas.openxmlformats.org/drawingml/2006/main">
            <a:srgbClr val="FEF8FF"/>
          </a:solidFill>
          <a:ln xmlns:a="http://schemas.openxmlformats.org/drawingml/2006/main" w="19050">
            <a:solidFill>
              <a:srgbClr val="6D68A8"/>
            </a:solidFill>
          </a:ln>
        </p:spPr>
        <p:txBody>
          <a:bodyPr xmlns:a="http://schemas.openxmlformats.org/drawingml/2006/main" anchor="ctr">
            <a:normAutofit fontScale="100000"/>
          </a:bodyPr>
          <a:lstStyle xmlns:a="http://schemas.openxmlformats.org/drawingml/2006/main"/>
          <a:p xmlns:a="http://schemas.openxmlformats.org/drawingml/2006/main">
            <a:pPr>
              <a:defRPr sz="1800" b="1">
                <a:solidFill>
                  <a:srgbClr val="251B34"/>
                </a:solidFill>
                <a:latin typeface="Outfit"/>
                <a:ea typeface="Outfit"/>
                <a:cs typeface="Outfit"/>
              </a:defRPr>
            </a:pPr>
            <a:r>
              <a:rPr sz="1800" b="1">
                <a:solidFill>
                  <a:srgbClr val="251B34"/>
                </a:solidFill>
                <a:latin typeface="Outfit"/>
                <a:ea typeface="Outfit"/>
                <a:cs typeface="Outfit"/>
              </a:rPr>
              <a:t>We build first.</a:t>
            </a:r>
          </a:p>
        </p:txBody>
      </p:sp>
      <p:sp>
        <p:nvSpPr>
          <p:cNvPr id="8" name="">
            <a:extLst xmlns:a="http://schemas.openxmlformats.org/drawingml/2006/main">
              <a:ext uri="{FF2B5EF4-FFF2-40B4-BE49-F238E27FC236}">
                <a16:creationId xmlns:a16="http://schemas.microsoft.com/office/drawing/2014/main" id="{6D303039-2D99-42C3-A44C-CA6518F578B2}"/>
              </a:ext>
            </a:extLst>
          </p:cNvPr>
          <p:cNvSpPr>
            <a:spLocks xmlns:a="http://schemas.openxmlformats.org/drawingml/2006/main" noGrp="1"/>
          </p:cNvSpPr>
          <p:nvPr/>
        </p:nvSpPr>
        <p:spPr>
          <a:xfrm xmlns:a="http://schemas.openxmlformats.org/drawingml/2006/main">
            <a:off x="171450" y="171450"/>
            <a:ext cx="514350" cy="514350"/>
          </a:xfrm>
          <a:prstGeom xmlns:a="http://schemas.openxmlformats.org/drawingml/2006/main" prst="ellipse">
            <a:avLst/>
          </a:prstGeom>
          <a:solidFill xmlns:a="http://schemas.openxmlformats.org/drawingml/2006/main">
            <a:srgbClr val="4F2854"/>
          </a:solidFill>
          <a:ln xmlns:a="http://schemas.openxmlformats.org/drawingml/2006/main" w="19050">
            <a:solidFill>
              <a:srgbClr val="4F2854"/>
            </a:solidFill>
          </a:ln>
        </p:spPr>
      </p:sp>
      <p:sp>
        <p:nvSpPr>
          <p:cNvPr id="9" name="">
            <a:extLst xmlns:a="http://schemas.openxmlformats.org/drawingml/2006/main">
              <a:ext uri="{FF2B5EF4-FFF2-40B4-BE49-F238E27FC236}">
                <a16:creationId xmlns:a16="http://schemas.microsoft.com/office/drawing/2014/main" id="{DA81AFC9-8D1D-4E9B-B556-E514352A380F}"/>
              </a:ext>
            </a:extLst>
          </p:cNvPr>
          <p:cNvSpPr>
            <a:spLocks xmlns:a="http://schemas.openxmlformats.org/drawingml/2006/main" noGrp="1"/>
          </p:cNvSpPr>
          <p:nvPr/>
        </p:nvSpPr>
        <p:spPr>
          <a:xfrm xmlns:a="http://schemas.openxmlformats.org/drawingml/2006/main">
            <a:off x="171450" y="171450"/>
            <a:ext cx="51435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defRPr sz="1650" b="1">
                <a:solidFill>
                  <a:srgbClr val="FEF8FF"/>
                </a:solidFill>
                <a:latin typeface="Outfit"/>
                <a:ea typeface="Outfit"/>
                <a:cs typeface="Outfit"/>
              </a:defRPr>
            </a:pPr>
            <a:r>
              <a:rPr sz="1650" b="1">
                <a:solidFill>
                  <a:srgbClr val="FEF8FF"/>
                </a:solidFill>
                <a:latin typeface="Outfit"/>
                <a:ea typeface="Outfit"/>
                <a:cs typeface="Outfit"/>
              </a:rPr>
              <a:t>3</a:t>
            </a:r>
          </a:p>
        </p:txBody>
      </p:sp>
    </p:spTree>
    <p:extLst>
      <p:ext uri="{BB962C8B-B14F-4D97-AF65-F5344CB8AC3E}">
        <p14:creationId xmlns:p14="http://schemas.microsoft.com/office/powerpoint/2010/main" val="1557966474"/>
      </p:ext>
    </p:extLst>
  </p:cSld>
</p:sld>
</file>

<file path=ppt/slides/slide5.xml><?xml version="1.0" encoding="utf-8"?>
<p:sld xmlns:p="http://schemas.openxmlformats.org/presentationml/2006/main">
  <p:cSld>
    <p:bg>
      <p:bgPr>
        <a:solidFill xmlns:a="http://schemas.openxmlformats.org/drawingml/2006/main">
          <a:srgbClr val="EEE8F3"/>
        </a:solidFill>
      </p:bgPr>
    </p:bg>
    <p:spTree>
      <p:nvGrpSpPr>
        <p:cNvPr id="1" name=""/>
        <p:cNvGrpSpPr/>
        <p:nvPr/>
      </p:nvGrpSpPr>
      <p:grpSpPr>
        <a:xfrm xmlns:a="http://schemas.openxmlformats.org/drawingml/2006/main"/>
      </p:grpSpPr>
      <p:pic>
        <p:nvPicPr>
          <p:cNvPr id="8" name=""/>
          <p:cNvPicPr>
            <a:picLocks xmlns:a="http://schemas.openxmlformats.org/drawingml/2006/main" noChangeAspect="1"/>
          </p:cNvPicPr>
          <p:nvPr/>
        </p:nvPicPr>
        <p:blipFill>
          <a:blip xmlns:r="http://schemas.openxmlformats.org/officeDocument/2006/relationships" xmlns:a="http://schemas.openxmlformats.org/drawingml/2006/main" r:embed="R3c9a0f2d1363402d"/>
          <a:srcRect xmlns:a="http://schemas.openxmlformats.org/drawingml/2006/main" l="0" t="0" r="0" b="0"/>
          <a:stretch xmlns:a="http://schemas.openxmlformats.org/drawingml/2006/main">
            <a:fillRect l="0" t="0" r="0" b="0"/>
          </a:stretch>
        </p:blipFill>
        <p:spPr>
          <a:xfrm xmlns:a="http://schemas.openxmlformats.org/drawingml/2006/main">
            <a:off x="0" y="0"/>
            <a:ext cx="7886700" cy="68580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12347FE8-F096-4322-B01E-32333087DD02}"/>
              </a:ext>
            </a:extLst>
          </p:cNvPr>
          <p:cNvSpPr>
            <a:spLocks xmlns:a="http://schemas.openxmlformats.org/drawingml/2006/main" noGrp="1"/>
          </p:cNvSpPr>
          <p:nvPr/>
        </p:nvSpPr>
        <p:spPr>
          <a:xfrm xmlns:a="http://schemas.openxmlformats.org/drawingml/2006/main">
            <a:off x="885825" y="5576316"/>
            <a:ext cx="266700" cy="228600"/>
          </a:xfrm>
          <a:prstGeom xmlns:a="http://schemas.openxmlformats.org/drawingml/2006/main" prst="triangle">
            <a:avLst/>
          </a:prstGeom>
          <a:solidFill xmlns:a="http://schemas.openxmlformats.org/drawingml/2006/main">
            <a:srgbClr val="FEF8FF"/>
          </a:solidFill>
          <a:ln xmlns:a="http://schemas.openxmlformats.org/drawingml/2006/main" w="19050">
            <a:solidFill>
              <a:srgbClr val="4F2854"/>
            </a:solidFill>
          </a:ln>
        </p:spPr>
      </p:sp>
      <p:sp>
        <p:nvSpPr>
          <p:cNvPr id="3" name="">
            <a:extLst xmlns:a="http://schemas.openxmlformats.org/drawingml/2006/main">
              <a:ext uri="{FF2B5EF4-FFF2-40B4-BE49-F238E27FC236}">
                <a16:creationId xmlns:a16="http://schemas.microsoft.com/office/drawing/2014/main" id="{4E17EED1-7941-422F-8058-E131FD7A87F2}"/>
              </a:ext>
            </a:extLst>
          </p:cNvPr>
          <p:cNvSpPr>
            <a:spLocks xmlns:a="http://schemas.openxmlformats.org/drawingml/2006/main" noGrp="1"/>
          </p:cNvSpPr>
          <p:nvPr/>
        </p:nvSpPr>
        <p:spPr>
          <a:xfrm xmlns:a="http://schemas.openxmlformats.org/drawingml/2006/main">
            <a:off x="247650" y="5728716"/>
            <a:ext cx="3333750" cy="862584"/>
          </a:xfrm>
          <a:prstGeom xmlns:a="http://schemas.openxmlformats.org/drawingml/2006/main" prst="roundRect">
            <a:avLst>
              <a:gd name="adj" fmla="val 28710"/>
            </a:avLst>
          </a:prstGeom>
          <a:solidFill xmlns:a="http://schemas.openxmlformats.org/drawingml/2006/main">
            <a:srgbClr val="FEF8FF"/>
          </a:solidFill>
          <a:ln xmlns:a="http://schemas.openxmlformats.org/drawingml/2006/main" w="19050">
            <a:solidFill>
              <a:srgbClr val="4F2854"/>
            </a:solidFill>
          </a:ln>
        </p:spPr>
        <p:txBody>
          <a:bodyPr xmlns:a="http://schemas.openxmlformats.org/drawingml/2006/main" anchor="ctr">
            <a:normAutofit fontScale="100000"/>
          </a:bodyPr>
          <a:lstStyle xmlns:a="http://schemas.openxmlformats.org/drawingml/2006/main"/>
          <a:p xmlns:a="http://schemas.openxmlformats.org/drawingml/2006/main">
            <a:pPr>
              <a:defRPr sz="1800" b="1">
                <a:solidFill>
                  <a:srgbClr val="251B34"/>
                </a:solidFill>
                <a:latin typeface="Outfit"/>
                <a:ea typeface="Outfit"/>
                <a:cs typeface="Outfit"/>
              </a:defRPr>
            </a:pPr>
            <a:r>
              <a:rPr sz="1800" b="1">
                <a:solidFill>
                  <a:srgbClr val="251B34"/>
                </a:solidFill>
                <a:latin typeface="Outfit"/>
                <a:ea typeface="Outfit"/>
                <a:cs typeface="Outfit"/>
              </a:rPr>
              <a:t>How did you understand this differently?</a:t>
            </a:r>
          </a:p>
        </p:txBody>
      </p:sp>
      <p:sp>
        <p:nvSpPr>
          <p:cNvPr id="4" name="">
            <a:extLst xmlns:a="http://schemas.openxmlformats.org/drawingml/2006/main">
              <a:ext uri="{FF2B5EF4-FFF2-40B4-BE49-F238E27FC236}">
                <a16:creationId xmlns:a16="http://schemas.microsoft.com/office/drawing/2014/main" id="{A1CDC33B-DC6C-4B42-851D-BD780BA04D4F}"/>
              </a:ext>
            </a:extLst>
          </p:cNvPr>
          <p:cNvSpPr>
            <a:spLocks xmlns:a="http://schemas.openxmlformats.org/drawingml/2006/main" noGrp="1"/>
          </p:cNvSpPr>
          <p:nvPr/>
        </p:nvSpPr>
        <p:spPr>
          <a:xfrm xmlns:a="http://schemas.openxmlformats.org/drawingml/2006/main">
            <a:off x="4943475" y="5297424"/>
            <a:ext cx="266700" cy="228600"/>
          </a:xfrm>
          <a:prstGeom xmlns:a="http://schemas.openxmlformats.org/drawingml/2006/main" prst="triangle">
            <a:avLst/>
          </a:prstGeom>
          <a:solidFill xmlns:a="http://schemas.openxmlformats.org/drawingml/2006/main">
            <a:srgbClr val="FEF8FF"/>
          </a:solidFill>
          <a:ln xmlns:a="http://schemas.openxmlformats.org/drawingml/2006/main" w="19050">
            <a:solidFill>
              <a:srgbClr val="4F2854"/>
            </a:solidFill>
          </a:ln>
        </p:spPr>
      </p:sp>
      <p:sp>
        <p:nvSpPr>
          <p:cNvPr id="5" name="">
            <a:extLst xmlns:a="http://schemas.openxmlformats.org/drawingml/2006/main">
              <a:ext uri="{FF2B5EF4-FFF2-40B4-BE49-F238E27FC236}">
                <a16:creationId xmlns:a16="http://schemas.microsoft.com/office/drawing/2014/main" id="{3455EF76-E1D8-40E2-A657-17555E249B9E}"/>
              </a:ext>
            </a:extLst>
          </p:cNvPr>
          <p:cNvSpPr>
            <a:spLocks xmlns:a="http://schemas.openxmlformats.org/drawingml/2006/main" noGrp="1"/>
          </p:cNvSpPr>
          <p:nvPr/>
        </p:nvSpPr>
        <p:spPr>
          <a:xfrm xmlns:a="http://schemas.openxmlformats.org/drawingml/2006/main">
            <a:off x="4305300" y="5449824"/>
            <a:ext cx="3333750" cy="1141476"/>
          </a:xfrm>
          <a:prstGeom xmlns:a="http://schemas.openxmlformats.org/drawingml/2006/main" prst="roundRect">
            <a:avLst>
              <a:gd name="adj" fmla="val 21696"/>
            </a:avLst>
          </a:prstGeom>
          <a:solidFill xmlns:a="http://schemas.openxmlformats.org/drawingml/2006/main">
            <a:srgbClr val="FEF8FF"/>
          </a:solidFill>
          <a:ln xmlns:a="http://schemas.openxmlformats.org/drawingml/2006/main" w="19050">
            <a:solidFill>
              <a:srgbClr val="4F2854"/>
            </a:solidFill>
          </a:ln>
        </p:spPr>
        <p:txBody>
          <a:bodyPr xmlns:a="http://schemas.openxmlformats.org/drawingml/2006/main" anchor="ctr">
            <a:normAutofit fontScale="100000"/>
          </a:bodyPr>
          <a:lstStyle xmlns:a="http://schemas.openxmlformats.org/drawingml/2006/main"/>
          <a:p xmlns:a="http://schemas.openxmlformats.org/drawingml/2006/main">
            <a:pPr>
              <a:defRPr sz="1800" b="1">
                <a:solidFill>
                  <a:srgbClr val="251B34"/>
                </a:solidFill>
                <a:latin typeface="Outfit"/>
                <a:ea typeface="Outfit"/>
                <a:cs typeface="Outfit"/>
              </a:defRPr>
            </a:pPr>
            <a:r>
              <a:rPr sz="1800" b="1">
                <a:solidFill>
                  <a:srgbClr val="251B34"/>
                </a:solidFill>
                <a:latin typeface="Outfit"/>
                <a:ea typeface="Outfit"/>
                <a:cs typeface="Outfit"/>
              </a:rPr>
              <a:t>We didn’t check whether everyone understood the task the same way.</a:t>
            </a:r>
          </a:p>
        </p:txBody>
      </p:sp>
      <p:sp>
        <p:nvSpPr>
          <p:cNvPr id="6" name="">
            <a:extLst xmlns:a="http://schemas.openxmlformats.org/drawingml/2006/main">
              <a:ext uri="{FF2B5EF4-FFF2-40B4-BE49-F238E27FC236}">
                <a16:creationId xmlns:a16="http://schemas.microsoft.com/office/drawing/2014/main" id="{875495F4-5C54-4C38-B9E3-471EBE0EDC39}"/>
              </a:ext>
            </a:extLst>
          </p:cNvPr>
          <p:cNvSpPr>
            <a:spLocks xmlns:a="http://schemas.openxmlformats.org/drawingml/2006/main" noGrp="1"/>
          </p:cNvSpPr>
          <p:nvPr/>
        </p:nvSpPr>
        <p:spPr>
          <a:xfrm xmlns:a="http://schemas.openxmlformats.org/drawingml/2006/main">
            <a:off x="171450" y="171450"/>
            <a:ext cx="514350" cy="514350"/>
          </a:xfrm>
          <a:prstGeom xmlns:a="http://schemas.openxmlformats.org/drawingml/2006/main" prst="ellipse">
            <a:avLst/>
          </a:prstGeom>
          <a:solidFill xmlns:a="http://schemas.openxmlformats.org/drawingml/2006/main">
            <a:srgbClr val="4F2854"/>
          </a:solidFill>
          <a:ln xmlns:a="http://schemas.openxmlformats.org/drawingml/2006/main" w="19050">
            <a:solidFill>
              <a:srgbClr val="4F2854"/>
            </a:solidFill>
          </a:ln>
        </p:spPr>
      </p:sp>
      <p:sp>
        <p:nvSpPr>
          <p:cNvPr id="7" name="">
            <a:extLst xmlns:a="http://schemas.openxmlformats.org/drawingml/2006/main">
              <a:ext uri="{FF2B5EF4-FFF2-40B4-BE49-F238E27FC236}">
                <a16:creationId xmlns:a16="http://schemas.microsoft.com/office/drawing/2014/main" id="{C2D2C4AA-2423-4C70-A287-3C8B2F3DB6DE}"/>
              </a:ext>
            </a:extLst>
          </p:cNvPr>
          <p:cNvSpPr>
            <a:spLocks xmlns:a="http://schemas.openxmlformats.org/drawingml/2006/main" noGrp="1"/>
          </p:cNvSpPr>
          <p:nvPr/>
        </p:nvSpPr>
        <p:spPr>
          <a:xfrm xmlns:a="http://schemas.openxmlformats.org/drawingml/2006/main">
            <a:off x="171450" y="171450"/>
            <a:ext cx="51435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defRPr sz="1650" b="1">
                <a:solidFill>
                  <a:srgbClr val="FEF8FF"/>
                </a:solidFill>
                <a:latin typeface="Outfit"/>
                <a:ea typeface="Outfit"/>
                <a:cs typeface="Outfit"/>
              </a:defRPr>
            </a:pPr>
            <a:r>
              <a:rPr sz="1650" b="1">
                <a:solidFill>
                  <a:srgbClr val="FEF8FF"/>
                </a:solidFill>
                <a:latin typeface="Outfit"/>
                <a:ea typeface="Outfit"/>
                <a:cs typeface="Outfit"/>
              </a:rPr>
              <a:t>4</a:t>
            </a:r>
          </a:p>
        </p:txBody>
      </p:sp>
    </p:spTree>
    <p:extLst>
      <p:ext uri="{BB962C8B-B14F-4D97-AF65-F5344CB8AC3E}">
        <p14:creationId xmlns:p14="http://schemas.microsoft.com/office/powerpoint/2010/main" val="591391572"/>
      </p:ext>
    </p:extLst>
  </p:cSld>
</p:sld>
</file>

<file path=ppt/slides/slide6.xml><?xml version="1.0" encoding="utf-8"?>
<p:sld xmlns:p="http://schemas.openxmlformats.org/presentationml/2006/main">
  <p:cSld>
    <p:bg>
      <p:bgPr>
        <a:solidFill xmlns:a="http://schemas.openxmlformats.org/drawingml/2006/main">
          <a:srgbClr val="EEE8F3"/>
        </a:solidFill>
      </p:bgPr>
    </p:bg>
    <p:spTree>
      <p:nvGrpSpPr>
        <p:cNvPr id="1" name=""/>
        <p:cNvGrpSpPr/>
        <p:nvPr/>
      </p:nvGrpSpPr>
      <p:grpSpPr>
        <a:xfrm xmlns:a="http://schemas.openxmlformats.org/drawingml/2006/main"/>
      </p:grpSpPr>
      <p:pic>
        <p:nvPicPr>
          <p:cNvPr id="8" name=""/>
          <p:cNvPicPr>
            <a:picLocks xmlns:a="http://schemas.openxmlformats.org/drawingml/2006/main" noChangeAspect="1"/>
          </p:cNvPicPr>
          <p:nvPr/>
        </p:nvPicPr>
        <p:blipFill>
          <a:blip xmlns:r="http://schemas.openxmlformats.org/officeDocument/2006/relationships" xmlns:a="http://schemas.openxmlformats.org/drawingml/2006/main" r:embed="R8c5378e8cd2b411c"/>
          <a:srcRect xmlns:a="http://schemas.openxmlformats.org/drawingml/2006/main" l="0" t="0" r="0" b="0"/>
          <a:stretch xmlns:a="http://schemas.openxmlformats.org/drawingml/2006/main">
            <a:fillRect l="0" t="0" r="0" b="0"/>
          </a:stretch>
        </p:blipFill>
        <p:spPr>
          <a:xfrm xmlns:a="http://schemas.openxmlformats.org/drawingml/2006/main">
            <a:off x="0" y="0"/>
            <a:ext cx="7886700" cy="68580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D056E74F-6B2A-4936-A9C8-7826253E7FFD}"/>
              </a:ext>
            </a:extLst>
          </p:cNvPr>
          <p:cNvSpPr>
            <a:spLocks xmlns:a="http://schemas.openxmlformats.org/drawingml/2006/main" noGrp="1"/>
          </p:cNvSpPr>
          <p:nvPr/>
        </p:nvSpPr>
        <p:spPr>
          <a:xfrm xmlns:a="http://schemas.openxmlformats.org/drawingml/2006/main">
            <a:off x="885825" y="5576316"/>
            <a:ext cx="266700" cy="228600"/>
          </a:xfrm>
          <a:prstGeom xmlns:a="http://schemas.openxmlformats.org/drawingml/2006/main" prst="triangle">
            <a:avLst/>
          </a:prstGeom>
          <a:solidFill xmlns:a="http://schemas.openxmlformats.org/drawingml/2006/main">
            <a:srgbClr val="FEF8FF"/>
          </a:solidFill>
          <a:ln xmlns:a="http://schemas.openxmlformats.org/drawingml/2006/main" w="19050">
            <a:solidFill>
              <a:srgbClr val="4F2854"/>
            </a:solidFill>
          </a:ln>
        </p:spPr>
      </p:sp>
      <p:sp>
        <p:nvSpPr>
          <p:cNvPr id="3" name="">
            <a:extLst xmlns:a="http://schemas.openxmlformats.org/drawingml/2006/main">
              <a:ext uri="{FF2B5EF4-FFF2-40B4-BE49-F238E27FC236}">
                <a16:creationId xmlns:a16="http://schemas.microsoft.com/office/drawing/2014/main" id="{5F7DADB3-D661-461E-9D52-47F27CC6035B}"/>
              </a:ext>
            </a:extLst>
          </p:cNvPr>
          <p:cNvSpPr>
            <a:spLocks xmlns:a="http://schemas.openxmlformats.org/drawingml/2006/main" noGrp="1"/>
          </p:cNvSpPr>
          <p:nvPr/>
        </p:nvSpPr>
        <p:spPr>
          <a:xfrm xmlns:a="http://schemas.openxmlformats.org/drawingml/2006/main">
            <a:off x="247650" y="5728716"/>
            <a:ext cx="3333750" cy="862584"/>
          </a:xfrm>
          <a:prstGeom xmlns:a="http://schemas.openxmlformats.org/drawingml/2006/main" prst="roundRect">
            <a:avLst>
              <a:gd name="adj" fmla="val 28710"/>
            </a:avLst>
          </a:prstGeom>
          <a:solidFill xmlns:a="http://schemas.openxmlformats.org/drawingml/2006/main">
            <a:srgbClr val="FEF8FF"/>
          </a:solidFill>
          <a:ln xmlns:a="http://schemas.openxmlformats.org/drawingml/2006/main" w="19050">
            <a:solidFill>
              <a:srgbClr val="4F2854"/>
            </a:solidFill>
          </a:ln>
        </p:spPr>
        <p:txBody>
          <a:bodyPr xmlns:a="http://schemas.openxmlformats.org/drawingml/2006/main" anchor="ctr">
            <a:normAutofit fontScale="100000"/>
          </a:bodyPr>
          <a:lstStyle xmlns:a="http://schemas.openxmlformats.org/drawingml/2006/main"/>
          <a:p xmlns:a="http://schemas.openxmlformats.org/drawingml/2006/main">
            <a:pPr>
              <a:defRPr sz="1800" b="1">
                <a:solidFill>
                  <a:srgbClr val="251B34"/>
                </a:solidFill>
                <a:latin typeface="Outfit"/>
                <a:ea typeface="Outfit"/>
                <a:cs typeface="Outfit"/>
              </a:defRPr>
            </a:pPr>
            <a:r>
              <a:rPr sz="1800" b="1">
                <a:solidFill>
                  <a:srgbClr val="251B34"/>
                </a:solidFill>
                <a:latin typeface="Outfit"/>
                <a:ea typeface="Outfit"/>
                <a:cs typeface="Outfit"/>
              </a:rPr>
              <a:t>Olek, in your own words: what is your first step?</a:t>
            </a:r>
          </a:p>
        </p:txBody>
      </p:sp>
      <p:sp>
        <p:nvSpPr>
          <p:cNvPr id="4" name="">
            <a:extLst xmlns:a="http://schemas.openxmlformats.org/drawingml/2006/main">
              <a:ext uri="{FF2B5EF4-FFF2-40B4-BE49-F238E27FC236}">
                <a16:creationId xmlns:a16="http://schemas.microsoft.com/office/drawing/2014/main" id="{07B95DDA-48FE-4D32-B0D4-B8A08F9513BF}"/>
              </a:ext>
            </a:extLst>
          </p:cNvPr>
          <p:cNvSpPr>
            <a:spLocks xmlns:a="http://schemas.openxmlformats.org/drawingml/2006/main" noGrp="1"/>
          </p:cNvSpPr>
          <p:nvPr/>
        </p:nvSpPr>
        <p:spPr>
          <a:xfrm xmlns:a="http://schemas.openxmlformats.org/drawingml/2006/main">
            <a:off x="4943475" y="5576316"/>
            <a:ext cx="266700" cy="228600"/>
          </a:xfrm>
          <a:prstGeom xmlns:a="http://schemas.openxmlformats.org/drawingml/2006/main" prst="triangle">
            <a:avLst/>
          </a:prstGeom>
          <a:solidFill xmlns:a="http://schemas.openxmlformats.org/drawingml/2006/main">
            <a:srgbClr val="FEF8FF"/>
          </a:solidFill>
          <a:ln xmlns:a="http://schemas.openxmlformats.org/drawingml/2006/main" w="19050">
            <a:solidFill>
              <a:srgbClr val="4F2854"/>
            </a:solidFill>
          </a:ln>
        </p:spPr>
      </p:sp>
      <p:sp>
        <p:nvSpPr>
          <p:cNvPr id="5" name="">
            <a:extLst xmlns:a="http://schemas.openxmlformats.org/drawingml/2006/main">
              <a:ext uri="{FF2B5EF4-FFF2-40B4-BE49-F238E27FC236}">
                <a16:creationId xmlns:a16="http://schemas.microsoft.com/office/drawing/2014/main" id="{702BD1EF-5146-4E8C-BD6A-9BF23E2F6BF7}"/>
              </a:ext>
            </a:extLst>
          </p:cNvPr>
          <p:cNvSpPr>
            <a:spLocks xmlns:a="http://schemas.openxmlformats.org/drawingml/2006/main" noGrp="1"/>
          </p:cNvSpPr>
          <p:nvPr/>
        </p:nvSpPr>
        <p:spPr>
          <a:xfrm xmlns:a="http://schemas.openxmlformats.org/drawingml/2006/main">
            <a:off x="4305300" y="5728716"/>
            <a:ext cx="3333750" cy="862584"/>
          </a:xfrm>
          <a:prstGeom xmlns:a="http://schemas.openxmlformats.org/drawingml/2006/main" prst="roundRect">
            <a:avLst>
              <a:gd name="adj" fmla="val 28710"/>
            </a:avLst>
          </a:prstGeom>
          <a:solidFill xmlns:a="http://schemas.openxmlformats.org/drawingml/2006/main">
            <a:srgbClr val="FEF8FF"/>
          </a:solidFill>
          <a:ln xmlns:a="http://schemas.openxmlformats.org/drawingml/2006/main" w="19050">
            <a:solidFill>
              <a:srgbClr val="4F2854"/>
            </a:solidFill>
          </a:ln>
        </p:spPr>
        <p:txBody>
          <a:bodyPr xmlns:a="http://schemas.openxmlformats.org/drawingml/2006/main" anchor="ctr">
            <a:normAutofit fontScale="100000"/>
          </a:bodyPr>
          <a:lstStyle xmlns:a="http://schemas.openxmlformats.org/drawingml/2006/main"/>
          <a:p xmlns:a="http://schemas.openxmlformats.org/drawingml/2006/main">
            <a:pPr>
              <a:defRPr sz="1800" b="1">
                <a:solidFill>
                  <a:srgbClr val="251B34"/>
                </a:solidFill>
                <a:latin typeface="Outfit"/>
                <a:ea typeface="Outfit"/>
                <a:cs typeface="Outfit"/>
              </a:defRPr>
            </a:pPr>
            <a:r>
              <a:rPr sz="1800" b="1">
                <a:solidFill>
                  <a:srgbClr val="251B34"/>
                </a:solidFill>
                <a:latin typeface="Outfit"/>
                <a:ea typeface="Outfit"/>
                <a:cs typeface="Outfit"/>
              </a:rPr>
              <a:t>Now I can see it is not what I thought.</a:t>
            </a:r>
          </a:p>
        </p:txBody>
      </p:sp>
      <p:sp>
        <p:nvSpPr>
          <p:cNvPr id="6" name="">
            <a:extLst xmlns:a="http://schemas.openxmlformats.org/drawingml/2006/main">
              <a:ext uri="{FF2B5EF4-FFF2-40B4-BE49-F238E27FC236}">
                <a16:creationId xmlns:a16="http://schemas.microsoft.com/office/drawing/2014/main" id="{1E4E0CFC-9FF7-4F9B-B29D-2921F86B0C46}"/>
              </a:ext>
            </a:extLst>
          </p:cNvPr>
          <p:cNvSpPr>
            <a:spLocks xmlns:a="http://schemas.openxmlformats.org/drawingml/2006/main" noGrp="1"/>
          </p:cNvSpPr>
          <p:nvPr/>
        </p:nvSpPr>
        <p:spPr>
          <a:xfrm xmlns:a="http://schemas.openxmlformats.org/drawingml/2006/main">
            <a:off x="171450" y="171450"/>
            <a:ext cx="514350" cy="514350"/>
          </a:xfrm>
          <a:prstGeom xmlns:a="http://schemas.openxmlformats.org/drawingml/2006/main" prst="ellipse">
            <a:avLst/>
          </a:prstGeom>
          <a:solidFill xmlns:a="http://schemas.openxmlformats.org/drawingml/2006/main">
            <a:srgbClr val="4F2854"/>
          </a:solidFill>
          <a:ln xmlns:a="http://schemas.openxmlformats.org/drawingml/2006/main" w="19050">
            <a:solidFill>
              <a:srgbClr val="4F2854"/>
            </a:solidFill>
          </a:ln>
        </p:spPr>
      </p:sp>
      <p:sp>
        <p:nvSpPr>
          <p:cNvPr id="7" name="">
            <a:extLst xmlns:a="http://schemas.openxmlformats.org/drawingml/2006/main">
              <a:ext uri="{FF2B5EF4-FFF2-40B4-BE49-F238E27FC236}">
                <a16:creationId xmlns:a16="http://schemas.microsoft.com/office/drawing/2014/main" id="{12F31AFC-F4D6-4EE2-BDDA-78E86B08BBCB}"/>
              </a:ext>
            </a:extLst>
          </p:cNvPr>
          <p:cNvSpPr>
            <a:spLocks xmlns:a="http://schemas.openxmlformats.org/drawingml/2006/main" noGrp="1"/>
          </p:cNvSpPr>
          <p:nvPr/>
        </p:nvSpPr>
        <p:spPr>
          <a:xfrm xmlns:a="http://schemas.openxmlformats.org/drawingml/2006/main">
            <a:off x="171450" y="171450"/>
            <a:ext cx="51435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defRPr sz="1650" b="1">
                <a:solidFill>
                  <a:srgbClr val="FEF8FF"/>
                </a:solidFill>
                <a:latin typeface="Outfit"/>
                <a:ea typeface="Outfit"/>
                <a:cs typeface="Outfit"/>
              </a:defRPr>
            </a:pPr>
            <a:r>
              <a:rPr sz="1650" b="1">
                <a:solidFill>
                  <a:srgbClr val="FEF8FF"/>
                </a:solidFill>
                <a:latin typeface="Outfit"/>
                <a:ea typeface="Outfit"/>
                <a:cs typeface="Outfit"/>
              </a:rPr>
              <a:t>5</a:t>
            </a:r>
          </a:p>
        </p:txBody>
      </p:sp>
    </p:spTree>
    <p:extLst>
      <p:ext uri="{BB962C8B-B14F-4D97-AF65-F5344CB8AC3E}">
        <p14:creationId xmlns:p14="http://schemas.microsoft.com/office/powerpoint/2010/main" val="1847541283"/>
      </p:ext>
    </p:extLst>
  </p:cSld>
</p:sld>
</file>

<file path=ppt/slides/slide7.xml><?xml version="1.0" encoding="utf-8"?>
<p:sld xmlns:a="http://schemas.openxmlformats.org/drawingml/2006/main" xmlns:ns3="http://schemas.microsoft.com/office/drawing/2014/main" xmlns:ns4="http://schemas.microsoft.com/office/powerpoint/2010/main" xmlns:p="http://schemas.openxmlformats.org/presentationml/2006/main" xmlns:r="http://schemas.openxmlformats.org/officeDocument/2006/relationships">
  <p:cSld>
    <p:bg>
      <p:bgPr>
        <a:solidFill>
          <a:srgbClr val="EEE8F3"/>
        </a:solidFill>
      </p:bgPr>
    </p:bg>
    <p:spTree>
      <p:nvGrpSpPr>
        <p:cNvPr id="1" name=""/>
        <p:cNvGrpSpPr/>
        <p:nvPr/>
      </p:nvGrpSpPr>
      <p:grpSpPr>
        <a:xfrm/>
      </p:grpSpPr>
      <p:pic>
        <p:nvPicPr>
          <p:cNvPr id="900" name="Em avatar" descr="Em, trenerka Empatyzera"/>
          <p:cNvPicPr>
            <a:picLocks noChangeAspect="1"/>
          </p:cNvPicPr>
          <p:nvPr/>
        </p:nvPicPr>
        <p:blipFill>
          <a:blip r:embed="rIdEmpatyzerAvatar"/>
          <a:stretch>
            <a:fillRect/>
          </a:stretch>
        </p:blipFill>
        <p:spPr>
          <a:xfrm>
            <a:off x="419100" y="4629150"/>
            <a:ext cx="1600200" cy="1600200"/>
          </a:xfrm>
          <a:prstGeom prst="rect">
            <a:avLst/>
          </a:prstGeom>
        </p:spPr>
      </p:pic>
      <p:sp>
        <p:nvSpPr>
          <p:cNvPr id="3" name="">
            <a:extLst>
              <a:ext uri="{FF2B5EF4-FFF2-40B4-BE49-F238E27FC236}">
                <ns3:creationId id="{4F9831A0-ACE4-4889-96DF-5AC041D6C012}"/>
              </a:ext>
            </a:extLst>
          </p:cNvPr>
          <p:cNvSpPr>
            <a:spLocks noGrp="1"/>
          </p:cNvSpPr>
          <p:nvPr/>
        </p:nvSpPr>
        <p:spPr>
          <a:xfrm>
            <a:off x="1905000" y="4695825"/>
            <a:ext cx="419100" cy="381000"/>
          </a:xfrm>
          <a:prstGeom prst="triangle">
            <a:avLst/>
          </a:prstGeom>
          <a:solidFill>
            <a:srgbClr val="FEF8FF"/>
          </a:solidFill>
          <a:ln w="19050">
            <a:solidFill>
              <a:srgbClr val="239886"/>
            </a:solidFill>
          </a:ln>
        </p:spPr>
      </p:sp>
      <p:sp>
        <p:nvSpPr>
          <p:cNvPr id="4" name="">
            <a:extLst>
              <a:ext uri="{FF2B5EF4-FFF2-40B4-BE49-F238E27FC236}">
                <ns3:creationId id="{3A34CD13-62D7-4CDC-A053-F54D45456D6B}"/>
              </a:ext>
            </a:extLst>
          </p:cNvPr>
          <p:cNvSpPr>
            <a:spLocks noGrp="1"/>
          </p:cNvSpPr>
          <p:nvPr/>
        </p:nvSpPr>
        <p:spPr>
          <a:xfrm>
            <a:off x="1828800" y="647700"/>
            <a:ext cx="5619750" cy="4095750"/>
          </a:xfrm>
          <a:prstGeom prst="roundRect">
            <a:avLst>
              <a:gd name="adj" fmla="val 6977"/>
            </a:avLst>
          </a:prstGeom>
          <a:solidFill>
            <a:srgbClr val="FEF8FF"/>
          </a:solidFill>
          <a:ln w="19050">
            <a:solidFill>
              <a:srgbClr val="239886"/>
            </a:solidFill>
          </a:ln>
        </p:spPr>
        <p:txBody>
          <a:bodyPr anchor="ctr">
            <a:normAutofit fontScale="100000"/>
          </a:bodyPr>
          <a:lstStyle/>
          <a:p>
            <a:pPr>
              <a:defRPr sz="1575" b="1">
                <a:solidFill>
                  <a:srgbClr val="251B34"/>
                </a:solidFill>
                <a:latin typeface="Outfit"/>
                <a:ea typeface="Outfit"/>
                <a:cs typeface="Outfit"/>
              </a:defRPr>
            </a:pPr>
            <a:r>
              <a:rPr sz="1575" b="1">
                <a:solidFill>
                  <a:srgbClr val="251B34"/>
                </a:solidFill>
                <a:latin typeface="Outfit"/>
                <a:ea typeface="Outfit"/>
                <a:cs typeface="Outfit"/>
              </a:rPr>
              <a:t/>
            </a:r>
          </a:p>
        </p:txBody>
      </p:sp>
      <p:sp>
        <p:nvSpPr>
          <p:cNvPr id="901" name="Em summary text" descr="Editable Empatyzer summary">
            <a:extLst>
              <a:ext uri="{FF2B5EF4-FFF2-40B4-BE49-F238E27FC236}">
                <ns3:creationId id="{2176B9DD-1EF0-420D-B7C8-7824EFBF0C5D}"/>
              </a:ext>
            </a:extLst>
          </p:cNvPr>
          <p:cNvSpPr>
            <a:spLocks noGrp="1"/>
          </p:cNvSpPr>
          <p:nvPr/>
        </p:nvSpPr>
        <p:spPr>
          <a:xfrm>
            <a:off x="2038350" y="1554480"/>
            <a:ext cx="5353050" cy="2476500"/>
          </a:xfrm>
          <a:prstGeom prst="rect">
            <a:avLst/>
          </a:prstGeom>
          <a:noFill/>
          <a:ln w="0">
            <a:noFill/>
          </a:ln>
        </p:spPr>
        <p:txBody>
          <a:bodyPr anchor="t" lIns="0" tIns="0" rIns="0" bIns="0" wrap="square">
            <a:noAutofit/>
          </a:bodyPr>
          <a:lstStyle/>
          <a:p>
            <a:pPr algn="l">
              <a:defRPr sz="1100" b="1">
                <a:solidFill>
                  <a:srgbClr val="251B34"/>
                </a:solidFill>
                <a:latin typeface="Outfit"/>
                <a:ea typeface="Outfit"/>
                <a:cs typeface="Outfit"/>
              </a:defRPr>
            </a:pPr>
            <a:r>
              <a:rPr sz="1100" b="1">
                <a:solidFill>
                  <a:srgbClr val="251B34"/>
                </a:solidFill>
                <a:latin typeface="Outfit"/>
                <a:ea typeface="Outfit"/>
                <a:cs typeface="Outfit"/>
              </a:rPr>
              <a:t>Samuel treats the absence of questions as proof of</a:t>
            </a:r>
            <a:br>
              <a:rPr sz="1100" b="1">
                <a:solidFill>
                  <a:srgbClr val="251B34"/>
                </a:solidFill>
                <a:latin typeface="Outfit"/>
                <a:ea typeface="Outfit"/>
                <a:cs typeface="Outfit"/>
              </a:rPr>
            </a:br>
            <a:r>
              <a:rPr sz="1100" b="1">
                <a:solidFill>
                  <a:srgbClr val="251B34"/>
                </a:solidFill>
                <a:latin typeface="Outfit"/>
                <a:ea typeface="Outfit"/>
                <a:cs typeface="Outfit"/>
              </a:rPr>
              <a:t>shared understanding. Tom and Olek do not want to</a:t>
            </a:r>
            <a:br>
              <a:rPr sz="1100" b="1">
                <a:solidFill>
                  <a:srgbClr val="251B34"/>
                </a:solidFill>
                <a:latin typeface="Outfit"/>
                <a:ea typeface="Outfit"/>
                <a:cs typeface="Outfit"/>
              </a:rPr>
            </a:br>
            <a:r>
              <a:rPr sz="1100" b="1">
                <a:solidFill>
                  <a:srgbClr val="251B34"/>
                </a:solidFill>
                <a:latin typeface="Outfit"/>
                <a:ea typeface="Outfit"/>
                <a:cs typeface="Outfit"/>
              </a:rPr>
              <a:t>hold up the group, so they stay quiet and fill the</a:t>
            </a:r>
            <a:br>
              <a:rPr sz="1100" b="1">
                <a:solidFill>
                  <a:srgbClr val="251B34"/>
                </a:solidFill>
                <a:latin typeface="Outfit"/>
                <a:ea typeface="Outfit"/>
                <a:cs typeface="Outfit"/>
              </a:rPr>
            </a:br>
            <a:r>
              <a:rPr sz="1100" b="1">
                <a:solidFill>
                  <a:srgbClr val="251B34"/>
                </a:solidFill>
                <a:latin typeface="Outfit"/>
                <a:ea typeface="Outfit"/>
                <a:cs typeface="Outfit"/>
              </a:rPr>
              <a:t>missing details in their own ways. One confirmation</a:t>
            </a:r>
            <a:br>
              <a:rPr sz="1100" b="1">
                <a:solidFill>
                  <a:srgbClr val="251B34"/>
                </a:solidFill>
                <a:latin typeface="Outfit"/>
                <a:ea typeface="Outfit"/>
                <a:cs typeface="Outfit"/>
              </a:rPr>
            </a:br>
            <a:r>
              <a:rPr sz="1100" b="1">
                <a:solidFill>
                  <a:srgbClr val="251B34"/>
                </a:solidFill>
                <a:latin typeface="Outfit"/>
                <a:ea typeface="Outfit"/>
                <a:cs typeface="Outfit"/>
              </a:rPr>
              <a:t>can then hide two different tasks. Instead of asking</a:t>
            </a:r>
            <a:br>
              <a:rPr sz="1100" b="1">
                <a:solidFill>
                  <a:srgbClr val="251B34"/>
                </a:solidFill>
                <a:latin typeface="Outfit"/>
                <a:ea typeface="Outfit"/>
                <a:cs typeface="Outfit"/>
              </a:rPr>
            </a:br>
            <a:r>
              <a:rPr sz="1100" b="1">
                <a:solidFill>
                  <a:srgbClr val="251B34"/>
                </a:solidFill>
                <a:latin typeface="Outfit"/>
                <a:ea typeface="Outfit"/>
                <a:cs typeface="Outfit"/>
              </a:rPr>
              <a:t>whether everything is clear, ask each person for a</a:t>
            </a:r>
            <a:br>
              <a:rPr sz="1100" b="1">
                <a:solidFill>
                  <a:srgbClr val="251B34"/>
                </a:solidFill>
                <a:latin typeface="Outfit"/>
                <a:ea typeface="Outfit"/>
                <a:cs typeface="Outfit"/>
              </a:rPr>
            </a:br>
            <a:r>
              <a:rPr sz="1100" b="1">
                <a:solidFill>
                  <a:srgbClr val="251B34"/>
                </a:solidFill>
                <a:latin typeface="Outfit"/>
                <a:ea typeface="Outfit"/>
                <a:cs typeface="Outfit"/>
              </a:rPr>
              <a:t>brief summary of the first step.</a:t>
            </a:r>
          </a:p>
        </p:txBody>
      </p:sp>
      <p:sp>
        <p:nvSpPr>
          <p:cNvPr id="5" name="">
            <a:extLst>
              <a:ext uri="{FF2B5EF4-FFF2-40B4-BE49-F238E27FC236}">
                <ns3:creationId id="{8C823895-FFB0-4B9F-B986-E5E3B05DC4DA}"/>
              </a:ext>
            </a:extLst>
          </p:cNvPr>
          <p:cNvSpPr>
            <a:spLocks noGrp="1"/>
          </p:cNvSpPr>
          <p:nvPr/>
        </p:nvSpPr>
        <p:spPr>
          <a:xfrm>
            <a:off x="171450" y="171450"/>
            <a:ext cx="514350" cy="514350"/>
          </a:xfrm>
          <a:prstGeom prst="ellipse">
            <a:avLst/>
          </a:prstGeom>
          <a:solidFill>
            <a:srgbClr val="4F2854"/>
          </a:solidFill>
          <a:ln w="19050">
            <a:solidFill>
              <a:srgbClr val="4F2854"/>
            </a:solidFill>
          </a:ln>
        </p:spPr>
      </p:sp>
      <p:sp>
        <p:nvSpPr>
          <p:cNvPr id="6" name="">
            <a:extLst>
              <a:ext uri="{FF2B5EF4-FFF2-40B4-BE49-F238E27FC236}">
                <ns3:creationId id="{B894B639-3560-4105-A1F8-E6B7C84AA7C6}"/>
              </a:ext>
            </a:extLst>
          </p:cNvPr>
          <p:cNvSpPr>
            <a:spLocks noGrp="1"/>
          </p:cNvSpPr>
          <p:nvPr/>
        </p:nvSpPr>
        <p:spPr>
          <a:xfrm>
            <a:off x="171450" y="171450"/>
            <a:ext cx="514350" cy="514350"/>
          </a:xfrm>
          <a:prstGeom prst="rect">
            <a:avLst/>
          </a:prstGeom>
          <a:noFill/>
          <a:ln w="0">
            <a:noFill/>
          </a:ln>
        </p:spPr>
        <p:txBody>
          <a:bodyPr anchor="ctr">
            <a:normAutofit fontScale="100000"/>
          </a:bodyPr>
          <a:lstStyle/>
          <a:p>
            <a:pPr>
              <a:defRPr sz="1650" b="1">
                <a:solidFill>
                  <a:srgbClr val="FEF8FF"/>
                </a:solidFill>
                <a:latin typeface="Outfit"/>
                <a:ea typeface="Outfit"/>
                <a:cs typeface="Outfit"/>
              </a:defRPr>
            </a:pPr>
            <a:r>
              <a:rPr sz="1650" b="1">
                <a:solidFill>
                  <a:srgbClr val="FEF8FF"/>
                </a:solidFill>
                <a:latin typeface="Outfit"/>
                <a:ea typeface="Outfit"/>
                <a:cs typeface="Outfit"/>
              </a:rPr>
              <a:t>6</a:t>
            </a:r>
          </a:p>
        </p:txBody>
      </p:sp>
      <p:sp>
        <p:nvSpPr>
          <p:cNvPr id="7" name="">
            <a:extLst>
              <a:ext uri="{FF2B5EF4-FFF2-40B4-BE49-F238E27FC236}">
                <ns3:creationId id="{2176B9DD-1EF0-420D-B7C8-7824EFBF0C5D}"/>
              </a:ext>
            </a:extLst>
          </p:cNvPr>
          <p:cNvSpPr>
            <a:spLocks noGrp="1"/>
          </p:cNvSpPr>
          <p:nvPr/>
        </p:nvSpPr>
        <p:spPr>
          <a:xfrm>
            <a:off x="2381250" y="6324600"/>
            <a:ext cx="5048250" cy="247650"/>
          </a:xfrm>
          <a:prstGeom prst="rect">
            <a:avLst/>
          </a:prstGeom>
          <a:noFill/>
          <a:ln w="0">
            <a:noFill/>
          </a:ln>
        </p:spPr>
        <p:txBody>
          <a:bodyPr anchor="ctr">
            <a:normAutofit fontScale="100000"/>
          </a:bodyPr>
          <a:lstStyle/>
          <a:p>
            <a:pPr>
              <a:defRPr sz="975" b="0">
                <a:solidFill>
                  <a:srgbClr val="8E8195"/>
                </a:solidFill>
                <a:latin typeface="Outfit"/>
                <a:ea typeface="Outfit"/>
                <a:cs typeface="Outfit"/>
              </a:defRPr>
            </a:pPr>
            <a:r>
              <a:rPr sz="975" b="0">
                <a:solidFill>
                  <a:srgbClr val="8E8195"/>
                </a:solidFill>
                <a:latin typeface="Outfit"/>
                <a:ea typeface="Outfit"/>
                <a:cs typeface="Outfit"/>
              </a:rPr>
              <a:t>EMPATYZER · BEFORE AN IMPORTANT CONVERSATION</a:t>
            </a:r>
          </a:p>
        </p:txBody>
      </p:sp>
    </p:spTree>
    <p:extLst>
      <p:ext uri="{BB962C8B-B14F-4D97-AF65-F5344CB8AC3E}">
        <ns4:creationId val="301588665"/>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2026-09-11T04:44:54.7850000Z</dcterms:created>
  <dcterms:modified xsi:type="dcterms:W3CDTF">2026-09-11T04:44:54.7850000Z</dcterms:modified>
</coreProperties>
</file>