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Default Extension="png" ContentType="image/png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0a6d23ca7fb842a0" /><Relationship Type="http://schemas.openxmlformats.org/officeDocument/2006/relationships/extended-properties" Target="/docProps/app.xml" Id="R87d694e6d90f40c5" /><Relationship Type="http://schemas.openxmlformats.org/officeDocument/2006/relationships/officeDocument" Target="/ppt/presentation.xml" Id="R4de4ffee116f4655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2f18a561d8304d0c"/>
  </p:sldMasterIdLst>
  <p:notesMasterIdLst>
    <p:notesMasterId xmlns:r="http://schemas.openxmlformats.org/officeDocument/2006/relationships" r:id="R8dbffcf7c34c4d00"/>
  </p:notesMasterIdLst>
  <p:sldIdLst>
    <p:sldId xmlns:r="http://schemas.openxmlformats.org/officeDocument/2006/relationships" id="256" r:id="Rdbd9316d713e4822"/>
    <p:sldId xmlns:r="http://schemas.openxmlformats.org/officeDocument/2006/relationships" id="257" r:id="R98bc8765291b4f20"/>
    <p:sldId xmlns:r="http://schemas.openxmlformats.org/officeDocument/2006/relationships" id="258" r:id="R1e472f22b397496d"/>
    <p:sldId xmlns:r="http://schemas.openxmlformats.org/officeDocument/2006/relationships" id="259" r:id="R3e95414b66f74764"/>
    <p:sldId xmlns:r="http://schemas.openxmlformats.org/officeDocument/2006/relationships" id="260" r:id="Rd6fd0bdf745f4504"/>
    <p:sldId xmlns:r="http://schemas.openxmlformats.org/officeDocument/2006/relationships" id="261" r:id="Rf0bc4bb17d574ef7"/>
    <p:sldId xmlns:r="http://schemas.openxmlformats.org/officeDocument/2006/relationships" id="262" r:id="Ra4873e689f4d4bb4"/>
  </p:sldIdLst>
  <p:sldSz cx="78867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335c79586596459b" /><Relationship Type="http://schemas.openxmlformats.org/officeDocument/2006/relationships/slideMaster" Target="/ppt/slideMasters/slideMaster1.xml" Id="R2f18a561d8304d0c" /><Relationship Type="http://schemas.openxmlformats.org/officeDocument/2006/relationships/notesMaster" Target="/ppt/notesMasters/notesMaster1.xml" Id="R8dbffcf7c34c4d00" /><Relationship Type="http://schemas.openxmlformats.org/officeDocument/2006/relationships/presProps" Target="/ppt/presProps.xml" Id="Rfb24bc0b0d0f4c77" /><Relationship Type="http://schemas.openxmlformats.org/officeDocument/2006/relationships/tableStyles" Target="/ppt/tableStyles.xml" Id="R369414096816499c" /><Relationship Type="http://schemas.openxmlformats.org/officeDocument/2006/relationships/slide" Target="/ppt/slides/slide1.xml" Id="Rdbd9316d713e4822" /><Relationship Type="http://schemas.openxmlformats.org/officeDocument/2006/relationships/slide" Target="/ppt/slides/slide2.xml" Id="R98bc8765291b4f20" /><Relationship Type="http://schemas.openxmlformats.org/officeDocument/2006/relationships/slide" Target="/ppt/slides/slide3.xml" Id="R1e472f22b397496d" /><Relationship Type="http://schemas.openxmlformats.org/officeDocument/2006/relationships/slide" Target="/ppt/slides/slide4.xml" Id="R3e95414b66f74764" /><Relationship Type="http://schemas.openxmlformats.org/officeDocument/2006/relationships/slide" Target="/ppt/slides/slide5.xml" Id="Rd6fd0bdf745f4504" /><Relationship Type="http://schemas.openxmlformats.org/officeDocument/2006/relationships/slide" Target="/ppt/slides/slide6.xml" Id="Rf0bc4bb17d574ef7" /><Relationship Type="http://schemas.openxmlformats.org/officeDocument/2006/relationships/slide" Target="/ppt/slides/slide7.xml" Id="Ra4873e689f4d4bb4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e75fe0f01620402b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5015518682c84b3a" /><Relationship Type="http://schemas.openxmlformats.org/officeDocument/2006/relationships/notesMaster" Target="/ppt/notesMasters/notesMaster1.xml" Id="R6c74eafe74204bbb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8ca9f49b860b4b4b" /><Relationship Type="http://schemas.openxmlformats.org/officeDocument/2006/relationships/notesMaster" Target="/ppt/notesMasters/notesMaster1.xml" Id="R20d07d9009054cee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e3e066ec26904c40" /><Relationship Type="http://schemas.openxmlformats.org/officeDocument/2006/relationships/notesMaster" Target="/ppt/notesMasters/notesMaster1.xml" Id="R0454de60f526438c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e2917c8e9f3e4e0c" /><Relationship Type="http://schemas.openxmlformats.org/officeDocument/2006/relationships/notesMaster" Target="/ppt/notesMasters/notesMaster1.xml" Id="Re5373adba2574317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307275ed1a1e423d" /><Relationship Type="http://schemas.openxmlformats.org/officeDocument/2006/relationships/notesMaster" Target="/ppt/notesMasters/notesMaster1.xml" Id="Rbba8edbc4a644fb5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504028669f864b37" /><Relationship Type="http://schemas.openxmlformats.org/officeDocument/2006/relationships/notesMaster" Target="/ppt/notesMasters/notesMaster1.xml" Id="Rb76264323e2f44cd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ab0c043723b8418f" /><Relationship Type="http://schemas.openxmlformats.org/officeDocument/2006/relationships/notesMaster" Target="/ppt/notesMasters/notesMaster1.xml" Id="Rb5f11857d7494e0f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It was not my turn. Jumping in and not interrupting others.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Zofia reads Amira’s silence as a lack of ideas. Amira waits for a pause that never comes.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helps people prepare for important conversations at work by considering the specific person and situation.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Keywords: Empatyzer, Em, workplace communication, people management, important conversation, human differences.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It was not my turn. Jumping in and not interrupting others.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Zofia reads Amira’s silence as a lack of ideas. Amira waits for a pause that never comes.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During a fast brainstorm Zofia invites ideas.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helps people prepare for important conversations at work by considering the specific person and situation.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Keywords: Empatyzer, Em, workplace communication, people management, important conversation, human differences.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It was not my turn. Jumping in and not interrupting others.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Zofia reads Amira’s silence as a lack of ideas. Amira waits for a pause that never comes.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Amira tries to join in but someone starts speaking before her.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helps people prepare for important conversations at work by considering the specific person and situation.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Keywords: Empatyzer, Em, workplace communication, people management, important conversation, human differences.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It was not my turn. Jumping in and not interrupting others.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Zofia reads Amira’s silence as a lack of ideas. Amira waits for a pause that never comes.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Another person takes the floor and Zofia misreads Amira’s silence.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helps people prepare for important conversations at work by considering the specific person and situation.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Keywords: Empatyzer, Em, workplace communication, people management, important conversation, human differences.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It was not my turn. Jumping in and not interrupting others.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Zofia reads Amira’s silence as a lack of ideas. Amira waits for a pause that never comes.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After the meeting Zofia asks Amira for more participation.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helps people prepare for important conversations at work by considering the specific person and situation.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Keywords: Empatyzer, Em, workplace communication, people management, important conversation, human differences.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It was not my turn. Jumping in and not interrupting others.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Zofia reads Amira’s silence as a lack of ideas. Amira waits for a pause that never comes.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Amira shows her notes and explains she waited for room to speak.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helps people prepare for important conversations at work by considering the specific person and situation.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Keywords: Empatyzer, Em, workplace communication, people management, important conversation, human differences.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It was not my turn. Jumping in and not interrupting others.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Zofia reads Amira’s silence as a lack of ideas. Amira waits for a pause that never comes.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helps people prepare for important conversations at work by considering the specific person and situation.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Keywords: Empatyzer, Em, workplace communication, people management, important conversation, human differences.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Zofia treats jumping into a conversation as a sign of engagement. Amira shows respect by not interrupting. In a meeting without pauses, three good ideas stay in her notebook and silence looks like no contribution. A simple rule helps: leave deliberate pauses or invite people to speak in turn.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45c79be40ef4399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bdd4a713ac234b89" /><Relationship Type="http://schemas.openxmlformats.org/officeDocument/2006/relationships/slideLayout" Target="/ppt/slideLayouts/slideLayout1.xml" Id="R2f0b589a04f3446b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2f0b589a04f3446b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3a3e1b2e4924ded" /><Relationship Type="http://schemas.openxmlformats.org/officeDocument/2006/relationships/notesSlide" Target="/ppt/notesSlides/notesSlide1.xml" Id="Rec8bbb007700467b" /></Relationships>
</file>

<file path=ppt/slides/_rels/slide2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30b7295db2404b95"/><Relationship Type="http://schemas.openxmlformats.org/officeDocument/2006/relationships/image" Target="../media/image.jpeg" Id="Rff184444b30c49c5"/><Relationship Type="http://schemas.openxmlformats.org/officeDocument/2006/relationships/notesSlide" Target="/ppt/notesSlides/notesSlide2.xml" Id="R961fe407a61e4f5a"/></Relationships>
</file>

<file path=ppt/slides/_rels/slide3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4d705ca4a1ed4318"/><Relationship Type="http://schemas.openxmlformats.org/officeDocument/2006/relationships/image" Target="../media/image2.jpeg" Id="Rad457bfc54b94480"/><Relationship Type="http://schemas.openxmlformats.org/officeDocument/2006/relationships/notesSlide" Target="/ppt/notesSlides/notesSlide3.xml" Id="R48760865cf4c4881"/></Relationships>
</file>

<file path=ppt/slides/_rels/slide4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0ca7feaf34624b6a"/><Relationship Type="http://schemas.openxmlformats.org/officeDocument/2006/relationships/image" Target="../media/image3.jpeg" Id="R4b93ba6bb3b54ca5"/><Relationship Type="http://schemas.openxmlformats.org/officeDocument/2006/relationships/notesSlide" Target="/ppt/notesSlides/notesSlide4.xml" Id="Rce1644c59bdd4a02"/></Relationships>
</file>

<file path=ppt/slides/_rels/slide5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c0631e4c95394811"/><Relationship Type="http://schemas.openxmlformats.org/officeDocument/2006/relationships/image" Target="../media/image4.jpeg" Id="Rbebf75fd784f49ad"/><Relationship Type="http://schemas.openxmlformats.org/officeDocument/2006/relationships/notesSlide" Target="/ppt/notesSlides/notesSlide5.xml" Id="R345895a5be234a6b"/></Relationships>
</file>

<file path=ppt/slides/_rels/slide6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cc6ebd4f4f914915"/><Relationship Type="http://schemas.openxmlformats.org/officeDocument/2006/relationships/image" Target="../media/image5.jpeg" Id="R4c54a6c8645e4aed"/><Relationship Type="http://schemas.openxmlformats.org/officeDocument/2006/relationships/notesSlide" Target="/ppt/notesSlides/notesSlide6.xml" Id="Rb0ee9d3b2c974f68"/></Relationships>
</file>

<file path=ppt/slides/_rels/slide7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c007a0b2817841c3"/><Relationship Type="http://schemas.openxmlformats.org/officeDocument/2006/relationships/notesSlide" Target="/ppt/notesSlides/notesSlide7.xml" Id="Rdbbf3369ae1840e1"/><Relationship Id="rIdEmpatyzerAvatar" Type="http://schemas.openxmlformats.org/officeDocument/2006/relationships/image" Target="../media/empatyzer-avatar.png"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251B3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9065023-B302-4FEF-BCD4-CDB817CBC0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38150"/>
            <a:ext cx="8572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39886"/>
                </a:solidFill>
                <a:latin typeface="Outfit"/>
                <a:ea typeface="Outfit"/>
                <a:cs typeface="Outfit"/>
              </a:defRPr>
            </a:pPr>
            <a:r>
              <a:rPr sz="1800" b="1">
                <a:solidFill>
                  <a:srgbClr val="239886"/>
                </a:solidFill>
                <a:latin typeface="Outfit"/>
                <a:ea typeface="Outfit"/>
                <a:cs typeface="Outfit"/>
              </a:rPr>
              <a:t>16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3AD8FFE-3C73-41D7-8275-6274EFCC5C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381125"/>
            <a:ext cx="6858000" cy="1762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37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37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It was not my turn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2C10DE1-FF8D-4893-A6D0-AA92DEE622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333750"/>
            <a:ext cx="67627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239886"/>
                </a:solidFill>
                <a:latin typeface="Outfit"/>
                <a:ea typeface="Outfit"/>
                <a:cs typeface="Outfit"/>
              </a:defRPr>
            </a:pPr>
            <a:r>
              <a:rPr sz="1950" b="0">
                <a:solidFill>
                  <a:srgbClr val="239886"/>
                </a:solidFill>
                <a:latin typeface="Outfit"/>
                <a:ea typeface="Outfit"/>
                <a:cs typeface="Outfit"/>
              </a:rPr>
              <a:t>Jumping in and not interrupting others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25DEBD5-0592-420A-AAF6-3AAD69604C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267200"/>
            <a:ext cx="66675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725" b="0">
                <a:solidFill>
                  <a:srgbClr val="FEF8FF"/>
                </a:solidFill>
                <a:latin typeface="Outfit"/>
                <a:ea typeface="Outfit"/>
                <a:cs typeface="Outfit"/>
              </a:rPr>
              <a:t>Zofia reads Amira’s silence as a lack of ideas. Amira waits for a pause that never comes.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F326A1F-821C-493A-9EA1-6F17E596E6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229350"/>
            <a:ext cx="676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CFC5D4"/>
                </a:solidFill>
                <a:latin typeface="Outfit"/>
                <a:ea typeface="Outfit"/>
                <a:cs typeface="Outfit"/>
              </a:defRPr>
            </a:pPr>
            <a:r>
              <a:rPr sz="975" b="0">
                <a:solidFill>
                  <a:srgbClr val="CFC5D4"/>
                </a:solidFill>
                <a:latin typeface="Outfit"/>
                <a:ea typeface="Outfit"/>
                <a:cs typeface="Outfit"/>
              </a:rPr>
              <a:t>EMPATYZER · BEFORE AN IMPORTANT CONVERSATION</a:t>
            </a:r>
          </a:p>
        </p:txBody>
      </p:sp>
    </p:spTree>
    <p:extLst>
      <p:ext uri="{BB962C8B-B14F-4D97-AF65-F5344CB8AC3E}">
        <p14:creationId xmlns:p14="http://schemas.microsoft.com/office/powerpoint/2010/main" val="1592528788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f184444b30c49c5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5B908BC-2342-44FD-970E-DBBB05B4E2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" y="5576316"/>
            <a:ext cx="266700" cy="228600"/>
          </a:xfrm>
          <a:prstGeom xmlns:a="http://schemas.openxmlformats.org/drawingml/2006/main" prst="triangl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290BB51-F7FD-4061-8623-0E2E06EC2B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7650" y="5728716"/>
            <a:ext cx="3333750" cy="862584"/>
          </a:xfrm>
          <a:prstGeom xmlns:a="http://schemas.openxmlformats.org/drawingml/2006/main" prst="roundRect">
            <a:avLst>
              <a:gd name="adj" fmla="val 28710"/>
            </a:avLst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8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All right, give me your ideas.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23AF1CD-8F9E-41C9-B114-AE18D9423F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88097E6-1BB4-40FB-963E-E2B43849D3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164140445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d457bfc54b94480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FFEC8ED-AC2C-4EEE-8494-7A476B06DC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81575" y="5566791"/>
            <a:ext cx="171450" cy="1714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6D68A8"/>
            </a:solidFill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C77968C-E385-4F1C-8BDD-8DD6F87962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86325" y="5376291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6D68A8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7864C98-42DB-4675-8252-460A5F96F4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5728716"/>
            <a:ext cx="3333750" cy="86258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6D68A8"/>
            </a:solidFill>
          </a:ln>
        </p:spPr>
        <p:txBody>
          <a:bodyPr xmlns:a="http://schemas.openxmlformats.org/drawingml/2006/main" anchor="ctr">
            <a:normAutofit fontScale="94506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8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I won’t interrupt. I’ll wait for a pause.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718E9E6-0ABB-41C8-86C1-E062C9E22D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" y="5715000"/>
            <a:ext cx="266700" cy="228600"/>
          </a:xfrm>
          <a:prstGeom xmlns:a="http://schemas.openxmlformats.org/drawingml/2006/main" prst="triangl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44D6FAA-4CDE-482D-A17F-4A64D4BAB9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7650" y="5867400"/>
            <a:ext cx="2667000" cy="723900"/>
          </a:xfrm>
          <a:prstGeom xmlns:a="http://schemas.openxmlformats.org/drawingml/2006/main" prst="roundRect">
            <a:avLst>
              <a:gd name="adj" fmla="val 34211"/>
            </a:avLst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8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Yes! Who is next?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068DA34-30A6-4B03-80EE-009062978C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3B1B8F2-B2BF-437C-BF9A-AFA7C383F9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962083654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b93ba6bb3b54ca5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323A6BB-CA67-410F-A331-9F5463748B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3925" y="5566791"/>
            <a:ext cx="171450" cy="1714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6D68A8"/>
            </a:solidFill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9F1B80A-7DCF-4C34-8170-0120A8BB65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" y="5376291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6D68A8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9F3B669-A12A-4578-A4B2-65E1A2DD08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7650" y="5728716"/>
            <a:ext cx="3333750" cy="86258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6D68A8"/>
            </a:solidFill>
          </a:ln>
        </p:spPr>
        <p:txBody>
          <a:bodyPr xmlns:a="http://schemas.openxmlformats.org/drawingml/2006/main" anchor="ctr">
            <a:normAutofit fontScale="94506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8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Amira isn’t contributing again.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6B75DC7-A393-442A-9598-048575493D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3EEF70E-6A8E-4936-8BB9-C07FACCA8F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1405370461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ebf75fd784f49ad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B1E8576-B068-423F-A42C-2FA76289F3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1450"/>
            <a:ext cx="2667000" cy="419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20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AFTER THE MEETING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68B77F6-488A-4182-92A4-F5CC67B720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" y="5576316"/>
            <a:ext cx="266700" cy="228600"/>
          </a:xfrm>
          <a:prstGeom xmlns:a="http://schemas.openxmlformats.org/drawingml/2006/main" prst="triangl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2AD872A-45C6-4F04-AFCD-B0B8C9A0B0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7650" y="5728716"/>
            <a:ext cx="3333750" cy="862584"/>
          </a:xfrm>
          <a:prstGeom xmlns:a="http://schemas.openxmlformats.org/drawingml/2006/main" prst="roundRect">
            <a:avLst>
              <a:gd name="adj" fmla="val 28710"/>
            </a:avLst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8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Amira, I need you to be more active in meetings.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D7D4BD8-324B-4A96-B638-D1423D6670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14975" y="5715000"/>
            <a:ext cx="266700" cy="228600"/>
          </a:xfrm>
          <a:prstGeom xmlns:a="http://schemas.openxmlformats.org/drawingml/2006/main" prst="triangl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A30AD4B-4B06-44B1-9351-75E0720703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2050" y="5867400"/>
            <a:ext cx="2667000" cy="723900"/>
          </a:xfrm>
          <a:prstGeom xmlns:a="http://schemas.openxmlformats.org/drawingml/2006/main" prst="roundRect">
            <a:avLst>
              <a:gd name="adj" fmla="val 34211"/>
            </a:avLst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8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I had three ideas.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D47D886-80F1-476C-914E-AEBE03D76C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6EFA176-BD90-483B-A3B9-258AB38125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627663108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c54a6c8645e4aed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338D979-8D71-4F86-9446-E821DC513D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" y="5576316"/>
            <a:ext cx="266700" cy="228600"/>
          </a:xfrm>
          <a:prstGeom xmlns:a="http://schemas.openxmlformats.org/drawingml/2006/main" prst="triangl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B8D51C1-ADAF-4B28-9CF8-5C439679B1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7650" y="5728716"/>
            <a:ext cx="2667000" cy="862584"/>
          </a:xfrm>
          <a:prstGeom xmlns:a="http://schemas.openxmlformats.org/drawingml/2006/main" prst="roundRect">
            <a:avLst>
              <a:gd name="adj" fmla="val 28710"/>
            </a:avLst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8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Then why didn’t you say them?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C340F4D-E7DE-41EF-8373-D2BA16BF49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43475" y="5297424"/>
            <a:ext cx="266700" cy="228600"/>
          </a:xfrm>
          <a:prstGeom xmlns:a="http://schemas.openxmlformats.org/drawingml/2006/main" prst="triangl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303757A-3E2A-4F9A-A12F-5CE7FC3DC0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5449824"/>
            <a:ext cx="3333750" cy="1141476"/>
          </a:xfrm>
          <a:prstGeom xmlns:a="http://schemas.openxmlformats.org/drawingml/2006/main" prst="roundRect">
            <a:avLst>
              <a:gd name="adj" fmla="val 21696"/>
            </a:avLst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8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I waited for someone to finish and leave room for me to speak.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0816E18-8313-49D1-808F-7549406ABC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DD709A3-B67D-448F-9288-6CB607FBEF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2088324628"/>
      </p:ext>
    </p:extLst>
  </p:cSld>
</p:sld>
</file>

<file path=ppt/slides/slide7.xml><?xml version="1.0" encoding="utf-8"?>
<p:sld xmlns:a="http://schemas.openxmlformats.org/drawingml/2006/main" xmlns:ns3="http://schemas.microsoft.com/office/drawing/2014/main" xmlns:ns4="http://schemas.microsoft.com/office/powerpoint/2010/main" xmlns:p="http://schemas.openxmlformats.org/presentationml/2006/main" xmlns:r="http://schemas.openxmlformats.org/officeDocument/2006/relationships">
  <p:cSld>
    <p:bg>
      <p:bgPr>
        <a:solidFill>
          <a:srgbClr val="EEE8F3"/>
        </a:solidFill>
      </p:bgPr>
    </p:bg>
    <p:spTree>
      <p:nvGrpSpPr>
        <p:cNvPr id="1" name=""/>
        <p:cNvGrpSpPr/>
        <p:nvPr/>
      </p:nvGrpSpPr>
      <p:grpSpPr>
        <a:xfrm/>
      </p:grpSpPr>
      <p:pic>
        <p:nvPicPr>
          <p:cNvPr id="900" name="Em avatar" descr="Em, trenerka Empatyzera"/>
          <p:cNvPicPr>
            <a:picLocks noChangeAspect="1"/>
          </p:cNvPicPr>
          <p:nvPr/>
        </p:nvPicPr>
        <p:blipFill>
          <a:blip r:embed="rIdEmpatyzerAvatar"/>
          <a:stretch>
            <a:fillRect/>
          </a:stretch>
        </p:blipFill>
        <p:spPr>
          <a:xfrm>
            <a:off x="419100" y="4629150"/>
            <a:ext cx="1600200" cy="1600200"/>
          </a:xfrm>
          <a:prstGeom prst="rect">
            <a:avLst/>
          </a:prstGeom>
        </p:spPr>
      </p:pic>
      <p:sp>
        <p:nvSpPr>
          <p:cNvPr id="3" name="">
            <a:extLst>
              <a:ext uri="{FF2B5EF4-FFF2-40B4-BE49-F238E27FC236}">
                <ns3:creationId id="{BFC6821E-FD88-45B4-8569-2F9D5D758203}"/>
              </a:ext>
            </a:extLst>
          </p:cNvPr>
          <p:cNvSpPr>
            <a:spLocks noGrp="1"/>
          </p:cNvSpPr>
          <p:nvPr/>
        </p:nvSpPr>
        <p:spPr>
          <a:xfrm>
            <a:off x="1905000" y="4695825"/>
            <a:ext cx="419100" cy="381000"/>
          </a:xfrm>
          <a:prstGeom prst="triangle">
            <a:avLst/>
          </a:prstGeom>
          <a:solidFill>
            <a:srgbClr val="FEF8FF"/>
          </a:solidFill>
          <a:ln w="19050">
            <a:solidFill>
              <a:srgbClr val="239886"/>
            </a:solidFill>
          </a:ln>
        </p:spPr>
      </p:sp>
      <p:sp>
        <p:nvSpPr>
          <p:cNvPr id="4" name="">
            <a:extLst>
              <a:ext uri="{FF2B5EF4-FFF2-40B4-BE49-F238E27FC236}">
                <ns3:creationId id="{D689E4AB-D711-4953-9BD1-967DC06876CB}"/>
              </a:ext>
            </a:extLst>
          </p:cNvPr>
          <p:cNvSpPr>
            <a:spLocks noGrp="1"/>
          </p:cNvSpPr>
          <p:nvPr/>
        </p:nvSpPr>
        <p:spPr>
          <a:xfrm>
            <a:off x="1828800" y="647700"/>
            <a:ext cx="5619750" cy="4095750"/>
          </a:xfrm>
          <a:prstGeom prst="roundRect">
            <a:avLst>
              <a:gd name="adj" fmla="val 6977"/>
            </a:avLst>
          </a:prstGeom>
          <a:solidFill>
            <a:srgbClr val="FEF8FF"/>
          </a:solidFill>
          <a:ln w="19050">
            <a:solidFill>
              <a:srgbClr val="239886"/>
            </a:solidFill>
          </a:ln>
        </p:spPr>
        <p:txBody>
          <a:bodyPr anchor="ctr">
            <a:normAutofit fontScale="100000"/>
          </a:bodyPr>
          <a:lstStyle/>
          <a:p>
            <a:pPr>
              <a:defRPr sz="1575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575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/>
            </a:r>
          </a:p>
        </p:txBody>
      </p:sp>
      <p:sp>
        <p:nvSpPr>
          <p:cNvPr id="901" name="Em summary text" descr="Editable Empatyzer summary">
            <a:extLst>
              <a:ext uri="{FF2B5EF4-FFF2-40B4-BE49-F238E27FC236}">
                <ns3:creationId id="{ECD11412-8F00-4611-A224-3E3678FC81BE}"/>
              </a:ext>
            </a:extLst>
          </p:cNvPr>
          <p:cNvSpPr>
            <a:spLocks noGrp="1"/>
          </p:cNvSpPr>
          <p:nvPr/>
        </p:nvSpPr>
        <p:spPr>
          <a:xfrm>
            <a:off x="2038350" y="1554480"/>
            <a:ext cx="5353050" cy="2476500"/>
          </a:xfrm>
          <a:prstGeom prst="rect">
            <a:avLst/>
          </a:prstGeom>
          <a:noFill/>
          <a:ln w="0">
            <a:noFill/>
          </a:ln>
        </p:spPr>
        <p:txBody>
          <a:bodyPr anchor="t" lIns="0" tIns="0" rIns="0" bIns="0" wrap="square">
            <a:noAutofit/>
          </a:bodyPr>
          <a:lstStyle/>
          <a:p>
            <a:pPr algn="l">
              <a:defRPr sz="110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Zofia treats jumping into a conversation as a sign</a:t>
            </a:r>
            <a:b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of engagement. Amira shows respect by not</a:t>
            </a:r>
            <a:b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interrupting. In a meeting without pauses, three</a:t>
            </a:r>
            <a:b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good ideas stay in her notebook and silence looks</a:t>
            </a:r>
            <a:b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like no contribution. A simple rule helps: leave</a:t>
            </a:r>
            <a:b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deliberate pauses or invite people to speak in turn.</a:t>
            </a:r>
          </a:p>
        </p:txBody>
      </p:sp>
      <p:sp>
        <p:nvSpPr>
          <p:cNvPr id="5" name="">
            <a:extLst>
              <a:ext uri="{FF2B5EF4-FFF2-40B4-BE49-F238E27FC236}">
                <ns3:creationId id="{0A65C498-C1B8-4423-8DB7-5B75A0A08E5D}"/>
              </a:ext>
            </a:extLst>
          </p:cNvPr>
          <p:cNvSpPr>
            <a:spLocks noGrp="1"/>
          </p:cNvSpPr>
          <p:nvPr/>
        </p:nvSpPr>
        <p:spPr>
          <a:xfrm>
            <a:off x="171450" y="171450"/>
            <a:ext cx="514350" cy="514350"/>
          </a:xfrm>
          <a:prstGeom prst="ellipse">
            <a:avLst/>
          </a:prstGeom>
          <a:solidFill>
            <a:srgbClr val="4F2854"/>
          </a:solidFill>
          <a:ln w="19050">
            <a:solidFill>
              <a:srgbClr val="4F2854"/>
            </a:solidFill>
          </a:ln>
        </p:spPr>
      </p:sp>
      <p:sp>
        <p:nvSpPr>
          <p:cNvPr id="6" name="">
            <a:extLst>
              <a:ext uri="{FF2B5EF4-FFF2-40B4-BE49-F238E27FC236}">
                <ns3:creationId id="{3FB362F1-6885-4250-A662-A6388EB990B2}"/>
              </a:ext>
            </a:extLst>
          </p:cNvPr>
          <p:cNvSpPr>
            <a:spLocks noGrp="1"/>
          </p:cNvSpPr>
          <p:nvPr/>
        </p:nvSpPr>
        <p:spPr>
          <a:xfrm>
            <a:off x="171450" y="171450"/>
            <a:ext cx="514350" cy="5143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100000"/>
          </a:bodyPr>
          <a:lstStyle/>
          <a:p>
            <a:pPr>
              <a:defRPr sz="16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6</a:t>
            </a:r>
          </a:p>
        </p:txBody>
      </p:sp>
      <p:sp>
        <p:nvSpPr>
          <p:cNvPr id="7" name="">
            <a:extLst>
              <a:ext uri="{FF2B5EF4-FFF2-40B4-BE49-F238E27FC236}">
                <ns3:creationId id="{ECD11412-8F00-4611-A224-3E3678FC81BE}"/>
              </a:ext>
            </a:extLst>
          </p:cNvPr>
          <p:cNvSpPr>
            <a:spLocks noGrp="1"/>
          </p:cNvSpPr>
          <p:nvPr/>
        </p:nvSpPr>
        <p:spPr>
          <a:xfrm>
            <a:off x="2381250" y="6324600"/>
            <a:ext cx="5048250" cy="2476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100000"/>
          </a:bodyPr>
          <a:lstStyle/>
          <a:p>
            <a:pPr>
              <a:defRPr sz="975" b="0">
                <a:solidFill>
                  <a:srgbClr val="8E8195"/>
                </a:solidFill>
                <a:latin typeface="Outfit"/>
                <a:ea typeface="Outfit"/>
                <a:cs typeface="Outfit"/>
              </a:defRPr>
            </a:pPr>
            <a:r>
              <a:rPr sz="975" b="0">
                <a:solidFill>
                  <a:srgbClr val="8E8195"/>
                </a:solidFill>
                <a:latin typeface="Outfit"/>
                <a:ea typeface="Outfit"/>
                <a:cs typeface="Outfit"/>
              </a:rPr>
              <a:t>EMPATYZER · BEFORE AN IMPORTANT CONVERSATION</a:t>
            </a:r>
          </a:p>
        </p:txBody>
      </p:sp>
    </p:spTree>
    <p:extLst>
      <p:ext uri="{BB962C8B-B14F-4D97-AF65-F5344CB8AC3E}">
        <ns4:creationId val="2069932099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2026-09-11T04:44:53.3890000Z</dcterms:created>
  <dcterms:modified xsi:type="dcterms:W3CDTF">2026-09-11T04:44:53.3890000Z</dcterms:modified>
</coreProperties>
</file>