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3ca55771423c4b41" /><Relationship Type="http://schemas.openxmlformats.org/officeDocument/2006/relationships/extended-properties" Target="/docProps/app.xml" Id="Rcad7ef74cb804bd4" /><Relationship Type="http://schemas.openxmlformats.org/officeDocument/2006/relationships/officeDocument" Target="/ppt/presentation.xml" Id="Ra52756deb7c84b52" /></Relationships>
</file>

<file path=ppt/presentation.xml><?xml version="1.0" encoding="utf-8"?>
<p:presentation xmlns:p="http://schemas.openxmlformats.org/presentationml/2006/main">
  <p:sldMasterIdLst>
    <p:sldMasterId xmlns:r="http://schemas.openxmlformats.org/officeDocument/2006/relationships" id="2147483648" r:id="Rbf88ef1011224983"/>
  </p:sldMasterIdLst>
  <p:notesMasterIdLst>
    <p:notesMasterId xmlns:r="http://schemas.openxmlformats.org/officeDocument/2006/relationships" r:id="Ra77a3519f5d64bcc"/>
  </p:notesMasterIdLst>
  <p:sldIdLst>
    <p:sldId xmlns:r="http://schemas.openxmlformats.org/officeDocument/2006/relationships" id="256" r:id="Rf5bdc955d59b4956"/>
    <p:sldId xmlns:r="http://schemas.openxmlformats.org/officeDocument/2006/relationships" id="257" r:id="R28fd24fb4b794aef"/>
    <p:sldId xmlns:r="http://schemas.openxmlformats.org/officeDocument/2006/relationships" id="258" r:id="Rff67b7f24c3249dc"/>
    <p:sldId xmlns:r="http://schemas.openxmlformats.org/officeDocument/2006/relationships" id="259" r:id="R5932e1b38e584bfe"/>
    <p:sldId xmlns:r="http://schemas.openxmlformats.org/officeDocument/2006/relationships" id="260" r:id="R8235160bc3f447e2"/>
    <p:sldId xmlns:r="http://schemas.openxmlformats.org/officeDocument/2006/relationships" id="261" r:id="R84c8f9f8dc4d4fe3"/>
    <p:sldId xmlns:r="http://schemas.openxmlformats.org/officeDocument/2006/relationships" id="262" r:id="R28f6a55a86e34505"/>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b73fc87cc54453a" /><Relationship Type="http://schemas.openxmlformats.org/officeDocument/2006/relationships/slideMaster" Target="/ppt/slideMasters/slideMaster1.xml" Id="Rbf88ef1011224983" /><Relationship Type="http://schemas.openxmlformats.org/officeDocument/2006/relationships/notesMaster" Target="/ppt/notesMasters/notesMaster1.xml" Id="Ra77a3519f5d64bcc" /><Relationship Type="http://schemas.openxmlformats.org/officeDocument/2006/relationships/presProps" Target="/ppt/presProps.xml" Id="Re0c52805d6dc495f" /><Relationship Type="http://schemas.openxmlformats.org/officeDocument/2006/relationships/tableStyles" Target="/ppt/tableStyles.xml" Id="Rdc13be1eeb1641ce" /><Relationship Type="http://schemas.openxmlformats.org/officeDocument/2006/relationships/slide" Target="/ppt/slides/slide1.xml" Id="Rf5bdc955d59b4956" /><Relationship Type="http://schemas.openxmlformats.org/officeDocument/2006/relationships/slide" Target="/ppt/slides/slide2.xml" Id="R28fd24fb4b794aef" /><Relationship Type="http://schemas.openxmlformats.org/officeDocument/2006/relationships/slide" Target="/ppt/slides/slide3.xml" Id="Rff67b7f24c3249dc" /><Relationship Type="http://schemas.openxmlformats.org/officeDocument/2006/relationships/slide" Target="/ppt/slides/slide4.xml" Id="R5932e1b38e584bfe" /><Relationship Type="http://schemas.openxmlformats.org/officeDocument/2006/relationships/slide" Target="/ppt/slides/slide5.xml" Id="R8235160bc3f447e2" /><Relationship Type="http://schemas.openxmlformats.org/officeDocument/2006/relationships/slide" Target="/ppt/slides/slide6.xml" Id="R84c8f9f8dc4d4fe3" /><Relationship Type="http://schemas.openxmlformats.org/officeDocument/2006/relationships/slide" Target="/ppt/slides/slide7.xml" Id="R28f6a55a86e345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9a7d1938e2e4e0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461f3e6512b42f1" /><Relationship Type="http://schemas.openxmlformats.org/officeDocument/2006/relationships/notesMaster" Target="/ppt/notesMasters/notesMaster1.xml" Id="R027e66fafa4b4fa0" /></Relationships>
</file>

<file path=ppt/notesSlides/_rels/notesSlide2.xml.rels>&#65279;<?xml version="1.0" encoding="utf-8"?><Relationships xmlns="http://schemas.openxmlformats.org/package/2006/relationships"><Relationship Type="http://schemas.openxmlformats.org/officeDocument/2006/relationships/slide" Target="/ppt/slides/slide2.xml" Id="Rab23c8ee4ed34b3c" /><Relationship Type="http://schemas.openxmlformats.org/officeDocument/2006/relationships/notesMaster" Target="/ppt/notesMasters/notesMaster1.xml" Id="R49f32ae6a9324b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e57889dff0eb4de4" /><Relationship Type="http://schemas.openxmlformats.org/officeDocument/2006/relationships/notesMaster" Target="/ppt/notesMasters/notesMaster1.xml" Id="Rb586382c69394f2c" /></Relationships>
</file>

<file path=ppt/notesSlides/_rels/notesSlide4.xml.rels>&#65279;<?xml version="1.0" encoding="utf-8"?><Relationships xmlns="http://schemas.openxmlformats.org/package/2006/relationships"><Relationship Type="http://schemas.openxmlformats.org/officeDocument/2006/relationships/slide" Target="/ppt/slides/slide4.xml" Id="Rb38d78d6ca0f4c5b" /><Relationship Type="http://schemas.openxmlformats.org/officeDocument/2006/relationships/notesMaster" Target="/ppt/notesMasters/notesMaster1.xml" Id="R7a3191ccfc564780" /></Relationships>
</file>

<file path=ppt/notesSlides/_rels/notesSlide5.xml.rels>&#65279;<?xml version="1.0" encoding="utf-8"?><Relationships xmlns="http://schemas.openxmlformats.org/package/2006/relationships"><Relationship Type="http://schemas.openxmlformats.org/officeDocument/2006/relationships/slide" Target="/ppt/slides/slide5.xml" Id="R7d4bd0c65cb54c36" /><Relationship Type="http://schemas.openxmlformats.org/officeDocument/2006/relationships/notesMaster" Target="/ppt/notesMasters/notesMaster1.xml" Id="R87a349f785de4395" /></Relationships>
</file>

<file path=ppt/notesSlides/_rels/notesSlide6.xml.rels>&#65279;<?xml version="1.0" encoding="utf-8"?><Relationships xmlns="http://schemas.openxmlformats.org/package/2006/relationships"><Relationship Type="http://schemas.openxmlformats.org/officeDocument/2006/relationships/slide" Target="/ppt/slides/slide6.xml" Id="R55ffe3df48454ae2" /><Relationship Type="http://schemas.openxmlformats.org/officeDocument/2006/relationships/notesMaster" Target="/ppt/notesMasters/notesMaster1.xml" Id="Rb343e729f29d427f" /></Relationships>
</file>

<file path=ppt/notesSlides/_rels/notesSlide7.xml.rels>&#65279;<?xml version="1.0" encoding="utf-8"?><Relationships xmlns="http://schemas.openxmlformats.org/package/2006/relationships"><Relationship Type="http://schemas.openxmlformats.org/officeDocument/2006/relationships/slide" Target="/ppt/slides/slide7.xml" Id="Rd60ab49bc96b4db5" /><Relationship Type="http://schemas.openxmlformats.org/officeDocument/2006/relationships/notesMaster" Target="/ppt/notesMasters/notesMaster1.xml" Id="R2ffac8d6a661421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binder does not build trust. Trust through data and trust through relationship.</a:t>
            </a:r>
          </a:p>
          <a:p xmlns:a="http://schemas.openxmlformats.org/drawingml/2006/main">
            <a:r>
              <a:t/>
            </a:r>
          </a:p>
          <a:p xmlns:a="http://schemas.openxmlformats.org/drawingml/2006/main">
            <a:r>
              <a:t>Anna presents more proof of competence. The partner opens up only over an ordinary dinner.</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binder does not build trust. Trust through data and trust through relationship.</a:t>
            </a:r>
          </a:p>
          <a:p xmlns:a="http://schemas.openxmlformats.org/drawingml/2006/main">
            <a:r>
              <a:t/>
            </a:r>
          </a:p>
          <a:p xmlns:a="http://schemas.openxmlformats.org/drawingml/2006/main">
            <a:r>
              <a:t>Anna presents more proof of competence. The partner opens up only over an ordinary dinner.</a:t>
            </a:r>
          </a:p>
          <a:p xmlns:a="http://schemas.openxmlformats.org/drawingml/2006/main">
            <a:r>
              <a:t/>
            </a:r>
          </a:p>
          <a:p xmlns:a="http://schemas.openxmlformats.org/drawingml/2006/main">
            <a:r>
              <a:t>Anna presents a meticulous binder while Karim asks about sitting down with the partner.</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binder does not build trust. Trust through data and trust through relationship.</a:t>
            </a:r>
          </a:p>
          <a:p xmlns:a="http://schemas.openxmlformats.org/drawingml/2006/main">
            <a:r>
              <a:t/>
            </a:r>
          </a:p>
          <a:p xmlns:a="http://schemas.openxmlformats.org/drawingml/2006/main">
            <a:r>
              <a:t>Anna presents more proof of competence. The partner opens up only over an ordinary dinner.</a:t>
            </a:r>
          </a:p>
          <a:p xmlns:a="http://schemas.openxmlformats.org/drawingml/2006/main">
            <a:r>
              <a:t/>
            </a:r>
          </a:p>
          <a:p xmlns:a="http://schemas.openxmlformats.org/drawingml/2006/main">
            <a:r>
              <a:t>At a formal meeting the partner remains guarded despite good data.</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binder does not build trust. Trust through data and trust through relationship.</a:t>
            </a:r>
          </a:p>
          <a:p xmlns:a="http://schemas.openxmlformats.org/drawingml/2006/main">
            <a:r>
              <a:t/>
            </a:r>
          </a:p>
          <a:p xmlns:a="http://schemas.openxmlformats.org/drawingml/2006/main">
            <a:r>
              <a:t>Anna presents more proof of competence. The partner opens up only over an ordinary dinner.</a:t>
            </a:r>
          </a:p>
          <a:p xmlns:a="http://schemas.openxmlformats.org/drawingml/2006/main">
            <a:r>
              <a:t/>
            </a:r>
          </a:p>
          <a:p xmlns:a="http://schemas.openxmlformats.org/drawingml/2006/main">
            <a:r>
              <a:t>Karim proposes dinner without a presentation.</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binder does not build trust. Trust through data and trust through relationship.</a:t>
            </a:r>
          </a:p>
          <a:p xmlns:a="http://schemas.openxmlformats.org/drawingml/2006/main">
            <a:r>
              <a:t/>
            </a:r>
          </a:p>
          <a:p xmlns:a="http://schemas.openxmlformats.org/drawingml/2006/main">
            <a:r>
              <a:t>Anna presents more proof of competence. The partner opens up only over an ordinary dinner.</a:t>
            </a:r>
          </a:p>
          <a:p xmlns:a="http://schemas.openxmlformats.org/drawingml/2006/main">
            <a:r>
              <a:t/>
            </a:r>
          </a:p>
          <a:p xmlns:a="http://schemas.openxmlformats.org/drawingml/2006/main">
            <a:r>
              <a:t>Over dinner the partner shares the real concern.</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binder does not build trust. Trust through data and trust through relationship.</a:t>
            </a:r>
          </a:p>
          <a:p xmlns:a="http://schemas.openxmlformats.org/drawingml/2006/main">
            <a:r>
              <a:t/>
            </a:r>
          </a:p>
          <a:p xmlns:a="http://schemas.openxmlformats.org/drawingml/2006/main">
            <a:r>
              <a:t>Anna presents more proof of competence. The partner opens up only over an ordinary dinner.</a:t>
            </a:r>
          </a:p>
          <a:p xmlns:a="http://schemas.openxmlformats.org/drawingml/2006/main">
            <a:r>
              <a:t/>
            </a:r>
          </a:p>
          <a:p xmlns:a="http://schemas.openxmlformats.org/drawingml/2006/main">
            <a:r>
              <a:t>The next day Anna receives a concrete response.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binder does not build trust. Trust through data and trust through relationship.</a:t>
            </a:r>
          </a:p>
          <a:p xmlns:a="http://schemas.openxmlformats.org/drawingml/2006/main">
            <a:r>
              <a:t/>
            </a:r>
          </a:p>
          <a:p xmlns:a="http://schemas.openxmlformats.org/drawingml/2006/main">
            <a:r>
              <a:t>Anna presents more proof of competence. The partner opens up only over an ordinary dinner.</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Anna builds trust through competence, data and predictability. Karim knows the other side first needs to know the people they may work with. Another chart does not open the conversation, while an ordinary dinner does. Relationship does not replace facts: credible data combined with personal contact gives the partner a reason to share the real concern.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2f17507fc33463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2e8c974a99a41ef" /><Relationship Type="http://schemas.openxmlformats.org/officeDocument/2006/relationships/slideLayout" Target="/ppt/slideLayouts/slideLayout1.xml" Id="Ra7391b439a444b3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7391b439a444b3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81ea39a5bc24920" /><Relationship Type="http://schemas.openxmlformats.org/officeDocument/2006/relationships/notesSlide" Target="/ppt/notesSlides/notesSlide1.xml" Id="R35b4d3d550d9441b"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1a9b90a751244167"/><Relationship Type="http://schemas.openxmlformats.org/officeDocument/2006/relationships/image" Target="../media/image.jpeg" Id="Raaf96968a71b4710"/><Relationship Type="http://schemas.openxmlformats.org/officeDocument/2006/relationships/notesSlide" Target="/ppt/notesSlides/notesSlide2.xml" Id="R3d9d7cba8cdb4e73"/></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7f73ea5fe1de42b1"/><Relationship Type="http://schemas.openxmlformats.org/officeDocument/2006/relationships/image" Target="../media/image2.jpeg" Id="R58a79cd8d326483e"/><Relationship Type="http://schemas.openxmlformats.org/officeDocument/2006/relationships/notesSlide" Target="/ppt/notesSlides/notesSlide3.xml" Id="R23ca3d4ea1264f5f"/></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e8dc80d31d5946f6"/><Relationship Type="http://schemas.openxmlformats.org/officeDocument/2006/relationships/image" Target="../media/image3.jpeg" Id="R2dcd7633c9034d2a"/><Relationship Type="http://schemas.openxmlformats.org/officeDocument/2006/relationships/notesSlide" Target="/ppt/notesSlides/notesSlide4.xml" Id="R6c2234f842ac409c"/></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a117f12e4ba74474"/><Relationship Type="http://schemas.openxmlformats.org/officeDocument/2006/relationships/image" Target="../media/image4.jpeg" Id="R886ca93177ab4f10"/><Relationship Type="http://schemas.openxmlformats.org/officeDocument/2006/relationships/notesSlide" Target="/ppt/notesSlides/notesSlide5.xml" Id="R3a70fc937cba419c"/></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314bee5fd3164c2e"/><Relationship Type="http://schemas.openxmlformats.org/officeDocument/2006/relationships/image" Target="../media/image5.jpeg" Id="R66aee01cc2454137"/><Relationship Type="http://schemas.openxmlformats.org/officeDocument/2006/relationships/notesSlide" Target="/ppt/notesSlides/notesSlide6.xml" Id="R91c345147b0e42cc"/></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648f75408faf480e"/><Relationship Type="http://schemas.openxmlformats.org/officeDocument/2006/relationships/notesSlide" Target="/ppt/notesSlides/notesSlide7.xml" Id="Rf35bb8ebe3ea4f90"/><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4D8BCFB-6243-494B-9A07-8890CC0815D9}"/>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14</a:t>
            </a:r>
          </a:p>
        </p:txBody>
      </p:sp>
      <p:sp>
        <p:nvSpPr>
          <p:cNvPr id="2" name="">
            <a:extLst xmlns:a="http://schemas.openxmlformats.org/drawingml/2006/main">
              <a:ext uri="{FF2B5EF4-FFF2-40B4-BE49-F238E27FC236}">
                <a16:creationId xmlns:a16="http://schemas.microsoft.com/office/drawing/2014/main" id="{677ED494-D19A-4FD2-853A-64A972249EF8}"/>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A binder does not build trust</a:t>
            </a:r>
          </a:p>
        </p:txBody>
      </p:sp>
      <p:sp>
        <p:nvSpPr>
          <p:cNvPr id="3" name="">
            <a:extLst xmlns:a="http://schemas.openxmlformats.org/drawingml/2006/main">
              <a:ext uri="{FF2B5EF4-FFF2-40B4-BE49-F238E27FC236}">
                <a16:creationId xmlns:a16="http://schemas.microsoft.com/office/drawing/2014/main" id="{D3EA0774-2559-4680-A5FE-D0EDFD9180F0}"/>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Trust through data and trust through relationship</a:t>
            </a:r>
          </a:p>
        </p:txBody>
      </p:sp>
      <p:sp>
        <p:nvSpPr>
          <p:cNvPr id="4" name="">
            <a:extLst xmlns:a="http://schemas.openxmlformats.org/drawingml/2006/main">
              <a:ext uri="{FF2B5EF4-FFF2-40B4-BE49-F238E27FC236}">
                <a16:creationId xmlns:a16="http://schemas.microsoft.com/office/drawing/2014/main" id="{E4F88659-6FF3-4E55-A401-9829ECCDF9D1}"/>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Anna presents more proof of competence. The partner opens up only over an ordinary dinner.</a:t>
            </a:r>
          </a:p>
        </p:txBody>
      </p:sp>
      <p:sp>
        <p:nvSpPr>
          <p:cNvPr id="5" name="">
            <a:extLst xmlns:a="http://schemas.openxmlformats.org/drawingml/2006/main">
              <a:ext uri="{FF2B5EF4-FFF2-40B4-BE49-F238E27FC236}">
                <a16:creationId xmlns:a16="http://schemas.microsoft.com/office/drawing/2014/main" id="{DC51943A-C723-4F0C-89F7-F9F5FD1464CC}"/>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1937692134"/>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af96968a71b471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392E4DE-CFD1-4876-AE41-4D9884B50503}"/>
              </a:ext>
            </a:extLst>
          </p:cNvPr>
          <p:cNvSpPr>
            <a:spLocks xmlns:a="http://schemas.openxmlformats.org/drawingml/2006/main" noGrp="1"/>
          </p:cNvSpPr>
          <p:nvPr/>
        </p:nvSpPr>
        <p:spPr>
          <a:xfrm xmlns:a="http://schemas.openxmlformats.org/drawingml/2006/main">
            <a:off x="88582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1095FD57-4788-44EF-A5EF-DE42020D85FD}"/>
              </a:ext>
            </a:extLst>
          </p:cNvPr>
          <p:cNvSpPr>
            <a:spLocks xmlns:a="http://schemas.openxmlformats.org/drawingml/2006/main" noGrp="1"/>
          </p:cNvSpPr>
          <p:nvPr/>
        </p:nvSpPr>
        <p:spPr>
          <a:xfrm xmlns:a="http://schemas.openxmlformats.org/drawingml/2006/main">
            <a:off x="24765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We have everything: numbers, dates and risks. Full transparency.</a:t>
            </a:r>
          </a:p>
        </p:txBody>
      </p:sp>
      <p:sp>
        <p:nvSpPr>
          <p:cNvPr id="4" name="">
            <a:extLst xmlns:a="http://schemas.openxmlformats.org/drawingml/2006/main">
              <a:ext uri="{FF2B5EF4-FFF2-40B4-BE49-F238E27FC236}">
                <a16:creationId xmlns:a16="http://schemas.microsoft.com/office/drawing/2014/main" id="{F281F177-27B7-4365-8066-4DCA2BBDC49E}"/>
              </a:ext>
            </a:extLst>
          </p:cNvPr>
          <p:cNvSpPr>
            <a:spLocks xmlns:a="http://schemas.openxmlformats.org/drawingml/2006/main" noGrp="1"/>
          </p:cNvSpPr>
          <p:nvPr/>
        </p:nvSpPr>
        <p:spPr>
          <a:xfrm xmlns:a="http://schemas.openxmlformats.org/drawingml/2006/main">
            <a:off x="49434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2157E37E-1EBC-4537-8EDD-9C652FAB483A}"/>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And when do we simply sit down with them?</a:t>
            </a:r>
          </a:p>
        </p:txBody>
      </p:sp>
      <p:sp>
        <p:nvSpPr>
          <p:cNvPr id="6" name="">
            <a:extLst xmlns:a="http://schemas.openxmlformats.org/drawingml/2006/main">
              <a:ext uri="{FF2B5EF4-FFF2-40B4-BE49-F238E27FC236}">
                <a16:creationId xmlns:a16="http://schemas.microsoft.com/office/drawing/2014/main" id="{FF7D4D17-1693-4255-ACE2-84054C0D7A2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CE943688-4128-43BA-92A2-BF442E28A6E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702074994"/>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8a79cd8d326483e"/>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0281A19-5C7A-47F4-B68C-E2D42F8FFA26}"/>
              </a:ext>
            </a:extLst>
          </p:cNvPr>
          <p:cNvSpPr>
            <a:spLocks xmlns:a="http://schemas.openxmlformats.org/drawingml/2006/main" noGrp="1"/>
          </p:cNvSpPr>
          <p:nvPr/>
        </p:nvSpPr>
        <p:spPr>
          <a:xfrm xmlns:a="http://schemas.openxmlformats.org/drawingml/2006/main">
            <a:off x="92392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06BA40BA-03E4-41F6-89FF-7D79D645A646}"/>
              </a:ext>
            </a:extLst>
          </p:cNvPr>
          <p:cNvSpPr>
            <a:spLocks xmlns:a="http://schemas.openxmlformats.org/drawingml/2006/main" noGrp="1"/>
          </p:cNvSpPr>
          <p:nvPr/>
        </p:nvSpPr>
        <p:spPr>
          <a:xfrm xmlns:a="http://schemas.openxmlformats.org/drawingml/2006/main">
            <a:off x="82867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019B4600-A1DF-4EBA-85CD-6AA1439149EC}"/>
              </a:ext>
            </a:extLst>
          </p:cNvPr>
          <p:cNvSpPr>
            <a:spLocks xmlns:a="http://schemas.openxmlformats.org/drawingml/2006/main" noGrp="1"/>
          </p:cNvSpPr>
          <p:nvPr/>
        </p:nvSpPr>
        <p:spPr>
          <a:xfrm xmlns:a="http://schemas.openxmlformats.org/drawingml/2006/main">
            <a:off x="247650" y="5728716"/>
            <a:ext cx="438150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450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What else do they need before they trust us?</a:t>
            </a:r>
          </a:p>
        </p:txBody>
      </p:sp>
      <p:sp>
        <p:nvSpPr>
          <p:cNvPr id="5" name="">
            <a:extLst xmlns:a="http://schemas.openxmlformats.org/drawingml/2006/main">
              <a:ext uri="{FF2B5EF4-FFF2-40B4-BE49-F238E27FC236}">
                <a16:creationId xmlns:a16="http://schemas.microsoft.com/office/drawing/2014/main" id="{E1845BC0-6171-4E83-88CE-BC9A5A1CA7D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AD0E95A9-FDA4-4CBD-9578-1969DCC8EF5F}"/>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2113311565"/>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dcd7633c9034d2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DB954FA-2486-461B-ABF2-1347FE2391DA}"/>
              </a:ext>
            </a:extLst>
          </p:cNvPr>
          <p:cNvSpPr>
            <a:spLocks xmlns:a="http://schemas.openxmlformats.org/drawingml/2006/main" noGrp="1"/>
          </p:cNvSpPr>
          <p:nvPr/>
        </p:nvSpPr>
        <p:spPr>
          <a:xfrm xmlns:a="http://schemas.openxmlformats.org/drawingml/2006/main">
            <a:off x="494347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9B6D48C7-B270-4044-A72C-36B73742F408}"/>
              </a:ext>
            </a:extLst>
          </p:cNvPr>
          <p:cNvSpPr>
            <a:spLocks xmlns:a="http://schemas.openxmlformats.org/drawingml/2006/main" noGrp="1"/>
          </p:cNvSpPr>
          <p:nvPr/>
        </p:nvSpPr>
        <p:spPr>
          <a:xfrm xmlns:a="http://schemas.openxmlformats.org/drawingml/2006/main">
            <a:off x="430530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No presentation tonight. Let’s invite them to dinner.</a:t>
            </a:r>
          </a:p>
        </p:txBody>
      </p:sp>
      <p:sp>
        <p:nvSpPr>
          <p:cNvPr id="4" name="">
            <a:extLst xmlns:a="http://schemas.openxmlformats.org/drawingml/2006/main">
              <a:ext uri="{FF2B5EF4-FFF2-40B4-BE49-F238E27FC236}">
                <a16:creationId xmlns:a16="http://schemas.microsoft.com/office/drawing/2014/main" id="{ADABD54C-022F-4D2E-9593-E40EC7192298}"/>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0C5D0E04-98D0-4486-AA01-81538C5B0CA5}"/>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That is supposed to move the deal forward?</a:t>
            </a:r>
          </a:p>
        </p:txBody>
      </p:sp>
      <p:sp>
        <p:nvSpPr>
          <p:cNvPr id="6" name="">
            <a:extLst xmlns:a="http://schemas.openxmlformats.org/drawingml/2006/main">
              <a:ext uri="{FF2B5EF4-FFF2-40B4-BE49-F238E27FC236}">
                <a16:creationId xmlns:a16="http://schemas.microsoft.com/office/drawing/2014/main" id="{DE9A992A-071C-45B3-9776-BBAD8B7CF58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BAB61FF6-2881-46DA-84D7-87836329CBD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1405559311"/>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86ca93177ab4f1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E30B48D-1E5B-41E0-BB15-2A5A210B9689}"/>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THAT EVENING</a:t>
            </a:r>
          </a:p>
        </p:txBody>
      </p:sp>
      <p:sp>
        <p:nvSpPr>
          <p:cNvPr id="3" name="">
            <a:extLst xmlns:a="http://schemas.openxmlformats.org/drawingml/2006/main">
              <a:ext uri="{FF2B5EF4-FFF2-40B4-BE49-F238E27FC236}">
                <a16:creationId xmlns:a16="http://schemas.microsoft.com/office/drawing/2014/main" id="{A66A4A7D-E911-44A1-BD7E-C88DBCE05A07}"/>
              </a:ext>
            </a:extLst>
          </p:cNvPr>
          <p:cNvSpPr>
            <a:spLocks xmlns:a="http://schemas.openxmlformats.org/drawingml/2006/main" noGrp="1"/>
          </p:cNvSpPr>
          <p:nvPr/>
        </p:nvSpPr>
        <p:spPr>
          <a:xfrm xmlns:a="http://schemas.openxmlformats.org/drawingml/2006/main">
            <a:off x="23907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78B708E5-12E5-46D3-BF70-8E0ADD114967}"/>
              </a:ext>
            </a:extLst>
          </p:cNvPr>
          <p:cNvSpPr>
            <a:spLocks xmlns:a="http://schemas.openxmlformats.org/drawingml/2006/main" noGrp="1"/>
          </p:cNvSpPr>
          <p:nvPr/>
        </p:nvSpPr>
        <p:spPr>
          <a:xfrm xmlns:a="http://schemas.openxmlformats.org/drawingml/2006/main">
            <a:off x="1752600" y="5728716"/>
            <a:ext cx="43815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Do you know what we are really worried about?</a:t>
            </a:r>
          </a:p>
        </p:txBody>
      </p:sp>
      <p:sp>
        <p:nvSpPr>
          <p:cNvPr id="5" name="">
            <a:extLst xmlns:a="http://schemas.openxmlformats.org/drawingml/2006/main">
              <a:ext uri="{FF2B5EF4-FFF2-40B4-BE49-F238E27FC236}">
                <a16:creationId xmlns:a16="http://schemas.microsoft.com/office/drawing/2014/main" id="{86D88212-F816-41FA-AF89-D57CAABE3C5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9DE791C3-9E0B-480B-9A42-D14F64D91EC7}"/>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1581400544"/>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6aee01cc2454137"/>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0D1713D-A7EC-426E-973B-335D3A065863}"/>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THE NEXT DAY</a:t>
            </a:r>
          </a:p>
        </p:txBody>
      </p:sp>
      <p:sp>
        <p:nvSpPr>
          <p:cNvPr id="3" name="">
            <a:extLst xmlns:a="http://schemas.openxmlformats.org/drawingml/2006/main">
              <a:ext uri="{FF2B5EF4-FFF2-40B4-BE49-F238E27FC236}">
                <a16:creationId xmlns:a16="http://schemas.microsoft.com/office/drawing/2014/main" id="{5974C0CD-3192-4743-89B3-B67FC1AAD304}"/>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5C557ED3-1F50-48F9-BE86-4D86F7F87BED}"/>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93752"/>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We didn’t show them a single new number yesterday.</a:t>
            </a:r>
          </a:p>
        </p:txBody>
      </p:sp>
      <p:sp>
        <p:nvSpPr>
          <p:cNvPr id="5" name="">
            <a:extLst xmlns:a="http://schemas.openxmlformats.org/drawingml/2006/main">
              <a:ext uri="{FF2B5EF4-FFF2-40B4-BE49-F238E27FC236}">
                <a16:creationId xmlns:a16="http://schemas.microsoft.com/office/drawing/2014/main" id="{4D5792BF-F64F-4770-8A9E-877DB8A1160C}"/>
              </a:ext>
            </a:extLst>
          </p:cNvPr>
          <p:cNvSpPr>
            <a:spLocks xmlns:a="http://schemas.openxmlformats.org/drawingml/2006/main" noGrp="1"/>
          </p:cNvSpPr>
          <p:nvPr/>
        </p:nvSpPr>
        <p:spPr>
          <a:xfrm xmlns:a="http://schemas.openxmlformats.org/drawingml/2006/main">
            <a:off x="55149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9A5D18F8-FDEA-4C54-BA73-3E6D57F19907}"/>
              </a:ext>
            </a:extLst>
          </p:cNvPr>
          <p:cNvSpPr>
            <a:spLocks xmlns:a="http://schemas.openxmlformats.org/drawingml/2006/main" noGrp="1"/>
          </p:cNvSpPr>
          <p:nvPr/>
        </p:nvSpPr>
        <p:spPr>
          <a:xfrm xmlns:a="http://schemas.openxmlformats.org/drawingml/2006/main">
            <a:off x="4972050" y="5728716"/>
            <a:ext cx="26670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But we showed them who we are.</a:t>
            </a:r>
          </a:p>
        </p:txBody>
      </p:sp>
      <p:sp>
        <p:nvSpPr>
          <p:cNvPr id="7" name="">
            <a:extLst xmlns:a="http://schemas.openxmlformats.org/drawingml/2006/main">
              <a:ext uri="{FF2B5EF4-FFF2-40B4-BE49-F238E27FC236}">
                <a16:creationId xmlns:a16="http://schemas.microsoft.com/office/drawing/2014/main" id="{F01BBEA1-4DA8-41AE-871F-A3FEA9CCC36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31B777C0-2FC0-445C-9897-05A490B1A465}"/>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124792597"/>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394612C3-9B8B-44F4-A545-BB1EEA7376C4}"/>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6914F700-4BB2-4565-88FB-5A73F362D345}"/>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9B0229B9-0550-4162-B551-4E339EB10A1B}"/>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Anna builds trust through competence, data and</a:t>
            </a:r>
            <a:br>
              <a:rPr sz="1100" b="1">
                <a:solidFill>
                  <a:srgbClr val="251B34"/>
                </a:solidFill>
                <a:latin typeface="Outfit"/>
                <a:ea typeface="Outfit"/>
                <a:cs typeface="Outfit"/>
              </a:rPr>
            </a:br>
            <a:r>
              <a:rPr sz="1100" b="1">
                <a:solidFill>
                  <a:srgbClr val="251B34"/>
                </a:solidFill>
                <a:latin typeface="Outfit"/>
                <a:ea typeface="Outfit"/>
                <a:cs typeface="Outfit"/>
              </a:rPr>
              <a:t>predictability. Karim knows the other side first</a:t>
            </a:r>
            <a:br>
              <a:rPr sz="1100" b="1">
                <a:solidFill>
                  <a:srgbClr val="251B34"/>
                </a:solidFill>
                <a:latin typeface="Outfit"/>
                <a:ea typeface="Outfit"/>
                <a:cs typeface="Outfit"/>
              </a:rPr>
            </a:br>
            <a:r>
              <a:rPr sz="1100" b="1">
                <a:solidFill>
                  <a:srgbClr val="251B34"/>
                </a:solidFill>
                <a:latin typeface="Outfit"/>
                <a:ea typeface="Outfit"/>
                <a:cs typeface="Outfit"/>
              </a:rPr>
              <a:t>needs to know the people they may work with. Another</a:t>
            </a:r>
            <a:br>
              <a:rPr sz="1100" b="1">
                <a:solidFill>
                  <a:srgbClr val="251B34"/>
                </a:solidFill>
                <a:latin typeface="Outfit"/>
                <a:ea typeface="Outfit"/>
                <a:cs typeface="Outfit"/>
              </a:rPr>
            </a:br>
            <a:r>
              <a:rPr sz="1100" b="1">
                <a:solidFill>
                  <a:srgbClr val="251B34"/>
                </a:solidFill>
                <a:latin typeface="Outfit"/>
                <a:ea typeface="Outfit"/>
                <a:cs typeface="Outfit"/>
              </a:rPr>
              <a:t>chart does not open the conversation, while an</a:t>
            </a:r>
            <a:br>
              <a:rPr sz="1100" b="1">
                <a:solidFill>
                  <a:srgbClr val="251B34"/>
                </a:solidFill>
                <a:latin typeface="Outfit"/>
                <a:ea typeface="Outfit"/>
                <a:cs typeface="Outfit"/>
              </a:rPr>
            </a:br>
            <a:r>
              <a:rPr sz="1100" b="1">
                <a:solidFill>
                  <a:srgbClr val="251B34"/>
                </a:solidFill>
                <a:latin typeface="Outfit"/>
                <a:ea typeface="Outfit"/>
                <a:cs typeface="Outfit"/>
              </a:rPr>
              <a:t>ordinary dinner does. Relationship does not replace</a:t>
            </a:r>
            <a:br>
              <a:rPr sz="1100" b="1">
                <a:solidFill>
                  <a:srgbClr val="251B34"/>
                </a:solidFill>
                <a:latin typeface="Outfit"/>
                <a:ea typeface="Outfit"/>
                <a:cs typeface="Outfit"/>
              </a:rPr>
            </a:br>
            <a:r>
              <a:rPr sz="1100" b="1">
                <a:solidFill>
                  <a:srgbClr val="251B34"/>
                </a:solidFill>
                <a:latin typeface="Outfit"/>
                <a:ea typeface="Outfit"/>
                <a:cs typeface="Outfit"/>
              </a:rPr>
              <a:t>facts: credible data combined with personal contact</a:t>
            </a:r>
            <a:br>
              <a:rPr sz="1100" b="1">
                <a:solidFill>
                  <a:srgbClr val="251B34"/>
                </a:solidFill>
                <a:latin typeface="Outfit"/>
                <a:ea typeface="Outfit"/>
                <a:cs typeface="Outfit"/>
              </a:rPr>
            </a:br>
            <a:r>
              <a:rPr sz="1100" b="1">
                <a:solidFill>
                  <a:srgbClr val="251B34"/>
                </a:solidFill>
                <a:latin typeface="Outfit"/>
                <a:ea typeface="Outfit"/>
                <a:cs typeface="Outfit"/>
              </a:rPr>
              <a:t>gives the partner a reason to share the real</a:t>
            </a:r>
            <a:br>
              <a:rPr sz="1100" b="1">
                <a:solidFill>
                  <a:srgbClr val="251B34"/>
                </a:solidFill>
                <a:latin typeface="Outfit"/>
                <a:ea typeface="Outfit"/>
                <a:cs typeface="Outfit"/>
              </a:rPr>
            </a:br>
            <a:r>
              <a:rPr sz="1100" b="1">
                <a:solidFill>
                  <a:srgbClr val="251B34"/>
                </a:solidFill>
                <a:latin typeface="Outfit"/>
                <a:ea typeface="Outfit"/>
                <a:cs typeface="Outfit"/>
              </a:rPr>
              <a:t>concern.</a:t>
            </a:r>
          </a:p>
        </p:txBody>
      </p:sp>
      <p:sp>
        <p:nvSpPr>
          <p:cNvPr id="5" name="">
            <a:extLst>
              <a:ext uri="{FF2B5EF4-FFF2-40B4-BE49-F238E27FC236}">
                <ns3:creationId id="{62AF66AE-2127-49A7-A342-9E55628CA212}"/>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52B6626F-E9FA-45A4-A75B-7F8804BE8DA5}"/>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9B0229B9-0550-4162-B551-4E339EB10A1B}"/>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163981348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2026-09-11T04:44:52.0550000Z</dcterms:created>
  <dcterms:modified xsi:type="dcterms:W3CDTF">2026-09-11T04:44:52.0550000Z</dcterms:modified>
</coreProperties>
</file>