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png" ContentType="image/png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62b7fa45f7c4a39" /><Relationship Type="http://schemas.openxmlformats.org/officeDocument/2006/relationships/extended-properties" Target="/docProps/app.xml" Id="R887994f44b674ef4" /><Relationship Type="http://schemas.openxmlformats.org/officeDocument/2006/relationships/officeDocument" Target="/ppt/presentation.xml" Id="Rbc3bbfe8d464448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c9198cf684741a7"/>
  </p:sldMasterIdLst>
  <p:notesMasterIdLst>
    <p:notesMasterId xmlns:r="http://schemas.openxmlformats.org/officeDocument/2006/relationships" r:id="R052d583a8f2c404d"/>
  </p:notesMasterIdLst>
  <p:sldIdLst>
    <p:sldId xmlns:r="http://schemas.openxmlformats.org/officeDocument/2006/relationships" id="256" r:id="R314ce2c17789415c"/>
    <p:sldId xmlns:r="http://schemas.openxmlformats.org/officeDocument/2006/relationships" id="257" r:id="R6c56f79f993d4f1a"/>
    <p:sldId xmlns:r="http://schemas.openxmlformats.org/officeDocument/2006/relationships" id="258" r:id="R85a1088ba4db4b4d"/>
    <p:sldId xmlns:r="http://schemas.openxmlformats.org/officeDocument/2006/relationships" id="259" r:id="R3df088595d7a443c"/>
    <p:sldId xmlns:r="http://schemas.openxmlformats.org/officeDocument/2006/relationships" id="260" r:id="R9761263d440f4411"/>
    <p:sldId xmlns:r="http://schemas.openxmlformats.org/officeDocument/2006/relationships" id="261" r:id="R45dde8f0b1364809"/>
    <p:sldId xmlns:r="http://schemas.openxmlformats.org/officeDocument/2006/relationships" id="262" r:id="R6ce449c29a7f40fa"/>
  </p:sldIdLst>
  <p:sldSz cx="78867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4971d6b4c464b64" /><Relationship Type="http://schemas.openxmlformats.org/officeDocument/2006/relationships/slideMaster" Target="/ppt/slideMasters/slideMaster1.xml" Id="Rcc9198cf684741a7" /><Relationship Type="http://schemas.openxmlformats.org/officeDocument/2006/relationships/notesMaster" Target="/ppt/notesMasters/notesMaster1.xml" Id="R052d583a8f2c404d" /><Relationship Type="http://schemas.openxmlformats.org/officeDocument/2006/relationships/presProps" Target="/ppt/presProps.xml" Id="R1a6e5b521ee64219" /><Relationship Type="http://schemas.openxmlformats.org/officeDocument/2006/relationships/tableStyles" Target="/ppt/tableStyles.xml" Id="Rc33ecb454c2442f2" /><Relationship Type="http://schemas.openxmlformats.org/officeDocument/2006/relationships/slide" Target="/ppt/slides/slide1.xml" Id="R314ce2c17789415c" /><Relationship Type="http://schemas.openxmlformats.org/officeDocument/2006/relationships/slide" Target="/ppt/slides/slide2.xml" Id="R6c56f79f993d4f1a" /><Relationship Type="http://schemas.openxmlformats.org/officeDocument/2006/relationships/slide" Target="/ppt/slides/slide3.xml" Id="R85a1088ba4db4b4d" /><Relationship Type="http://schemas.openxmlformats.org/officeDocument/2006/relationships/slide" Target="/ppt/slides/slide4.xml" Id="R3df088595d7a443c" /><Relationship Type="http://schemas.openxmlformats.org/officeDocument/2006/relationships/slide" Target="/ppt/slides/slide5.xml" Id="R9761263d440f4411" /><Relationship Type="http://schemas.openxmlformats.org/officeDocument/2006/relationships/slide" Target="/ppt/slides/slide6.xml" Id="R45dde8f0b1364809" /><Relationship Type="http://schemas.openxmlformats.org/officeDocument/2006/relationships/slide" Target="/ppt/slides/slide7.xml" Id="R6ce449c29a7f40f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81626a4ffe7455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e86850f88fe44ee" /><Relationship Type="http://schemas.openxmlformats.org/officeDocument/2006/relationships/notesMaster" Target="/ppt/notesMasters/notesMaster1.xml" Id="Re24d5cb6f84f42e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12e67b8b8854676" /><Relationship Type="http://schemas.openxmlformats.org/officeDocument/2006/relationships/notesMaster" Target="/ppt/notesMasters/notesMaster1.xml" Id="Ra38caac803b3439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c23642b8cb34558" /><Relationship Type="http://schemas.openxmlformats.org/officeDocument/2006/relationships/notesMaster" Target="/ppt/notesMasters/notesMaster1.xml" Id="R0d9b2d840c3c40b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0e030d2fc61405c" /><Relationship Type="http://schemas.openxmlformats.org/officeDocument/2006/relationships/notesMaster" Target="/ppt/notesMasters/notesMaster1.xml" Id="R8e60f7b1ad17480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d3e51b5c1d840cc" /><Relationship Type="http://schemas.openxmlformats.org/officeDocument/2006/relationships/notesMaster" Target="/ppt/notesMasters/notesMaster1.xml" Id="R8196368448b9434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e5d179697ce4fbf" /><Relationship Type="http://schemas.openxmlformats.org/officeDocument/2006/relationships/notesMaster" Target="/ppt/notesMasters/notesMaster1.xml" Id="R3b99388de1f44a8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4126cb1945c4683" /><Relationship Type="http://schemas.openxmlformats.org/officeDocument/2006/relationships/notesMaster" Target="/ppt/notesMasters/notesMaster1.xml" Id="Ra26781ce5b41450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 voluntary dinner with the boss. Team bonding and pressure from hierarchy.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Karim means the invitation to be optional. Olek knows an invitation from the boss can feel like a test.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 voluntary dinner with the boss. Team bonding and pressure from hierarchy.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Karim means the invitation to be optional. Olek knows an invitation from the boss can feel like a test.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Karim invites the whole team to a company dinner.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 voluntary dinner with the boss. Team bonding and pressure from hierarchy.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Karim means the invitation to be optional. Olek knows an invitation from the boss can feel like a test.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Olek agrees although he already has personal plans.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 voluntary dinner with the boss. Team bonding and pressure from hierarchy.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Karim means the invitation to be optional. Olek knows an invitation from the boss can feel like a test.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At dinner Karim raises a toast while Olek checks the time.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 voluntary dinner with the boss. Team bonding and pressure from hierarchy.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Karim means the invitation to be optional. Olek knows an invitation from the boss can feel like a test.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next day Olek explains the pressure hidden in the invitation.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 voluntary dinner with the boss. Team bonding and pressure from hierarchy.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Karim means the invitation to be optional. Olek knows an invitation from the boss can feel like a test.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Karim makes the next invitation genuinely consequence-free.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 voluntary dinner with the boss. Team bonding and pressure from hierarchy.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Karim means the invitation to be optional. Olek knows an invitation from the boss can feel like a test.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Karim sees the company dinner as a gift and a way to build connection. Olek hears an invitation from the person who evaluates his work, so declining can look like a lack of commitment. With a power difference, the word optional is not enough. It must also be clear that absence needs no explanation and carries no consequences.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68c3b1d27824aa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1649401aa3745e3" /><Relationship Type="http://schemas.openxmlformats.org/officeDocument/2006/relationships/slideLayout" Target="/ppt/slideLayouts/slideLayout1.xml" Id="R5ca18e4dd7c6442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ca18e4dd7c6442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38ba2a116043f0" /><Relationship Type="http://schemas.openxmlformats.org/officeDocument/2006/relationships/notesSlide" Target="/ppt/notesSlides/notesSlide1.xml" Id="Rf44665649b87466b" /></Relationships>
</file>

<file path=ppt/slides/_rels/slide2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f3f77fd104d14e98"/><Relationship Type="http://schemas.openxmlformats.org/officeDocument/2006/relationships/image" Target="../media/image.jpeg" Id="R709c01e972d7432e"/><Relationship Type="http://schemas.openxmlformats.org/officeDocument/2006/relationships/notesSlide" Target="/ppt/notesSlides/notesSlide2.xml" Id="R3d8b1bf1b59a4523"/></Relationships>
</file>

<file path=ppt/slides/_rels/slide3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dced31b861a1440b"/><Relationship Type="http://schemas.openxmlformats.org/officeDocument/2006/relationships/image" Target="../media/image2.jpeg" Id="Red274ccd51bc4ada"/><Relationship Type="http://schemas.openxmlformats.org/officeDocument/2006/relationships/notesSlide" Target="/ppt/notesSlides/notesSlide3.xml" Id="R3beec0bd81334f44"/></Relationships>
</file>

<file path=ppt/slides/_rels/slide4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bb30c9168d1b4b1f"/><Relationship Type="http://schemas.openxmlformats.org/officeDocument/2006/relationships/image" Target="../media/image3.jpeg" Id="Reb594d6f9f6a4b53"/><Relationship Type="http://schemas.openxmlformats.org/officeDocument/2006/relationships/notesSlide" Target="/ppt/notesSlides/notesSlide4.xml" Id="R4b7d52bd35c6490e"/></Relationships>
</file>

<file path=ppt/slides/_rels/slide5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4ef587356fc44104"/><Relationship Type="http://schemas.openxmlformats.org/officeDocument/2006/relationships/image" Target="../media/image4.jpeg" Id="R770a5de944c640ae"/><Relationship Type="http://schemas.openxmlformats.org/officeDocument/2006/relationships/notesSlide" Target="/ppt/notesSlides/notesSlide5.xml" Id="R430a8278640d4136"/></Relationships>
</file>

<file path=ppt/slides/_rels/slide6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92577887fb3742ec"/><Relationship Type="http://schemas.openxmlformats.org/officeDocument/2006/relationships/image" Target="../media/image5.jpeg" Id="R2c16788d062e49b6"/><Relationship Type="http://schemas.openxmlformats.org/officeDocument/2006/relationships/notesSlide" Target="/ppt/notesSlides/notesSlide6.xml" Id="R0d6f6888280f4c3c"/></Relationships>
</file>

<file path=ppt/slides/_rels/slide7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053aa63692a040e0"/><Relationship Type="http://schemas.openxmlformats.org/officeDocument/2006/relationships/notesSlide" Target="/ppt/notesSlides/notesSlide7.xml" Id="R31139f63908b4a24"/><Relationship Id="rIdEmpatyzerAvatar" Type="http://schemas.openxmlformats.org/officeDocument/2006/relationships/image" Target="../media/empatyzer-avatar.png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51B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34318F-43C6-4E74-B1E0-0869850B1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38150"/>
            <a:ext cx="857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9886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39886"/>
                </a:solidFill>
                <a:latin typeface="Outfit"/>
                <a:ea typeface="Outfit"/>
                <a:cs typeface="Outfit"/>
              </a:rPr>
              <a:t>10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9409A74-9A69-49AD-8B66-0CBD5C5D3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81125"/>
            <a:ext cx="685800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7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37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A voluntary dinner with the boss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9A69A34-E14B-4DEF-B1A4-CA684B6FE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333750"/>
            <a:ext cx="676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39886"/>
                </a:solidFill>
                <a:latin typeface="Outfit"/>
                <a:ea typeface="Outfit"/>
                <a:cs typeface="Outfit"/>
              </a:defRPr>
            </a:pPr>
            <a:r>
              <a:rPr sz="1950" b="0">
                <a:solidFill>
                  <a:srgbClr val="239886"/>
                </a:solidFill>
                <a:latin typeface="Outfit"/>
                <a:ea typeface="Outfit"/>
                <a:cs typeface="Outfit"/>
              </a:rPr>
              <a:t>Team bonding and pressure from hierarchy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3BC3E6-07D5-4591-B610-B39597797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267200"/>
            <a:ext cx="6667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725" b="0">
                <a:solidFill>
                  <a:srgbClr val="FEF8FF"/>
                </a:solidFill>
                <a:latin typeface="Outfit"/>
                <a:ea typeface="Outfit"/>
                <a:cs typeface="Outfit"/>
              </a:rPr>
              <a:t>Karim means the invitation to be optional. Olek knows an invitation from the boss can feel like a test.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51EB63-4A95-45C6-B104-60F05A632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29350"/>
            <a:ext cx="676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FC5D4"/>
                </a:solidFill>
                <a:latin typeface="Outfit"/>
                <a:ea typeface="Outfit"/>
                <a:cs typeface="Outfit"/>
              </a:defRPr>
            </a:pPr>
            <a:r>
              <a:rPr sz="975" b="0">
                <a:solidFill>
                  <a:srgbClr val="CFC5D4"/>
                </a:solidFill>
                <a:latin typeface="Outfit"/>
                <a:ea typeface="Outfit"/>
                <a:cs typeface="Outfit"/>
              </a:rPr>
              <a:t>EMPATYZER · BEFORE AN IMPORTANT CONVERSATION</a:t>
            </a:r>
          </a:p>
        </p:txBody>
      </p:sp>
    </p:spTree>
    <p:extLst>
      <p:ext uri="{BB962C8B-B14F-4D97-AF65-F5344CB8AC3E}">
        <p14:creationId xmlns:p14="http://schemas.microsoft.com/office/powerpoint/2010/main" val="12603961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09c01e972d7432e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17AD99-2B72-47FF-B85E-C22D87858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"/>
            <a:ext cx="26670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20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4:30 PM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F08D734-5CE2-4A98-9161-59DF3F462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5297424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04CF67-B0B8-4D1D-B2FF-40722F16B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449824"/>
            <a:ext cx="4381500" cy="1141476"/>
          </a:xfrm>
          <a:prstGeom xmlns:a="http://schemas.openxmlformats.org/drawingml/2006/main" prst="roundRect">
            <a:avLst>
              <a:gd name="adj" fmla="val 21696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Dinner is on the company tonight. Come along, everyone — it’ll be fun.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5742C7-4A5E-4646-B9CD-806682A92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757603-F93F-4C34-9F6D-20BDDF761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85731681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274ccd51bc4ada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141C3F-A9B7-48FF-BE81-C7DF91AED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14975" y="571500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575E5A6-19EF-4831-BFB4-321C384E4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5867400"/>
            <a:ext cx="2667000" cy="723900"/>
          </a:xfrm>
          <a:prstGeom xmlns:a="http://schemas.openxmlformats.org/drawingml/2006/main" prst="roundRect">
            <a:avLst>
              <a:gd name="adj" fmla="val 34211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Sure, I’ll be there.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7ABAFB-E6C8-428E-A0E2-71D64B929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1575" y="5566791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8CAFB96-0F2C-4AAC-9A9B-0C25DE979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86325" y="5376291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4A9480-F391-48E9-AE3A-BF4F5134F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5728716"/>
            <a:ext cx="3333750" cy="862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  <p:txBody>
          <a:bodyPr xmlns:a="http://schemas.openxmlformats.org/drawingml/2006/main" anchor="ctr">
            <a:normAutofit fontScale="9121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If I say no to my boss, I’ll look uncommitted.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B55249-FBA1-4B48-AAAD-63BFD99A9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BC4E09-1C48-4A9C-890D-BCDCF4FC3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03394255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b594d6f9f6a4b5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740293-EB0C-4F9C-A008-0F13E2EE2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5576316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B7CF5DF-DCB3-4D10-BC68-CCDAF4585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728716"/>
            <a:ext cx="4381500" cy="862584"/>
          </a:xfrm>
          <a:prstGeom xmlns:a="http://schemas.openxmlformats.org/drawingml/2006/main" prst="roundRect">
            <a:avLst>
              <a:gd name="adj" fmla="val 28710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To the team. It’s good to spend time together outside work too.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A5626D-2AD1-48E9-A7CC-76CC7BFE4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64C8F7-5110-4F82-8336-C4473C584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65366896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70a5de944c640ae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769824-650B-4F3D-B68B-29205660B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"/>
            <a:ext cx="26670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20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THE NEXT DAY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67804EB-D875-4BFD-9D10-ACCE398F6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5576316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ECC6B1-6A10-44B7-AF68-ECD907DB2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728716"/>
            <a:ext cx="2667000" cy="862584"/>
          </a:xfrm>
          <a:prstGeom xmlns:a="http://schemas.openxmlformats.org/drawingml/2006/main" prst="roundRect">
            <a:avLst>
              <a:gd name="adj" fmla="val 28710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I said the dinner was optional.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2D60B0-2E00-42F4-9261-459156630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43475" y="5297424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8A183F-F9BF-4DAB-B71B-CAC36C6CC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5449824"/>
            <a:ext cx="3333750" cy="1141476"/>
          </a:xfrm>
          <a:prstGeom xmlns:a="http://schemas.openxmlformats.org/drawingml/2006/main" prst="roundRect">
            <a:avLst>
              <a:gd name="adj" fmla="val 21696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That’s easy to say when the invitation comes from the boss.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F5F063-AA61-40C6-8283-BECA0D19F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BCB5A2-2C80-4DED-87D5-9ED1F95D4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53691494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c16788d062e49b6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1A4E81-CE1A-4508-8AEF-D7E2C606F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5297424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46A92CA-92C5-4963-8D33-183550A3E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449824"/>
            <a:ext cx="3333750" cy="1141476"/>
          </a:xfrm>
          <a:prstGeom xmlns:a="http://schemas.openxmlformats.org/drawingml/2006/main" prst="roundRect">
            <a:avLst>
              <a:gd name="adj" fmla="val 21696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If you want to come, great. If not, you genuinely don’t need to explain.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371EE6-EB53-4FB2-9978-BACC9D541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14975" y="5576316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B2D2F0-4C7B-406C-A858-8D5EEFD28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5728716"/>
            <a:ext cx="2667000" cy="862584"/>
          </a:xfrm>
          <a:prstGeom xmlns:a="http://schemas.openxmlformats.org/drawingml/2006/main" prst="roundRect">
            <a:avLst>
              <a:gd name="adj" fmla="val 28710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Now that sounds different.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463D28-F210-47DA-923C-7963A0861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4B3C050-8D64-4F57-8004-9F0BD360A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54270751"/>
      </p:ext>
    </p:extLst>
  </p:cSld>
</p:sld>
</file>

<file path=ppt/slides/slide7.xml><?xml version="1.0" encoding="utf-8"?>
<p:sld xmlns:a="http://schemas.openxmlformats.org/drawingml/2006/main" xmlns:ns3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EEE8F3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900" name="Em avatar" descr="Em, trenerka Empatyzera"/>
          <p:cNvPicPr>
            <a:picLocks noChangeAspect="1"/>
          </p:cNvPicPr>
          <p:nvPr/>
        </p:nvPicPr>
        <p:blipFill>
          <a:blip r:embed="rIdEmpatyzerAvatar"/>
          <a:stretch>
            <a:fillRect/>
          </a:stretch>
        </p:blipFill>
        <p:spPr>
          <a:xfrm>
            <a:off x="419100" y="4629150"/>
            <a:ext cx="1600200" cy="1600200"/>
          </a:xfrm>
          <a:prstGeom prst="rect">
            <a:avLst/>
          </a:prstGeom>
        </p:spPr>
      </p:pic>
      <p:sp>
        <p:nvSpPr>
          <p:cNvPr id="3" name="">
            <a:extLst>
              <a:ext uri="{FF2B5EF4-FFF2-40B4-BE49-F238E27FC236}">
                <ns3:creationId id="{5B45ABC8-1A3E-4C18-9A00-ACAB8E303E67}"/>
              </a:ext>
            </a:extLst>
          </p:cNvPr>
          <p:cNvSpPr>
            <a:spLocks noGrp="1"/>
          </p:cNvSpPr>
          <p:nvPr/>
        </p:nvSpPr>
        <p:spPr>
          <a:xfrm>
            <a:off x="1905000" y="4695825"/>
            <a:ext cx="419100" cy="381000"/>
          </a:xfrm>
          <a:prstGeom prst="triangle">
            <a:avLst/>
          </a:prstGeom>
          <a:solidFill>
            <a:srgbClr val="FEF8FF"/>
          </a:solidFill>
          <a:ln w="19050">
            <a:solidFill>
              <a:srgbClr val="239886"/>
            </a:solidFill>
          </a:ln>
        </p:spPr>
      </p:sp>
      <p:sp>
        <p:nvSpPr>
          <p:cNvPr id="4" name="">
            <a:extLst>
              <a:ext uri="{FF2B5EF4-FFF2-40B4-BE49-F238E27FC236}">
                <ns3:creationId id="{1ED81C9A-E973-4D45-B3BC-29C749B85E60}"/>
              </a:ext>
            </a:extLst>
          </p:cNvPr>
          <p:cNvSpPr>
            <a:spLocks noGrp="1"/>
          </p:cNvSpPr>
          <p:nvPr/>
        </p:nvSpPr>
        <p:spPr>
          <a:xfrm>
            <a:off x="1828800" y="647700"/>
            <a:ext cx="5619750" cy="4095750"/>
          </a:xfrm>
          <a:prstGeom prst="roundRect">
            <a:avLst>
              <a:gd name="adj" fmla="val 6977"/>
            </a:avLst>
          </a:prstGeom>
          <a:solidFill>
            <a:srgbClr val="FEF8FF"/>
          </a:solidFill>
          <a:ln w="19050">
            <a:solidFill>
              <a:srgbClr val="239886"/>
            </a:solidFill>
          </a:ln>
        </p:spPr>
        <p:txBody>
          <a:bodyPr anchor="ctr">
            <a:normAutofit fontScale="100000"/>
          </a:bodyPr>
          <a:lstStyle/>
          <a:p>
            <a:pPr>
              <a:defRPr sz="15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5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/>
            </a:r>
          </a:p>
        </p:txBody>
      </p:sp>
      <p:sp>
        <p:nvSpPr>
          <p:cNvPr id="901" name="Em summary text" descr="Editable Empatyzer summary">
            <a:extLst>
              <a:ext uri="{FF2B5EF4-FFF2-40B4-BE49-F238E27FC236}">
                <ns3:creationId id="{AD909851-C4B1-403E-9E77-C72477D4603A}"/>
              </a:ext>
            </a:extLst>
          </p:cNvPr>
          <p:cNvSpPr>
            <a:spLocks noGrp="1"/>
          </p:cNvSpPr>
          <p:nvPr/>
        </p:nvSpPr>
        <p:spPr>
          <a:xfrm>
            <a:off x="2038350" y="1554480"/>
            <a:ext cx="5353050" cy="2476500"/>
          </a:xfrm>
          <a:prstGeom prst="rect">
            <a:avLst/>
          </a:prstGeom>
          <a:noFill/>
          <a:ln w="0">
            <a:noFill/>
          </a:ln>
        </p:spPr>
        <p:txBody>
          <a:bodyPr anchor="t" lIns="0" tIns="0" rIns="0" bIns="0" wrap="square">
            <a:noAutofit/>
          </a:bodyPr>
          <a:lstStyle/>
          <a:p>
            <a:pPr algn="l">
              <a:defRPr sz="11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Karim sees the company dinner as a gift and a way to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build connection. Olek hears an invitation from the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person who evaluates his work, so declining can look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like a lack of commitment. With a power difference,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the word optional is not enough. It must also be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clear that absence needs no explanation and carries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no consequences.</a:t>
            </a:r>
          </a:p>
        </p:txBody>
      </p:sp>
      <p:sp>
        <p:nvSpPr>
          <p:cNvPr id="5" name="">
            <a:extLst>
              <a:ext uri="{FF2B5EF4-FFF2-40B4-BE49-F238E27FC236}">
                <ns3:creationId id="{8D45EABA-F369-4936-A2A2-B75DF844328D}"/>
              </a:ext>
            </a:extLst>
          </p:cNvPr>
          <p:cNvSpPr>
            <a:spLocks noGrp="1"/>
          </p:cNvSpPr>
          <p:nvPr/>
        </p:nvSpPr>
        <p:spPr>
          <a:xfrm>
            <a:off x="171450" y="171450"/>
            <a:ext cx="514350" cy="514350"/>
          </a:xfrm>
          <a:prstGeom prst="ellipse">
            <a:avLst/>
          </a:prstGeom>
          <a:solidFill>
            <a:srgbClr val="4F2854"/>
          </a:solidFill>
          <a:ln w="19050">
            <a:solidFill>
              <a:srgbClr val="4F2854"/>
            </a:solidFill>
          </a:ln>
        </p:spPr>
      </p:sp>
      <p:sp>
        <p:nvSpPr>
          <p:cNvPr id="6" name="">
            <a:extLst>
              <a:ext uri="{FF2B5EF4-FFF2-40B4-BE49-F238E27FC236}">
                <ns3:creationId id="{4ED99676-EE36-4E8A-9AD4-B53CA315D8C3}"/>
              </a:ext>
            </a:extLst>
          </p:cNvPr>
          <p:cNvSpPr>
            <a:spLocks noGrp="1"/>
          </p:cNvSpPr>
          <p:nvPr/>
        </p:nvSpPr>
        <p:spPr>
          <a:xfrm>
            <a:off x="171450" y="171450"/>
            <a:ext cx="51435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6</a:t>
            </a:r>
          </a:p>
        </p:txBody>
      </p:sp>
      <p:sp>
        <p:nvSpPr>
          <p:cNvPr id="7" name="">
            <a:extLst>
              <a:ext uri="{FF2B5EF4-FFF2-40B4-BE49-F238E27FC236}">
                <ns3:creationId id="{AD909851-C4B1-403E-9E77-C72477D4603A}"/>
              </a:ext>
            </a:extLst>
          </p:cNvPr>
          <p:cNvSpPr>
            <a:spLocks noGrp="1"/>
          </p:cNvSpPr>
          <p:nvPr/>
        </p:nvSpPr>
        <p:spPr>
          <a:xfrm>
            <a:off x="2381250" y="6324600"/>
            <a:ext cx="504825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>
              <a:defRPr sz="975" b="0">
                <a:solidFill>
                  <a:srgbClr val="8E8195"/>
                </a:solidFill>
                <a:latin typeface="Outfit"/>
                <a:ea typeface="Outfit"/>
                <a:cs typeface="Outfit"/>
              </a:defRPr>
            </a:pPr>
            <a:r>
              <a:rPr sz="975" b="0">
                <a:solidFill>
                  <a:srgbClr val="8E8195"/>
                </a:solidFill>
                <a:latin typeface="Outfit"/>
                <a:ea typeface="Outfit"/>
                <a:cs typeface="Outfit"/>
              </a:rPr>
              <a:t>EMPATYZER · BEFORE AN IMPORTANT CONVERSATION</a:t>
            </a:r>
          </a:p>
        </p:txBody>
      </p:sp>
    </p:spTree>
    <p:extLst>
      <p:ext uri="{BB962C8B-B14F-4D97-AF65-F5344CB8AC3E}">
        <ns4:creationId val="153183510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2026-09-11T04:44:48.8410000Z</dcterms:created>
  <dcterms:modified xsi:type="dcterms:W3CDTF">2026-09-11T04:44:48.8410000Z</dcterms:modified>
</coreProperties>
</file>