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png" ContentType="image/png"/>
</Types>
</file>

<file path=_rels/.rels>&#65279;<?xml version="1.0" encoding="utf-8"?><Relationships xmlns="http://schemas.openxmlformats.org/package/2006/relationships"><Relationship Type="http://schemas.openxmlformats.org/package/2006/relationships/metadata/core-properties" Target="/docProps/core.xml" Id="Recd9772263594369" /><Relationship Type="http://schemas.openxmlformats.org/officeDocument/2006/relationships/extended-properties" Target="/docProps/app.xml" Id="R0f4631a26c964839" /><Relationship Type="http://schemas.openxmlformats.org/officeDocument/2006/relationships/officeDocument" Target="/ppt/presentation.xml" Id="Ra2025fdc714e492c" /></Relationships>
</file>

<file path=ppt/presentation.xml><?xml version="1.0" encoding="utf-8"?>
<p:presentation xmlns:p="http://schemas.openxmlformats.org/presentationml/2006/main">
  <p:sldMasterIdLst>
    <p:sldMasterId xmlns:r="http://schemas.openxmlformats.org/officeDocument/2006/relationships" id="2147483648" r:id="R51e85a3992cc4186"/>
  </p:sldMasterIdLst>
  <p:notesMasterIdLst>
    <p:notesMasterId xmlns:r="http://schemas.openxmlformats.org/officeDocument/2006/relationships" r:id="R16b2105e6a6146c2"/>
  </p:notesMasterIdLst>
  <p:sldIdLst>
    <p:sldId xmlns:r="http://schemas.openxmlformats.org/officeDocument/2006/relationships" id="256" r:id="Rab586f44823e4d94"/>
    <p:sldId xmlns:r="http://schemas.openxmlformats.org/officeDocument/2006/relationships" id="257" r:id="R5e5db1c75c414f2d"/>
    <p:sldId xmlns:r="http://schemas.openxmlformats.org/officeDocument/2006/relationships" id="258" r:id="R35402c90ba214bc1"/>
    <p:sldId xmlns:r="http://schemas.openxmlformats.org/officeDocument/2006/relationships" id="259" r:id="R026538b0bcab4f4c"/>
    <p:sldId xmlns:r="http://schemas.openxmlformats.org/officeDocument/2006/relationships" id="260" r:id="R369580c9dc5740e1"/>
    <p:sldId xmlns:r="http://schemas.openxmlformats.org/officeDocument/2006/relationships" id="261" r:id="R98dbc251bfd84b8e"/>
    <p:sldId xmlns:r="http://schemas.openxmlformats.org/officeDocument/2006/relationships" id="262" r:id="R2aeeac2a93bd4caa"/>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9ef951583a34bfd" /><Relationship Type="http://schemas.openxmlformats.org/officeDocument/2006/relationships/slideMaster" Target="/ppt/slideMasters/slideMaster1.xml" Id="R51e85a3992cc4186" /><Relationship Type="http://schemas.openxmlformats.org/officeDocument/2006/relationships/notesMaster" Target="/ppt/notesMasters/notesMaster1.xml" Id="R16b2105e6a6146c2" /><Relationship Type="http://schemas.openxmlformats.org/officeDocument/2006/relationships/presProps" Target="/ppt/presProps.xml" Id="R9a8c9f48040748bf" /><Relationship Type="http://schemas.openxmlformats.org/officeDocument/2006/relationships/tableStyles" Target="/ppt/tableStyles.xml" Id="R759cafbd98804ece" /><Relationship Type="http://schemas.openxmlformats.org/officeDocument/2006/relationships/slide" Target="/ppt/slides/slide1.xml" Id="Rab586f44823e4d94" /><Relationship Type="http://schemas.openxmlformats.org/officeDocument/2006/relationships/slide" Target="/ppt/slides/slide2.xml" Id="R5e5db1c75c414f2d" /><Relationship Type="http://schemas.openxmlformats.org/officeDocument/2006/relationships/slide" Target="/ppt/slides/slide3.xml" Id="R35402c90ba214bc1" /><Relationship Type="http://schemas.openxmlformats.org/officeDocument/2006/relationships/slide" Target="/ppt/slides/slide4.xml" Id="R026538b0bcab4f4c" /><Relationship Type="http://schemas.openxmlformats.org/officeDocument/2006/relationships/slide" Target="/ppt/slides/slide5.xml" Id="R369580c9dc5740e1" /><Relationship Type="http://schemas.openxmlformats.org/officeDocument/2006/relationships/slide" Target="/ppt/slides/slide6.xml" Id="R98dbc251bfd84b8e" /><Relationship Type="http://schemas.openxmlformats.org/officeDocument/2006/relationships/slide" Target="/ppt/slides/slide7.xml" Id="R2aeeac2a93bd4ca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0702cb5f10547f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3fd5b52d02c4d0d" /><Relationship Type="http://schemas.openxmlformats.org/officeDocument/2006/relationships/notesMaster" Target="/ppt/notesMasters/notesMaster1.xml" Id="R3de088b195154750" /></Relationships>
</file>

<file path=ppt/notesSlides/_rels/notesSlide2.xml.rels>&#65279;<?xml version="1.0" encoding="utf-8"?><Relationships xmlns="http://schemas.openxmlformats.org/package/2006/relationships"><Relationship Type="http://schemas.openxmlformats.org/officeDocument/2006/relationships/slide" Target="/ppt/slides/slide2.xml" Id="Rb2b432473e9b4a2d" /><Relationship Type="http://schemas.openxmlformats.org/officeDocument/2006/relationships/notesMaster" Target="/ppt/notesMasters/notesMaster1.xml" Id="Rc4d8d3f0d1c240a6" /></Relationships>
</file>

<file path=ppt/notesSlides/_rels/notesSlide3.xml.rels>&#65279;<?xml version="1.0" encoding="utf-8"?><Relationships xmlns="http://schemas.openxmlformats.org/package/2006/relationships"><Relationship Type="http://schemas.openxmlformats.org/officeDocument/2006/relationships/slide" Target="/ppt/slides/slide3.xml" Id="R75e73ef0fa7b430a" /><Relationship Type="http://schemas.openxmlformats.org/officeDocument/2006/relationships/notesMaster" Target="/ppt/notesMasters/notesMaster1.xml" Id="R6a30ba756c504c0a" /></Relationships>
</file>

<file path=ppt/notesSlides/_rels/notesSlide4.xml.rels>&#65279;<?xml version="1.0" encoding="utf-8"?><Relationships xmlns="http://schemas.openxmlformats.org/package/2006/relationships"><Relationship Type="http://schemas.openxmlformats.org/officeDocument/2006/relationships/slide" Target="/ppt/slides/slide4.xml" Id="R0c1b6fe9bcc14de7" /><Relationship Type="http://schemas.openxmlformats.org/officeDocument/2006/relationships/notesMaster" Target="/ppt/notesMasters/notesMaster1.xml" Id="R66bc3518061647c5" /></Relationships>
</file>

<file path=ppt/notesSlides/_rels/notesSlide5.xml.rels>&#65279;<?xml version="1.0" encoding="utf-8"?><Relationships xmlns="http://schemas.openxmlformats.org/package/2006/relationships"><Relationship Type="http://schemas.openxmlformats.org/officeDocument/2006/relationships/slide" Target="/ppt/slides/slide5.xml" Id="Ra5a80fb4c8df4cf2" /><Relationship Type="http://schemas.openxmlformats.org/officeDocument/2006/relationships/notesMaster" Target="/ppt/notesMasters/notesMaster1.xml" Id="R285099297e434380" /></Relationships>
</file>

<file path=ppt/notesSlides/_rels/notesSlide6.xml.rels>&#65279;<?xml version="1.0" encoding="utf-8"?><Relationships xmlns="http://schemas.openxmlformats.org/package/2006/relationships"><Relationship Type="http://schemas.openxmlformats.org/officeDocument/2006/relationships/slide" Target="/ppt/slides/slide6.xml" Id="R7e9a42073da84fc8" /><Relationship Type="http://schemas.openxmlformats.org/officeDocument/2006/relationships/notesMaster" Target="/ppt/notesMasters/notesMaster1.xml" Id="R15fce24dd9e34e19" /></Relationships>
</file>

<file path=ppt/notesSlides/_rels/notesSlide7.xml.rels>&#65279;<?xml version="1.0" encoding="utf-8"?><Relationships xmlns="http://schemas.openxmlformats.org/package/2006/relationships"><Relationship Type="http://schemas.openxmlformats.org/officeDocument/2006/relationships/slide" Target="/ppt/slides/slide7.xml" Id="R3189a72d83ad41c6" /><Relationship Type="http://schemas.openxmlformats.org/officeDocument/2006/relationships/notesMaster" Target="/ppt/notesMasters/notesMaster1.xml" Id="Ra244f5d34db54cf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was only joking. Irony in the sender’s head and words on the screen.</a:t>
            </a:r>
          </a:p>
          <a:p xmlns:a="http://schemas.openxmlformats.org/drawingml/2006/main">
            <a:r>
              <a:t/>
            </a:r>
          </a:p>
          <a:p xmlns:a="http://schemas.openxmlformats.org/drawingml/2006/main">
            <a:r>
              <a:t>Olek sends a joke. Maja receives only words without his tone of voice.</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was only joking. Irony in the sender’s head and words on the screen.</a:t>
            </a:r>
          </a:p>
          <a:p xmlns:a="http://schemas.openxmlformats.org/drawingml/2006/main">
            <a:r>
              <a:t/>
            </a:r>
          </a:p>
          <a:p xmlns:a="http://schemas.openxmlformats.org/drawingml/2006/main">
            <a:r>
              <a:t>Olek sends a joke. Maja receives only words without his tone of voice.</a:t>
            </a:r>
          </a:p>
          <a:p xmlns:a="http://schemas.openxmlformats.org/drawingml/2006/main">
            <a:r>
              <a:t/>
            </a:r>
          </a:p>
          <a:p xmlns:a="http://schemas.openxmlformats.org/drawingml/2006/main">
            <a:r>
              <a:t>Olek smiles as he sends an ironic message from his laptop.</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was only joking. Irony in the sender’s head and words on the screen.</a:t>
            </a:r>
          </a:p>
          <a:p xmlns:a="http://schemas.openxmlformats.org/drawingml/2006/main">
            <a:r>
              <a:t/>
            </a:r>
          </a:p>
          <a:p xmlns:a="http://schemas.openxmlformats.org/drawingml/2006/main">
            <a:r>
              <a:t>Olek sends a joke. Maja receives only words without his tone of voice.</a:t>
            </a:r>
          </a:p>
          <a:p xmlns:a="http://schemas.openxmlformats.org/drawingml/2006/main">
            <a:r>
              <a:t/>
            </a:r>
          </a:p>
          <a:p xmlns:a="http://schemas.openxmlformats.org/drawingml/2006/main">
            <a:r>
              <a:t>Maja reads the message seriously while Olek still smiles.</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was only joking. Irony in the sender’s head and words on the screen.</a:t>
            </a:r>
          </a:p>
          <a:p xmlns:a="http://schemas.openxmlformats.org/drawingml/2006/main">
            <a:r>
              <a:t/>
            </a:r>
          </a:p>
          <a:p xmlns:a="http://schemas.openxmlformats.org/drawingml/2006/main">
            <a:r>
              <a:t>Olek sends a joke. Maja receives only words without his tone of voice.</a:t>
            </a:r>
          </a:p>
          <a:p xmlns:a="http://schemas.openxmlformats.org/drawingml/2006/main">
            <a:r>
              <a:t/>
            </a:r>
          </a:p>
          <a:p xmlns:a="http://schemas.openxmlformats.org/drawingml/2006/main">
            <a:r>
              <a:t>Maja replies formally and Olek is puzzled by the change of tone.</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was only joking. Irony in the sender’s head and words on the screen.</a:t>
            </a:r>
          </a:p>
          <a:p xmlns:a="http://schemas.openxmlformats.org/drawingml/2006/main">
            <a:r>
              <a:t/>
            </a:r>
          </a:p>
          <a:p xmlns:a="http://schemas.openxmlformats.org/drawingml/2006/main">
            <a:r>
              <a:t>Olek sends a joke. Maja receives only words without his tone of voice.</a:t>
            </a:r>
          </a:p>
          <a:p xmlns:a="http://schemas.openxmlformats.org/drawingml/2006/main">
            <a:r>
              <a:t/>
            </a:r>
          </a:p>
          <a:p xmlns:a="http://schemas.openxmlformats.org/drawingml/2006/main">
            <a:r>
              <a:t>Olek and Maja discuss the misunderstood message.</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was only joking. Irony in the sender’s head and words on the screen.</a:t>
            </a:r>
          </a:p>
          <a:p xmlns:a="http://schemas.openxmlformats.org/drawingml/2006/main">
            <a:r>
              <a:t/>
            </a:r>
          </a:p>
          <a:p xmlns:a="http://schemas.openxmlformats.org/drawingml/2006/main">
            <a:r>
              <a:t>Olek sends a joke. Maja receives only words without his tone of voice.</a:t>
            </a:r>
          </a:p>
          <a:p xmlns:a="http://schemas.openxmlformats.org/drawingml/2006/main">
            <a:r>
              <a:t/>
            </a:r>
          </a:p>
          <a:p xmlns:a="http://schemas.openxmlformats.org/drawingml/2006/main">
            <a:r>
              <a:t>Olek and Maja see two meanings in the same words.</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was only joking. Irony in the sender’s head and words on the screen.</a:t>
            </a:r>
          </a:p>
          <a:p xmlns:a="http://schemas.openxmlformats.org/drawingml/2006/main">
            <a:r>
              <a:t/>
            </a:r>
          </a:p>
          <a:p xmlns:a="http://schemas.openxmlformats.org/drawingml/2006/main">
            <a:r>
              <a:t>Olek sends a joke. Maja receives only words without his tone of voice.</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a:p xmlns:a="http://schemas.openxmlformats.org/drawingml/2006/main">
            <a:r>
              <a:t/>
            </a:r>
          </a:p>
          <a:p xmlns:a="http://schemas.openxmlformats.org/drawingml/2006/main">
            <a:r>
              <a:t>Olek reads his own message with the tone he can hear in his head. Maja receives only written words, without the smile and intonation. The irony disappears and the joke starts to sound like a complaint. In a short message, mark the joke clearly or use a channel that carries tone.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6d593c0cbb04a1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136e1ca0f4240aa" /><Relationship Type="http://schemas.openxmlformats.org/officeDocument/2006/relationships/slideLayout" Target="/ppt/slideLayouts/slideLayout1.xml" Id="Rde00f0338b224d7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e00f0338b224d7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9eca674c84a4417" /><Relationship Type="http://schemas.openxmlformats.org/officeDocument/2006/relationships/notesSlide" Target="/ppt/notesSlides/notesSlide1.xml" Id="Rde224ec77c8a4b80"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f9fee755571f47b9"/><Relationship Type="http://schemas.openxmlformats.org/officeDocument/2006/relationships/image" Target="../media/image.jpeg" Id="R108195982a854597"/><Relationship Type="http://schemas.openxmlformats.org/officeDocument/2006/relationships/notesSlide" Target="/ppt/notesSlides/notesSlide2.xml" Id="Rae8ea81761084db0"/></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56913c94549f4cec"/><Relationship Type="http://schemas.openxmlformats.org/officeDocument/2006/relationships/image" Target="../media/image2.jpeg" Id="Ra7883de51eda4ed5"/><Relationship Type="http://schemas.openxmlformats.org/officeDocument/2006/relationships/notesSlide" Target="/ppt/notesSlides/notesSlide3.xml" Id="R841aed5764a34371"/></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4d82b2fe5b8b4bc5"/><Relationship Type="http://schemas.openxmlformats.org/officeDocument/2006/relationships/image" Target="../media/image3.jpeg" Id="R0a2b2525fce54405"/><Relationship Type="http://schemas.openxmlformats.org/officeDocument/2006/relationships/notesSlide" Target="/ppt/notesSlides/notesSlide4.xml" Id="R4e584cd541874453"/></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860eaf554d7f44d3"/><Relationship Type="http://schemas.openxmlformats.org/officeDocument/2006/relationships/image" Target="../media/image4.jpeg" Id="R582fa09e5dbf474a"/><Relationship Type="http://schemas.openxmlformats.org/officeDocument/2006/relationships/notesSlide" Target="/ppt/notesSlides/notesSlide5.xml" Id="Re927464535694c32"/></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bd2a71c163d448e3"/><Relationship Type="http://schemas.openxmlformats.org/officeDocument/2006/relationships/image" Target="../media/image5.jpeg" Id="R383d548ec3d3427d"/><Relationship Type="http://schemas.openxmlformats.org/officeDocument/2006/relationships/notesSlide" Target="/ppt/notesSlides/notesSlide6.xml" Id="R20d3153cd50e424f"/></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c0155be1ed7e4ec4"/><Relationship Type="http://schemas.openxmlformats.org/officeDocument/2006/relationships/notesSlide" Target="/ppt/notesSlides/notesSlide7.xml" Id="R31b2556d07374237"/><Relationship Id="rIdEmpatyzerAvatar" Type="http://schemas.openxmlformats.org/officeDocument/2006/relationships/image" Target="../media/empatyzer-avatar.png"/></Relationships>
</file>

<file path=ppt/slides/slide1.xml><?xml version="1.0" encoding="utf-8"?>
<p:sld xmlns:p="http://schemas.openxmlformats.org/presentationml/2006/main">
  <p:cSld>
    <p:bg>
      <p:bgPr>
        <a:solidFill xmlns:a="http://schemas.openxmlformats.org/drawingml/2006/main">
          <a:srgbClr val="251B34"/>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0343A3D-AEDF-4DA2-AFE0-DBCE6E5ED1EE}"/>
              </a:ext>
            </a:extLst>
          </p:cNvPr>
          <p:cNvSpPr>
            <a:spLocks xmlns:a="http://schemas.openxmlformats.org/drawingml/2006/main" noGrp="1"/>
          </p:cNvSpPr>
          <p:nvPr/>
        </p:nvSpPr>
        <p:spPr>
          <a:xfrm xmlns:a="http://schemas.openxmlformats.org/drawingml/2006/main">
            <a:off x="457200" y="438150"/>
            <a:ext cx="857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39886"/>
                </a:solidFill>
                <a:latin typeface="Outfit"/>
                <a:ea typeface="Outfit"/>
                <a:cs typeface="Outfit"/>
              </a:defRPr>
            </a:pPr>
            <a:r>
              <a:rPr sz="1800" b="1">
                <a:solidFill>
                  <a:srgbClr val="239886"/>
                </a:solidFill>
                <a:latin typeface="Outfit"/>
                <a:ea typeface="Outfit"/>
                <a:cs typeface="Outfit"/>
              </a:rPr>
              <a:t>07</a:t>
            </a:r>
          </a:p>
        </p:txBody>
      </p:sp>
      <p:sp>
        <p:nvSpPr>
          <p:cNvPr id="2" name="">
            <a:extLst xmlns:a="http://schemas.openxmlformats.org/drawingml/2006/main">
              <a:ext uri="{FF2B5EF4-FFF2-40B4-BE49-F238E27FC236}">
                <a16:creationId xmlns:a16="http://schemas.microsoft.com/office/drawing/2014/main" id="{B32AB708-2045-46D9-99E4-EADCD4F8F5F7}"/>
              </a:ext>
            </a:extLst>
          </p:cNvPr>
          <p:cNvSpPr>
            <a:spLocks xmlns:a="http://schemas.openxmlformats.org/drawingml/2006/main" noGrp="1"/>
          </p:cNvSpPr>
          <p:nvPr/>
        </p:nvSpPr>
        <p:spPr>
          <a:xfrm xmlns:a="http://schemas.openxmlformats.org/drawingml/2006/main">
            <a:off x="514350" y="1381125"/>
            <a:ext cx="68580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3750" b="1">
                <a:solidFill>
                  <a:srgbClr val="FEF8FF"/>
                </a:solidFill>
                <a:latin typeface="Outfit"/>
                <a:ea typeface="Outfit"/>
                <a:cs typeface="Outfit"/>
              </a:defRPr>
            </a:pPr>
            <a:r>
              <a:rPr sz="3750" b="1">
                <a:solidFill>
                  <a:srgbClr val="FEF8FF"/>
                </a:solidFill>
                <a:latin typeface="Outfit"/>
                <a:ea typeface="Outfit"/>
                <a:cs typeface="Outfit"/>
              </a:rPr>
              <a:t>I was only joking</a:t>
            </a:r>
          </a:p>
        </p:txBody>
      </p:sp>
      <p:sp>
        <p:nvSpPr>
          <p:cNvPr id="3" name="">
            <a:extLst xmlns:a="http://schemas.openxmlformats.org/drawingml/2006/main">
              <a:ext uri="{FF2B5EF4-FFF2-40B4-BE49-F238E27FC236}">
                <a16:creationId xmlns:a16="http://schemas.microsoft.com/office/drawing/2014/main" id="{2B82CB4F-FA2B-4644-8907-CB5F67F908D8}"/>
              </a:ext>
            </a:extLst>
          </p:cNvPr>
          <p:cNvSpPr>
            <a:spLocks xmlns:a="http://schemas.openxmlformats.org/drawingml/2006/main" noGrp="1"/>
          </p:cNvSpPr>
          <p:nvPr/>
        </p:nvSpPr>
        <p:spPr>
          <a:xfrm xmlns:a="http://schemas.openxmlformats.org/drawingml/2006/main">
            <a:off x="533400" y="3333750"/>
            <a:ext cx="6762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950" b="0">
                <a:solidFill>
                  <a:srgbClr val="239886"/>
                </a:solidFill>
                <a:latin typeface="Outfit"/>
                <a:ea typeface="Outfit"/>
                <a:cs typeface="Outfit"/>
              </a:defRPr>
            </a:pPr>
            <a:r>
              <a:rPr sz="1950" b="0">
                <a:solidFill>
                  <a:srgbClr val="239886"/>
                </a:solidFill>
                <a:latin typeface="Outfit"/>
                <a:ea typeface="Outfit"/>
                <a:cs typeface="Outfit"/>
              </a:rPr>
              <a:t>Irony in the sender’s head and words on the screen</a:t>
            </a:r>
          </a:p>
        </p:txBody>
      </p:sp>
      <p:sp>
        <p:nvSpPr>
          <p:cNvPr id="4" name="">
            <a:extLst xmlns:a="http://schemas.openxmlformats.org/drawingml/2006/main">
              <a:ext uri="{FF2B5EF4-FFF2-40B4-BE49-F238E27FC236}">
                <a16:creationId xmlns:a16="http://schemas.microsoft.com/office/drawing/2014/main" id="{636F7414-C195-4D4B-8104-19AC4F1F144F}"/>
              </a:ext>
            </a:extLst>
          </p:cNvPr>
          <p:cNvSpPr>
            <a:spLocks xmlns:a="http://schemas.openxmlformats.org/drawingml/2006/main" noGrp="1"/>
          </p:cNvSpPr>
          <p:nvPr/>
        </p:nvSpPr>
        <p:spPr>
          <a:xfrm xmlns:a="http://schemas.openxmlformats.org/drawingml/2006/main">
            <a:off x="533400" y="4267200"/>
            <a:ext cx="6667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0">
                <a:solidFill>
                  <a:srgbClr val="FEF8FF"/>
                </a:solidFill>
                <a:latin typeface="Outfit"/>
                <a:ea typeface="Outfit"/>
                <a:cs typeface="Outfit"/>
              </a:defRPr>
            </a:pPr>
            <a:r>
              <a:rPr sz="1725" b="0">
                <a:solidFill>
                  <a:srgbClr val="FEF8FF"/>
                </a:solidFill>
                <a:latin typeface="Outfit"/>
                <a:ea typeface="Outfit"/>
                <a:cs typeface="Outfit"/>
              </a:rPr>
              <a:t>Olek sends a joke. Maja receives only words without his tone of voice.</a:t>
            </a:r>
          </a:p>
        </p:txBody>
      </p:sp>
      <p:sp>
        <p:nvSpPr>
          <p:cNvPr id="5" name="">
            <a:extLst xmlns:a="http://schemas.openxmlformats.org/drawingml/2006/main">
              <a:ext uri="{FF2B5EF4-FFF2-40B4-BE49-F238E27FC236}">
                <a16:creationId xmlns:a16="http://schemas.microsoft.com/office/drawing/2014/main" id="{53BD0C1E-D024-4BE6-BDB4-687BC27A2394}"/>
              </a:ext>
            </a:extLst>
          </p:cNvPr>
          <p:cNvSpPr>
            <a:spLocks xmlns:a="http://schemas.openxmlformats.org/drawingml/2006/main" noGrp="1"/>
          </p:cNvSpPr>
          <p:nvPr/>
        </p:nvSpPr>
        <p:spPr>
          <a:xfrm xmlns:a="http://schemas.openxmlformats.org/drawingml/2006/main">
            <a:off x="533400" y="6229350"/>
            <a:ext cx="676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75" b="0">
                <a:solidFill>
                  <a:srgbClr val="CFC5D4"/>
                </a:solidFill>
                <a:latin typeface="Outfit"/>
                <a:ea typeface="Outfit"/>
                <a:cs typeface="Outfit"/>
              </a:defRPr>
            </a:pPr>
            <a:r>
              <a:rPr sz="975" b="0">
                <a:solidFill>
                  <a:srgbClr val="CFC5D4"/>
                </a:solidFill>
                <a:latin typeface="Outfit"/>
                <a:ea typeface="Outfit"/>
                <a:cs typeface="Outfit"/>
              </a:rPr>
              <a:t>EMPATYZER · BEFORE AN IMPORTANT CONVERSATION</a:t>
            </a:r>
          </a:p>
        </p:txBody>
      </p:sp>
    </p:spTree>
    <p:extLst>
      <p:ext uri="{BB962C8B-B14F-4D97-AF65-F5344CB8AC3E}">
        <p14:creationId xmlns:p14="http://schemas.microsoft.com/office/powerpoint/2010/main" val="110951078"/>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108195982a854597"/>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4A2E648-F0C5-4276-82A3-A4BB7BBB29D3}"/>
              </a:ext>
            </a:extLst>
          </p:cNvPr>
          <p:cNvSpPr>
            <a:spLocks xmlns:a="http://schemas.openxmlformats.org/drawingml/2006/main" noGrp="1"/>
          </p:cNvSpPr>
          <p:nvPr/>
        </p:nvSpPr>
        <p:spPr>
          <a:xfrm xmlns:a="http://schemas.openxmlformats.org/drawingml/2006/main">
            <a:off x="247650" y="5728716"/>
            <a:ext cx="4381500" cy="862584"/>
          </a:xfrm>
          <a:prstGeom xmlns:a="http://schemas.openxmlformats.org/drawingml/2006/main" prst="roundRect">
            <a:avLst>
              <a:gd name="adj" fmla="val 15459"/>
            </a:avLst>
          </a:prstGeom>
          <a:solidFill xmlns:a="http://schemas.openxmlformats.org/drawingml/2006/main">
            <a:srgbClr val="FEF8FF"/>
          </a:solidFill>
          <a:ln xmlns:a="http://schemas.openxmlformats.org/drawingml/2006/main" w="19050">
            <a:solidFill>
              <a:srgbClr val="239886"/>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Great. Just five more revisions and maybe it will be ready.</a:t>
            </a:r>
          </a:p>
        </p:txBody>
      </p:sp>
      <p:sp>
        <p:nvSpPr>
          <p:cNvPr id="3" name="">
            <a:extLst xmlns:a="http://schemas.openxmlformats.org/drawingml/2006/main">
              <a:ext uri="{FF2B5EF4-FFF2-40B4-BE49-F238E27FC236}">
                <a16:creationId xmlns:a16="http://schemas.microsoft.com/office/drawing/2014/main" id="{0F054C98-756A-4ABE-983B-99E02C595C68}"/>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3264BF50-A5A0-404A-BE65-8BDCF8D0E810}"/>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1</a:t>
            </a:r>
          </a:p>
        </p:txBody>
      </p:sp>
    </p:spTree>
    <p:extLst>
      <p:ext uri="{BB962C8B-B14F-4D97-AF65-F5344CB8AC3E}">
        <p14:creationId xmlns:p14="http://schemas.microsoft.com/office/powerpoint/2010/main" val="167734300"/>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a7883de51eda4ed5"/>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46FB131-C658-4F5B-B045-73ED6E1CABC1}"/>
              </a:ext>
            </a:extLst>
          </p:cNvPr>
          <p:cNvSpPr>
            <a:spLocks xmlns:a="http://schemas.openxmlformats.org/drawingml/2006/main" noGrp="1"/>
          </p:cNvSpPr>
          <p:nvPr/>
        </p:nvSpPr>
        <p:spPr>
          <a:xfrm xmlns:a="http://schemas.openxmlformats.org/drawingml/2006/main">
            <a:off x="498157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3" name="">
            <a:extLst xmlns:a="http://schemas.openxmlformats.org/drawingml/2006/main">
              <a:ext uri="{FF2B5EF4-FFF2-40B4-BE49-F238E27FC236}">
                <a16:creationId xmlns:a16="http://schemas.microsoft.com/office/drawing/2014/main" id="{8F4A22BE-C300-49EA-A6CB-B1EDE9C5D99D}"/>
              </a:ext>
            </a:extLst>
          </p:cNvPr>
          <p:cNvSpPr>
            <a:spLocks xmlns:a="http://schemas.openxmlformats.org/drawingml/2006/main" noGrp="1"/>
          </p:cNvSpPr>
          <p:nvPr/>
        </p:nvSpPr>
        <p:spPr>
          <a:xfrm xmlns:a="http://schemas.openxmlformats.org/drawingml/2006/main">
            <a:off x="488632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A5EF2B86-3339-4714-A02E-FBBEA2C7502A}"/>
              </a:ext>
            </a:extLst>
          </p:cNvPr>
          <p:cNvSpPr>
            <a:spLocks xmlns:a="http://schemas.openxmlformats.org/drawingml/2006/main" noGrp="1"/>
          </p:cNvSpPr>
          <p:nvPr/>
        </p:nvSpPr>
        <p:spPr>
          <a:xfrm xmlns:a="http://schemas.openxmlformats.org/drawingml/2006/main">
            <a:off x="4305300" y="5728716"/>
            <a:ext cx="333375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94506"/>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So he thinks I did everything wrong.</a:t>
            </a:r>
          </a:p>
        </p:txBody>
      </p:sp>
      <p:sp>
        <p:nvSpPr>
          <p:cNvPr id="5" name="">
            <a:extLst xmlns:a="http://schemas.openxmlformats.org/drawingml/2006/main">
              <a:ext uri="{FF2B5EF4-FFF2-40B4-BE49-F238E27FC236}">
                <a16:creationId xmlns:a16="http://schemas.microsoft.com/office/drawing/2014/main" id="{8EB1A35C-B279-414C-A0B3-4F12346DEF38}"/>
              </a:ext>
            </a:extLst>
          </p:cNvPr>
          <p:cNvSpPr>
            <a:spLocks xmlns:a="http://schemas.openxmlformats.org/drawingml/2006/main" noGrp="1"/>
          </p:cNvSpPr>
          <p:nvPr/>
        </p:nvSpPr>
        <p:spPr>
          <a:xfrm xmlns:a="http://schemas.openxmlformats.org/drawingml/2006/main">
            <a:off x="92392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6" name="">
            <a:extLst xmlns:a="http://schemas.openxmlformats.org/drawingml/2006/main">
              <a:ext uri="{FF2B5EF4-FFF2-40B4-BE49-F238E27FC236}">
                <a16:creationId xmlns:a16="http://schemas.microsoft.com/office/drawing/2014/main" id="{46502920-F1AD-4E71-8DD3-35DCE49593BB}"/>
              </a:ext>
            </a:extLst>
          </p:cNvPr>
          <p:cNvSpPr>
            <a:spLocks xmlns:a="http://schemas.openxmlformats.org/drawingml/2006/main" noGrp="1"/>
          </p:cNvSpPr>
          <p:nvPr/>
        </p:nvSpPr>
        <p:spPr>
          <a:xfrm xmlns:a="http://schemas.openxmlformats.org/drawingml/2006/main">
            <a:off x="82867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7" name="">
            <a:extLst xmlns:a="http://schemas.openxmlformats.org/drawingml/2006/main">
              <a:ext uri="{FF2B5EF4-FFF2-40B4-BE49-F238E27FC236}">
                <a16:creationId xmlns:a16="http://schemas.microsoft.com/office/drawing/2014/main" id="{60426311-B14D-47A0-AEFC-4675DC532A75}"/>
              </a:ext>
            </a:extLst>
          </p:cNvPr>
          <p:cNvSpPr>
            <a:spLocks xmlns:a="http://schemas.openxmlformats.org/drawingml/2006/main" noGrp="1"/>
          </p:cNvSpPr>
          <p:nvPr/>
        </p:nvSpPr>
        <p:spPr>
          <a:xfrm xmlns:a="http://schemas.openxmlformats.org/drawingml/2006/main">
            <a:off x="247650" y="5728716"/>
            <a:ext cx="333375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94506"/>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You can obviously hear that I’m joking.</a:t>
            </a:r>
          </a:p>
        </p:txBody>
      </p:sp>
      <p:sp>
        <p:nvSpPr>
          <p:cNvPr id="8" name="">
            <a:extLst xmlns:a="http://schemas.openxmlformats.org/drawingml/2006/main">
              <a:ext uri="{FF2B5EF4-FFF2-40B4-BE49-F238E27FC236}">
                <a16:creationId xmlns:a16="http://schemas.microsoft.com/office/drawing/2014/main" id="{47018B79-5392-4D2E-A011-F207B09ECA1A}"/>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9" name="">
            <a:extLst xmlns:a="http://schemas.openxmlformats.org/drawingml/2006/main">
              <a:ext uri="{FF2B5EF4-FFF2-40B4-BE49-F238E27FC236}">
                <a16:creationId xmlns:a16="http://schemas.microsoft.com/office/drawing/2014/main" id="{8761FA3D-7E43-42BC-8824-7EDE08A59CD2}"/>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2</a:t>
            </a:r>
          </a:p>
        </p:txBody>
      </p:sp>
    </p:spTree>
    <p:extLst>
      <p:ext uri="{BB962C8B-B14F-4D97-AF65-F5344CB8AC3E}">
        <p14:creationId xmlns:p14="http://schemas.microsoft.com/office/powerpoint/2010/main" val="1266077831"/>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0a2b2525fce54405"/>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5C2EDC5-318A-481B-8C5B-D09ACEC88828}"/>
              </a:ext>
            </a:extLst>
          </p:cNvPr>
          <p:cNvSpPr>
            <a:spLocks xmlns:a="http://schemas.openxmlformats.org/drawingml/2006/main" noGrp="1"/>
          </p:cNvSpPr>
          <p:nvPr/>
        </p:nvSpPr>
        <p:spPr>
          <a:xfrm xmlns:a="http://schemas.openxmlformats.org/drawingml/2006/main">
            <a:off x="4305300" y="5449824"/>
            <a:ext cx="3333750" cy="1141476"/>
          </a:xfrm>
          <a:prstGeom xmlns:a="http://schemas.openxmlformats.org/drawingml/2006/main" prst="roundRect">
            <a:avLst>
              <a:gd name="adj" fmla="val 11682"/>
            </a:avLst>
          </a:prstGeom>
          <a:solidFill xmlns:a="http://schemas.openxmlformats.org/drawingml/2006/main">
            <a:srgbClr val="FEF8FF"/>
          </a:solidFill>
          <a:ln xmlns:a="http://schemas.openxmlformats.org/drawingml/2006/main" w="19050">
            <a:solidFill>
              <a:srgbClr val="239886"/>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Understood. I will prepare another version based on your comments.</a:t>
            </a:r>
          </a:p>
        </p:txBody>
      </p:sp>
      <p:sp>
        <p:nvSpPr>
          <p:cNvPr id="3" name="">
            <a:extLst xmlns:a="http://schemas.openxmlformats.org/drawingml/2006/main">
              <a:ext uri="{FF2B5EF4-FFF2-40B4-BE49-F238E27FC236}">
                <a16:creationId xmlns:a16="http://schemas.microsoft.com/office/drawing/2014/main" id="{18966619-D2AD-428F-BBE3-7AB35E47034B}"/>
              </a:ext>
            </a:extLst>
          </p:cNvPr>
          <p:cNvSpPr>
            <a:spLocks xmlns:a="http://schemas.openxmlformats.org/drawingml/2006/main" noGrp="1"/>
          </p:cNvSpPr>
          <p:nvPr/>
        </p:nvSpPr>
        <p:spPr>
          <a:xfrm xmlns:a="http://schemas.openxmlformats.org/drawingml/2006/main">
            <a:off x="92392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5FA5C64D-BAD9-454A-A172-98B51DBBE7E2}"/>
              </a:ext>
            </a:extLst>
          </p:cNvPr>
          <p:cNvSpPr>
            <a:spLocks xmlns:a="http://schemas.openxmlformats.org/drawingml/2006/main" noGrp="1"/>
          </p:cNvSpPr>
          <p:nvPr/>
        </p:nvSpPr>
        <p:spPr>
          <a:xfrm xmlns:a="http://schemas.openxmlformats.org/drawingml/2006/main">
            <a:off x="82867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5" name="">
            <a:extLst xmlns:a="http://schemas.openxmlformats.org/drawingml/2006/main">
              <a:ext uri="{FF2B5EF4-FFF2-40B4-BE49-F238E27FC236}">
                <a16:creationId xmlns:a16="http://schemas.microsoft.com/office/drawing/2014/main" id="{6FC91909-7774-4C06-812A-9697E3256D6E}"/>
              </a:ext>
            </a:extLst>
          </p:cNvPr>
          <p:cNvSpPr>
            <a:spLocks xmlns:a="http://schemas.openxmlformats.org/drawingml/2006/main" noGrp="1"/>
          </p:cNvSpPr>
          <p:nvPr/>
        </p:nvSpPr>
        <p:spPr>
          <a:xfrm xmlns:a="http://schemas.openxmlformats.org/drawingml/2006/main">
            <a:off x="247650" y="5728716"/>
            <a:ext cx="333375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94506"/>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Why is she suddenly writing so formally?</a:t>
            </a:r>
          </a:p>
        </p:txBody>
      </p:sp>
      <p:sp>
        <p:nvSpPr>
          <p:cNvPr id="6" name="">
            <a:extLst xmlns:a="http://schemas.openxmlformats.org/drawingml/2006/main">
              <a:ext uri="{FF2B5EF4-FFF2-40B4-BE49-F238E27FC236}">
                <a16:creationId xmlns:a16="http://schemas.microsoft.com/office/drawing/2014/main" id="{44B9A018-0E23-48F1-8D77-5DA44FCD5897}"/>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E01BA274-4C1C-46F5-A944-FBA3AD9FABE7}"/>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3</a:t>
            </a:r>
          </a:p>
        </p:txBody>
      </p:sp>
    </p:spTree>
    <p:extLst>
      <p:ext uri="{BB962C8B-B14F-4D97-AF65-F5344CB8AC3E}">
        <p14:creationId xmlns:p14="http://schemas.microsoft.com/office/powerpoint/2010/main" val="1153339659"/>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582fa09e5dbf474a"/>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BFAC86A-CEA5-44C8-A8F4-B10F17F53C68}"/>
              </a:ext>
            </a:extLst>
          </p:cNvPr>
          <p:cNvSpPr>
            <a:spLocks xmlns:a="http://schemas.openxmlformats.org/drawingml/2006/main" noGrp="1"/>
          </p:cNvSpPr>
          <p:nvPr/>
        </p:nvSpPr>
        <p:spPr>
          <a:xfrm xmlns:a="http://schemas.openxmlformats.org/drawingml/2006/main">
            <a:off x="79057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671B75D8-8AFE-49CC-9041-B176A403B6E6}"/>
              </a:ext>
            </a:extLst>
          </p:cNvPr>
          <p:cNvSpPr>
            <a:spLocks xmlns:a="http://schemas.openxmlformats.org/drawingml/2006/main" noGrp="1"/>
          </p:cNvSpPr>
          <p:nvPr/>
        </p:nvSpPr>
        <p:spPr>
          <a:xfrm xmlns:a="http://schemas.openxmlformats.org/drawingml/2006/main">
            <a:off x="247650" y="5728716"/>
            <a:ext cx="266700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Maja, I was only joking.</a:t>
            </a:r>
          </a:p>
        </p:txBody>
      </p:sp>
      <p:sp>
        <p:nvSpPr>
          <p:cNvPr id="4" name="">
            <a:extLst xmlns:a="http://schemas.openxmlformats.org/drawingml/2006/main">
              <a:ext uri="{FF2B5EF4-FFF2-40B4-BE49-F238E27FC236}">
                <a16:creationId xmlns:a16="http://schemas.microsoft.com/office/drawing/2014/main" id="{7A6A0B15-20B7-473C-AD3A-7F465DD8B826}"/>
              </a:ext>
            </a:extLst>
          </p:cNvPr>
          <p:cNvSpPr>
            <a:spLocks xmlns:a="http://schemas.openxmlformats.org/drawingml/2006/main" noGrp="1"/>
          </p:cNvSpPr>
          <p:nvPr/>
        </p:nvSpPr>
        <p:spPr>
          <a:xfrm xmlns:a="http://schemas.openxmlformats.org/drawingml/2006/main">
            <a:off x="494347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92687F02-2D9C-4008-BAEE-925FDBFFCB85}"/>
              </a:ext>
            </a:extLst>
          </p:cNvPr>
          <p:cNvSpPr>
            <a:spLocks xmlns:a="http://schemas.openxmlformats.org/drawingml/2006/main" noGrp="1"/>
          </p:cNvSpPr>
          <p:nvPr/>
        </p:nvSpPr>
        <p:spPr>
          <a:xfrm xmlns:a="http://schemas.openxmlformats.org/drawingml/2006/main">
            <a:off x="4305300" y="5728716"/>
            <a:ext cx="333375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How was I supposed to know it was a joke?</a:t>
            </a:r>
          </a:p>
        </p:txBody>
      </p:sp>
      <p:sp>
        <p:nvSpPr>
          <p:cNvPr id="6" name="">
            <a:extLst xmlns:a="http://schemas.openxmlformats.org/drawingml/2006/main">
              <a:ext uri="{FF2B5EF4-FFF2-40B4-BE49-F238E27FC236}">
                <a16:creationId xmlns:a16="http://schemas.microsoft.com/office/drawing/2014/main" id="{AE0C6EC3-535F-41E8-99BF-303BBA46FDFA}"/>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31230F92-3449-460A-B067-C0AFA31B0C74}"/>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4</a:t>
            </a:r>
          </a:p>
        </p:txBody>
      </p:sp>
    </p:spTree>
    <p:extLst>
      <p:ext uri="{BB962C8B-B14F-4D97-AF65-F5344CB8AC3E}">
        <p14:creationId xmlns:p14="http://schemas.microsoft.com/office/powerpoint/2010/main" val="695584077"/>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383d548ec3d3427d"/>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D9E9BDA-DCA8-4830-AA92-D97A7BB04D6B}"/>
              </a:ext>
            </a:extLst>
          </p:cNvPr>
          <p:cNvSpPr>
            <a:spLocks xmlns:a="http://schemas.openxmlformats.org/drawingml/2006/main" noGrp="1"/>
          </p:cNvSpPr>
          <p:nvPr/>
        </p:nvSpPr>
        <p:spPr>
          <a:xfrm xmlns:a="http://schemas.openxmlformats.org/drawingml/2006/main">
            <a:off x="82867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3" name="">
            <a:extLst xmlns:a="http://schemas.openxmlformats.org/drawingml/2006/main">
              <a:ext uri="{FF2B5EF4-FFF2-40B4-BE49-F238E27FC236}">
                <a16:creationId xmlns:a16="http://schemas.microsoft.com/office/drawing/2014/main" id="{06664343-F2BA-46AA-A33C-055CE04E5608}"/>
              </a:ext>
            </a:extLst>
          </p:cNvPr>
          <p:cNvSpPr>
            <a:spLocks xmlns:a="http://schemas.openxmlformats.org/drawingml/2006/main" noGrp="1"/>
          </p:cNvSpPr>
          <p:nvPr/>
        </p:nvSpPr>
        <p:spPr>
          <a:xfrm xmlns:a="http://schemas.openxmlformats.org/drawingml/2006/main">
            <a:off x="73342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39B94B59-D30C-4B93-A7E8-615FD30C5322}"/>
              </a:ext>
            </a:extLst>
          </p:cNvPr>
          <p:cNvSpPr>
            <a:spLocks xmlns:a="http://schemas.openxmlformats.org/drawingml/2006/main" noGrp="1"/>
          </p:cNvSpPr>
          <p:nvPr/>
        </p:nvSpPr>
        <p:spPr>
          <a:xfrm xmlns:a="http://schemas.openxmlformats.org/drawingml/2006/main">
            <a:off x="247650" y="5728716"/>
            <a:ext cx="266700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94506"/>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In my head it sounded light.</a:t>
            </a:r>
          </a:p>
        </p:txBody>
      </p:sp>
      <p:sp>
        <p:nvSpPr>
          <p:cNvPr id="5" name="">
            <a:extLst xmlns:a="http://schemas.openxmlformats.org/drawingml/2006/main">
              <a:ext uri="{FF2B5EF4-FFF2-40B4-BE49-F238E27FC236}">
                <a16:creationId xmlns:a16="http://schemas.microsoft.com/office/drawing/2014/main" id="{C95BB31E-6B64-44E0-9419-AE219697A127}"/>
              </a:ext>
            </a:extLst>
          </p:cNvPr>
          <p:cNvSpPr>
            <a:spLocks xmlns:a="http://schemas.openxmlformats.org/drawingml/2006/main" noGrp="1"/>
          </p:cNvSpPr>
          <p:nvPr/>
        </p:nvSpPr>
        <p:spPr>
          <a:xfrm xmlns:a="http://schemas.openxmlformats.org/drawingml/2006/main">
            <a:off x="498157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6" name="">
            <a:extLst xmlns:a="http://schemas.openxmlformats.org/drawingml/2006/main">
              <a:ext uri="{FF2B5EF4-FFF2-40B4-BE49-F238E27FC236}">
                <a16:creationId xmlns:a16="http://schemas.microsoft.com/office/drawing/2014/main" id="{AF1D2307-6E54-43B4-A62D-EAFB0B17471F}"/>
              </a:ext>
            </a:extLst>
          </p:cNvPr>
          <p:cNvSpPr>
            <a:spLocks xmlns:a="http://schemas.openxmlformats.org/drawingml/2006/main" noGrp="1"/>
          </p:cNvSpPr>
          <p:nvPr/>
        </p:nvSpPr>
        <p:spPr>
          <a:xfrm xmlns:a="http://schemas.openxmlformats.org/drawingml/2006/main">
            <a:off x="488632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7" name="">
            <a:extLst xmlns:a="http://schemas.openxmlformats.org/drawingml/2006/main">
              <a:ext uri="{FF2B5EF4-FFF2-40B4-BE49-F238E27FC236}">
                <a16:creationId xmlns:a16="http://schemas.microsoft.com/office/drawing/2014/main" id="{4D2BBE2C-1162-456B-80BF-F6876EC2534E}"/>
              </a:ext>
            </a:extLst>
          </p:cNvPr>
          <p:cNvSpPr>
            <a:spLocks xmlns:a="http://schemas.openxmlformats.org/drawingml/2006/main" noGrp="1"/>
          </p:cNvSpPr>
          <p:nvPr/>
        </p:nvSpPr>
        <p:spPr>
          <a:xfrm xmlns:a="http://schemas.openxmlformats.org/drawingml/2006/main">
            <a:off x="4305300" y="5728716"/>
            <a:ext cx="333375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79035"/>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On the screen it sounded like a complaint.</a:t>
            </a:r>
          </a:p>
        </p:txBody>
      </p:sp>
      <p:sp>
        <p:nvSpPr>
          <p:cNvPr id="8" name="">
            <a:extLst xmlns:a="http://schemas.openxmlformats.org/drawingml/2006/main">
              <a:ext uri="{FF2B5EF4-FFF2-40B4-BE49-F238E27FC236}">
                <a16:creationId xmlns:a16="http://schemas.microsoft.com/office/drawing/2014/main" id="{7165AB87-D45A-44A6-AF18-349B20EF4758}"/>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9" name="">
            <a:extLst xmlns:a="http://schemas.openxmlformats.org/drawingml/2006/main">
              <a:ext uri="{FF2B5EF4-FFF2-40B4-BE49-F238E27FC236}">
                <a16:creationId xmlns:a16="http://schemas.microsoft.com/office/drawing/2014/main" id="{CB336129-829F-475D-934D-31E74A25A242}"/>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5</a:t>
            </a:r>
          </a:p>
        </p:txBody>
      </p:sp>
    </p:spTree>
    <p:extLst>
      <p:ext uri="{BB962C8B-B14F-4D97-AF65-F5344CB8AC3E}">
        <p14:creationId xmlns:p14="http://schemas.microsoft.com/office/powerpoint/2010/main" val="1208221259"/>
      </p:ext>
    </p:extLst>
  </p:cSld>
</p:sld>
</file>

<file path=ppt/slides/slide7.xml><?xml version="1.0" encoding="utf-8"?>
<p:sld xmlns:a="http://schemas.openxmlformats.org/drawingml/2006/main" xmlns:ns3="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pic>
        <p:nvPicPr>
          <p:cNvPr id="900" name="Em avatar" descr="Em, trenerka Empatyzera"/>
          <p:cNvPicPr>
            <a:picLocks noChangeAspect="1"/>
          </p:cNvPicPr>
          <p:nvPr/>
        </p:nvPicPr>
        <p:blipFill>
          <a:blip r:embed="rIdEmpatyzerAvatar"/>
          <a:stretch>
            <a:fillRect/>
          </a:stretch>
        </p:blipFill>
        <p:spPr>
          <a:xfrm>
            <a:off x="419100" y="4629150"/>
            <a:ext cx="1600200" cy="1600200"/>
          </a:xfrm>
          <a:prstGeom prst="rect">
            <a:avLst/>
          </a:prstGeom>
        </p:spPr>
      </p:pic>
      <p:sp>
        <p:nvSpPr>
          <p:cNvPr id="3" name="">
            <a:extLst>
              <a:ext uri="{FF2B5EF4-FFF2-40B4-BE49-F238E27FC236}">
                <ns3:creationId id="{5DE8C3AE-E75F-4EEA-B6C0-2DCB3D53225B}"/>
              </a:ext>
            </a:extLst>
          </p:cNvPr>
          <p:cNvSpPr>
            <a:spLocks noGrp="1"/>
          </p:cNvSpPr>
          <p:nvPr/>
        </p:nvSpPr>
        <p:spPr>
          <a:xfrm>
            <a:off x="1905000" y="4695825"/>
            <a:ext cx="419100" cy="381000"/>
          </a:xfrm>
          <a:prstGeom prst="triangle">
            <a:avLst/>
          </a:prstGeom>
          <a:solidFill>
            <a:srgbClr val="FEF8FF"/>
          </a:solidFill>
          <a:ln w="19050">
            <a:solidFill>
              <a:srgbClr val="239886"/>
            </a:solidFill>
          </a:ln>
        </p:spPr>
      </p:sp>
      <p:sp>
        <p:nvSpPr>
          <p:cNvPr id="4" name="">
            <a:extLst>
              <a:ext uri="{FF2B5EF4-FFF2-40B4-BE49-F238E27FC236}">
                <ns3:creationId id="{6371EE80-9542-4828-BB80-6F7FF3844900}"/>
              </a:ext>
            </a:extLst>
          </p:cNvPr>
          <p:cNvSpPr>
            <a:spLocks noGrp="1"/>
          </p:cNvSpPr>
          <p:nvPr/>
        </p:nvSpPr>
        <p:spPr>
          <a:xfrm>
            <a:off x="1828800" y="647700"/>
            <a:ext cx="5619750" cy="4095750"/>
          </a:xfrm>
          <a:prstGeom prst="roundRect">
            <a:avLst>
              <a:gd name="adj" fmla="val 6977"/>
            </a:avLst>
          </a:prstGeom>
          <a:solidFill>
            <a:srgbClr val="FEF8FF"/>
          </a:solidFill>
          <a:ln w="19050">
            <a:solidFill>
              <a:srgbClr val="239886"/>
            </a:solidFill>
          </a:ln>
        </p:spPr>
        <p:txBody>
          <a:bodyPr anchor="ctr">
            <a:normAutofit fontScale="100000"/>
          </a:bodyPr>
          <a:lstStyle/>
          <a:p>
            <a:pPr>
              <a:defRPr sz="1575" b="1">
                <a:solidFill>
                  <a:srgbClr val="251B34"/>
                </a:solidFill>
                <a:latin typeface="Outfit"/>
                <a:ea typeface="Outfit"/>
                <a:cs typeface="Outfit"/>
              </a:defRPr>
            </a:pPr>
            <a:r>
              <a:rPr sz="1575" b="1">
                <a:solidFill>
                  <a:srgbClr val="251B34"/>
                </a:solidFill>
                <a:latin typeface="Outfit"/>
                <a:ea typeface="Outfit"/>
                <a:cs typeface="Outfit"/>
              </a:rPr>
              <a:t/>
            </a:r>
          </a:p>
        </p:txBody>
      </p:sp>
      <p:sp>
        <p:nvSpPr>
          <p:cNvPr id="901" name="Em summary text" descr="Editable Empatyzer summary">
            <a:extLst>
              <a:ext uri="{FF2B5EF4-FFF2-40B4-BE49-F238E27FC236}">
                <ns3:creationId id="{9808809C-91B2-4ADA-9621-0A38FE9210B2}"/>
              </a:ext>
            </a:extLst>
          </p:cNvPr>
          <p:cNvSpPr>
            <a:spLocks noGrp="1"/>
          </p:cNvSpPr>
          <p:nvPr/>
        </p:nvSpPr>
        <p:spPr>
          <a:xfrm>
            <a:off x="2038350" y="1554480"/>
            <a:ext cx="5353050" cy="2476500"/>
          </a:xfrm>
          <a:prstGeom prst="rect">
            <a:avLst/>
          </a:prstGeom>
          <a:noFill/>
          <a:ln w="0">
            <a:noFill/>
          </a:ln>
        </p:spPr>
        <p:txBody>
          <a:bodyPr anchor="t" lIns="0" tIns="0" rIns="0" bIns="0" wrap="square">
            <a:noAutofit/>
          </a:bodyPr>
          <a:lstStyle/>
          <a:p>
            <a:pPr algn="l">
              <a:defRPr sz="1100" b="1">
                <a:solidFill>
                  <a:srgbClr val="251B34"/>
                </a:solidFill>
                <a:latin typeface="Outfit"/>
                <a:ea typeface="Outfit"/>
                <a:cs typeface="Outfit"/>
              </a:defRPr>
            </a:pPr>
            <a:r>
              <a:rPr sz="1100" b="1">
                <a:solidFill>
                  <a:srgbClr val="251B34"/>
                </a:solidFill>
                <a:latin typeface="Outfit"/>
                <a:ea typeface="Outfit"/>
                <a:cs typeface="Outfit"/>
              </a:rPr>
              <a:t>Olek reads his own message with the tone he can hear</a:t>
            </a:r>
            <a:br>
              <a:rPr sz="1100" b="1">
                <a:solidFill>
                  <a:srgbClr val="251B34"/>
                </a:solidFill>
                <a:latin typeface="Outfit"/>
                <a:ea typeface="Outfit"/>
                <a:cs typeface="Outfit"/>
              </a:rPr>
            </a:br>
            <a:r>
              <a:rPr sz="1100" b="1">
                <a:solidFill>
                  <a:srgbClr val="251B34"/>
                </a:solidFill>
                <a:latin typeface="Outfit"/>
                <a:ea typeface="Outfit"/>
                <a:cs typeface="Outfit"/>
              </a:rPr>
              <a:t>in his head. Maja receives only written words,</a:t>
            </a:r>
            <a:br>
              <a:rPr sz="1100" b="1">
                <a:solidFill>
                  <a:srgbClr val="251B34"/>
                </a:solidFill>
                <a:latin typeface="Outfit"/>
                <a:ea typeface="Outfit"/>
                <a:cs typeface="Outfit"/>
              </a:rPr>
            </a:br>
            <a:r>
              <a:rPr sz="1100" b="1">
                <a:solidFill>
                  <a:srgbClr val="251B34"/>
                </a:solidFill>
                <a:latin typeface="Outfit"/>
                <a:ea typeface="Outfit"/>
                <a:cs typeface="Outfit"/>
              </a:rPr>
              <a:t>without the smile and intonation. The irony</a:t>
            </a:r>
            <a:br>
              <a:rPr sz="1100" b="1">
                <a:solidFill>
                  <a:srgbClr val="251B34"/>
                </a:solidFill>
                <a:latin typeface="Outfit"/>
                <a:ea typeface="Outfit"/>
                <a:cs typeface="Outfit"/>
              </a:rPr>
            </a:br>
            <a:r>
              <a:rPr sz="1100" b="1">
                <a:solidFill>
                  <a:srgbClr val="251B34"/>
                </a:solidFill>
                <a:latin typeface="Outfit"/>
                <a:ea typeface="Outfit"/>
                <a:cs typeface="Outfit"/>
              </a:rPr>
              <a:t>disappears and the joke starts to sound like a</a:t>
            </a:r>
            <a:br>
              <a:rPr sz="1100" b="1">
                <a:solidFill>
                  <a:srgbClr val="251B34"/>
                </a:solidFill>
                <a:latin typeface="Outfit"/>
                <a:ea typeface="Outfit"/>
                <a:cs typeface="Outfit"/>
              </a:rPr>
            </a:br>
            <a:r>
              <a:rPr sz="1100" b="1">
                <a:solidFill>
                  <a:srgbClr val="251B34"/>
                </a:solidFill>
                <a:latin typeface="Outfit"/>
                <a:ea typeface="Outfit"/>
                <a:cs typeface="Outfit"/>
              </a:rPr>
              <a:t>complaint. In a short message, mark the joke clearly</a:t>
            </a:r>
            <a:br>
              <a:rPr sz="1100" b="1">
                <a:solidFill>
                  <a:srgbClr val="251B34"/>
                </a:solidFill>
                <a:latin typeface="Outfit"/>
                <a:ea typeface="Outfit"/>
                <a:cs typeface="Outfit"/>
              </a:rPr>
            </a:br>
            <a:r>
              <a:rPr sz="1100" b="1">
                <a:solidFill>
                  <a:srgbClr val="251B34"/>
                </a:solidFill>
                <a:latin typeface="Outfit"/>
                <a:ea typeface="Outfit"/>
                <a:cs typeface="Outfit"/>
              </a:rPr>
              <a:t>or use a channel that carries tone.</a:t>
            </a:r>
          </a:p>
        </p:txBody>
      </p:sp>
      <p:sp>
        <p:nvSpPr>
          <p:cNvPr id="5" name="">
            <a:extLst>
              <a:ext uri="{FF2B5EF4-FFF2-40B4-BE49-F238E27FC236}">
                <ns3:creationId id="{5585163C-8160-4F84-AD83-61B870D116A2}"/>
              </a:ext>
            </a:extLst>
          </p:cNvPr>
          <p:cNvSpPr>
            <a:spLocks noGrp="1"/>
          </p:cNvSpPr>
          <p:nvPr/>
        </p:nvSpPr>
        <p:spPr>
          <a:xfrm>
            <a:off x="171450" y="171450"/>
            <a:ext cx="514350" cy="514350"/>
          </a:xfrm>
          <a:prstGeom prst="ellipse">
            <a:avLst/>
          </a:prstGeom>
          <a:solidFill>
            <a:srgbClr val="4F2854"/>
          </a:solidFill>
          <a:ln w="19050">
            <a:solidFill>
              <a:srgbClr val="4F2854"/>
            </a:solidFill>
          </a:ln>
        </p:spPr>
      </p:sp>
      <p:sp>
        <p:nvSpPr>
          <p:cNvPr id="6" name="">
            <a:extLst>
              <a:ext uri="{FF2B5EF4-FFF2-40B4-BE49-F238E27FC236}">
                <ns3:creationId id="{91A68F60-9DE2-4B4E-841F-88F602E06398}"/>
              </a:ext>
            </a:extLst>
          </p:cNvPr>
          <p:cNvSpPr>
            <a:spLocks noGrp="1"/>
          </p:cNvSpPr>
          <p:nvPr/>
        </p:nvSpPr>
        <p:spPr>
          <a:xfrm>
            <a:off x="171450" y="171450"/>
            <a:ext cx="514350" cy="514350"/>
          </a:xfrm>
          <a:prstGeom prst="rect">
            <a:avLst/>
          </a:prstGeom>
          <a:noFill/>
          <a:ln w="0">
            <a:noFill/>
          </a:ln>
        </p:spPr>
        <p:txBody>
          <a:bodyPr anchor="ctr">
            <a:normAutofit fontScale="100000"/>
          </a:bodyPr>
          <a:lstStyle/>
          <a:p>
            <a:pPr>
              <a:defRPr sz="1650" b="1">
                <a:solidFill>
                  <a:srgbClr val="FEF8FF"/>
                </a:solidFill>
                <a:latin typeface="Outfit"/>
                <a:ea typeface="Outfit"/>
                <a:cs typeface="Outfit"/>
              </a:defRPr>
            </a:pPr>
            <a:r>
              <a:rPr sz="1650" b="1">
                <a:solidFill>
                  <a:srgbClr val="FEF8FF"/>
                </a:solidFill>
                <a:latin typeface="Outfit"/>
                <a:ea typeface="Outfit"/>
                <a:cs typeface="Outfit"/>
              </a:rPr>
              <a:t>6</a:t>
            </a:r>
          </a:p>
        </p:txBody>
      </p:sp>
      <p:sp>
        <p:nvSpPr>
          <p:cNvPr id="7" name="">
            <a:extLst>
              <a:ext uri="{FF2B5EF4-FFF2-40B4-BE49-F238E27FC236}">
                <ns3:creationId id="{9808809C-91B2-4ADA-9621-0A38FE9210B2}"/>
              </a:ext>
            </a:extLst>
          </p:cNvPr>
          <p:cNvSpPr>
            <a:spLocks noGrp="1"/>
          </p:cNvSpPr>
          <p:nvPr/>
        </p:nvSpPr>
        <p:spPr>
          <a:xfrm>
            <a:off x="2381250" y="6324600"/>
            <a:ext cx="5048250" cy="247650"/>
          </a:xfrm>
          <a:prstGeom prst="rect">
            <a:avLst/>
          </a:prstGeom>
          <a:noFill/>
          <a:ln w="0">
            <a:noFill/>
          </a:ln>
        </p:spPr>
        <p:txBody>
          <a:bodyPr anchor="ctr">
            <a:normAutofit fontScale="100000"/>
          </a:bodyPr>
          <a:lstStyle/>
          <a:p>
            <a:pPr>
              <a:defRPr sz="975" b="0">
                <a:solidFill>
                  <a:srgbClr val="8E8195"/>
                </a:solidFill>
                <a:latin typeface="Outfit"/>
                <a:ea typeface="Outfit"/>
                <a:cs typeface="Outfit"/>
              </a:defRPr>
            </a:pPr>
            <a:r>
              <a:rPr sz="975" b="0">
                <a:solidFill>
                  <a:srgbClr val="8E8195"/>
                </a:solidFill>
                <a:latin typeface="Outfit"/>
                <a:ea typeface="Outfit"/>
                <a:cs typeface="Outfit"/>
              </a:rPr>
              <a:t>EMPATYZER · BEFORE AN IMPORTANT CONVERSATION</a:t>
            </a:r>
          </a:p>
        </p:txBody>
      </p:sp>
    </p:spTree>
    <p:extLst>
      <p:ext uri="{BB962C8B-B14F-4D97-AF65-F5344CB8AC3E}">
        <ns4:creationId val="113192966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2026-09-11T04:44:46.4600000Z</dcterms:created>
  <dcterms:modified xsi:type="dcterms:W3CDTF">2026-09-11T04:44:46.4600000Z</dcterms:modified>
</coreProperties>
</file>