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png" ContentType="image/png"/>
</Types>
</file>

<file path=_rels/.rels>&#65279;<?xml version="1.0" encoding="utf-8"?><Relationships xmlns="http://schemas.openxmlformats.org/package/2006/relationships"><Relationship Type="http://schemas.openxmlformats.org/package/2006/relationships/metadata/core-properties" Target="/docProps/core.xml" Id="R16fe143f8d3e4ab1" /><Relationship Type="http://schemas.openxmlformats.org/officeDocument/2006/relationships/extended-properties" Target="/docProps/app.xml" Id="R4aa209d1db214841" /><Relationship Type="http://schemas.openxmlformats.org/officeDocument/2006/relationships/officeDocument" Target="/ppt/presentation.xml" Id="R52fd8c6dd6b34d22" /></Relationships>
</file>

<file path=ppt/presentation.xml><?xml version="1.0" encoding="utf-8"?>
<p:presentation xmlns:p="http://schemas.openxmlformats.org/presentationml/2006/main">
  <p:sldMasterIdLst>
    <p:sldMasterId xmlns:r="http://schemas.openxmlformats.org/officeDocument/2006/relationships" id="2147483648" r:id="R2f7f0b68ba4342e6"/>
  </p:sldMasterIdLst>
  <p:notesMasterIdLst>
    <p:notesMasterId xmlns:r="http://schemas.openxmlformats.org/officeDocument/2006/relationships" r:id="R32386e54dbcb41be"/>
  </p:notesMasterIdLst>
  <p:sldIdLst>
    <p:sldId xmlns:r="http://schemas.openxmlformats.org/officeDocument/2006/relationships" id="256" r:id="Rbc6c1d1d48514d1a"/>
    <p:sldId xmlns:r="http://schemas.openxmlformats.org/officeDocument/2006/relationships" id="257" r:id="R067417b54e414e3f"/>
    <p:sldId xmlns:r="http://schemas.openxmlformats.org/officeDocument/2006/relationships" id="258" r:id="R54a0b48051474fd5"/>
    <p:sldId xmlns:r="http://schemas.openxmlformats.org/officeDocument/2006/relationships" id="259" r:id="R718daab8c9ad467c"/>
    <p:sldId xmlns:r="http://schemas.openxmlformats.org/officeDocument/2006/relationships" id="260" r:id="R30c15a0732ac42d9"/>
    <p:sldId xmlns:r="http://schemas.openxmlformats.org/officeDocument/2006/relationships" id="261" r:id="Re0ad7e47189b44c5"/>
    <p:sldId xmlns:r="http://schemas.openxmlformats.org/officeDocument/2006/relationships" id="262" r:id="R30bb30d378fa4ef4"/>
  </p:sldIdLst>
  <p:sldSz cx="78867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3c80ae5710f4a28" /><Relationship Type="http://schemas.openxmlformats.org/officeDocument/2006/relationships/slideMaster" Target="/ppt/slideMasters/slideMaster1.xml" Id="R2f7f0b68ba4342e6" /><Relationship Type="http://schemas.openxmlformats.org/officeDocument/2006/relationships/notesMaster" Target="/ppt/notesMasters/notesMaster1.xml" Id="R32386e54dbcb41be" /><Relationship Type="http://schemas.openxmlformats.org/officeDocument/2006/relationships/presProps" Target="/ppt/presProps.xml" Id="Rc7b9636f9fd643c0" /><Relationship Type="http://schemas.openxmlformats.org/officeDocument/2006/relationships/tableStyles" Target="/ppt/tableStyles.xml" Id="Re5c67ffdeb9c4852" /><Relationship Type="http://schemas.openxmlformats.org/officeDocument/2006/relationships/slide" Target="/ppt/slides/slide1.xml" Id="Rbc6c1d1d48514d1a" /><Relationship Type="http://schemas.openxmlformats.org/officeDocument/2006/relationships/slide" Target="/ppt/slides/slide2.xml" Id="R067417b54e414e3f" /><Relationship Type="http://schemas.openxmlformats.org/officeDocument/2006/relationships/slide" Target="/ppt/slides/slide3.xml" Id="R54a0b48051474fd5" /><Relationship Type="http://schemas.openxmlformats.org/officeDocument/2006/relationships/slide" Target="/ppt/slides/slide4.xml" Id="R718daab8c9ad467c" /><Relationship Type="http://schemas.openxmlformats.org/officeDocument/2006/relationships/slide" Target="/ppt/slides/slide5.xml" Id="R30c15a0732ac42d9" /><Relationship Type="http://schemas.openxmlformats.org/officeDocument/2006/relationships/slide" Target="/ppt/slides/slide6.xml" Id="Re0ad7e47189b44c5" /><Relationship Type="http://schemas.openxmlformats.org/officeDocument/2006/relationships/slide" Target="/ppt/slides/slide7.xml" Id="R30bb30d378fa4ef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72f1893cefd41e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ee52c2154844141" /><Relationship Type="http://schemas.openxmlformats.org/officeDocument/2006/relationships/notesMaster" Target="/ppt/notesMasters/notesMaster1.xml" Id="R067c1fce7bcb49f2" /></Relationships>
</file>

<file path=ppt/notesSlides/_rels/notesSlide2.xml.rels>&#65279;<?xml version="1.0" encoding="utf-8"?><Relationships xmlns="http://schemas.openxmlformats.org/package/2006/relationships"><Relationship Type="http://schemas.openxmlformats.org/officeDocument/2006/relationships/slide" Target="/ppt/slides/slide2.xml" Id="R6c8c14ed45664543" /><Relationship Type="http://schemas.openxmlformats.org/officeDocument/2006/relationships/notesMaster" Target="/ppt/notesMasters/notesMaster1.xml" Id="R4952d8c2642d4741" /></Relationships>
</file>

<file path=ppt/notesSlides/_rels/notesSlide3.xml.rels>&#65279;<?xml version="1.0" encoding="utf-8"?><Relationships xmlns="http://schemas.openxmlformats.org/package/2006/relationships"><Relationship Type="http://schemas.openxmlformats.org/officeDocument/2006/relationships/slide" Target="/ppt/slides/slide3.xml" Id="R739bda3231e84c06" /><Relationship Type="http://schemas.openxmlformats.org/officeDocument/2006/relationships/notesMaster" Target="/ppt/notesMasters/notesMaster1.xml" Id="R19a8a539021748ca" /></Relationships>
</file>

<file path=ppt/notesSlides/_rels/notesSlide4.xml.rels>&#65279;<?xml version="1.0" encoding="utf-8"?><Relationships xmlns="http://schemas.openxmlformats.org/package/2006/relationships"><Relationship Type="http://schemas.openxmlformats.org/officeDocument/2006/relationships/slide" Target="/ppt/slides/slide4.xml" Id="R63b4c0c1eccb4f9c" /><Relationship Type="http://schemas.openxmlformats.org/officeDocument/2006/relationships/notesMaster" Target="/ppt/notesMasters/notesMaster1.xml" Id="Rbc2cbfda644b4daa" /></Relationships>
</file>

<file path=ppt/notesSlides/_rels/notesSlide5.xml.rels>&#65279;<?xml version="1.0" encoding="utf-8"?><Relationships xmlns="http://schemas.openxmlformats.org/package/2006/relationships"><Relationship Type="http://schemas.openxmlformats.org/officeDocument/2006/relationships/slide" Target="/ppt/slides/slide5.xml" Id="R0ebc1fceda81419b" /><Relationship Type="http://schemas.openxmlformats.org/officeDocument/2006/relationships/notesMaster" Target="/ppt/notesMasters/notesMaster1.xml" Id="Ra521fddfbe9540da" /></Relationships>
</file>

<file path=ppt/notesSlides/_rels/notesSlide6.xml.rels>&#65279;<?xml version="1.0" encoding="utf-8"?><Relationships xmlns="http://schemas.openxmlformats.org/package/2006/relationships"><Relationship Type="http://schemas.openxmlformats.org/officeDocument/2006/relationships/slide" Target="/ppt/slides/slide6.xml" Id="R01a53a52f2494b3d" /><Relationship Type="http://schemas.openxmlformats.org/officeDocument/2006/relationships/notesMaster" Target="/ppt/notesMasters/notesMaster1.xml" Id="Ra3d72e9e57fd4b34" /></Relationships>
</file>

<file path=ppt/notesSlides/_rels/notesSlide7.xml.rels>&#65279;<?xml version="1.0" encoding="utf-8"?><Relationships xmlns="http://schemas.openxmlformats.org/package/2006/relationships"><Relationship Type="http://schemas.openxmlformats.org/officeDocument/2006/relationships/slide" Target="/ppt/slides/slide7.xml" Id="Rd2161b7e7a9e43ed" /><Relationship Type="http://schemas.openxmlformats.org/officeDocument/2006/relationships/notesMaster" Target="/ppt/notesMasters/notesMaster1.xml" Id="R94821178c15349d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Maybe take a look sometime…. Indirect and literal communication.</a:t>
            </a:r>
          </a:p>
          <a:p xmlns:a="http://schemas.openxmlformats.org/drawingml/2006/main">
            <a:r>
              <a:t/>
            </a:r>
          </a:p>
          <a:p xmlns:a="http://schemas.openxmlformats.org/drawingml/2006/main">
            <a:r>
              <a:t>Helena believes she gave a polite deadline for comments. Tom hears only the words that were actually said.</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Maybe take a look sometime…. Indirect and literal communication.</a:t>
            </a:r>
          </a:p>
          <a:p xmlns:a="http://schemas.openxmlformats.org/drawingml/2006/main">
            <a:r>
              <a:t/>
            </a:r>
          </a:p>
          <a:p xmlns:a="http://schemas.openxmlformats.org/drawingml/2006/main">
            <a:r>
              <a:t>Helena believes she gave a polite deadline for comments. Tom hears only the words that were actually said.</a:t>
            </a:r>
          </a:p>
          <a:p xmlns:a="http://schemas.openxmlformats.org/drawingml/2006/main">
            <a:r>
              <a:t/>
            </a:r>
          </a:p>
          <a:p xmlns:a="http://schemas.openxmlformats.org/drawingml/2006/main">
            <a:r>
              <a:t>Helena, holding a mug, asks Tom at his laptop to review a report.</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Maybe take a look sometime…. Indirect and literal communication.</a:t>
            </a:r>
          </a:p>
          <a:p xmlns:a="http://schemas.openxmlformats.org/drawingml/2006/main">
            <a:r>
              <a:t/>
            </a:r>
          </a:p>
          <a:p xmlns:a="http://schemas.openxmlformats.org/drawingml/2006/main">
            <a:r>
              <a:t>Helena believes she gave a polite deadline for comments. Tom hears only the words that were actually said.</a:t>
            </a:r>
          </a:p>
          <a:p xmlns:a="http://schemas.openxmlformats.org/drawingml/2006/main">
            <a:r>
              <a:t/>
            </a:r>
          </a:p>
          <a:p xmlns:a="http://schemas.openxmlformats.org/drawingml/2006/main">
            <a:r>
              <a:t>Helena and Tom interpret the same conversation differently.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Maybe take a look sometime…. Indirect and literal communication.</a:t>
            </a:r>
          </a:p>
          <a:p xmlns:a="http://schemas.openxmlformats.org/drawingml/2006/main">
            <a:r>
              <a:t/>
            </a:r>
          </a:p>
          <a:p xmlns:a="http://schemas.openxmlformats.org/drawingml/2006/main">
            <a:r>
              <a:t>Helena believes she gave a polite deadline for comments. Tom hears only the words that were actually said.</a:t>
            </a:r>
          </a:p>
          <a:p xmlns:a="http://schemas.openxmlformats.org/drawingml/2006/main">
            <a:r>
              <a:t/>
            </a:r>
          </a:p>
          <a:p xmlns:a="http://schemas.openxmlformats.org/drawingml/2006/main">
            <a:r>
              <a:t>Helena waits for the report while Tom finishes another urgent task.</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Maybe take a look sometime…. Indirect and literal communication.</a:t>
            </a:r>
          </a:p>
          <a:p xmlns:a="http://schemas.openxmlformats.org/drawingml/2006/main">
            <a:r>
              <a:t/>
            </a:r>
          </a:p>
          <a:p xmlns:a="http://schemas.openxmlformats.org/drawingml/2006/main">
            <a:r>
              <a:t>Helena believes she gave a polite deadline for comments. Tom hears only the words that were actually said.</a:t>
            </a:r>
          </a:p>
          <a:p xmlns:a="http://schemas.openxmlformats.org/drawingml/2006/main">
            <a:r>
              <a:t/>
            </a:r>
          </a:p>
          <a:p xmlns:a="http://schemas.openxmlformats.org/drawingml/2006/main">
            <a:r>
              <a:t>Helena asks Tom why the report is still not ready.</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Maybe take a look sometime…. Indirect and literal communication.</a:t>
            </a:r>
          </a:p>
          <a:p xmlns:a="http://schemas.openxmlformats.org/drawingml/2006/main">
            <a:r>
              <a:t/>
            </a:r>
          </a:p>
          <a:p xmlns:a="http://schemas.openxmlformats.org/drawingml/2006/main">
            <a:r>
              <a:t>Helena believes she gave a polite deadline for comments. Tom hears only the words that were actually said.</a:t>
            </a:r>
          </a:p>
          <a:p xmlns:a="http://schemas.openxmlformats.org/drawingml/2006/main">
            <a:r>
              <a:t/>
            </a:r>
          </a:p>
          <a:p xmlns:a="http://schemas.openxmlformats.org/drawingml/2006/main">
            <a:r>
              <a:t>Helena and Tom leave the conversation, each convinced the other person was wrong.</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Maybe take a look sometime…. Indirect and literal communication.</a:t>
            </a:r>
          </a:p>
          <a:p xmlns:a="http://schemas.openxmlformats.org/drawingml/2006/main">
            <a:r>
              <a:t/>
            </a:r>
          </a:p>
          <a:p xmlns:a="http://schemas.openxmlformats.org/drawingml/2006/main">
            <a:r>
              <a:t>Helena believes she gave a polite deadline for comments. Tom hears only the words that were actually said.</a:t>
            </a:r>
          </a:p>
          <a:p xmlns:a="http://schemas.openxmlformats.org/drawingml/2006/main">
            <a:r>
              <a:t/>
            </a:r>
          </a:p>
          <a:p xmlns:a="http://schemas.openxmlformats.org/drawingml/2006/main">
            <a:r>
              <a:t>Empatyzer helps people prepare for important conversations at work by considering the specific person and situation.</a:t>
            </a:r>
          </a:p>
          <a:p xmlns:a="http://schemas.openxmlformats.org/drawingml/2006/main">
            <a:r>
              <a:t/>
            </a:r>
          </a:p>
          <a:p xmlns:a="http://schemas.openxmlformats.org/drawingml/2006/main">
            <a:r>
              <a:t>Keywords: Empatyzer, Em, workplace communication, people management, important conversation, human differences.</a:t>
            </a:r>
          </a:p>
          <a:p xmlns:a="http://schemas.openxmlformats.org/drawingml/2006/main">
            <a:r>
              <a:t/>
            </a:r>
          </a:p>
          <a:p xmlns:a="http://schemas.openxmlformats.org/drawingml/2006/main">
            <a:r>
              <a:t>Helena softens the request because she does not want to push. Tom takes the words literally because he does not want to invent someone else’s intentions. Both believe the message was clear. With tasks, do not hide the deadline in your tone. Say what you need, by when, and how you will know it is done.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2e7991fcf9a42e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0d2401793db44f2" /><Relationship Type="http://schemas.openxmlformats.org/officeDocument/2006/relationships/slideLayout" Target="/ppt/slideLayouts/slideLayout1.xml" Id="R29fa15b0e1944b1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9fa15b0e1944b1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83ac4d61d4441b5" /><Relationship Type="http://schemas.openxmlformats.org/officeDocument/2006/relationships/notesSlide" Target="/ppt/notesSlides/notesSlide1.xml" Id="Rff6004eb93ca4005" /></Relationships>
</file>

<file path=ppt/slides/_rels/slide2.xml.rels><?xml version='1.0' encoding='utf-8'?>
<Relationships xmlns="http://schemas.openxmlformats.org/package/2006/relationships"><Relationship Type="http://schemas.openxmlformats.org/officeDocument/2006/relationships/slideLayout" Target="/ppt/slideLayouts/slideLayout1.xml" Id="R8e7da3c8d6c24d4e"/><Relationship Type="http://schemas.openxmlformats.org/officeDocument/2006/relationships/image" Target="../media/image.jpeg" Id="R1873c26086fa4720"/><Relationship Type="http://schemas.openxmlformats.org/officeDocument/2006/relationships/notesSlide" Target="/ppt/notesSlides/notesSlide2.xml" Id="R427531c75ac94251"/></Relationships>
</file>

<file path=ppt/slides/_rels/slide3.xml.rels><?xml version='1.0' encoding='utf-8'?>
<Relationships xmlns="http://schemas.openxmlformats.org/package/2006/relationships"><Relationship Type="http://schemas.openxmlformats.org/officeDocument/2006/relationships/slideLayout" Target="/ppt/slideLayouts/slideLayout1.xml" Id="R3d631e206dc04d65"/><Relationship Type="http://schemas.openxmlformats.org/officeDocument/2006/relationships/image" Target="../media/image2.jpeg" Id="R118a09c0167449d4"/><Relationship Type="http://schemas.openxmlformats.org/officeDocument/2006/relationships/notesSlide" Target="/ppt/notesSlides/notesSlide3.xml" Id="R6f76c30cbcf347a7"/></Relationships>
</file>

<file path=ppt/slides/_rels/slide4.xml.rels><?xml version='1.0' encoding='utf-8'?>
<Relationships xmlns="http://schemas.openxmlformats.org/package/2006/relationships"><Relationship Type="http://schemas.openxmlformats.org/officeDocument/2006/relationships/slideLayout" Target="/ppt/slideLayouts/slideLayout1.xml" Id="R6b874e4fd2a34c02"/><Relationship Type="http://schemas.openxmlformats.org/officeDocument/2006/relationships/image" Target="../media/image3.jpeg" Id="R5348c5c789664f70"/><Relationship Type="http://schemas.openxmlformats.org/officeDocument/2006/relationships/notesSlide" Target="/ppt/notesSlides/notesSlide4.xml" Id="Ra6111587f466436e"/></Relationships>
</file>

<file path=ppt/slides/_rels/slide5.xml.rels><?xml version='1.0' encoding='utf-8'?>
<Relationships xmlns="http://schemas.openxmlformats.org/package/2006/relationships"><Relationship Type="http://schemas.openxmlformats.org/officeDocument/2006/relationships/slideLayout" Target="/ppt/slideLayouts/slideLayout1.xml" Id="R35724405bcad4ae3"/><Relationship Type="http://schemas.openxmlformats.org/officeDocument/2006/relationships/image" Target="../media/image4.jpeg" Id="Rb049fa2bddcf4f27"/><Relationship Type="http://schemas.openxmlformats.org/officeDocument/2006/relationships/notesSlide" Target="/ppt/notesSlides/notesSlide5.xml" Id="R60e9af7d82d74b1b"/></Relationships>
</file>

<file path=ppt/slides/_rels/slide6.xml.rels><?xml version='1.0' encoding='utf-8'?>
<Relationships xmlns="http://schemas.openxmlformats.org/package/2006/relationships"><Relationship Type="http://schemas.openxmlformats.org/officeDocument/2006/relationships/slideLayout" Target="/ppt/slideLayouts/slideLayout1.xml" Id="R1a854350c5624056"/><Relationship Type="http://schemas.openxmlformats.org/officeDocument/2006/relationships/image" Target="../media/image5.jpeg" Id="R9f811b53394c416c"/><Relationship Type="http://schemas.openxmlformats.org/officeDocument/2006/relationships/notesSlide" Target="/ppt/notesSlides/notesSlide6.xml" Id="R70b813f6dc5f4e94"/></Relationships>
</file>

<file path=ppt/slides/_rels/slide7.xml.rels><?xml version='1.0' encoding='utf-8'?>
<Relationships xmlns="http://schemas.openxmlformats.org/package/2006/relationships"><Relationship Type="http://schemas.openxmlformats.org/officeDocument/2006/relationships/slideLayout" Target="/ppt/slideLayouts/slideLayout1.xml" Id="R1caff9ccff8543d7"/><Relationship Type="http://schemas.openxmlformats.org/officeDocument/2006/relationships/notesSlide" Target="/ppt/notesSlides/notesSlide7.xml" Id="R29e4af3631294969"/><Relationship Id="rIdEmpatyzerAvatar" Type="http://schemas.openxmlformats.org/officeDocument/2006/relationships/image" Target="../media/empatyzer-avatar.png"/></Relationships>
</file>

<file path=ppt/slides/slide1.xml><?xml version="1.0" encoding="utf-8"?>
<p:sld xmlns:p="http://schemas.openxmlformats.org/presentationml/2006/main">
  <p:cSld>
    <p:bg>
      <p:bgPr>
        <a:solidFill xmlns:a="http://schemas.openxmlformats.org/drawingml/2006/main">
          <a:srgbClr val="251B34"/>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4788B18-15D5-4C43-8919-85ADB6A2892B}"/>
              </a:ext>
            </a:extLst>
          </p:cNvPr>
          <p:cNvSpPr>
            <a:spLocks xmlns:a="http://schemas.openxmlformats.org/drawingml/2006/main" noGrp="1"/>
          </p:cNvSpPr>
          <p:nvPr/>
        </p:nvSpPr>
        <p:spPr>
          <a:xfrm xmlns:a="http://schemas.openxmlformats.org/drawingml/2006/main">
            <a:off x="457200" y="438150"/>
            <a:ext cx="8572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39886"/>
                </a:solidFill>
                <a:latin typeface="Outfit"/>
                <a:ea typeface="Outfit"/>
                <a:cs typeface="Outfit"/>
              </a:defRPr>
            </a:pPr>
            <a:r>
              <a:rPr sz="1800" b="1">
                <a:solidFill>
                  <a:srgbClr val="239886"/>
                </a:solidFill>
                <a:latin typeface="Outfit"/>
                <a:ea typeface="Outfit"/>
                <a:cs typeface="Outfit"/>
              </a:rPr>
              <a:t>01</a:t>
            </a:r>
          </a:p>
        </p:txBody>
      </p:sp>
      <p:sp>
        <p:nvSpPr>
          <p:cNvPr id="2" name="">
            <a:extLst xmlns:a="http://schemas.openxmlformats.org/drawingml/2006/main">
              <a:ext uri="{FF2B5EF4-FFF2-40B4-BE49-F238E27FC236}">
                <a16:creationId xmlns:a16="http://schemas.microsoft.com/office/drawing/2014/main" id="{F57A3C93-A6FD-4C24-98BA-83FF972DB7C1}"/>
              </a:ext>
            </a:extLst>
          </p:cNvPr>
          <p:cNvSpPr>
            <a:spLocks xmlns:a="http://schemas.openxmlformats.org/drawingml/2006/main" noGrp="1"/>
          </p:cNvSpPr>
          <p:nvPr/>
        </p:nvSpPr>
        <p:spPr>
          <a:xfrm xmlns:a="http://schemas.openxmlformats.org/drawingml/2006/main">
            <a:off x="514350" y="1381125"/>
            <a:ext cx="6858000" cy="1762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3750" b="1">
                <a:solidFill>
                  <a:srgbClr val="FEF8FF"/>
                </a:solidFill>
                <a:latin typeface="Outfit"/>
                <a:ea typeface="Outfit"/>
                <a:cs typeface="Outfit"/>
              </a:defRPr>
            </a:pPr>
            <a:r>
              <a:rPr sz="3750" b="1">
                <a:solidFill>
                  <a:srgbClr val="FEF8FF"/>
                </a:solidFill>
                <a:latin typeface="Outfit"/>
                <a:ea typeface="Outfit"/>
                <a:cs typeface="Outfit"/>
              </a:rPr>
              <a:t>Maybe take a look sometime…</a:t>
            </a:r>
          </a:p>
        </p:txBody>
      </p:sp>
      <p:sp>
        <p:nvSpPr>
          <p:cNvPr id="3" name="">
            <a:extLst xmlns:a="http://schemas.openxmlformats.org/drawingml/2006/main">
              <a:ext uri="{FF2B5EF4-FFF2-40B4-BE49-F238E27FC236}">
                <a16:creationId xmlns:a16="http://schemas.microsoft.com/office/drawing/2014/main" id="{2088A4C9-12EC-4ABF-BB69-D2CC61A22EB3}"/>
              </a:ext>
            </a:extLst>
          </p:cNvPr>
          <p:cNvSpPr>
            <a:spLocks xmlns:a="http://schemas.openxmlformats.org/drawingml/2006/main" noGrp="1"/>
          </p:cNvSpPr>
          <p:nvPr/>
        </p:nvSpPr>
        <p:spPr>
          <a:xfrm xmlns:a="http://schemas.openxmlformats.org/drawingml/2006/main">
            <a:off x="533400" y="3333750"/>
            <a:ext cx="6762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950" b="0">
                <a:solidFill>
                  <a:srgbClr val="239886"/>
                </a:solidFill>
                <a:latin typeface="Outfit"/>
                <a:ea typeface="Outfit"/>
                <a:cs typeface="Outfit"/>
              </a:defRPr>
            </a:pPr>
            <a:r>
              <a:rPr sz="1950" b="0">
                <a:solidFill>
                  <a:srgbClr val="239886"/>
                </a:solidFill>
                <a:latin typeface="Outfit"/>
                <a:ea typeface="Outfit"/>
                <a:cs typeface="Outfit"/>
              </a:rPr>
              <a:t>Indirect and literal communication</a:t>
            </a:r>
          </a:p>
        </p:txBody>
      </p:sp>
      <p:sp>
        <p:nvSpPr>
          <p:cNvPr id="4" name="">
            <a:extLst xmlns:a="http://schemas.openxmlformats.org/drawingml/2006/main">
              <a:ext uri="{FF2B5EF4-FFF2-40B4-BE49-F238E27FC236}">
                <a16:creationId xmlns:a16="http://schemas.microsoft.com/office/drawing/2014/main" id="{D4D67F08-D87D-4999-A85B-4BDA90ABC752}"/>
              </a:ext>
            </a:extLst>
          </p:cNvPr>
          <p:cNvSpPr>
            <a:spLocks xmlns:a="http://schemas.openxmlformats.org/drawingml/2006/main" noGrp="1"/>
          </p:cNvSpPr>
          <p:nvPr/>
        </p:nvSpPr>
        <p:spPr>
          <a:xfrm xmlns:a="http://schemas.openxmlformats.org/drawingml/2006/main">
            <a:off x="533400" y="4267200"/>
            <a:ext cx="666750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725" b="0">
                <a:solidFill>
                  <a:srgbClr val="FEF8FF"/>
                </a:solidFill>
                <a:latin typeface="Outfit"/>
                <a:ea typeface="Outfit"/>
                <a:cs typeface="Outfit"/>
              </a:defRPr>
            </a:pPr>
            <a:r>
              <a:rPr sz="1725" b="0">
                <a:solidFill>
                  <a:srgbClr val="FEF8FF"/>
                </a:solidFill>
                <a:latin typeface="Outfit"/>
                <a:ea typeface="Outfit"/>
                <a:cs typeface="Outfit"/>
              </a:rPr>
              <a:t>Helena believes she gave a polite deadline for comments. Tom hears only the words that were actually said.</a:t>
            </a:r>
          </a:p>
        </p:txBody>
      </p:sp>
      <p:sp>
        <p:nvSpPr>
          <p:cNvPr id="5" name="">
            <a:extLst xmlns:a="http://schemas.openxmlformats.org/drawingml/2006/main">
              <a:ext uri="{FF2B5EF4-FFF2-40B4-BE49-F238E27FC236}">
                <a16:creationId xmlns:a16="http://schemas.microsoft.com/office/drawing/2014/main" id="{2B34AEA7-D2BE-405B-92FD-8E8AF6146F38}"/>
              </a:ext>
            </a:extLst>
          </p:cNvPr>
          <p:cNvSpPr>
            <a:spLocks xmlns:a="http://schemas.openxmlformats.org/drawingml/2006/main" noGrp="1"/>
          </p:cNvSpPr>
          <p:nvPr/>
        </p:nvSpPr>
        <p:spPr>
          <a:xfrm xmlns:a="http://schemas.openxmlformats.org/drawingml/2006/main">
            <a:off x="533400" y="6229350"/>
            <a:ext cx="676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975" b="0">
                <a:solidFill>
                  <a:srgbClr val="CFC5D4"/>
                </a:solidFill>
                <a:latin typeface="Outfit"/>
                <a:ea typeface="Outfit"/>
                <a:cs typeface="Outfit"/>
              </a:defRPr>
            </a:pPr>
            <a:r>
              <a:rPr sz="975" b="0">
                <a:solidFill>
                  <a:srgbClr val="CFC5D4"/>
                </a:solidFill>
                <a:latin typeface="Outfit"/>
                <a:ea typeface="Outfit"/>
                <a:cs typeface="Outfit"/>
              </a:rPr>
              <a:t>EMPATYZER · BEFORE AN IMPORTANT CONVERSATION</a:t>
            </a:r>
          </a:p>
        </p:txBody>
      </p:sp>
    </p:spTree>
    <p:extLst>
      <p:ext uri="{BB962C8B-B14F-4D97-AF65-F5344CB8AC3E}">
        <p14:creationId xmlns:p14="http://schemas.microsoft.com/office/powerpoint/2010/main" val="1204922444"/>
      </p:ext>
    </p:extLst>
  </p:cSld>
</p:sld>
</file>

<file path=ppt/slides/slide2.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1873c26086fa472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50D3044-4301-4269-B71A-871F7580784F}"/>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AFTERNOON</a:t>
            </a:r>
          </a:p>
        </p:txBody>
      </p:sp>
      <p:sp>
        <p:nvSpPr>
          <p:cNvPr id="3" name="">
            <a:extLst xmlns:a="http://schemas.openxmlformats.org/drawingml/2006/main">
              <a:ext uri="{FF2B5EF4-FFF2-40B4-BE49-F238E27FC236}">
                <a16:creationId xmlns:a16="http://schemas.microsoft.com/office/drawing/2014/main" id="{E4C51B73-5891-4DD3-BD80-F942DA24E2F0}"/>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73920CA8-4088-426A-8B08-847F87D2BEF6}"/>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Tom, maybe have a look at that report sometime, when you have a minute?</a:t>
            </a:r>
          </a:p>
        </p:txBody>
      </p:sp>
      <p:sp>
        <p:nvSpPr>
          <p:cNvPr id="5" name="">
            <a:extLst xmlns:a="http://schemas.openxmlformats.org/drawingml/2006/main">
              <a:ext uri="{FF2B5EF4-FFF2-40B4-BE49-F238E27FC236}">
                <a16:creationId xmlns:a16="http://schemas.microsoft.com/office/drawing/2014/main" id="{26F6D27F-B04B-41A9-AEBA-208A25404494}"/>
              </a:ext>
            </a:extLst>
          </p:cNvPr>
          <p:cNvSpPr>
            <a:spLocks xmlns:a="http://schemas.openxmlformats.org/drawingml/2006/main" noGrp="1"/>
          </p:cNvSpPr>
          <p:nvPr/>
        </p:nvSpPr>
        <p:spPr>
          <a:xfrm xmlns:a="http://schemas.openxmlformats.org/drawingml/2006/main">
            <a:off x="49434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C49BDB22-E2EC-4FC0-9BF2-D842ED55A672}"/>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Sure, Helena. When I have a minute.</a:t>
            </a:r>
          </a:p>
        </p:txBody>
      </p:sp>
      <p:sp>
        <p:nvSpPr>
          <p:cNvPr id="7" name="">
            <a:extLst xmlns:a="http://schemas.openxmlformats.org/drawingml/2006/main">
              <a:ext uri="{FF2B5EF4-FFF2-40B4-BE49-F238E27FC236}">
                <a16:creationId xmlns:a16="http://schemas.microsoft.com/office/drawing/2014/main" id="{23A69DBE-7357-423E-AECC-3013D9C7B1E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6E51383A-B842-49D5-8A24-514C9CE2008C}"/>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1</a:t>
            </a:r>
          </a:p>
        </p:txBody>
      </p:sp>
    </p:spTree>
    <p:extLst>
      <p:ext uri="{BB962C8B-B14F-4D97-AF65-F5344CB8AC3E}">
        <p14:creationId xmlns:p14="http://schemas.microsoft.com/office/powerpoint/2010/main" val="328310891"/>
      </p:ext>
    </p:extLst>
  </p:cSld>
</p:sld>
</file>

<file path=ppt/slides/slide3.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118a09c0167449d4"/>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6B9D2EAF-E14C-4F62-B06C-E5A823FFE79A}"/>
              </a:ext>
            </a:extLst>
          </p:cNvPr>
          <p:cNvSpPr>
            <a:spLocks xmlns:a="http://schemas.openxmlformats.org/drawingml/2006/main" noGrp="1"/>
          </p:cNvSpPr>
          <p:nvPr/>
        </p:nvSpPr>
        <p:spPr>
          <a:xfrm xmlns:a="http://schemas.openxmlformats.org/drawingml/2006/main">
            <a:off x="9239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257027B9-4ADB-4CB6-A548-CBCA20B2A4EE}"/>
              </a:ext>
            </a:extLst>
          </p:cNvPr>
          <p:cNvSpPr>
            <a:spLocks xmlns:a="http://schemas.openxmlformats.org/drawingml/2006/main" noGrp="1"/>
          </p:cNvSpPr>
          <p:nvPr/>
        </p:nvSpPr>
        <p:spPr>
          <a:xfrm xmlns:a="http://schemas.openxmlformats.org/drawingml/2006/main">
            <a:off x="8286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D5BEB23F-B043-442C-AE3D-514E5560D401}"/>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6131"/>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So today by four. I said it kindly, but clearly.</a:t>
            </a:r>
          </a:p>
        </p:txBody>
      </p:sp>
      <p:sp>
        <p:nvSpPr>
          <p:cNvPr id="5" name="">
            <a:extLst xmlns:a="http://schemas.openxmlformats.org/drawingml/2006/main">
              <a:ext uri="{FF2B5EF4-FFF2-40B4-BE49-F238E27FC236}">
                <a16:creationId xmlns:a16="http://schemas.microsoft.com/office/drawing/2014/main" id="{62EC3984-A1A6-4230-9964-EB1298C2B6CE}"/>
              </a:ext>
            </a:extLst>
          </p:cNvPr>
          <p:cNvSpPr>
            <a:spLocks xmlns:a="http://schemas.openxmlformats.org/drawingml/2006/main" noGrp="1"/>
          </p:cNvSpPr>
          <p:nvPr/>
        </p:nvSpPr>
        <p:spPr>
          <a:xfrm xmlns:a="http://schemas.openxmlformats.org/drawingml/2006/main">
            <a:off x="4981575" y="5287899"/>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90D83898-675E-4312-BC0B-9FD29E08CFF5}"/>
              </a:ext>
            </a:extLst>
          </p:cNvPr>
          <p:cNvSpPr>
            <a:spLocks xmlns:a="http://schemas.openxmlformats.org/drawingml/2006/main" noGrp="1"/>
          </p:cNvSpPr>
          <p:nvPr/>
        </p:nvSpPr>
        <p:spPr>
          <a:xfrm xmlns:a="http://schemas.openxmlformats.org/drawingml/2006/main">
            <a:off x="4886325" y="5097399"/>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786FC45B-948F-47C0-9A0F-B297A503B6A0}"/>
              </a:ext>
            </a:extLst>
          </p:cNvPr>
          <p:cNvSpPr>
            <a:spLocks xmlns:a="http://schemas.openxmlformats.org/drawingml/2006/main" noGrp="1"/>
          </p:cNvSpPr>
          <p:nvPr/>
        </p:nvSpPr>
        <p:spPr>
          <a:xfrm xmlns:a="http://schemas.openxmlformats.org/drawingml/2006/main">
            <a:off x="4305300" y="5449824"/>
            <a:ext cx="3333750" cy="1141476"/>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6967"/>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Sometime means after the urgent things. This week for sure.</a:t>
            </a:r>
          </a:p>
        </p:txBody>
      </p:sp>
      <p:sp>
        <p:nvSpPr>
          <p:cNvPr id="8" name="">
            <a:extLst xmlns:a="http://schemas.openxmlformats.org/drawingml/2006/main">
              <a:ext uri="{FF2B5EF4-FFF2-40B4-BE49-F238E27FC236}">
                <a16:creationId xmlns:a16="http://schemas.microsoft.com/office/drawing/2014/main" id="{CE87B58F-651C-4FF1-BDC6-C8AF6C74839E}"/>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9" name="">
            <a:extLst xmlns:a="http://schemas.openxmlformats.org/drawingml/2006/main">
              <a:ext uri="{FF2B5EF4-FFF2-40B4-BE49-F238E27FC236}">
                <a16:creationId xmlns:a16="http://schemas.microsoft.com/office/drawing/2014/main" id="{D9D5C125-869D-4A86-BE33-90E4870CC06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2</a:t>
            </a:r>
          </a:p>
        </p:txBody>
      </p:sp>
    </p:spTree>
    <p:extLst>
      <p:ext uri="{BB962C8B-B14F-4D97-AF65-F5344CB8AC3E}">
        <p14:creationId xmlns:p14="http://schemas.microsoft.com/office/powerpoint/2010/main" val="1786888316"/>
      </p:ext>
    </p:extLst>
  </p:cSld>
</p:sld>
</file>

<file path=ppt/slides/slide4.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348c5c789664f70"/>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A733424-C752-4B19-9517-10463A0DE338}"/>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4:30 PM</a:t>
            </a:r>
          </a:p>
        </p:txBody>
      </p:sp>
      <p:sp>
        <p:nvSpPr>
          <p:cNvPr id="3" name="">
            <a:extLst xmlns:a="http://schemas.openxmlformats.org/drawingml/2006/main">
              <a:ext uri="{FF2B5EF4-FFF2-40B4-BE49-F238E27FC236}">
                <a16:creationId xmlns:a16="http://schemas.microsoft.com/office/drawing/2014/main" id="{B5E0F16E-0C45-4E40-A9CE-30404499509E}"/>
              </a:ext>
            </a:extLst>
          </p:cNvPr>
          <p:cNvSpPr>
            <a:spLocks xmlns:a="http://schemas.openxmlformats.org/drawingml/2006/main" noGrp="1"/>
          </p:cNvSpPr>
          <p:nvPr/>
        </p:nvSpPr>
        <p:spPr>
          <a:xfrm xmlns:a="http://schemas.openxmlformats.org/drawingml/2006/main">
            <a:off x="9239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66C5AABE-95CD-404A-A34A-FBD22428C249}"/>
              </a:ext>
            </a:extLst>
          </p:cNvPr>
          <p:cNvSpPr>
            <a:spLocks xmlns:a="http://schemas.openxmlformats.org/drawingml/2006/main" noGrp="1"/>
          </p:cNvSpPr>
          <p:nvPr/>
        </p:nvSpPr>
        <p:spPr>
          <a:xfrm xmlns:a="http://schemas.openxmlformats.org/drawingml/2006/main">
            <a:off x="8286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5" name="">
            <a:extLst xmlns:a="http://schemas.openxmlformats.org/drawingml/2006/main">
              <a:ext uri="{FF2B5EF4-FFF2-40B4-BE49-F238E27FC236}">
                <a16:creationId xmlns:a16="http://schemas.microsoft.com/office/drawing/2014/main" id="{36669819-B34B-41EF-83F4-DFD466C537BB}"/>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9256"/>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He sent no comments. Did he ignore me?</a:t>
            </a:r>
          </a:p>
        </p:txBody>
      </p:sp>
      <p:sp>
        <p:nvSpPr>
          <p:cNvPr id="6" name="">
            <a:extLst xmlns:a="http://schemas.openxmlformats.org/drawingml/2006/main">
              <a:ext uri="{FF2B5EF4-FFF2-40B4-BE49-F238E27FC236}">
                <a16:creationId xmlns:a16="http://schemas.microsoft.com/office/drawing/2014/main" id="{6898E5F4-E631-4B22-9D3B-2BFE8E4A95EA}"/>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FCC93CCE-2747-4263-BBBD-ABC9B786B65F}"/>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8" name="">
            <a:extLst xmlns:a="http://schemas.openxmlformats.org/drawingml/2006/main">
              <a:ext uri="{FF2B5EF4-FFF2-40B4-BE49-F238E27FC236}">
                <a16:creationId xmlns:a16="http://schemas.microsoft.com/office/drawing/2014/main" id="{5E4D01C8-DE55-4D95-BCBD-9E7084EF03AB}"/>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93619"/>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Good thing I finished the urgent one today.</a:t>
            </a:r>
          </a:p>
        </p:txBody>
      </p:sp>
      <p:sp>
        <p:nvSpPr>
          <p:cNvPr id="9" name="">
            <a:extLst xmlns:a="http://schemas.openxmlformats.org/drawingml/2006/main">
              <a:ext uri="{FF2B5EF4-FFF2-40B4-BE49-F238E27FC236}">
                <a16:creationId xmlns:a16="http://schemas.microsoft.com/office/drawing/2014/main" id="{E233F32B-4BA7-4945-AB0E-405C656226E9}"/>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10" name="">
            <a:extLst xmlns:a="http://schemas.openxmlformats.org/drawingml/2006/main">
              <a:ext uri="{FF2B5EF4-FFF2-40B4-BE49-F238E27FC236}">
                <a16:creationId xmlns:a16="http://schemas.microsoft.com/office/drawing/2014/main" id="{96627E60-59AC-46B4-808B-37FD1858D8A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3</a:t>
            </a:r>
          </a:p>
        </p:txBody>
      </p:sp>
    </p:spTree>
    <p:extLst>
      <p:ext uri="{BB962C8B-B14F-4D97-AF65-F5344CB8AC3E}">
        <p14:creationId xmlns:p14="http://schemas.microsoft.com/office/powerpoint/2010/main" val="481090507"/>
      </p:ext>
    </p:extLst>
  </p:cSld>
</p:sld>
</file>

<file path=ppt/slides/slide5.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b049fa2bddcf4f27"/>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CEB62C7-3CCD-44FC-A654-A3653B875473}"/>
              </a:ext>
            </a:extLst>
          </p:cNvPr>
          <p:cNvSpPr>
            <a:spLocks xmlns:a="http://schemas.openxmlformats.org/drawingml/2006/main" noGrp="1"/>
          </p:cNvSpPr>
          <p:nvPr/>
        </p:nvSpPr>
        <p:spPr>
          <a:xfrm xmlns:a="http://schemas.openxmlformats.org/drawingml/2006/main">
            <a:off x="685800" y="171450"/>
            <a:ext cx="2667000" cy="419100"/>
          </a:xfrm>
          <a:prstGeom xmlns:a="http://schemas.openxmlformats.org/drawingml/2006/main" prst="rect">
            <a:avLst/>
          </a:prstGeom>
          <a:solidFill xmlns:a="http://schemas.openxmlformats.org/drawingml/2006/main">
            <a:srgbClr val="4F2854"/>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200" b="1">
                <a:solidFill>
                  <a:srgbClr val="FEF8FF"/>
                </a:solidFill>
                <a:latin typeface="Outfit"/>
                <a:ea typeface="Outfit"/>
                <a:cs typeface="Outfit"/>
              </a:defRPr>
            </a:pPr>
            <a:r>
              <a:rPr sz="1200" b="1">
                <a:solidFill>
                  <a:srgbClr val="FEF8FF"/>
                </a:solidFill>
                <a:latin typeface="Outfit"/>
                <a:ea typeface="Outfit"/>
                <a:cs typeface="Outfit"/>
              </a:rPr>
              <a:t>THREE DAYS LATER</a:t>
            </a:r>
          </a:p>
        </p:txBody>
      </p:sp>
      <p:sp>
        <p:nvSpPr>
          <p:cNvPr id="3" name="">
            <a:extLst xmlns:a="http://schemas.openxmlformats.org/drawingml/2006/main">
              <a:ext uri="{FF2B5EF4-FFF2-40B4-BE49-F238E27FC236}">
                <a16:creationId xmlns:a16="http://schemas.microsoft.com/office/drawing/2014/main" id="{3951F0BA-A064-4F6A-A42E-FF47541D93DC}"/>
              </a:ext>
            </a:extLst>
          </p:cNvPr>
          <p:cNvSpPr>
            <a:spLocks xmlns:a="http://schemas.openxmlformats.org/drawingml/2006/main" noGrp="1"/>
          </p:cNvSpPr>
          <p:nvPr/>
        </p:nvSpPr>
        <p:spPr>
          <a:xfrm xmlns:a="http://schemas.openxmlformats.org/drawingml/2006/main">
            <a:off x="885825" y="5297424"/>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4" name="">
            <a:extLst xmlns:a="http://schemas.openxmlformats.org/drawingml/2006/main">
              <a:ext uri="{FF2B5EF4-FFF2-40B4-BE49-F238E27FC236}">
                <a16:creationId xmlns:a16="http://schemas.microsoft.com/office/drawing/2014/main" id="{ACDF6B34-6F73-4834-8F93-237DBA9AB230}"/>
              </a:ext>
            </a:extLst>
          </p:cNvPr>
          <p:cNvSpPr>
            <a:spLocks xmlns:a="http://schemas.openxmlformats.org/drawingml/2006/main" noGrp="1"/>
          </p:cNvSpPr>
          <p:nvPr/>
        </p:nvSpPr>
        <p:spPr>
          <a:xfrm xmlns:a="http://schemas.openxmlformats.org/drawingml/2006/main">
            <a:off x="247650" y="5449824"/>
            <a:ext cx="3333750" cy="1141476"/>
          </a:xfrm>
          <a:prstGeom xmlns:a="http://schemas.openxmlformats.org/drawingml/2006/main" prst="roundRect">
            <a:avLst>
              <a:gd name="adj" fmla="val 21696"/>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10000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Tom, why do I still have no comments on the report?</a:t>
            </a:r>
          </a:p>
        </p:txBody>
      </p:sp>
      <p:sp>
        <p:nvSpPr>
          <p:cNvPr id="5" name="">
            <a:extLst xmlns:a="http://schemas.openxmlformats.org/drawingml/2006/main">
              <a:ext uri="{FF2B5EF4-FFF2-40B4-BE49-F238E27FC236}">
                <a16:creationId xmlns:a16="http://schemas.microsoft.com/office/drawing/2014/main" id="{1E042C15-EC4E-4C36-BF65-1ECB02C990EB}"/>
              </a:ext>
            </a:extLst>
          </p:cNvPr>
          <p:cNvSpPr>
            <a:spLocks xmlns:a="http://schemas.openxmlformats.org/drawingml/2006/main" noGrp="1"/>
          </p:cNvSpPr>
          <p:nvPr/>
        </p:nvSpPr>
        <p:spPr>
          <a:xfrm xmlns:a="http://schemas.openxmlformats.org/drawingml/2006/main">
            <a:off x="4943475" y="5576316"/>
            <a:ext cx="266700" cy="228600"/>
          </a:xfrm>
          <a:prstGeom xmlns:a="http://schemas.openxmlformats.org/drawingml/2006/main" prst="triangle">
            <a:avLst/>
          </a:prstGeom>
          <a:solidFill xmlns:a="http://schemas.openxmlformats.org/drawingml/2006/main">
            <a:srgbClr val="FEF8FF"/>
          </a:solidFill>
          <a:ln xmlns:a="http://schemas.openxmlformats.org/drawingml/2006/main" w="19050">
            <a:solidFill>
              <a:srgbClr val="4F2854"/>
            </a:solidFill>
          </a:ln>
        </p:spPr>
      </p:sp>
      <p:sp>
        <p:nvSpPr>
          <p:cNvPr id="6" name="">
            <a:extLst xmlns:a="http://schemas.openxmlformats.org/drawingml/2006/main">
              <a:ext uri="{FF2B5EF4-FFF2-40B4-BE49-F238E27FC236}">
                <a16:creationId xmlns:a16="http://schemas.microsoft.com/office/drawing/2014/main" id="{51CC66FE-F97F-4F7D-A039-4ADBA72B0016}"/>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roundRect">
            <a:avLst>
              <a:gd name="adj" fmla="val 28710"/>
            </a:avLst>
          </a:prstGeom>
          <a:solidFill xmlns:a="http://schemas.openxmlformats.org/drawingml/2006/main">
            <a:srgbClr val="FEF8FF"/>
          </a:solidFill>
          <a:ln xmlns:a="http://schemas.openxmlformats.org/drawingml/2006/main" w="19050">
            <a:solidFill>
              <a:srgbClr val="4F2854"/>
            </a:solidFill>
          </a:ln>
        </p:spPr>
        <p:txBody>
          <a:bodyPr xmlns:a="http://schemas.openxmlformats.org/drawingml/2006/main" anchor="ctr">
            <a:normAutofit fontScale="98110"/>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Helena, you said: sometime, when I have a minute.</a:t>
            </a:r>
          </a:p>
        </p:txBody>
      </p:sp>
      <p:sp>
        <p:nvSpPr>
          <p:cNvPr id="7" name="">
            <a:extLst xmlns:a="http://schemas.openxmlformats.org/drawingml/2006/main">
              <a:ext uri="{FF2B5EF4-FFF2-40B4-BE49-F238E27FC236}">
                <a16:creationId xmlns:a16="http://schemas.microsoft.com/office/drawing/2014/main" id="{967EE751-5879-48D1-B6F0-E2B15FB2A33F}"/>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8" name="">
            <a:extLst xmlns:a="http://schemas.openxmlformats.org/drawingml/2006/main">
              <a:ext uri="{FF2B5EF4-FFF2-40B4-BE49-F238E27FC236}">
                <a16:creationId xmlns:a16="http://schemas.microsoft.com/office/drawing/2014/main" id="{ECE58D2A-334D-4901-BC91-9E0E21B690D0}"/>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4</a:t>
            </a:r>
          </a:p>
        </p:txBody>
      </p:sp>
    </p:spTree>
    <p:extLst>
      <p:ext uri="{BB962C8B-B14F-4D97-AF65-F5344CB8AC3E}">
        <p14:creationId xmlns:p14="http://schemas.microsoft.com/office/powerpoint/2010/main" val="1775908671"/>
      </p:ext>
    </p:extLst>
  </p:cSld>
</p:sld>
</file>

<file path=ppt/slides/slide6.xml><?xml version="1.0" encoding="utf-8"?>
<p:sld xmlns:p="http://schemas.openxmlformats.org/presentationml/2006/main">
  <p:cSld>
    <p:bg>
      <p:bgPr>
        <a:solidFill xmlns:a="http://schemas.openxmlformats.org/drawingml/2006/main">
          <a:srgbClr val="EEE8F3"/>
        </a:solidFill>
      </p:bgPr>
    </p:bg>
    <p:spTree>
      <p:nvGrpSpPr>
        <p:cNvPr id="1" name=""/>
        <p:cNvGrpSpPr/>
        <p:nvPr/>
      </p:nvGrpSpPr>
      <p:grpSpPr>
        <a:xfrm xmlns:a="http://schemas.openxmlformats.org/drawingml/2006/main"/>
      </p:grpSpPr>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9f811b53394c416c"/>
          <a:srcRect xmlns:a="http://schemas.openxmlformats.org/drawingml/2006/main" l="0" t="0" r="0" b="0"/>
          <a:stretch xmlns:a="http://schemas.openxmlformats.org/drawingml/2006/main">
            <a:fillRect l="0" t="0" r="0" b="0"/>
          </a:stretch>
        </p:blipFill>
        <p:spPr>
          <a:xfrm xmlns:a="http://schemas.openxmlformats.org/drawingml/2006/main">
            <a:off x="0" y="0"/>
            <a:ext cx="78867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FD0C6BC2-A608-458D-8CCF-2D0A99CEB4DE}"/>
              </a:ext>
            </a:extLst>
          </p:cNvPr>
          <p:cNvSpPr>
            <a:spLocks xmlns:a="http://schemas.openxmlformats.org/drawingml/2006/main" noGrp="1"/>
          </p:cNvSpPr>
          <p:nvPr/>
        </p:nvSpPr>
        <p:spPr>
          <a:xfrm xmlns:a="http://schemas.openxmlformats.org/drawingml/2006/main">
            <a:off x="92392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3" name="">
            <a:extLst xmlns:a="http://schemas.openxmlformats.org/drawingml/2006/main">
              <a:ext uri="{FF2B5EF4-FFF2-40B4-BE49-F238E27FC236}">
                <a16:creationId xmlns:a16="http://schemas.microsoft.com/office/drawing/2014/main" id="{14BE6B99-68C0-4B05-BF58-98190D8410CB}"/>
              </a:ext>
            </a:extLst>
          </p:cNvPr>
          <p:cNvSpPr>
            <a:spLocks xmlns:a="http://schemas.openxmlformats.org/drawingml/2006/main" noGrp="1"/>
          </p:cNvSpPr>
          <p:nvPr/>
        </p:nvSpPr>
        <p:spPr>
          <a:xfrm xmlns:a="http://schemas.openxmlformats.org/drawingml/2006/main">
            <a:off x="82867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4" name="">
            <a:extLst xmlns:a="http://schemas.openxmlformats.org/drawingml/2006/main">
              <a:ext uri="{FF2B5EF4-FFF2-40B4-BE49-F238E27FC236}">
                <a16:creationId xmlns:a16="http://schemas.microsoft.com/office/drawing/2014/main" id="{4AEBA3BE-B38B-429C-B627-E3ECC757DF18}"/>
              </a:ext>
            </a:extLst>
          </p:cNvPr>
          <p:cNvSpPr>
            <a:spLocks xmlns:a="http://schemas.openxmlformats.org/drawingml/2006/main" noGrp="1"/>
          </p:cNvSpPr>
          <p:nvPr/>
        </p:nvSpPr>
        <p:spPr>
          <a:xfrm xmlns:a="http://schemas.openxmlformats.org/drawingml/2006/main">
            <a:off x="24765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4831"/>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Do I have to spell everything out for him?</a:t>
            </a:r>
          </a:p>
        </p:txBody>
      </p:sp>
      <p:sp>
        <p:nvSpPr>
          <p:cNvPr id="5" name="">
            <a:extLst xmlns:a="http://schemas.openxmlformats.org/drawingml/2006/main">
              <a:ext uri="{FF2B5EF4-FFF2-40B4-BE49-F238E27FC236}">
                <a16:creationId xmlns:a16="http://schemas.microsoft.com/office/drawing/2014/main" id="{F315C3A5-6E3B-42AF-B9A2-D5D18FB61139}"/>
              </a:ext>
            </a:extLst>
          </p:cNvPr>
          <p:cNvSpPr>
            <a:spLocks xmlns:a="http://schemas.openxmlformats.org/drawingml/2006/main" noGrp="1"/>
          </p:cNvSpPr>
          <p:nvPr/>
        </p:nvSpPr>
        <p:spPr>
          <a:xfrm xmlns:a="http://schemas.openxmlformats.org/drawingml/2006/main">
            <a:off x="4981575" y="5566791"/>
            <a:ext cx="171450" cy="1714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6" name="">
            <a:extLst xmlns:a="http://schemas.openxmlformats.org/drawingml/2006/main">
              <a:ext uri="{FF2B5EF4-FFF2-40B4-BE49-F238E27FC236}">
                <a16:creationId xmlns:a16="http://schemas.microsoft.com/office/drawing/2014/main" id="{BB31C854-41DD-47BE-B240-09385103316F}"/>
              </a:ext>
            </a:extLst>
          </p:cNvPr>
          <p:cNvSpPr>
            <a:spLocks xmlns:a="http://schemas.openxmlformats.org/drawingml/2006/main" noGrp="1"/>
          </p:cNvSpPr>
          <p:nvPr/>
        </p:nvSpPr>
        <p:spPr>
          <a:xfrm xmlns:a="http://schemas.openxmlformats.org/drawingml/2006/main">
            <a:off x="4886325" y="5376291"/>
            <a:ext cx="95250" cy="95250"/>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sp>
      <p:sp>
        <p:nvSpPr>
          <p:cNvPr id="7" name="">
            <a:extLst xmlns:a="http://schemas.openxmlformats.org/drawingml/2006/main">
              <a:ext uri="{FF2B5EF4-FFF2-40B4-BE49-F238E27FC236}">
                <a16:creationId xmlns:a16="http://schemas.microsoft.com/office/drawing/2014/main" id="{C166075E-7272-41FC-8BEF-F70502A46FF2}"/>
              </a:ext>
            </a:extLst>
          </p:cNvPr>
          <p:cNvSpPr>
            <a:spLocks xmlns:a="http://schemas.openxmlformats.org/drawingml/2006/main" noGrp="1"/>
          </p:cNvSpPr>
          <p:nvPr/>
        </p:nvSpPr>
        <p:spPr>
          <a:xfrm xmlns:a="http://schemas.openxmlformats.org/drawingml/2006/main">
            <a:off x="4305300" y="5728716"/>
            <a:ext cx="3333750" cy="862584"/>
          </a:xfrm>
          <a:prstGeom xmlns:a="http://schemas.openxmlformats.org/drawingml/2006/main" prst="ellipse">
            <a:avLst/>
          </a:prstGeom>
          <a:solidFill xmlns:a="http://schemas.openxmlformats.org/drawingml/2006/main">
            <a:srgbClr val="FEF8FF"/>
          </a:solidFill>
          <a:ln xmlns:a="http://schemas.openxmlformats.org/drawingml/2006/main" w="19050">
            <a:solidFill>
              <a:srgbClr val="6D68A8"/>
            </a:solidFill>
          </a:ln>
        </p:spPr>
        <p:txBody>
          <a:bodyPr xmlns:a="http://schemas.openxmlformats.org/drawingml/2006/main" anchor="ctr">
            <a:normAutofit fontScale="82419"/>
          </a:bodyPr>
          <a:lstStyle xmlns:a="http://schemas.openxmlformats.org/drawingml/2006/main"/>
          <a:p xmlns:a="http://schemas.openxmlformats.org/drawingml/2006/main">
            <a:pPr>
              <a:defRPr sz="1800" b="1">
                <a:solidFill>
                  <a:srgbClr val="251B34"/>
                </a:solidFill>
                <a:latin typeface="Outfit"/>
                <a:ea typeface="Outfit"/>
                <a:cs typeface="Outfit"/>
              </a:defRPr>
            </a:pPr>
            <a:r>
              <a:rPr sz="1800" b="1">
                <a:solidFill>
                  <a:srgbClr val="251B34"/>
                </a:solidFill>
                <a:latin typeface="Outfit"/>
                <a:ea typeface="Outfit"/>
                <a:cs typeface="Outfit"/>
              </a:rPr>
              <a:t>Am I supposed to guess what words mean?</a:t>
            </a:r>
          </a:p>
        </p:txBody>
      </p:sp>
      <p:sp>
        <p:nvSpPr>
          <p:cNvPr id="8" name="">
            <a:extLst xmlns:a="http://schemas.openxmlformats.org/drawingml/2006/main">
              <a:ext uri="{FF2B5EF4-FFF2-40B4-BE49-F238E27FC236}">
                <a16:creationId xmlns:a16="http://schemas.microsoft.com/office/drawing/2014/main" id="{88618D09-F2C9-400E-A084-0FDDABB26776}"/>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ellipse">
            <a:avLst/>
          </a:prstGeom>
          <a:solidFill xmlns:a="http://schemas.openxmlformats.org/drawingml/2006/main">
            <a:srgbClr val="4F2854"/>
          </a:solidFill>
          <a:ln xmlns:a="http://schemas.openxmlformats.org/drawingml/2006/main" w="19050">
            <a:solidFill>
              <a:srgbClr val="4F2854"/>
            </a:solidFill>
          </a:ln>
        </p:spPr>
      </p:sp>
      <p:sp>
        <p:nvSpPr>
          <p:cNvPr id="9" name="">
            <a:extLst xmlns:a="http://schemas.openxmlformats.org/drawingml/2006/main">
              <a:ext uri="{FF2B5EF4-FFF2-40B4-BE49-F238E27FC236}">
                <a16:creationId xmlns:a16="http://schemas.microsoft.com/office/drawing/2014/main" id="{72630AEC-9016-45DD-A86C-8145B57C9634}"/>
              </a:ext>
            </a:extLst>
          </p:cNvPr>
          <p:cNvSpPr>
            <a:spLocks xmlns:a="http://schemas.openxmlformats.org/drawingml/2006/main" noGrp="1"/>
          </p:cNvSpPr>
          <p:nvPr/>
        </p:nvSpPr>
        <p:spPr>
          <a:xfrm xmlns:a="http://schemas.openxmlformats.org/drawingml/2006/main">
            <a:off x="171450" y="171450"/>
            <a:ext cx="5143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normAutofit fontScale="100000"/>
          </a:bodyPr>
          <a:lstStyle xmlns:a="http://schemas.openxmlformats.org/drawingml/2006/main"/>
          <a:p xmlns:a="http://schemas.openxmlformats.org/drawingml/2006/main">
            <a:pPr>
              <a:defRPr sz="1650" b="1">
                <a:solidFill>
                  <a:srgbClr val="FEF8FF"/>
                </a:solidFill>
                <a:latin typeface="Outfit"/>
                <a:ea typeface="Outfit"/>
                <a:cs typeface="Outfit"/>
              </a:defRPr>
            </a:pPr>
            <a:r>
              <a:rPr sz="1650" b="1">
                <a:solidFill>
                  <a:srgbClr val="FEF8FF"/>
                </a:solidFill>
                <a:latin typeface="Outfit"/>
                <a:ea typeface="Outfit"/>
                <a:cs typeface="Outfit"/>
              </a:rPr>
              <a:t>5</a:t>
            </a:r>
          </a:p>
        </p:txBody>
      </p:sp>
    </p:spTree>
    <p:extLst>
      <p:ext uri="{BB962C8B-B14F-4D97-AF65-F5344CB8AC3E}">
        <p14:creationId xmlns:p14="http://schemas.microsoft.com/office/powerpoint/2010/main" val="1969337599"/>
      </p:ext>
    </p:extLst>
  </p:cSld>
</p:sld>
</file>

<file path=ppt/slides/slide7.xml><?xml version="1.0" encoding="utf-8"?>
<p:sld xmlns:a="http://schemas.openxmlformats.org/drawingml/2006/main" xmlns:ns3="http://schemas.microsoft.com/office/drawing/2014/main" xmlns:ns4="http://schemas.microsoft.com/office/powerpoint/2010/main" xmlns:p="http://schemas.openxmlformats.org/presentationml/2006/main" xmlns:r="http://schemas.openxmlformats.org/officeDocument/2006/relationships">
  <p:cSld>
    <p:bg>
      <p:bgPr>
        <a:solidFill>
          <a:srgbClr val="EEE8F3"/>
        </a:solidFill>
      </p:bgPr>
    </p:bg>
    <p:spTree>
      <p:nvGrpSpPr>
        <p:cNvPr id="1" name=""/>
        <p:cNvGrpSpPr/>
        <p:nvPr/>
      </p:nvGrpSpPr>
      <p:grpSpPr>
        <a:xfrm/>
      </p:grpSpPr>
      <p:pic>
        <p:nvPicPr>
          <p:cNvPr id="900" name="Em avatar" descr="Em, trenerka Empatyzera"/>
          <p:cNvPicPr>
            <a:picLocks noChangeAspect="1"/>
          </p:cNvPicPr>
          <p:nvPr/>
        </p:nvPicPr>
        <p:blipFill>
          <a:blip r:embed="rIdEmpatyzerAvatar"/>
          <a:stretch>
            <a:fillRect/>
          </a:stretch>
        </p:blipFill>
        <p:spPr>
          <a:xfrm>
            <a:off x="419100" y="4629150"/>
            <a:ext cx="1600200" cy="1600200"/>
          </a:xfrm>
          <a:prstGeom prst="rect">
            <a:avLst/>
          </a:prstGeom>
        </p:spPr>
      </p:pic>
      <p:sp>
        <p:nvSpPr>
          <p:cNvPr id="3" name="">
            <a:extLst>
              <a:ext uri="{FF2B5EF4-FFF2-40B4-BE49-F238E27FC236}">
                <ns3:creationId id="{CF0FABA2-F94A-44D3-9E71-D46CB8129FFD}"/>
              </a:ext>
            </a:extLst>
          </p:cNvPr>
          <p:cNvSpPr>
            <a:spLocks noGrp="1"/>
          </p:cNvSpPr>
          <p:nvPr/>
        </p:nvSpPr>
        <p:spPr>
          <a:xfrm>
            <a:off x="1905000" y="4695825"/>
            <a:ext cx="419100" cy="381000"/>
          </a:xfrm>
          <a:prstGeom prst="triangle">
            <a:avLst/>
          </a:prstGeom>
          <a:solidFill>
            <a:srgbClr val="FEF8FF"/>
          </a:solidFill>
          <a:ln w="19050">
            <a:solidFill>
              <a:srgbClr val="239886"/>
            </a:solidFill>
          </a:ln>
        </p:spPr>
      </p:sp>
      <p:sp>
        <p:nvSpPr>
          <p:cNvPr id="4" name="">
            <a:extLst>
              <a:ext uri="{FF2B5EF4-FFF2-40B4-BE49-F238E27FC236}">
                <ns3:creationId id="{A907FE14-A25D-479B-B61D-EF940D8E843B}"/>
              </a:ext>
            </a:extLst>
          </p:cNvPr>
          <p:cNvSpPr>
            <a:spLocks noGrp="1"/>
          </p:cNvSpPr>
          <p:nvPr/>
        </p:nvSpPr>
        <p:spPr>
          <a:xfrm>
            <a:off x="1828800" y="647700"/>
            <a:ext cx="5619750" cy="4095750"/>
          </a:xfrm>
          <a:prstGeom prst="roundRect">
            <a:avLst>
              <a:gd name="adj" fmla="val 6977"/>
            </a:avLst>
          </a:prstGeom>
          <a:solidFill>
            <a:srgbClr val="FEF8FF"/>
          </a:solidFill>
          <a:ln w="19050">
            <a:solidFill>
              <a:srgbClr val="239886"/>
            </a:solidFill>
          </a:ln>
        </p:spPr>
        <p:txBody>
          <a:bodyPr anchor="ctr">
            <a:normAutofit fontScale="100000"/>
          </a:bodyPr>
          <a:lstStyle/>
          <a:p>
            <a:pPr>
              <a:defRPr sz="1575" b="1">
                <a:solidFill>
                  <a:srgbClr val="251B34"/>
                </a:solidFill>
                <a:latin typeface="Outfit"/>
                <a:ea typeface="Outfit"/>
                <a:cs typeface="Outfit"/>
              </a:defRPr>
            </a:pPr>
            <a:r>
              <a:rPr sz="1575" b="1">
                <a:solidFill>
                  <a:srgbClr val="251B34"/>
                </a:solidFill>
                <a:latin typeface="Outfit"/>
                <a:ea typeface="Outfit"/>
                <a:cs typeface="Outfit"/>
              </a:rPr>
              <a:t/>
            </a:r>
          </a:p>
        </p:txBody>
      </p:sp>
      <p:sp>
        <p:nvSpPr>
          <p:cNvPr id="901" name="Em summary text" descr="Editable Empatyzer summary">
            <a:extLst>
              <a:ext uri="{FF2B5EF4-FFF2-40B4-BE49-F238E27FC236}">
                <ns3:creationId id="{2E32A09E-2FBD-4C14-836A-ED74B87095BB}"/>
              </a:ext>
            </a:extLst>
          </p:cNvPr>
          <p:cNvSpPr>
            <a:spLocks noGrp="1"/>
          </p:cNvSpPr>
          <p:nvPr/>
        </p:nvSpPr>
        <p:spPr>
          <a:xfrm>
            <a:off x="2038350" y="1554480"/>
            <a:ext cx="5353050" cy="2476500"/>
          </a:xfrm>
          <a:prstGeom prst="rect">
            <a:avLst/>
          </a:prstGeom>
          <a:noFill/>
          <a:ln w="0">
            <a:noFill/>
          </a:ln>
        </p:spPr>
        <p:txBody>
          <a:bodyPr anchor="t" lIns="0" tIns="0" rIns="0" bIns="0" wrap="square">
            <a:noAutofit/>
          </a:bodyPr>
          <a:lstStyle/>
          <a:p>
            <a:pPr algn="l">
              <a:defRPr sz="1100" b="1">
                <a:solidFill>
                  <a:srgbClr val="251B34"/>
                </a:solidFill>
                <a:latin typeface="Outfit"/>
                <a:ea typeface="Outfit"/>
                <a:cs typeface="Outfit"/>
              </a:defRPr>
            </a:pPr>
            <a:r>
              <a:rPr sz="1100" b="1">
                <a:solidFill>
                  <a:srgbClr val="251B34"/>
                </a:solidFill>
                <a:latin typeface="Outfit"/>
                <a:ea typeface="Outfit"/>
                <a:cs typeface="Outfit"/>
              </a:rPr>
              <a:t>Helena softens the request because she does not want</a:t>
            </a:r>
            <a:br>
              <a:rPr sz="1100" b="1">
                <a:solidFill>
                  <a:srgbClr val="251B34"/>
                </a:solidFill>
                <a:latin typeface="Outfit"/>
                <a:ea typeface="Outfit"/>
                <a:cs typeface="Outfit"/>
              </a:rPr>
            </a:br>
            <a:r>
              <a:rPr sz="1100" b="1">
                <a:solidFill>
                  <a:srgbClr val="251B34"/>
                </a:solidFill>
                <a:latin typeface="Outfit"/>
                <a:ea typeface="Outfit"/>
                <a:cs typeface="Outfit"/>
              </a:rPr>
              <a:t>to push. Tom takes the words literally because he</a:t>
            </a:r>
            <a:br>
              <a:rPr sz="1100" b="1">
                <a:solidFill>
                  <a:srgbClr val="251B34"/>
                </a:solidFill>
                <a:latin typeface="Outfit"/>
                <a:ea typeface="Outfit"/>
                <a:cs typeface="Outfit"/>
              </a:rPr>
            </a:br>
            <a:r>
              <a:rPr sz="1100" b="1">
                <a:solidFill>
                  <a:srgbClr val="251B34"/>
                </a:solidFill>
                <a:latin typeface="Outfit"/>
                <a:ea typeface="Outfit"/>
                <a:cs typeface="Outfit"/>
              </a:rPr>
              <a:t>does not want to invent someone else’s intentions.</a:t>
            </a:r>
            <a:br>
              <a:rPr sz="1100" b="1">
                <a:solidFill>
                  <a:srgbClr val="251B34"/>
                </a:solidFill>
                <a:latin typeface="Outfit"/>
                <a:ea typeface="Outfit"/>
                <a:cs typeface="Outfit"/>
              </a:rPr>
            </a:br>
            <a:r>
              <a:rPr sz="1100" b="1">
                <a:solidFill>
                  <a:srgbClr val="251B34"/>
                </a:solidFill>
                <a:latin typeface="Outfit"/>
                <a:ea typeface="Outfit"/>
                <a:cs typeface="Outfit"/>
              </a:rPr>
              <a:t>Both believe the message was clear. With tasks, do</a:t>
            </a:r>
            <a:br>
              <a:rPr sz="1100" b="1">
                <a:solidFill>
                  <a:srgbClr val="251B34"/>
                </a:solidFill>
                <a:latin typeface="Outfit"/>
                <a:ea typeface="Outfit"/>
                <a:cs typeface="Outfit"/>
              </a:rPr>
            </a:br>
            <a:r>
              <a:rPr sz="1100" b="1">
                <a:solidFill>
                  <a:srgbClr val="251B34"/>
                </a:solidFill>
                <a:latin typeface="Outfit"/>
                <a:ea typeface="Outfit"/>
                <a:cs typeface="Outfit"/>
              </a:rPr>
              <a:t>not hide the deadline in your tone. Say what you</a:t>
            </a:r>
            <a:br>
              <a:rPr sz="1100" b="1">
                <a:solidFill>
                  <a:srgbClr val="251B34"/>
                </a:solidFill>
                <a:latin typeface="Outfit"/>
                <a:ea typeface="Outfit"/>
                <a:cs typeface="Outfit"/>
              </a:rPr>
            </a:br>
            <a:r>
              <a:rPr sz="1100" b="1">
                <a:solidFill>
                  <a:srgbClr val="251B34"/>
                </a:solidFill>
                <a:latin typeface="Outfit"/>
                <a:ea typeface="Outfit"/>
                <a:cs typeface="Outfit"/>
              </a:rPr>
              <a:t>need, by when, and how you will know it is done.</a:t>
            </a:r>
          </a:p>
        </p:txBody>
      </p:sp>
      <p:sp>
        <p:nvSpPr>
          <p:cNvPr id="5" name="">
            <a:extLst>
              <a:ext uri="{FF2B5EF4-FFF2-40B4-BE49-F238E27FC236}">
                <ns3:creationId id="{0AAF0A85-C9B4-4A4B-A89E-A35A36EF5FCE}"/>
              </a:ext>
            </a:extLst>
          </p:cNvPr>
          <p:cNvSpPr>
            <a:spLocks noGrp="1"/>
          </p:cNvSpPr>
          <p:nvPr/>
        </p:nvSpPr>
        <p:spPr>
          <a:xfrm>
            <a:off x="171450" y="171450"/>
            <a:ext cx="514350" cy="514350"/>
          </a:xfrm>
          <a:prstGeom prst="ellipse">
            <a:avLst/>
          </a:prstGeom>
          <a:solidFill>
            <a:srgbClr val="4F2854"/>
          </a:solidFill>
          <a:ln w="19050">
            <a:solidFill>
              <a:srgbClr val="4F2854"/>
            </a:solidFill>
          </a:ln>
        </p:spPr>
      </p:sp>
      <p:sp>
        <p:nvSpPr>
          <p:cNvPr id="6" name="">
            <a:extLst>
              <a:ext uri="{FF2B5EF4-FFF2-40B4-BE49-F238E27FC236}">
                <ns3:creationId id="{64DF6A99-8096-47D5-A905-8A4BBAC77E4F}"/>
              </a:ext>
            </a:extLst>
          </p:cNvPr>
          <p:cNvSpPr>
            <a:spLocks noGrp="1"/>
          </p:cNvSpPr>
          <p:nvPr/>
        </p:nvSpPr>
        <p:spPr>
          <a:xfrm>
            <a:off x="171450" y="171450"/>
            <a:ext cx="514350" cy="514350"/>
          </a:xfrm>
          <a:prstGeom prst="rect">
            <a:avLst/>
          </a:prstGeom>
          <a:noFill/>
          <a:ln w="0">
            <a:noFill/>
          </a:ln>
        </p:spPr>
        <p:txBody>
          <a:bodyPr anchor="ctr">
            <a:normAutofit fontScale="100000"/>
          </a:bodyPr>
          <a:lstStyle/>
          <a:p>
            <a:pPr>
              <a:defRPr sz="1650" b="1">
                <a:solidFill>
                  <a:srgbClr val="FEF8FF"/>
                </a:solidFill>
                <a:latin typeface="Outfit"/>
                <a:ea typeface="Outfit"/>
                <a:cs typeface="Outfit"/>
              </a:defRPr>
            </a:pPr>
            <a:r>
              <a:rPr sz="1650" b="1">
                <a:solidFill>
                  <a:srgbClr val="FEF8FF"/>
                </a:solidFill>
                <a:latin typeface="Outfit"/>
                <a:ea typeface="Outfit"/>
                <a:cs typeface="Outfit"/>
              </a:rPr>
              <a:t>6</a:t>
            </a:r>
          </a:p>
        </p:txBody>
      </p:sp>
      <p:sp>
        <p:nvSpPr>
          <p:cNvPr id="7" name="">
            <a:extLst>
              <a:ext uri="{FF2B5EF4-FFF2-40B4-BE49-F238E27FC236}">
                <ns3:creationId id="{2E32A09E-2FBD-4C14-836A-ED74B87095BB}"/>
              </a:ext>
            </a:extLst>
          </p:cNvPr>
          <p:cNvSpPr>
            <a:spLocks noGrp="1"/>
          </p:cNvSpPr>
          <p:nvPr/>
        </p:nvSpPr>
        <p:spPr>
          <a:xfrm>
            <a:off x="2381250" y="6324600"/>
            <a:ext cx="5048250" cy="247650"/>
          </a:xfrm>
          <a:prstGeom prst="rect">
            <a:avLst/>
          </a:prstGeom>
          <a:noFill/>
          <a:ln w="0">
            <a:noFill/>
          </a:ln>
        </p:spPr>
        <p:txBody>
          <a:bodyPr anchor="ctr">
            <a:normAutofit fontScale="100000"/>
          </a:bodyPr>
          <a:lstStyle/>
          <a:p>
            <a:pPr>
              <a:defRPr sz="975" b="0">
                <a:solidFill>
                  <a:srgbClr val="8E8195"/>
                </a:solidFill>
                <a:latin typeface="Outfit"/>
                <a:ea typeface="Outfit"/>
                <a:cs typeface="Outfit"/>
              </a:defRPr>
            </a:pPr>
            <a:r>
              <a:rPr sz="975" b="0">
                <a:solidFill>
                  <a:srgbClr val="8E8195"/>
                </a:solidFill>
                <a:latin typeface="Outfit"/>
                <a:ea typeface="Outfit"/>
                <a:cs typeface="Outfit"/>
              </a:rPr>
              <a:t>EMPATYZER · BEFORE AN IMPORTANT CONVERSATION</a:t>
            </a:r>
          </a:p>
        </p:txBody>
      </p:sp>
    </p:spTree>
    <p:extLst>
      <p:ext uri="{BB962C8B-B14F-4D97-AF65-F5344CB8AC3E}">
        <ns4:creationId val="211843117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2026-09-11T04:44:40.0700000Z</dcterms:created>
  <dcterms:modified xsi:type="dcterms:W3CDTF">2026-09-11T04:44:40.0700000Z</dcterms:modified>
</coreProperties>
</file>